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4"/>
  </p:notesMasterIdLst>
  <p:sldIdLst>
    <p:sldId id="358" r:id="rId2"/>
    <p:sldId id="361" r:id="rId3"/>
    <p:sldId id="362" r:id="rId4"/>
    <p:sldId id="360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FF00"/>
    <a:srgbClr val="993300"/>
    <a:srgbClr val="F9FBFD"/>
    <a:srgbClr val="ED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94660"/>
  </p:normalViewPr>
  <p:slideViewPr>
    <p:cSldViewPr>
      <p:cViewPr varScale="1">
        <p:scale>
          <a:sx n="102" d="100"/>
          <a:sy n="102" d="100"/>
        </p:scale>
        <p:origin x="72" y="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74854-8231-456B-9999-2948A879CB3E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F0535-79B7-4460-80FE-3C2E5D59F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3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F0535-79B7-4460-80FE-3C2E5D59F54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6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F0535-79B7-4460-80FE-3C2E5D59F54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5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F0535-79B7-4460-80FE-3C2E5D59F546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17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BF770B-FA1D-4887-9265-F7AE54D10694}" type="datetime1">
              <a:rPr lang="en-GB" smtClean="0"/>
              <a:t>21/04/2016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YDF 2015/16 AMC</a:t>
            </a:r>
            <a:endParaRPr lang="en-GB" dirty="0" smtClean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5980-81C1-484B-934D-60B88A5549FE}" type="datetime1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4 AMC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890194"/>
            <a:ext cx="2209800" cy="273844"/>
          </a:xfrm>
        </p:spPr>
        <p:txBody>
          <a:bodyPr/>
          <a:lstStyle/>
          <a:p>
            <a:fld id="{E2E6AF22-140B-426B-8EDD-04C3B26477B1}" type="datetime1">
              <a:rPr lang="en-GB" smtClean="0"/>
              <a:t>21/04/2016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890194"/>
            <a:ext cx="5573483" cy="273844"/>
          </a:xfrm>
        </p:spPr>
        <p:txBody>
          <a:bodyPr/>
          <a:lstStyle/>
          <a:p>
            <a:r>
              <a:rPr lang="fr-FR" smtClean="0"/>
              <a:t>YDF 2015/16 Lecture 4 AMC</a:t>
            </a:r>
            <a:endParaRPr lang="en-GB" dirty="0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YDF 2014/15 AMC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E3E03-08B3-4E2E-AC23-7CA286AD0C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1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YDF 2014/15 AMC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CD4D3-94EC-4992-8794-67FA7027AF1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26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YDF 2014/15 AMC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3889-92AB-4232-BD74-4BA77A37B2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3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8229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3942"/>
            <a:ext cx="8229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YDF 2014/15 AMC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80BE7-9BC8-4F8C-9600-F755CA08EA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6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YDF 2014/15 AMC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26C08-2983-46E3-8477-367740FF5E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15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YDF 2014/15 AMC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A25D4-4F01-41F1-9D59-86AB8420A41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43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YDF 2014/15 AMC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FDFC6-9D79-471F-8AE7-BF766B41FB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0350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8FB3-8699-41E1-B008-DCF243F4745D}" type="datetime1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AMC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03848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C237-3C8D-4680-A801-E3BEF1E6DCAD}" type="datetime1">
              <a:rPr lang="en-GB" smtClean="0"/>
              <a:t>21/04/2016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YDF 2015/16 AMC</a:t>
            </a:r>
            <a:endParaRPr lang="en-GB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4"/>
            <a:ext cx="3886200" cy="361182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4"/>
            <a:ext cx="3886200" cy="361182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BBB351F-163C-4F1E-AB32-84616AFAB9E8}" type="datetime1">
              <a:rPr lang="en-GB" smtClean="0"/>
              <a:t>21/04/2016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dirty="0" smtClean="0"/>
              <a:t>YDF 2015/16 AMC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51FA3D-5A9C-4E43-B3A6-B503EDC0025C}" type="datetime1">
              <a:rPr lang="en-GB" smtClean="0"/>
              <a:t>21/04/2016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dirty="0" smtClean="0"/>
              <a:t>YDF 2015/16 AMC</a:t>
            </a:r>
            <a:endParaRPr lang="en-GB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C724-23BA-4620-96A6-8ABC9F178AFF}" type="datetime1">
              <a:rPr lang="en-GB" smtClean="0"/>
              <a:t>21/04/2016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AMC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3324-3C00-4C90-A2AD-4815B8504894}" type="datetime1">
              <a:rPr lang="en-GB" smtClean="0"/>
              <a:t>21/04/2016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AMC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1DF-AF78-4D99-BFDB-AF93EEBF8498}" type="datetime1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4 AMC</a:t>
            </a:r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890194"/>
            <a:ext cx="2667000" cy="273844"/>
          </a:xfrm>
        </p:spPr>
        <p:txBody>
          <a:bodyPr rtlCol="0"/>
          <a:lstStyle/>
          <a:p>
            <a:fld id="{ECC519C9-8010-4D6C-823B-F39A37042C3A}" type="datetime1">
              <a:rPr lang="en-GB" smtClean="0"/>
              <a:t>21/04/2016</a:t>
            </a:fld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876006"/>
            <a:ext cx="4572000" cy="273844"/>
          </a:xfrm>
        </p:spPr>
        <p:txBody>
          <a:bodyPr rtlCol="0"/>
          <a:lstStyle/>
          <a:p>
            <a:r>
              <a:rPr lang="fr-FR" dirty="0" smtClean="0"/>
              <a:t>YDF 2015/16 AMC</a:t>
            </a:r>
            <a:endParaRPr lang="en-GB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6038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890194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FFF38C-25C0-4FD2-AC16-AEA2D23FC823}" type="datetime1">
              <a:rPr lang="en-GB" smtClean="0"/>
              <a:t>21/04/2016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890194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YDF 2015/16 AMC</a:t>
            </a:r>
            <a:endParaRPr lang="en-GB" dirty="0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0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png"/><Relationship Id="rId4" Type="http://schemas.openxmlformats.org/officeDocument/2006/relationships/image" Target="../media/image4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0.wmf"/><Relationship Id="rId9" Type="http://schemas.openxmlformats.org/officeDocument/2006/relationships/image" Target="../media/image6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3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8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Excel_97-2003_Worksheet1.xls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4"/>
          <p:cNvSpPr>
            <a:spLocks noChangeShapeType="1"/>
          </p:cNvSpPr>
          <p:nvPr/>
        </p:nvSpPr>
        <p:spPr bwMode="auto">
          <a:xfrm>
            <a:off x="466726" y="759619"/>
            <a:ext cx="8316913" cy="357068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CALCULUS </a:t>
            </a:r>
            <a:r>
              <a:rPr lang="en-GB" sz="1800" dirty="0" smtClean="0"/>
              <a:t>continued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Differentiation and Integration</a:t>
            </a:r>
          </a:p>
        </p:txBody>
      </p:sp>
      <p:pic>
        <p:nvPicPr>
          <p:cNvPr id="26629" name="Picture 5" descr="C:\Users\fy02\AppData\Local\Microsoft\Windows\Temporary Internet Files\Content.IE5\6ZAKI980\jasper_the_snowboarder_colour_by_winterfell_is_coming-d5rhp7c[1]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336">
            <a:off x="801093" y="-159130"/>
            <a:ext cx="1764000" cy="18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49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057E-7 L 0.70972 0.548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86" y="273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Scalar multiplication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200151"/>
            <a:ext cx="6000750" cy="339447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100"/>
              <a:t>We can see that if we have to differentiate a scalar multiple of a function (remember a scalar is just an ordinary number) we can carry this through the process.</a:t>
            </a:r>
          </a:p>
          <a:p>
            <a:pPr eaLnBrk="1" hangingPunct="1">
              <a:lnSpc>
                <a:spcPct val="90000"/>
              </a:lnSpc>
            </a:pPr>
            <a:r>
              <a:rPr lang="en-GB" sz="2100"/>
              <a:t>E.g. </a:t>
            </a:r>
            <a:r>
              <a:rPr lang="en-GB" sz="1800"/>
              <a:t>y = 3x</a:t>
            </a:r>
            <a:r>
              <a:rPr lang="en-GB" sz="1800" baseline="30000"/>
              <a:t>2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/>
              <a:t>		     = x</a:t>
            </a:r>
            <a:r>
              <a:rPr lang="en-GB" sz="1800" baseline="30000"/>
              <a:t>2 </a:t>
            </a:r>
            <a:r>
              <a:rPr lang="en-GB" sz="1800"/>
              <a:t>+</a:t>
            </a:r>
            <a:r>
              <a:rPr lang="en-GB" sz="1800" baseline="30000"/>
              <a:t> </a:t>
            </a:r>
            <a:r>
              <a:rPr lang="en-GB" sz="1800"/>
              <a:t>x</a:t>
            </a:r>
            <a:r>
              <a:rPr lang="en-GB" sz="1800" baseline="30000"/>
              <a:t>2 </a:t>
            </a:r>
            <a:r>
              <a:rPr lang="en-GB" sz="1800"/>
              <a:t>+</a:t>
            </a:r>
            <a:r>
              <a:rPr lang="en-GB" sz="1800" baseline="30000"/>
              <a:t> </a:t>
            </a:r>
            <a:r>
              <a:rPr lang="en-GB" sz="1800"/>
              <a:t>x</a:t>
            </a:r>
            <a:r>
              <a:rPr lang="en-GB" sz="1800" baseline="30000"/>
              <a:t>2  </a:t>
            </a:r>
            <a:r>
              <a:rPr lang="en-GB" sz="1800"/>
              <a:t>so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	</a:t>
            </a:r>
            <a:r>
              <a:rPr lang="en-GB" sz="1800"/>
              <a:t>dy/dx   = 2x +2x+2x = 6x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/>
              <a:t>Alternatively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/>
              <a:t>		 y = 3x</a:t>
            </a:r>
            <a:r>
              <a:rPr lang="en-GB" sz="1800" baseline="30000"/>
              <a:t>2</a:t>
            </a:r>
            <a:r>
              <a:rPr lang="en-GB" sz="1800"/>
              <a:t> =3(x</a:t>
            </a:r>
            <a:r>
              <a:rPr lang="en-GB" sz="1800" baseline="30000"/>
              <a:t>2</a:t>
            </a:r>
            <a:r>
              <a:rPr lang="en-GB" sz="1800"/>
              <a:t>)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100"/>
              <a:t>	</a:t>
            </a:r>
            <a:r>
              <a:rPr lang="en-GB" sz="1800"/>
              <a:t>dy/dx   = 3(2x) = 6x  (by carrying the 3 throughout)</a:t>
            </a:r>
          </a:p>
        </p:txBody>
      </p:sp>
      <p:graphicFrame>
        <p:nvGraphicFramePr>
          <p:cNvPr id="36881" name="Group 17"/>
          <p:cNvGraphicFramePr>
            <a:graphicFrameLocks noGrp="1"/>
          </p:cNvGraphicFramePr>
          <p:nvPr>
            <p:ph sz="half" idx="2"/>
          </p:nvPr>
        </p:nvGraphicFramePr>
        <p:xfrm>
          <a:off x="5336381" y="2593181"/>
          <a:ext cx="1177529" cy="594360"/>
        </p:xfrm>
        <a:graphic>
          <a:graphicData uri="http://schemas.openxmlformats.org/drawingml/2006/table">
            <a:tbl>
              <a:tblPr/>
              <a:tblGrid>
                <a:gridCol w="578644"/>
                <a:gridCol w="598885"/>
              </a:tblGrid>
              <a:tr h="2971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y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dy/dx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GB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2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2x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952F8FF2-E4BA-4763-83C2-1769981467EF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Practise makes perfect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A264CF52-5777-4407-98B9-F18C2C05CF44}" type="slidenum">
              <a:rPr lang="en-GB" smtClean="0"/>
              <a:pPr/>
              <a:t>11</a:t>
            </a:fld>
            <a:endParaRPr lang="en-GB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6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107504" y="1291891"/>
                <a:ext cx="3888432" cy="3603848"/>
              </a:xfrm>
            </p:spPr>
            <p:txBody>
              <a:bodyPr>
                <a:normAutofit/>
              </a:bodyPr>
              <a:lstStyle/>
              <a:p>
                <a:pPr marL="495300" indent="-495300">
                  <a:buNone/>
                </a:pPr>
                <a:r>
                  <a:rPr lang="en-GB" sz="1800" dirty="0" smtClean="0"/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sz="1800" dirty="0" smtClean="0"/>
                  <a:t> in </a:t>
                </a:r>
                <a:r>
                  <a:rPr lang="en-GB" sz="1800" dirty="0"/>
                  <a:t>the following cases</a:t>
                </a:r>
              </a:p>
              <a:p>
                <a:pPr marL="265113" indent="-265113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800" dirty="0"/>
              </a:p>
              <a:p>
                <a:pPr marL="265113" indent="-265113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endParaRPr lang="en-GB" sz="1800" baseline="30000" dirty="0"/>
              </a:p>
              <a:p>
                <a:pPr marL="265113" indent="-265113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+7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GB" sz="1800" b="0" dirty="0" smtClean="0"/>
              </a:p>
              <a:p>
                <a:pPr marL="265113" indent="-265113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1800" b="0" dirty="0" smtClean="0"/>
              </a:p>
              <a:p>
                <a:pPr marL="0" indent="0">
                  <a:buNone/>
                </a:pPr>
                <a:r>
                  <a:rPr lang="en-GB" sz="1800" dirty="0" smtClean="0"/>
                  <a:t>Find </a:t>
                </a:r>
                <a:r>
                  <a:rPr lang="en-GB" sz="1800" dirty="0"/>
                  <a:t>the gradient of </a:t>
                </a:r>
              </a:p>
              <a:p>
                <a:pPr marL="265113" indent="-265113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800" dirty="0" smtClean="0"/>
                  <a:t>when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800" dirty="0"/>
              </a:p>
              <a:p>
                <a:pPr marL="265113" indent="-265113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GB" sz="1800" dirty="0" smtClean="0"/>
                  <a:t>when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GB" sz="1800" dirty="0"/>
              </a:p>
              <a:p>
                <a:pPr marL="265113" indent="-265113">
                  <a:buNone/>
                </a:pPr>
                <a:r>
                  <a:rPr lang="en-GB" sz="1800" dirty="0"/>
                  <a:t>	(calculator in rad mode)</a:t>
                </a:r>
              </a:p>
            </p:txBody>
          </p:sp>
        </mc:Choice>
        <mc:Fallback xmlns="">
          <p:sp>
            <p:nvSpPr>
              <p:cNvPr id="122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504" y="1291891"/>
                <a:ext cx="3888432" cy="3603848"/>
              </a:xfrm>
              <a:blipFill rotWithShape="0">
                <a:blip r:embed="rId3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7" name="Picture 74" descr="PENCIL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H="1" flipV="1">
            <a:off x="251519" y="4924394"/>
            <a:ext cx="954669" cy="21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roup 1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341996"/>
                  </p:ext>
                </p:extLst>
              </p:nvPr>
            </p:nvGraphicFramePr>
            <p:xfrm>
              <a:off x="6372200" y="1275606"/>
              <a:ext cx="2592288" cy="3738560"/>
            </p:xfrm>
            <a:graphic>
              <a:graphicData uri="http://schemas.openxmlformats.org/drawingml/2006/table">
                <a:tbl>
                  <a:tblPr/>
                  <a:tblGrid>
                    <a:gridCol w="1368152"/>
                    <a:gridCol w="1224136"/>
                  </a:tblGrid>
                  <a:tr h="5643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=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Roman" charset="0"/>
                            <a:cs typeface="Times New Roman" pitchFamily="18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err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itchFamily="34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</m:t>
                                    </m:r>
                                    <m: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itchFamily="34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itchFamily="34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itchFamily="34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𝐴𝑒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643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kumimoji="0" lang="en-GB" sz="15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15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0" lang="en-GB" sz="15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𝐴𝑥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GB" sz="15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Roman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oMath>
                          </a14:m>
                          <a:r>
                            <a:rPr kumimoji="0" lang="en-GB" sz="15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 (where</a:t>
                          </a:r>
                          <a:r>
                            <a:rPr kumimoji="0" lang="en-GB" sz="15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GB" sz="15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GB" sz="15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kumimoji="0" lang="en-GB" sz="15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kumimoji="0" lang="en-GB" sz="15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roup 1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341996"/>
                  </p:ext>
                </p:extLst>
              </p:nvPr>
            </p:nvGraphicFramePr>
            <p:xfrm>
              <a:off x="6372200" y="1275606"/>
              <a:ext cx="2592288" cy="3738560"/>
            </p:xfrm>
            <a:graphic>
              <a:graphicData uri="http://schemas.openxmlformats.org/drawingml/2006/table">
                <a:tbl>
                  <a:tblPr/>
                  <a:tblGrid>
                    <a:gridCol w="1368152"/>
                    <a:gridCol w="1224136"/>
                  </a:tblGrid>
                  <a:tr h="564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44" t="-1075" r="-90222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2438" t="-1075" r="-995" b="-566667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44" t="-177358" r="-90222" b="-8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2438" t="-177358" r="-995" b="-894340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44" t="-272222" r="-90222" b="-7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2438" t="-272222" r="-995" b="-777778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44" t="-379245" r="-90222" b="-692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2438" t="-379245" r="-995" b="-692453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44" t="-470370" r="-90222" b="-5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2438" t="-470370" r="-995" b="-579630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44" t="-570370" r="-90222" b="-4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2438" t="-570370" r="-995" b="-479630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44" t="-683019" r="-90222" b="-3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2438" t="-683019" r="-995" b="-388679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44" t="-768519" r="-90222" b="-2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2438" t="-768519" r="-995" b="-281481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44" t="-884906" r="-90222" b="-1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2438" t="-884906" r="-995" b="-186792"/>
                          </a:stretch>
                        </a:blipFill>
                      </a:tcPr>
                    </a:tc>
                  </a:tr>
                  <a:tr h="564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44" t="-561290" r="-9022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2438" t="-561290" r="-995" b="-64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>
              <a:xfrm>
                <a:off x="3995936" y="1203598"/>
                <a:ext cx="3888432" cy="3816424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1800" dirty="0" smtClean="0"/>
                  <a:t>Solutions</a:t>
                </a:r>
              </a:p>
              <a:p>
                <a:pPr marL="265113" indent="-265113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GB" sz="1800" dirty="0"/>
              </a:p>
              <a:p>
                <a:pPr marL="265113" indent="-265113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180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endParaRPr lang="en-GB" sz="1800" baseline="30000" dirty="0"/>
              </a:p>
              <a:p>
                <a:pPr marL="265113" indent="-265113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180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GB" sz="1800" dirty="0" smtClean="0"/>
              </a:p>
              <a:p>
                <a:pPr marL="265113" indent="-265113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180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1800" dirty="0" smtClean="0"/>
              </a:p>
              <a:p>
                <a:pPr marL="265113" indent="-265113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1800" dirty="0" smtClean="0"/>
              </a:p>
              <a:p>
                <a:pPr marL="320040" lvl="1" indent="0">
                  <a:buNone/>
                </a:pPr>
                <a14:m>
                  <m:oMath xmlns:m="http://schemas.openxmlformats.org/officeDocument/2006/math">
                    <m:r>
                      <a:rPr lang="en-GB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5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500" dirty="0" smtClean="0"/>
                  <a:t>, gradient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=39</m:t>
                    </m:r>
                  </m:oMath>
                </a14:m>
                <a:endParaRPr lang="en-GB" sz="1500" dirty="0"/>
              </a:p>
              <a:p>
                <a:pPr marL="265113" indent="-265113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180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180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GB" sz="1800" dirty="0" smtClean="0"/>
              </a:p>
              <a:p>
                <a:pPr marL="320040" lvl="1" indent="0">
                  <a:buNone/>
                </a:pPr>
                <a14:m>
                  <m:oMath xmlns:m="http://schemas.openxmlformats.org/officeDocument/2006/math">
                    <m:r>
                      <a:rPr lang="en-GB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50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500" dirty="0" smtClean="0"/>
                  <a:t>, gradient </a:t>
                </a:r>
                <a14:m>
                  <m:oMath xmlns:m="http://schemas.openxmlformats.org/officeDocument/2006/math">
                    <m:r>
                      <a:rPr lang="en-GB" sz="1500" i="1" dirty="0" smtClean="0">
                        <a:latin typeface="Cambria Math" panose="02040503050406030204" pitchFamily="18" charset="0"/>
                      </a:rPr>
                      <m:t>= −4</m:t>
                    </m:r>
                  </m:oMath>
                </a14:m>
                <a:endParaRPr lang="en-GB" sz="1500" dirty="0"/>
              </a:p>
              <a:p>
                <a:pPr marL="495300" indent="-495300">
                  <a:buFont typeface="Wingdings"/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203598"/>
                <a:ext cx="3888432" cy="3816424"/>
              </a:xfrm>
              <a:prstGeom prst="rect">
                <a:avLst/>
              </a:prstGeom>
              <a:blipFill rotWithShape="0">
                <a:blip r:embed="rId6"/>
                <a:stretch>
                  <a:fillRect l="-1413" t="-1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1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Chain Rule for differentiation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6AED3EC3-A522-4F2A-96B2-CF1D9353FFD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000" dirty="0" smtClean="0"/>
                  <a:t>For brackets with powers use the chain rule. </a:t>
                </a:r>
              </a:p>
              <a:p>
                <a:endParaRPr lang="en-GB" sz="1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 smtClean="0"/>
              </a:p>
              <a:p>
                <a:pPr marL="0" indent="0">
                  <a:buNone/>
                </a:pPr>
                <a:endParaRPr lang="en-GB" sz="1050" dirty="0"/>
              </a:p>
              <a:p>
                <a:r>
                  <a:rPr lang="en-GB" sz="2000" dirty="0"/>
                  <a:t>let </a:t>
                </a:r>
                <a:r>
                  <a:rPr lang="en-GB" sz="2000" i="1" dirty="0"/>
                  <a:t>u</a:t>
                </a:r>
                <a:r>
                  <a:rPr lang="en-GB" sz="2000" dirty="0"/>
                  <a:t> = (the function in brackets) and </a:t>
                </a:r>
                <a:r>
                  <a:rPr lang="en-GB" sz="2000" dirty="0" smtClean="0"/>
                  <a:t>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GB" sz="2000" dirty="0" smtClean="0"/>
              </a:p>
              <a:p>
                <a:endParaRPr lang="en-GB" sz="2000" dirty="0" smtClean="0"/>
              </a:p>
              <a:p>
                <a:r>
                  <a:rPr lang="en-GB" sz="2000" dirty="0" smtClean="0"/>
                  <a:t>Start at the outside when differentiating and work in…</a:t>
                </a:r>
              </a:p>
              <a:p>
                <a:pPr marL="0" indent="0">
                  <a:buNone/>
                </a:pPr>
                <a:r>
                  <a:rPr lang="en-GB" sz="2000" dirty="0" smtClean="0"/>
                  <a:t>	E.g.,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000" dirty="0" smtClean="0"/>
                  <a:t>	then</a:t>
                </a:r>
              </a:p>
              <a:p>
                <a:pPr marL="0" indent="0">
                  <a:buNone/>
                </a:pPr>
                <a:r>
                  <a:rPr lang="en-GB" sz="2000" b="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2000" dirty="0" smtClean="0"/>
                  <a:t> </a:t>
                </a:r>
                <a:endParaRPr lang="en-GB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35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35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3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Product Rule for differentiation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6AED3EC3-A522-4F2A-96B2-CF1D9353FFD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 smtClean="0"/>
                  <a:t>For two different functions of </a:t>
                </a:r>
                <a:r>
                  <a:rPr lang="en-GB" sz="2000" i="1" dirty="0"/>
                  <a:t>x</a:t>
                </a:r>
                <a:r>
                  <a:rPr lang="en-GB" sz="2000" dirty="0"/>
                  <a:t> multiplied together use the product </a:t>
                </a:r>
                <a:r>
                  <a:rPr lang="en-GB" sz="2000" dirty="0" smtClean="0"/>
                  <a:t>rule</a:t>
                </a:r>
              </a:p>
              <a:p>
                <a:pPr marL="0" indent="0" algn="ctr">
                  <a:buNone/>
                </a:pPr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GB" sz="2000" dirty="0" smtClean="0"/>
              </a:p>
              <a:p>
                <a:endParaRPr lang="en-GB" sz="100" dirty="0"/>
              </a:p>
              <a:p>
                <a:pPr marL="0" indent="0">
                  <a:buNone/>
                </a:pPr>
                <a:r>
                  <a:rPr lang="en-GB" sz="2000" dirty="0" smtClean="0"/>
                  <a:t>E.g.,  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sz="2000" dirty="0" smtClean="0"/>
                  <a:t>  for the following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000" dirty="0" smtClean="0"/>
              </a:p>
              <a:p>
                <a:pPr marL="0" indent="0">
                  <a:buNone/>
                </a:pPr>
                <a:r>
                  <a:rPr lang="en-GB" sz="2000" dirty="0" smtClean="0"/>
                  <a:t>	Let 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 smtClean="0"/>
                  <a:t>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000" dirty="0" smtClean="0"/>
              </a:p>
              <a:p>
                <a:pPr marL="0" indent="0">
                  <a:buNone/>
                </a:pPr>
                <a:r>
                  <a:rPr lang="en-GB" sz="200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dirty="0" smtClean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000" dirty="0" smtClean="0"/>
              </a:p>
              <a:p>
                <a:pPr marL="0" indent="0">
                  <a:buNone/>
                </a:pPr>
                <a:r>
                  <a:rPr lang="en-GB" sz="2000" dirty="0" smtClean="0"/>
                  <a:t>then</a:t>
                </a:r>
                <a:r>
                  <a:rPr lang="en-GB" sz="2000" dirty="0"/>
                  <a:t>	</a:t>
                </a:r>
                <a:r>
                  <a:rPr lang="en-GB" sz="200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en-GB" sz="2000" dirty="0" smtClean="0"/>
              </a:p>
              <a:p>
                <a:pPr marL="0" indent="0">
                  <a:buNone/>
                </a:pPr>
                <a:r>
                  <a:rPr lang="en-GB" sz="2000" dirty="0"/>
                  <a:t>	</a:t>
                </a:r>
                <a:r>
                  <a:rPr lang="en-GB" sz="200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23" t="-10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35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4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 smtClean="0"/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360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 smtClean="0"/>
                  <a:t>  for the following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693" t="-16393" b="-278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6AED3EC3-A522-4F2A-96B2-CF1D9353FFD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267940"/>
                <a:ext cx="2162199" cy="355690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</a:rPr>
                      <m:t>𝑦</m:t>
                    </m:r>
                    <m:r>
                      <a:rPr lang="en-GB" sz="18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18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800" dirty="0"/>
                  <a:t>	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𝑦</m:t>
                    </m:r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i="1">
                        <a:latin typeface="Cambria Math"/>
                      </a:rPr>
                      <m:t>𝑐𝑜𝑠</m:t>
                    </m:r>
                    <m:r>
                      <a:rPr lang="en-GB" sz="1800" i="1">
                        <a:latin typeface="Cambria Math"/>
                      </a:rPr>
                      <m:t>2</m:t>
                    </m:r>
                    <m:r>
                      <a:rPr lang="en-GB" sz="1800" i="1">
                        <a:latin typeface="Cambria Math"/>
                      </a:rPr>
                      <m:t>𝑥</m:t>
                    </m:r>
                  </m:oMath>
                </a14:m>
                <a:endParaRPr lang="en-GB" sz="18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𝑦</m:t>
                    </m:r>
                    <m:r>
                      <a:rPr lang="en-GB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−3</m:t>
                    </m:r>
                    <m:r>
                      <a:rPr lang="en-GB" sz="1800" i="1">
                        <a:latin typeface="Cambria Math"/>
                      </a:rPr>
                      <m:t>𝑥</m:t>
                    </m:r>
                    <m:r>
                      <a:rPr lang="en-GB" sz="1800" i="1">
                        <a:latin typeface="Cambria Math"/>
                      </a:rPr>
                      <m:t>+1</m:t>
                    </m:r>
                  </m:oMath>
                </a14:m>
                <a:endParaRPr lang="en-GB" sz="18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𝑦</m:t>
                    </m:r>
                    <m:r>
                      <a:rPr lang="en-GB" sz="1800" i="1">
                        <a:latin typeface="Cambria Math"/>
                      </a:rPr>
                      <m:t>=4</m:t>
                    </m:r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1800" i="1">
                            <a:latin typeface="Cambria Math"/>
                          </a:rPr>
                          <m:t>3</m:t>
                        </m:r>
                        <m:r>
                          <a:rPr lang="en-GB" sz="1800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GB" sz="18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𝑦</m:t>
                    </m:r>
                    <m:r>
                      <a:rPr lang="en-GB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𝑠𝑖𝑛𝑥</m:t>
                    </m:r>
                  </m:oMath>
                </a14:m>
                <a:r>
                  <a:rPr lang="en-GB" sz="18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267940"/>
                <a:ext cx="2162199" cy="355690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2411761" y="1137524"/>
                <a:ext cx="3528392" cy="3786870"/>
              </a:xfrm>
              <a:prstGeom prst="rect">
                <a:avLst/>
              </a:prstGeom>
            </p:spPr>
            <p:txBody>
              <a:bodyPr vert="horz">
                <a:normAutofit fontScale="925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1800" dirty="0" smtClean="0"/>
                  <a:t>Solution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18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GB" sz="105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GB" sz="1800" i="1">
                        <a:latin typeface="Cambria Math"/>
                      </a:rPr>
                      <m:t>=−2</m:t>
                    </m:r>
                    <m:r>
                      <a:rPr lang="en-GB" sz="1800" i="1">
                        <a:latin typeface="Cambria Math"/>
                      </a:rPr>
                      <m:t>𝑠𝑖𝑛</m:t>
                    </m:r>
                    <m:r>
                      <a:rPr lang="en-GB" sz="1800" i="1">
                        <a:latin typeface="Cambria Math"/>
                      </a:rPr>
                      <m:t>2</m:t>
                    </m:r>
                    <m:r>
                      <a:rPr lang="en-GB" sz="1800" i="1">
                        <a:latin typeface="Cambria Math"/>
                      </a:rPr>
                      <m:t>𝑥</m:t>
                    </m:r>
                  </m:oMath>
                </a14:m>
                <a:endParaRPr lang="en-GB" sz="9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GB" sz="1800" i="1">
                        <a:latin typeface="Cambria Math"/>
                      </a:rPr>
                      <m:t>=2</m:t>
                    </m:r>
                    <m:r>
                      <a:rPr lang="en-GB" sz="1800" i="1">
                        <a:latin typeface="Cambria Math"/>
                      </a:rPr>
                      <m:t>𝑥</m:t>
                    </m:r>
                    <m:r>
                      <a:rPr lang="en-GB" sz="1800" i="1">
                        <a:latin typeface="Cambria Math"/>
                      </a:rPr>
                      <m:t>−3</m:t>
                    </m:r>
                  </m:oMath>
                </a14:m>
                <a:endParaRPr lang="en-GB" sz="9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GB" sz="1800" i="1">
                        <a:latin typeface="Cambria Math"/>
                      </a:rPr>
                      <m:t>=4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×2×3×</m:t>
                    </m:r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800" i="1">
                            <a:latin typeface="Cambria Math"/>
                          </a:rPr>
                          <m:t>𝑠𝑖𝑛</m:t>
                        </m:r>
                      </m:fName>
                      <m:e>
                        <m:r>
                          <a:rPr lang="en-GB" sz="1800" i="1">
                            <a:latin typeface="Cambria Math"/>
                          </a:rPr>
                          <m:t>3</m:t>
                        </m:r>
                        <m:r>
                          <a:rPr lang="en-GB" sz="1800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GB" sz="1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3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GB" sz="1575" dirty="0"/>
              </a:p>
              <a:p>
                <a:pPr marL="32004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GB" sz="1400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GB" sz="1400" i="1">
                          <a:latin typeface="Cambria Math"/>
                        </a:rPr>
                        <m:t>=24</m:t>
                      </m:r>
                      <m:func>
                        <m:func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400" i="1"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GB" sz="1400" i="1">
                              <a:latin typeface="Cambria Math"/>
                            </a:rPr>
                            <m:t>3</m:t>
                          </m:r>
                          <m:r>
                            <a:rPr lang="en-GB" sz="14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GB" sz="1400" i="1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GB" sz="1400" i="1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GB" sz="1400" i="1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GB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GB" sz="1800" i="1">
                        <a:latin typeface="Cambria Math"/>
                      </a:rPr>
                      <m:t>=2</m:t>
                    </m:r>
                    <m:r>
                      <a:rPr lang="en-GB" sz="1800" i="1">
                        <a:latin typeface="Cambria Math"/>
                      </a:rPr>
                      <m:t>𝑥</m:t>
                    </m:r>
                    <m:r>
                      <a:rPr lang="en-GB" sz="1800" i="1">
                        <a:latin typeface="Cambria Math"/>
                      </a:rPr>
                      <m:t> </m:t>
                    </m:r>
                    <m:r>
                      <a:rPr lang="en-GB" sz="1800" i="1">
                        <a:latin typeface="Cambria Math"/>
                      </a:rPr>
                      <m:t>𝑠𝑖𝑛𝑥</m:t>
                    </m:r>
                    <m:r>
                      <a:rPr lang="en-GB" sz="18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/>
                      </a:rPr>
                      <m:t>𝑐𝑜𝑠𝑥</m:t>
                    </m:r>
                  </m:oMath>
                </a14:m>
                <a:r>
                  <a:rPr lang="en-GB" sz="180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1" y="1137524"/>
                <a:ext cx="3528392" cy="3786870"/>
              </a:xfrm>
              <a:prstGeom prst="rect">
                <a:avLst/>
              </a:prstGeom>
              <a:blipFill rotWithShape="0">
                <a:blip r:embed="rId4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6031007" y="1267940"/>
                <a:ext cx="2861473" cy="3556908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 startAt="6"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</a:rPr>
                      <m:t>𝑦</m:t>
                    </m:r>
                    <m:r>
                      <a:rPr lang="en-GB" sz="18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GB" sz="1800" dirty="0" smtClean="0"/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 startAt="6"/>
                </a:pPr>
                <a:endParaRPr lang="en-GB" sz="18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1800" dirty="0" smtClean="0"/>
                  <a:t>Solution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eriod" startAt="6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GB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GB" sz="1800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GB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007" y="1267940"/>
                <a:ext cx="2861473" cy="3556908"/>
              </a:xfrm>
              <a:prstGeom prst="rect">
                <a:avLst/>
              </a:prstGeom>
              <a:blipFill rotWithShape="0">
                <a:blip r:embed="rId5"/>
                <a:stretch>
                  <a:fillRect l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74" descr="PENCIL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 flipH="1" flipV="1">
            <a:off x="251519" y="4924394"/>
            <a:ext cx="954669" cy="21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50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000" dirty="0"/>
              <a:t>Maximum and Minimum (Turning points)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48850BE5-5874-4CD7-88B2-7D777EBD5DA1}" type="slidenum">
              <a:rPr lang="en-GB" smtClean="0"/>
              <a:pPr/>
              <a:t>15</a:t>
            </a:fld>
            <a:endParaRPr lang="en-GB" smtClean="0"/>
          </a:p>
        </p:txBody>
      </p:sp>
      <p:pic>
        <p:nvPicPr>
          <p:cNvPr id="33797" name="Picture 3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546723" flipH="1">
            <a:off x="2161580" y="1363862"/>
            <a:ext cx="97274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Freeform 4"/>
          <p:cNvSpPr>
            <a:spLocks/>
          </p:cNvSpPr>
          <p:nvPr/>
        </p:nvSpPr>
        <p:spPr bwMode="auto">
          <a:xfrm>
            <a:off x="2087166" y="1329928"/>
            <a:ext cx="5238750" cy="3032522"/>
          </a:xfrm>
          <a:custGeom>
            <a:avLst/>
            <a:gdLst>
              <a:gd name="T0" fmla="*/ 0 w 2903"/>
              <a:gd name="T1" fmla="*/ 71437 h 2547"/>
              <a:gd name="T2" fmla="*/ 3712661 w 2903"/>
              <a:gd name="T3" fmla="*/ 4032250 h 2547"/>
              <a:gd name="T4" fmla="*/ 6985000 w 2903"/>
              <a:gd name="T5" fmla="*/ 0 h 2547"/>
              <a:gd name="T6" fmla="*/ 0 60000 65536"/>
              <a:gd name="T7" fmla="*/ 0 60000 65536"/>
              <a:gd name="T8" fmla="*/ 0 60000 65536"/>
              <a:gd name="T9" fmla="*/ 0 w 2903"/>
              <a:gd name="T10" fmla="*/ 0 h 2547"/>
              <a:gd name="T11" fmla="*/ 2903 w 2903"/>
              <a:gd name="T12" fmla="*/ 2547 h 25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3" h="2547">
                <a:moveTo>
                  <a:pt x="0" y="45"/>
                </a:moveTo>
                <a:cubicBezTo>
                  <a:pt x="529" y="1296"/>
                  <a:pt x="1059" y="2547"/>
                  <a:pt x="1543" y="2540"/>
                </a:cubicBezTo>
                <a:cubicBezTo>
                  <a:pt x="2027" y="2533"/>
                  <a:pt x="2676" y="423"/>
                  <a:pt x="2903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pic>
        <p:nvPicPr>
          <p:cNvPr id="33799" name="Picture 5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409003" flipH="1">
            <a:off x="5617964" y="2388989"/>
            <a:ext cx="972741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6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502768" flipH="1">
            <a:off x="4356498" y="3651647"/>
            <a:ext cx="97274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933700" y="4354116"/>
            <a:ext cx="3696891" cy="5393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350"/>
              <a:t>Gradient = 0 here as there is no change in y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9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Applications – max and min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3CF17079-39D0-4CCC-A08D-DD0CA61FDB1D}" type="slidenum">
              <a:rPr lang="en-GB" smtClean="0"/>
              <a:pPr/>
              <a:t>16</a:t>
            </a:fld>
            <a:endParaRPr lang="en-GB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533400" y="1186543"/>
                <a:ext cx="8143055" cy="340808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sz="2400" dirty="0" smtClean="0"/>
                  <a:t>At special points on a curve the gradient (and therefore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400" i="1" dirty="0" err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sz="2400" dirty="0" smtClean="0"/>
                  <a:t>) becomes zero.</a:t>
                </a:r>
              </a:p>
              <a:p>
                <a:pPr eaLnBrk="1" hangingPunct="1"/>
                <a:r>
                  <a:rPr lang="en-GB" sz="2400" dirty="0" smtClean="0"/>
                  <a:t>By inspection you can see these are ‘peaks’ and ‘valleys’ on the curve and are known as </a:t>
                </a:r>
                <a:r>
                  <a:rPr lang="en-GB" sz="2400" dirty="0" smtClean="0">
                    <a:solidFill>
                      <a:schemeClr val="accent2"/>
                    </a:solidFill>
                  </a:rPr>
                  <a:t>maxima</a:t>
                </a:r>
                <a:r>
                  <a:rPr lang="en-GB" sz="2400" dirty="0" smtClean="0"/>
                  <a:t> and </a:t>
                </a:r>
                <a:r>
                  <a:rPr lang="en-GB" sz="2400" dirty="0" smtClean="0">
                    <a:solidFill>
                      <a:schemeClr val="accent2"/>
                    </a:solidFill>
                  </a:rPr>
                  <a:t>minima (plurals)</a:t>
                </a:r>
              </a:p>
            </p:txBody>
          </p:sp>
        </mc:Choice>
        <mc:Fallback xmlns="">
          <p:sp>
            <p:nvSpPr>
              <p:cNvPr id="39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1186543"/>
                <a:ext cx="8143055" cy="3408080"/>
              </a:xfrm>
              <a:blipFill rotWithShape="0">
                <a:blip r:embed="rId2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822" name="Group 308"/>
          <p:cNvGrpSpPr>
            <a:grpSpLocks/>
          </p:cNvGrpSpPr>
          <p:nvPr/>
        </p:nvGrpSpPr>
        <p:grpSpPr bwMode="auto">
          <a:xfrm>
            <a:off x="2209800" y="3085307"/>
            <a:ext cx="4332685" cy="1790699"/>
            <a:chOff x="896" y="2524"/>
            <a:chExt cx="3639" cy="1504"/>
          </a:xfrm>
        </p:grpSpPr>
        <p:sp>
          <p:nvSpPr>
            <p:cNvPr id="34826" name="Freeform 4"/>
            <p:cNvSpPr>
              <a:spLocks/>
            </p:cNvSpPr>
            <p:nvPr/>
          </p:nvSpPr>
          <p:spPr bwMode="auto">
            <a:xfrm>
              <a:off x="896" y="2889"/>
              <a:ext cx="3639" cy="1042"/>
            </a:xfrm>
            <a:custGeom>
              <a:avLst/>
              <a:gdLst>
                <a:gd name="T0" fmla="*/ 0 w 3639"/>
                <a:gd name="T1" fmla="*/ 731 h 1042"/>
                <a:gd name="T2" fmla="*/ 841 w 3639"/>
                <a:gd name="T3" fmla="*/ 338 h 1042"/>
                <a:gd name="T4" fmla="*/ 1472 w 3639"/>
                <a:gd name="T5" fmla="*/ 740 h 1042"/>
                <a:gd name="T6" fmla="*/ 2386 w 3639"/>
                <a:gd name="T7" fmla="*/ 877 h 1042"/>
                <a:gd name="T8" fmla="*/ 2816 w 3639"/>
                <a:gd name="T9" fmla="*/ 274 h 1042"/>
                <a:gd name="T10" fmla="*/ 3044 w 3639"/>
                <a:gd name="T11" fmla="*/ 128 h 1042"/>
                <a:gd name="T12" fmla="*/ 3639 w 3639"/>
                <a:gd name="T13" fmla="*/ 1042 h 10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39"/>
                <a:gd name="T22" fmla="*/ 0 h 1042"/>
                <a:gd name="T23" fmla="*/ 3639 w 3639"/>
                <a:gd name="T24" fmla="*/ 1042 h 10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39" h="1042">
                  <a:moveTo>
                    <a:pt x="0" y="731"/>
                  </a:moveTo>
                  <a:cubicBezTo>
                    <a:pt x="298" y="534"/>
                    <a:pt x="596" y="337"/>
                    <a:pt x="841" y="338"/>
                  </a:cubicBezTo>
                  <a:cubicBezTo>
                    <a:pt x="1086" y="339"/>
                    <a:pt x="1215" y="650"/>
                    <a:pt x="1472" y="740"/>
                  </a:cubicBezTo>
                  <a:cubicBezTo>
                    <a:pt x="1729" y="830"/>
                    <a:pt x="2162" y="955"/>
                    <a:pt x="2386" y="877"/>
                  </a:cubicBezTo>
                  <a:cubicBezTo>
                    <a:pt x="2610" y="799"/>
                    <a:pt x="2706" y="399"/>
                    <a:pt x="2816" y="274"/>
                  </a:cubicBezTo>
                  <a:cubicBezTo>
                    <a:pt x="2926" y="149"/>
                    <a:pt x="2907" y="0"/>
                    <a:pt x="3044" y="128"/>
                  </a:cubicBezTo>
                  <a:cubicBezTo>
                    <a:pt x="3181" y="256"/>
                    <a:pt x="3540" y="890"/>
                    <a:pt x="3639" y="10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grpSp>
          <p:nvGrpSpPr>
            <p:cNvPr id="34827" name="Group 448"/>
            <p:cNvGrpSpPr>
              <a:grpSpLocks/>
            </p:cNvGrpSpPr>
            <p:nvPr/>
          </p:nvGrpSpPr>
          <p:grpSpPr bwMode="auto">
            <a:xfrm flipH="1">
              <a:off x="1551" y="2781"/>
              <a:ext cx="302" cy="460"/>
              <a:chOff x="4981" y="2513"/>
              <a:chExt cx="366" cy="780"/>
            </a:xfrm>
          </p:grpSpPr>
          <p:grpSp>
            <p:nvGrpSpPr>
              <p:cNvPr id="34981" name="Group 375"/>
              <p:cNvGrpSpPr>
                <a:grpSpLocks noChangeAspect="1"/>
              </p:cNvGrpSpPr>
              <p:nvPr/>
            </p:nvGrpSpPr>
            <p:grpSpPr bwMode="auto">
              <a:xfrm>
                <a:off x="4981" y="2513"/>
                <a:ext cx="366" cy="530"/>
                <a:chOff x="4981" y="2513"/>
                <a:chExt cx="366" cy="530"/>
              </a:xfrm>
            </p:grpSpPr>
            <p:sp>
              <p:nvSpPr>
                <p:cNvPr id="3498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981" y="2513"/>
                  <a:ext cx="366" cy="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87" name="Freeform 376"/>
                <p:cNvSpPr>
                  <a:spLocks/>
                </p:cNvSpPr>
                <p:nvPr/>
              </p:nvSpPr>
              <p:spPr bwMode="auto">
                <a:xfrm>
                  <a:off x="5245" y="2759"/>
                  <a:ext cx="94" cy="100"/>
                </a:xfrm>
                <a:custGeom>
                  <a:avLst/>
                  <a:gdLst>
                    <a:gd name="T0" fmla="*/ 94 w 94"/>
                    <a:gd name="T1" fmla="*/ 52 h 100"/>
                    <a:gd name="T2" fmla="*/ 92 w 94"/>
                    <a:gd name="T3" fmla="*/ 42 h 100"/>
                    <a:gd name="T4" fmla="*/ 91 w 94"/>
                    <a:gd name="T5" fmla="*/ 34 h 100"/>
                    <a:gd name="T6" fmla="*/ 87 w 94"/>
                    <a:gd name="T7" fmla="*/ 25 h 100"/>
                    <a:gd name="T8" fmla="*/ 79 w 94"/>
                    <a:gd name="T9" fmla="*/ 17 h 100"/>
                    <a:gd name="T10" fmla="*/ 71 w 94"/>
                    <a:gd name="T11" fmla="*/ 11 h 100"/>
                    <a:gd name="T12" fmla="*/ 64 w 94"/>
                    <a:gd name="T13" fmla="*/ 7 h 100"/>
                    <a:gd name="T14" fmla="*/ 54 w 94"/>
                    <a:gd name="T15" fmla="*/ 0 h 100"/>
                    <a:gd name="T16" fmla="*/ 46 w 94"/>
                    <a:gd name="T17" fmla="*/ 4 h 100"/>
                    <a:gd name="T18" fmla="*/ 0 w 94"/>
                    <a:gd name="T19" fmla="*/ 27 h 100"/>
                    <a:gd name="T20" fmla="*/ 2 w 94"/>
                    <a:gd name="T21" fmla="*/ 61 h 100"/>
                    <a:gd name="T22" fmla="*/ 6 w 94"/>
                    <a:gd name="T23" fmla="*/ 75 h 100"/>
                    <a:gd name="T24" fmla="*/ 12 w 94"/>
                    <a:gd name="T25" fmla="*/ 86 h 100"/>
                    <a:gd name="T26" fmla="*/ 25 w 94"/>
                    <a:gd name="T27" fmla="*/ 94 h 100"/>
                    <a:gd name="T28" fmla="*/ 33 w 94"/>
                    <a:gd name="T29" fmla="*/ 98 h 100"/>
                    <a:gd name="T30" fmla="*/ 43 w 94"/>
                    <a:gd name="T31" fmla="*/ 100 h 100"/>
                    <a:gd name="T32" fmla="*/ 52 w 94"/>
                    <a:gd name="T33" fmla="*/ 100 h 100"/>
                    <a:gd name="T34" fmla="*/ 62 w 94"/>
                    <a:gd name="T35" fmla="*/ 98 h 100"/>
                    <a:gd name="T36" fmla="*/ 69 w 94"/>
                    <a:gd name="T37" fmla="*/ 92 h 100"/>
                    <a:gd name="T38" fmla="*/ 77 w 94"/>
                    <a:gd name="T39" fmla="*/ 88 h 100"/>
                    <a:gd name="T40" fmla="*/ 85 w 94"/>
                    <a:gd name="T41" fmla="*/ 80 h 100"/>
                    <a:gd name="T42" fmla="*/ 89 w 94"/>
                    <a:gd name="T43" fmla="*/ 73 h 100"/>
                    <a:gd name="T44" fmla="*/ 92 w 94"/>
                    <a:gd name="T45" fmla="*/ 63 h 100"/>
                    <a:gd name="T46" fmla="*/ 94 w 94"/>
                    <a:gd name="T47" fmla="*/ 54 h 100"/>
                    <a:gd name="T48" fmla="*/ 94 w 94"/>
                    <a:gd name="T49" fmla="*/ 52 h 10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94"/>
                    <a:gd name="T76" fmla="*/ 0 h 100"/>
                    <a:gd name="T77" fmla="*/ 94 w 94"/>
                    <a:gd name="T78" fmla="*/ 100 h 10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94" h="100">
                      <a:moveTo>
                        <a:pt x="94" y="52"/>
                      </a:moveTo>
                      <a:lnTo>
                        <a:pt x="92" y="42"/>
                      </a:lnTo>
                      <a:lnTo>
                        <a:pt x="91" y="34"/>
                      </a:lnTo>
                      <a:lnTo>
                        <a:pt x="87" y="25"/>
                      </a:lnTo>
                      <a:lnTo>
                        <a:pt x="79" y="17"/>
                      </a:lnTo>
                      <a:lnTo>
                        <a:pt x="71" y="11"/>
                      </a:lnTo>
                      <a:lnTo>
                        <a:pt x="64" y="7"/>
                      </a:lnTo>
                      <a:lnTo>
                        <a:pt x="54" y="0"/>
                      </a:lnTo>
                      <a:lnTo>
                        <a:pt x="46" y="4"/>
                      </a:lnTo>
                      <a:lnTo>
                        <a:pt x="0" y="27"/>
                      </a:lnTo>
                      <a:lnTo>
                        <a:pt x="2" y="61"/>
                      </a:lnTo>
                      <a:lnTo>
                        <a:pt x="6" y="75"/>
                      </a:lnTo>
                      <a:lnTo>
                        <a:pt x="12" y="86"/>
                      </a:lnTo>
                      <a:lnTo>
                        <a:pt x="25" y="94"/>
                      </a:lnTo>
                      <a:lnTo>
                        <a:pt x="33" y="98"/>
                      </a:lnTo>
                      <a:lnTo>
                        <a:pt x="43" y="100"/>
                      </a:lnTo>
                      <a:lnTo>
                        <a:pt x="52" y="100"/>
                      </a:lnTo>
                      <a:lnTo>
                        <a:pt x="62" y="98"/>
                      </a:lnTo>
                      <a:lnTo>
                        <a:pt x="69" y="92"/>
                      </a:lnTo>
                      <a:lnTo>
                        <a:pt x="77" y="88"/>
                      </a:lnTo>
                      <a:lnTo>
                        <a:pt x="85" y="80"/>
                      </a:lnTo>
                      <a:lnTo>
                        <a:pt x="89" y="73"/>
                      </a:lnTo>
                      <a:lnTo>
                        <a:pt x="92" y="63"/>
                      </a:lnTo>
                      <a:lnTo>
                        <a:pt x="94" y="54"/>
                      </a:lnTo>
                      <a:lnTo>
                        <a:pt x="94" y="52"/>
                      </a:lnTo>
                      <a:close/>
                    </a:path>
                  </a:pathLst>
                </a:custGeom>
                <a:solidFill>
                  <a:srgbClr val="80FF8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88" name="Freeform 377"/>
                <p:cNvSpPr>
                  <a:spLocks/>
                </p:cNvSpPr>
                <p:nvPr/>
              </p:nvSpPr>
              <p:spPr bwMode="auto">
                <a:xfrm>
                  <a:off x="5167" y="2567"/>
                  <a:ext cx="140" cy="221"/>
                </a:xfrm>
                <a:custGeom>
                  <a:avLst/>
                  <a:gdLst>
                    <a:gd name="T0" fmla="*/ 82 w 140"/>
                    <a:gd name="T1" fmla="*/ 221 h 221"/>
                    <a:gd name="T2" fmla="*/ 134 w 140"/>
                    <a:gd name="T3" fmla="*/ 194 h 221"/>
                    <a:gd name="T4" fmla="*/ 140 w 140"/>
                    <a:gd name="T5" fmla="*/ 188 h 221"/>
                    <a:gd name="T6" fmla="*/ 140 w 140"/>
                    <a:gd name="T7" fmla="*/ 184 h 221"/>
                    <a:gd name="T8" fmla="*/ 138 w 140"/>
                    <a:gd name="T9" fmla="*/ 175 h 221"/>
                    <a:gd name="T10" fmla="*/ 134 w 140"/>
                    <a:gd name="T11" fmla="*/ 169 h 221"/>
                    <a:gd name="T12" fmla="*/ 132 w 140"/>
                    <a:gd name="T13" fmla="*/ 163 h 221"/>
                    <a:gd name="T14" fmla="*/ 126 w 140"/>
                    <a:gd name="T15" fmla="*/ 151 h 221"/>
                    <a:gd name="T16" fmla="*/ 121 w 140"/>
                    <a:gd name="T17" fmla="*/ 138 h 221"/>
                    <a:gd name="T18" fmla="*/ 121 w 140"/>
                    <a:gd name="T19" fmla="*/ 130 h 221"/>
                    <a:gd name="T20" fmla="*/ 119 w 140"/>
                    <a:gd name="T21" fmla="*/ 123 h 221"/>
                    <a:gd name="T22" fmla="*/ 115 w 140"/>
                    <a:gd name="T23" fmla="*/ 109 h 221"/>
                    <a:gd name="T24" fmla="*/ 113 w 140"/>
                    <a:gd name="T25" fmla="*/ 94 h 221"/>
                    <a:gd name="T26" fmla="*/ 109 w 140"/>
                    <a:gd name="T27" fmla="*/ 79 h 221"/>
                    <a:gd name="T28" fmla="*/ 107 w 140"/>
                    <a:gd name="T29" fmla="*/ 71 h 221"/>
                    <a:gd name="T30" fmla="*/ 103 w 140"/>
                    <a:gd name="T31" fmla="*/ 67 h 221"/>
                    <a:gd name="T32" fmla="*/ 67 w 140"/>
                    <a:gd name="T33" fmla="*/ 0 h 221"/>
                    <a:gd name="T34" fmla="*/ 40 w 140"/>
                    <a:gd name="T35" fmla="*/ 0 h 221"/>
                    <a:gd name="T36" fmla="*/ 6 w 140"/>
                    <a:gd name="T37" fmla="*/ 19 h 221"/>
                    <a:gd name="T38" fmla="*/ 0 w 140"/>
                    <a:gd name="T39" fmla="*/ 30 h 221"/>
                    <a:gd name="T40" fmla="*/ 2 w 140"/>
                    <a:gd name="T41" fmla="*/ 34 h 221"/>
                    <a:gd name="T42" fmla="*/ 0 w 140"/>
                    <a:gd name="T43" fmla="*/ 40 h 221"/>
                    <a:gd name="T44" fmla="*/ 2 w 140"/>
                    <a:gd name="T45" fmla="*/ 44 h 221"/>
                    <a:gd name="T46" fmla="*/ 6 w 140"/>
                    <a:gd name="T47" fmla="*/ 57 h 221"/>
                    <a:gd name="T48" fmla="*/ 25 w 140"/>
                    <a:gd name="T49" fmla="*/ 69 h 221"/>
                    <a:gd name="T50" fmla="*/ 34 w 140"/>
                    <a:gd name="T51" fmla="*/ 75 h 221"/>
                    <a:gd name="T52" fmla="*/ 40 w 140"/>
                    <a:gd name="T53" fmla="*/ 79 h 221"/>
                    <a:gd name="T54" fmla="*/ 42 w 140"/>
                    <a:gd name="T55" fmla="*/ 86 h 221"/>
                    <a:gd name="T56" fmla="*/ 44 w 140"/>
                    <a:gd name="T57" fmla="*/ 92 h 221"/>
                    <a:gd name="T58" fmla="*/ 48 w 140"/>
                    <a:gd name="T59" fmla="*/ 98 h 221"/>
                    <a:gd name="T60" fmla="*/ 50 w 140"/>
                    <a:gd name="T61" fmla="*/ 103 h 221"/>
                    <a:gd name="T62" fmla="*/ 52 w 140"/>
                    <a:gd name="T63" fmla="*/ 109 h 221"/>
                    <a:gd name="T64" fmla="*/ 55 w 140"/>
                    <a:gd name="T65" fmla="*/ 117 h 221"/>
                    <a:gd name="T66" fmla="*/ 57 w 140"/>
                    <a:gd name="T67" fmla="*/ 123 h 221"/>
                    <a:gd name="T68" fmla="*/ 59 w 140"/>
                    <a:gd name="T69" fmla="*/ 128 h 221"/>
                    <a:gd name="T70" fmla="*/ 65 w 140"/>
                    <a:gd name="T71" fmla="*/ 142 h 221"/>
                    <a:gd name="T72" fmla="*/ 67 w 140"/>
                    <a:gd name="T73" fmla="*/ 148 h 221"/>
                    <a:gd name="T74" fmla="*/ 71 w 140"/>
                    <a:gd name="T75" fmla="*/ 161 h 221"/>
                    <a:gd name="T76" fmla="*/ 77 w 140"/>
                    <a:gd name="T77" fmla="*/ 173 h 221"/>
                    <a:gd name="T78" fmla="*/ 78 w 140"/>
                    <a:gd name="T79" fmla="*/ 180 h 221"/>
                    <a:gd name="T80" fmla="*/ 78 w 140"/>
                    <a:gd name="T81" fmla="*/ 188 h 221"/>
                    <a:gd name="T82" fmla="*/ 80 w 140"/>
                    <a:gd name="T83" fmla="*/ 203 h 221"/>
                    <a:gd name="T84" fmla="*/ 82 w 140"/>
                    <a:gd name="T85" fmla="*/ 221 h 221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40"/>
                    <a:gd name="T130" fmla="*/ 0 h 221"/>
                    <a:gd name="T131" fmla="*/ 140 w 140"/>
                    <a:gd name="T132" fmla="*/ 221 h 221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40" h="221">
                      <a:moveTo>
                        <a:pt x="82" y="221"/>
                      </a:moveTo>
                      <a:lnTo>
                        <a:pt x="134" y="194"/>
                      </a:lnTo>
                      <a:lnTo>
                        <a:pt x="140" y="188"/>
                      </a:lnTo>
                      <a:lnTo>
                        <a:pt x="140" y="184"/>
                      </a:lnTo>
                      <a:lnTo>
                        <a:pt x="138" y="175"/>
                      </a:lnTo>
                      <a:lnTo>
                        <a:pt x="134" y="169"/>
                      </a:lnTo>
                      <a:lnTo>
                        <a:pt x="132" y="163"/>
                      </a:lnTo>
                      <a:lnTo>
                        <a:pt x="126" y="151"/>
                      </a:lnTo>
                      <a:lnTo>
                        <a:pt x="121" y="138"/>
                      </a:lnTo>
                      <a:lnTo>
                        <a:pt x="121" y="130"/>
                      </a:lnTo>
                      <a:lnTo>
                        <a:pt x="119" y="123"/>
                      </a:lnTo>
                      <a:lnTo>
                        <a:pt x="115" y="109"/>
                      </a:lnTo>
                      <a:lnTo>
                        <a:pt x="113" y="94"/>
                      </a:lnTo>
                      <a:lnTo>
                        <a:pt x="109" y="79"/>
                      </a:lnTo>
                      <a:lnTo>
                        <a:pt x="107" y="71"/>
                      </a:lnTo>
                      <a:lnTo>
                        <a:pt x="103" y="67"/>
                      </a:lnTo>
                      <a:lnTo>
                        <a:pt x="67" y="0"/>
                      </a:lnTo>
                      <a:lnTo>
                        <a:pt x="40" y="0"/>
                      </a:lnTo>
                      <a:lnTo>
                        <a:pt x="6" y="19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0" y="40"/>
                      </a:lnTo>
                      <a:lnTo>
                        <a:pt x="2" y="44"/>
                      </a:lnTo>
                      <a:lnTo>
                        <a:pt x="6" y="57"/>
                      </a:lnTo>
                      <a:lnTo>
                        <a:pt x="25" y="69"/>
                      </a:lnTo>
                      <a:lnTo>
                        <a:pt x="34" y="75"/>
                      </a:lnTo>
                      <a:lnTo>
                        <a:pt x="40" y="79"/>
                      </a:lnTo>
                      <a:lnTo>
                        <a:pt x="42" y="86"/>
                      </a:lnTo>
                      <a:lnTo>
                        <a:pt x="44" y="92"/>
                      </a:lnTo>
                      <a:lnTo>
                        <a:pt x="48" y="98"/>
                      </a:lnTo>
                      <a:lnTo>
                        <a:pt x="50" y="103"/>
                      </a:lnTo>
                      <a:lnTo>
                        <a:pt x="52" y="109"/>
                      </a:lnTo>
                      <a:lnTo>
                        <a:pt x="55" y="117"/>
                      </a:lnTo>
                      <a:lnTo>
                        <a:pt x="57" y="123"/>
                      </a:lnTo>
                      <a:lnTo>
                        <a:pt x="59" y="128"/>
                      </a:lnTo>
                      <a:lnTo>
                        <a:pt x="65" y="142"/>
                      </a:lnTo>
                      <a:lnTo>
                        <a:pt x="67" y="148"/>
                      </a:lnTo>
                      <a:lnTo>
                        <a:pt x="71" y="161"/>
                      </a:lnTo>
                      <a:lnTo>
                        <a:pt x="77" y="173"/>
                      </a:lnTo>
                      <a:lnTo>
                        <a:pt x="78" y="180"/>
                      </a:lnTo>
                      <a:lnTo>
                        <a:pt x="78" y="188"/>
                      </a:lnTo>
                      <a:lnTo>
                        <a:pt x="80" y="203"/>
                      </a:lnTo>
                      <a:lnTo>
                        <a:pt x="82" y="221"/>
                      </a:lnTo>
                      <a:close/>
                    </a:path>
                  </a:pathLst>
                </a:custGeom>
                <a:solidFill>
                  <a:srgbClr val="80FF8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89" name="Freeform 378"/>
                <p:cNvSpPr>
                  <a:spLocks/>
                </p:cNvSpPr>
                <p:nvPr/>
              </p:nvSpPr>
              <p:spPr bwMode="auto">
                <a:xfrm>
                  <a:off x="5104" y="2636"/>
                  <a:ext cx="155" cy="271"/>
                </a:xfrm>
                <a:custGeom>
                  <a:avLst/>
                  <a:gdLst>
                    <a:gd name="T0" fmla="*/ 3 w 155"/>
                    <a:gd name="T1" fmla="*/ 225 h 271"/>
                    <a:gd name="T2" fmla="*/ 2 w 155"/>
                    <a:gd name="T3" fmla="*/ 228 h 271"/>
                    <a:gd name="T4" fmla="*/ 0 w 155"/>
                    <a:gd name="T5" fmla="*/ 244 h 271"/>
                    <a:gd name="T6" fmla="*/ 2 w 155"/>
                    <a:gd name="T7" fmla="*/ 257 h 271"/>
                    <a:gd name="T8" fmla="*/ 5 w 155"/>
                    <a:gd name="T9" fmla="*/ 267 h 271"/>
                    <a:gd name="T10" fmla="*/ 26 w 155"/>
                    <a:gd name="T11" fmla="*/ 271 h 271"/>
                    <a:gd name="T12" fmla="*/ 42 w 155"/>
                    <a:gd name="T13" fmla="*/ 269 h 271"/>
                    <a:gd name="T14" fmla="*/ 53 w 155"/>
                    <a:gd name="T15" fmla="*/ 267 h 271"/>
                    <a:gd name="T16" fmla="*/ 67 w 155"/>
                    <a:gd name="T17" fmla="*/ 263 h 271"/>
                    <a:gd name="T18" fmla="*/ 99 w 155"/>
                    <a:gd name="T19" fmla="*/ 261 h 271"/>
                    <a:gd name="T20" fmla="*/ 118 w 155"/>
                    <a:gd name="T21" fmla="*/ 257 h 271"/>
                    <a:gd name="T22" fmla="*/ 141 w 155"/>
                    <a:gd name="T23" fmla="*/ 246 h 271"/>
                    <a:gd name="T24" fmla="*/ 153 w 155"/>
                    <a:gd name="T25" fmla="*/ 236 h 271"/>
                    <a:gd name="T26" fmla="*/ 153 w 155"/>
                    <a:gd name="T27" fmla="*/ 211 h 271"/>
                    <a:gd name="T28" fmla="*/ 143 w 155"/>
                    <a:gd name="T29" fmla="*/ 184 h 271"/>
                    <a:gd name="T30" fmla="*/ 141 w 155"/>
                    <a:gd name="T31" fmla="*/ 134 h 271"/>
                    <a:gd name="T32" fmla="*/ 140 w 155"/>
                    <a:gd name="T33" fmla="*/ 109 h 271"/>
                    <a:gd name="T34" fmla="*/ 134 w 155"/>
                    <a:gd name="T35" fmla="*/ 90 h 271"/>
                    <a:gd name="T36" fmla="*/ 126 w 155"/>
                    <a:gd name="T37" fmla="*/ 73 h 271"/>
                    <a:gd name="T38" fmla="*/ 118 w 155"/>
                    <a:gd name="T39" fmla="*/ 54 h 271"/>
                    <a:gd name="T40" fmla="*/ 115 w 155"/>
                    <a:gd name="T41" fmla="*/ 40 h 271"/>
                    <a:gd name="T42" fmla="*/ 109 w 155"/>
                    <a:gd name="T43" fmla="*/ 27 h 271"/>
                    <a:gd name="T44" fmla="*/ 103 w 155"/>
                    <a:gd name="T45" fmla="*/ 15 h 271"/>
                    <a:gd name="T46" fmla="*/ 97 w 155"/>
                    <a:gd name="T47" fmla="*/ 4 h 271"/>
                    <a:gd name="T48" fmla="*/ 71 w 155"/>
                    <a:gd name="T49" fmla="*/ 0 h 271"/>
                    <a:gd name="T50" fmla="*/ 49 w 155"/>
                    <a:gd name="T51" fmla="*/ 10 h 271"/>
                    <a:gd name="T52" fmla="*/ 46 w 155"/>
                    <a:gd name="T53" fmla="*/ 15 h 271"/>
                    <a:gd name="T54" fmla="*/ 59 w 155"/>
                    <a:gd name="T55" fmla="*/ 10 h 271"/>
                    <a:gd name="T56" fmla="*/ 72 w 155"/>
                    <a:gd name="T57" fmla="*/ 8 h 271"/>
                    <a:gd name="T58" fmla="*/ 82 w 155"/>
                    <a:gd name="T59" fmla="*/ 15 h 271"/>
                    <a:gd name="T60" fmla="*/ 90 w 155"/>
                    <a:gd name="T61" fmla="*/ 27 h 271"/>
                    <a:gd name="T62" fmla="*/ 94 w 155"/>
                    <a:gd name="T63" fmla="*/ 38 h 271"/>
                    <a:gd name="T64" fmla="*/ 94 w 155"/>
                    <a:gd name="T65" fmla="*/ 48 h 271"/>
                    <a:gd name="T66" fmla="*/ 95 w 155"/>
                    <a:gd name="T67" fmla="*/ 81 h 271"/>
                    <a:gd name="T68" fmla="*/ 90 w 155"/>
                    <a:gd name="T69" fmla="*/ 106 h 271"/>
                    <a:gd name="T70" fmla="*/ 86 w 155"/>
                    <a:gd name="T71" fmla="*/ 111 h 271"/>
                    <a:gd name="T72" fmla="*/ 84 w 155"/>
                    <a:gd name="T73" fmla="*/ 134 h 271"/>
                    <a:gd name="T74" fmla="*/ 78 w 155"/>
                    <a:gd name="T75" fmla="*/ 152 h 271"/>
                    <a:gd name="T76" fmla="*/ 57 w 155"/>
                    <a:gd name="T77" fmla="*/ 175 h 271"/>
                    <a:gd name="T78" fmla="*/ 40 w 155"/>
                    <a:gd name="T79" fmla="*/ 184 h 271"/>
                    <a:gd name="T80" fmla="*/ 30 w 155"/>
                    <a:gd name="T81" fmla="*/ 192 h 271"/>
                    <a:gd name="T82" fmla="*/ 21 w 155"/>
                    <a:gd name="T83" fmla="*/ 200 h 271"/>
                    <a:gd name="T84" fmla="*/ 7 w 155"/>
                    <a:gd name="T85" fmla="*/ 205 h 271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55"/>
                    <a:gd name="T130" fmla="*/ 0 h 271"/>
                    <a:gd name="T131" fmla="*/ 155 w 155"/>
                    <a:gd name="T132" fmla="*/ 271 h 271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55" h="271">
                      <a:moveTo>
                        <a:pt x="2" y="207"/>
                      </a:moveTo>
                      <a:lnTo>
                        <a:pt x="3" y="225"/>
                      </a:lnTo>
                      <a:lnTo>
                        <a:pt x="3" y="228"/>
                      </a:lnTo>
                      <a:lnTo>
                        <a:pt x="2" y="228"/>
                      </a:lnTo>
                      <a:lnTo>
                        <a:pt x="2" y="240"/>
                      </a:lnTo>
                      <a:lnTo>
                        <a:pt x="0" y="244"/>
                      </a:lnTo>
                      <a:lnTo>
                        <a:pt x="0" y="255"/>
                      </a:lnTo>
                      <a:lnTo>
                        <a:pt x="2" y="257"/>
                      </a:lnTo>
                      <a:lnTo>
                        <a:pt x="5" y="263"/>
                      </a:lnTo>
                      <a:lnTo>
                        <a:pt x="5" y="267"/>
                      </a:lnTo>
                      <a:lnTo>
                        <a:pt x="15" y="269"/>
                      </a:lnTo>
                      <a:lnTo>
                        <a:pt x="26" y="271"/>
                      </a:lnTo>
                      <a:lnTo>
                        <a:pt x="34" y="271"/>
                      </a:lnTo>
                      <a:lnTo>
                        <a:pt x="42" y="269"/>
                      </a:lnTo>
                      <a:lnTo>
                        <a:pt x="48" y="269"/>
                      </a:lnTo>
                      <a:lnTo>
                        <a:pt x="53" y="267"/>
                      </a:lnTo>
                      <a:lnTo>
                        <a:pt x="59" y="265"/>
                      </a:lnTo>
                      <a:lnTo>
                        <a:pt x="67" y="263"/>
                      </a:lnTo>
                      <a:lnTo>
                        <a:pt x="82" y="263"/>
                      </a:lnTo>
                      <a:lnTo>
                        <a:pt x="99" y="261"/>
                      </a:lnTo>
                      <a:lnTo>
                        <a:pt x="115" y="257"/>
                      </a:lnTo>
                      <a:lnTo>
                        <a:pt x="118" y="257"/>
                      </a:lnTo>
                      <a:lnTo>
                        <a:pt x="132" y="251"/>
                      </a:lnTo>
                      <a:lnTo>
                        <a:pt x="141" y="246"/>
                      </a:lnTo>
                      <a:lnTo>
                        <a:pt x="149" y="236"/>
                      </a:lnTo>
                      <a:lnTo>
                        <a:pt x="153" y="236"/>
                      </a:lnTo>
                      <a:lnTo>
                        <a:pt x="155" y="234"/>
                      </a:lnTo>
                      <a:lnTo>
                        <a:pt x="153" y="211"/>
                      </a:lnTo>
                      <a:lnTo>
                        <a:pt x="147" y="198"/>
                      </a:lnTo>
                      <a:lnTo>
                        <a:pt x="143" y="184"/>
                      </a:lnTo>
                      <a:lnTo>
                        <a:pt x="143" y="152"/>
                      </a:lnTo>
                      <a:lnTo>
                        <a:pt x="141" y="134"/>
                      </a:lnTo>
                      <a:lnTo>
                        <a:pt x="141" y="117"/>
                      </a:lnTo>
                      <a:lnTo>
                        <a:pt x="140" y="109"/>
                      </a:lnTo>
                      <a:lnTo>
                        <a:pt x="138" y="104"/>
                      </a:lnTo>
                      <a:lnTo>
                        <a:pt x="134" y="90"/>
                      </a:lnTo>
                      <a:lnTo>
                        <a:pt x="128" y="79"/>
                      </a:lnTo>
                      <a:lnTo>
                        <a:pt x="126" y="73"/>
                      </a:lnTo>
                      <a:lnTo>
                        <a:pt x="122" y="59"/>
                      </a:lnTo>
                      <a:lnTo>
                        <a:pt x="118" y="54"/>
                      </a:lnTo>
                      <a:lnTo>
                        <a:pt x="117" y="46"/>
                      </a:lnTo>
                      <a:lnTo>
                        <a:pt x="115" y="40"/>
                      </a:lnTo>
                      <a:lnTo>
                        <a:pt x="113" y="34"/>
                      </a:lnTo>
                      <a:lnTo>
                        <a:pt x="109" y="27"/>
                      </a:lnTo>
                      <a:lnTo>
                        <a:pt x="105" y="21"/>
                      </a:lnTo>
                      <a:lnTo>
                        <a:pt x="103" y="15"/>
                      </a:lnTo>
                      <a:lnTo>
                        <a:pt x="101" y="10"/>
                      </a:lnTo>
                      <a:lnTo>
                        <a:pt x="97" y="4"/>
                      </a:lnTo>
                      <a:lnTo>
                        <a:pt x="8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10"/>
                      </a:lnTo>
                      <a:lnTo>
                        <a:pt x="40" y="19"/>
                      </a:lnTo>
                      <a:lnTo>
                        <a:pt x="46" y="15"/>
                      </a:lnTo>
                      <a:lnTo>
                        <a:pt x="51" y="11"/>
                      </a:lnTo>
                      <a:lnTo>
                        <a:pt x="59" y="10"/>
                      </a:lnTo>
                      <a:lnTo>
                        <a:pt x="65" y="10"/>
                      </a:lnTo>
                      <a:lnTo>
                        <a:pt x="72" y="8"/>
                      </a:lnTo>
                      <a:lnTo>
                        <a:pt x="78" y="11"/>
                      </a:lnTo>
                      <a:lnTo>
                        <a:pt x="82" y="15"/>
                      </a:lnTo>
                      <a:lnTo>
                        <a:pt x="86" y="21"/>
                      </a:lnTo>
                      <a:lnTo>
                        <a:pt x="90" y="27"/>
                      </a:lnTo>
                      <a:lnTo>
                        <a:pt x="94" y="34"/>
                      </a:lnTo>
                      <a:lnTo>
                        <a:pt x="94" y="38"/>
                      </a:lnTo>
                      <a:lnTo>
                        <a:pt x="88" y="36"/>
                      </a:lnTo>
                      <a:lnTo>
                        <a:pt x="94" y="48"/>
                      </a:lnTo>
                      <a:lnTo>
                        <a:pt x="95" y="65"/>
                      </a:lnTo>
                      <a:lnTo>
                        <a:pt x="95" y="81"/>
                      </a:lnTo>
                      <a:lnTo>
                        <a:pt x="94" y="96"/>
                      </a:lnTo>
                      <a:lnTo>
                        <a:pt x="90" y="106"/>
                      </a:lnTo>
                      <a:lnTo>
                        <a:pt x="88" y="107"/>
                      </a:lnTo>
                      <a:lnTo>
                        <a:pt x="86" y="111"/>
                      </a:lnTo>
                      <a:lnTo>
                        <a:pt x="86" y="129"/>
                      </a:lnTo>
                      <a:lnTo>
                        <a:pt x="84" y="134"/>
                      </a:lnTo>
                      <a:lnTo>
                        <a:pt x="84" y="140"/>
                      </a:lnTo>
                      <a:lnTo>
                        <a:pt x="78" y="152"/>
                      </a:lnTo>
                      <a:lnTo>
                        <a:pt x="74" y="157"/>
                      </a:lnTo>
                      <a:lnTo>
                        <a:pt x="57" y="175"/>
                      </a:lnTo>
                      <a:lnTo>
                        <a:pt x="51" y="178"/>
                      </a:lnTo>
                      <a:lnTo>
                        <a:pt x="40" y="184"/>
                      </a:lnTo>
                      <a:lnTo>
                        <a:pt x="36" y="188"/>
                      </a:lnTo>
                      <a:lnTo>
                        <a:pt x="30" y="192"/>
                      </a:lnTo>
                      <a:lnTo>
                        <a:pt x="26" y="196"/>
                      </a:lnTo>
                      <a:lnTo>
                        <a:pt x="21" y="200"/>
                      </a:lnTo>
                      <a:lnTo>
                        <a:pt x="13" y="203"/>
                      </a:lnTo>
                      <a:lnTo>
                        <a:pt x="7" y="205"/>
                      </a:lnTo>
                      <a:lnTo>
                        <a:pt x="2" y="207"/>
                      </a:lnTo>
                      <a:close/>
                    </a:path>
                  </a:pathLst>
                </a:custGeom>
                <a:solidFill>
                  <a:srgbClr val="80C2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90" name="Freeform 379"/>
                <p:cNvSpPr>
                  <a:spLocks/>
                </p:cNvSpPr>
                <p:nvPr/>
              </p:nvSpPr>
              <p:spPr bwMode="auto">
                <a:xfrm>
                  <a:off x="5056" y="2870"/>
                  <a:ext cx="205" cy="165"/>
                </a:xfrm>
                <a:custGeom>
                  <a:avLst/>
                  <a:gdLst>
                    <a:gd name="T0" fmla="*/ 203 w 205"/>
                    <a:gd name="T1" fmla="*/ 0 h 165"/>
                    <a:gd name="T2" fmla="*/ 201 w 205"/>
                    <a:gd name="T3" fmla="*/ 0 h 165"/>
                    <a:gd name="T4" fmla="*/ 189 w 205"/>
                    <a:gd name="T5" fmla="*/ 12 h 165"/>
                    <a:gd name="T6" fmla="*/ 180 w 205"/>
                    <a:gd name="T7" fmla="*/ 17 h 165"/>
                    <a:gd name="T8" fmla="*/ 166 w 205"/>
                    <a:gd name="T9" fmla="*/ 21 h 165"/>
                    <a:gd name="T10" fmla="*/ 163 w 205"/>
                    <a:gd name="T11" fmla="*/ 21 h 165"/>
                    <a:gd name="T12" fmla="*/ 147 w 205"/>
                    <a:gd name="T13" fmla="*/ 27 h 165"/>
                    <a:gd name="T14" fmla="*/ 132 w 205"/>
                    <a:gd name="T15" fmla="*/ 27 h 165"/>
                    <a:gd name="T16" fmla="*/ 117 w 205"/>
                    <a:gd name="T17" fmla="*/ 29 h 165"/>
                    <a:gd name="T18" fmla="*/ 107 w 205"/>
                    <a:gd name="T19" fmla="*/ 29 h 165"/>
                    <a:gd name="T20" fmla="*/ 101 w 205"/>
                    <a:gd name="T21" fmla="*/ 31 h 165"/>
                    <a:gd name="T22" fmla="*/ 96 w 205"/>
                    <a:gd name="T23" fmla="*/ 35 h 165"/>
                    <a:gd name="T24" fmla="*/ 63 w 205"/>
                    <a:gd name="T25" fmla="*/ 35 h 165"/>
                    <a:gd name="T26" fmla="*/ 53 w 205"/>
                    <a:gd name="T27" fmla="*/ 31 h 165"/>
                    <a:gd name="T28" fmla="*/ 50 w 205"/>
                    <a:gd name="T29" fmla="*/ 35 h 165"/>
                    <a:gd name="T30" fmla="*/ 46 w 205"/>
                    <a:gd name="T31" fmla="*/ 41 h 165"/>
                    <a:gd name="T32" fmla="*/ 36 w 205"/>
                    <a:gd name="T33" fmla="*/ 50 h 165"/>
                    <a:gd name="T34" fmla="*/ 28 w 205"/>
                    <a:gd name="T35" fmla="*/ 60 h 165"/>
                    <a:gd name="T36" fmla="*/ 23 w 205"/>
                    <a:gd name="T37" fmla="*/ 69 h 165"/>
                    <a:gd name="T38" fmla="*/ 15 w 205"/>
                    <a:gd name="T39" fmla="*/ 81 h 165"/>
                    <a:gd name="T40" fmla="*/ 7 w 205"/>
                    <a:gd name="T41" fmla="*/ 90 h 165"/>
                    <a:gd name="T42" fmla="*/ 4 w 205"/>
                    <a:gd name="T43" fmla="*/ 104 h 165"/>
                    <a:gd name="T44" fmla="*/ 2 w 205"/>
                    <a:gd name="T45" fmla="*/ 112 h 165"/>
                    <a:gd name="T46" fmla="*/ 0 w 205"/>
                    <a:gd name="T47" fmla="*/ 119 h 165"/>
                    <a:gd name="T48" fmla="*/ 2 w 205"/>
                    <a:gd name="T49" fmla="*/ 127 h 165"/>
                    <a:gd name="T50" fmla="*/ 5 w 205"/>
                    <a:gd name="T51" fmla="*/ 133 h 165"/>
                    <a:gd name="T52" fmla="*/ 9 w 205"/>
                    <a:gd name="T53" fmla="*/ 138 h 165"/>
                    <a:gd name="T54" fmla="*/ 11 w 205"/>
                    <a:gd name="T55" fmla="*/ 144 h 165"/>
                    <a:gd name="T56" fmla="*/ 19 w 205"/>
                    <a:gd name="T57" fmla="*/ 165 h 165"/>
                    <a:gd name="T58" fmla="*/ 90 w 205"/>
                    <a:gd name="T59" fmla="*/ 165 h 165"/>
                    <a:gd name="T60" fmla="*/ 88 w 205"/>
                    <a:gd name="T61" fmla="*/ 158 h 165"/>
                    <a:gd name="T62" fmla="*/ 86 w 205"/>
                    <a:gd name="T63" fmla="*/ 150 h 165"/>
                    <a:gd name="T64" fmla="*/ 84 w 205"/>
                    <a:gd name="T65" fmla="*/ 146 h 165"/>
                    <a:gd name="T66" fmla="*/ 80 w 205"/>
                    <a:gd name="T67" fmla="*/ 140 h 165"/>
                    <a:gd name="T68" fmla="*/ 76 w 205"/>
                    <a:gd name="T69" fmla="*/ 135 h 165"/>
                    <a:gd name="T70" fmla="*/ 74 w 205"/>
                    <a:gd name="T71" fmla="*/ 131 h 165"/>
                    <a:gd name="T72" fmla="*/ 74 w 205"/>
                    <a:gd name="T73" fmla="*/ 127 h 165"/>
                    <a:gd name="T74" fmla="*/ 76 w 205"/>
                    <a:gd name="T75" fmla="*/ 123 h 165"/>
                    <a:gd name="T76" fmla="*/ 86 w 205"/>
                    <a:gd name="T77" fmla="*/ 119 h 165"/>
                    <a:gd name="T78" fmla="*/ 96 w 205"/>
                    <a:gd name="T79" fmla="*/ 112 h 165"/>
                    <a:gd name="T80" fmla="*/ 107 w 205"/>
                    <a:gd name="T81" fmla="*/ 104 h 165"/>
                    <a:gd name="T82" fmla="*/ 109 w 205"/>
                    <a:gd name="T83" fmla="*/ 117 h 165"/>
                    <a:gd name="T84" fmla="*/ 115 w 205"/>
                    <a:gd name="T85" fmla="*/ 131 h 165"/>
                    <a:gd name="T86" fmla="*/ 117 w 205"/>
                    <a:gd name="T87" fmla="*/ 146 h 165"/>
                    <a:gd name="T88" fmla="*/ 122 w 205"/>
                    <a:gd name="T89" fmla="*/ 156 h 165"/>
                    <a:gd name="T90" fmla="*/ 128 w 205"/>
                    <a:gd name="T91" fmla="*/ 165 h 165"/>
                    <a:gd name="T92" fmla="*/ 199 w 205"/>
                    <a:gd name="T93" fmla="*/ 165 h 165"/>
                    <a:gd name="T94" fmla="*/ 197 w 205"/>
                    <a:gd name="T95" fmla="*/ 154 h 165"/>
                    <a:gd name="T96" fmla="*/ 193 w 205"/>
                    <a:gd name="T97" fmla="*/ 140 h 165"/>
                    <a:gd name="T98" fmla="*/ 191 w 205"/>
                    <a:gd name="T99" fmla="*/ 125 h 165"/>
                    <a:gd name="T100" fmla="*/ 191 w 205"/>
                    <a:gd name="T101" fmla="*/ 90 h 165"/>
                    <a:gd name="T102" fmla="*/ 189 w 205"/>
                    <a:gd name="T103" fmla="*/ 73 h 165"/>
                    <a:gd name="T104" fmla="*/ 195 w 205"/>
                    <a:gd name="T105" fmla="*/ 60 h 165"/>
                    <a:gd name="T106" fmla="*/ 199 w 205"/>
                    <a:gd name="T107" fmla="*/ 46 h 165"/>
                    <a:gd name="T108" fmla="*/ 201 w 205"/>
                    <a:gd name="T109" fmla="*/ 31 h 165"/>
                    <a:gd name="T110" fmla="*/ 205 w 205"/>
                    <a:gd name="T111" fmla="*/ 17 h 165"/>
                    <a:gd name="T112" fmla="*/ 203 w 205"/>
                    <a:gd name="T113" fmla="*/ 0 h 16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5"/>
                    <a:gd name="T172" fmla="*/ 0 h 165"/>
                    <a:gd name="T173" fmla="*/ 205 w 205"/>
                    <a:gd name="T174" fmla="*/ 165 h 16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5" h="165">
                      <a:moveTo>
                        <a:pt x="203" y="0"/>
                      </a:moveTo>
                      <a:lnTo>
                        <a:pt x="201" y="0"/>
                      </a:lnTo>
                      <a:lnTo>
                        <a:pt x="189" y="12"/>
                      </a:lnTo>
                      <a:lnTo>
                        <a:pt x="180" y="17"/>
                      </a:lnTo>
                      <a:lnTo>
                        <a:pt x="166" y="21"/>
                      </a:lnTo>
                      <a:lnTo>
                        <a:pt x="163" y="21"/>
                      </a:lnTo>
                      <a:lnTo>
                        <a:pt x="147" y="27"/>
                      </a:lnTo>
                      <a:lnTo>
                        <a:pt x="132" y="27"/>
                      </a:lnTo>
                      <a:lnTo>
                        <a:pt x="117" y="29"/>
                      </a:lnTo>
                      <a:lnTo>
                        <a:pt x="107" y="29"/>
                      </a:lnTo>
                      <a:lnTo>
                        <a:pt x="101" y="31"/>
                      </a:lnTo>
                      <a:lnTo>
                        <a:pt x="96" y="35"/>
                      </a:lnTo>
                      <a:lnTo>
                        <a:pt x="63" y="35"/>
                      </a:lnTo>
                      <a:lnTo>
                        <a:pt x="53" y="31"/>
                      </a:lnTo>
                      <a:lnTo>
                        <a:pt x="50" y="35"/>
                      </a:lnTo>
                      <a:lnTo>
                        <a:pt x="46" y="41"/>
                      </a:lnTo>
                      <a:lnTo>
                        <a:pt x="36" y="50"/>
                      </a:lnTo>
                      <a:lnTo>
                        <a:pt x="28" y="60"/>
                      </a:lnTo>
                      <a:lnTo>
                        <a:pt x="23" y="69"/>
                      </a:lnTo>
                      <a:lnTo>
                        <a:pt x="15" y="81"/>
                      </a:lnTo>
                      <a:lnTo>
                        <a:pt x="7" y="90"/>
                      </a:lnTo>
                      <a:lnTo>
                        <a:pt x="4" y="104"/>
                      </a:lnTo>
                      <a:lnTo>
                        <a:pt x="2" y="112"/>
                      </a:lnTo>
                      <a:lnTo>
                        <a:pt x="0" y="119"/>
                      </a:lnTo>
                      <a:lnTo>
                        <a:pt x="2" y="127"/>
                      </a:lnTo>
                      <a:lnTo>
                        <a:pt x="5" y="133"/>
                      </a:lnTo>
                      <a:lnTo>
                        <a:pt x="9" y="138"/>
                      </a:lnTo>
                      <a:lnTo>
                        <a:pt x="11" y="144"/>
                      </a:lnTo>
                      <a:lnTo>
                        <a:pt x="19" y="165"/>
                      </a:lnTo>
                      <a:lnTo>
                        <a:pt x="90" y="165"/>
                      </a:lnTo>
                      <a:lnTo>
                        <a:pt x="88" y="158"/>
                      </a:lnTo>
                      <a:lnTo>
                        <a:pt x="86" y="150"/>
                      </a:lnTo>
                      <a:lnTo>
                        <a:pt x="84" y="146"/>
                      </a:lnTo>
                      <a:lnTo>
                        <a:pt x="80" y="140"/>
                      </a:lnTo>
                      <a:lnTo>
                        <a:pt x="76" y="135"/>
                      </a:lnTo>
                      <a:lnTo>
                        <a:pt x="74" y="131"/>
                      </a:lnTo>
                      <a:lnTo>
                        <a:pt x="74" y="127"/>
                      </a:lnTo>
                      <a:lnTo>
                        <a:pt x="76" y="123"/>
                      </a:lnTo>
                      <a:lnTo>
                        <a:pt x="86" y="119"/>
                      </a:lnTo>
                      <a:lnTo>
                        <a:pt x="96" y="112"/>
                      </a:lnTo>
                      <a:lnTo>
                        <a:pt x="107" y="104"/>
                      </a:lnTo>
                      <a:lnTo>
                        <a:pt x="109" y="117"/>
                      </a:lnTo>
                      <a:lnTo>
                        <a:pt x="115" y="131"/>
                      </a:lnTo>
                      <a:lnTo>
                        <a:pt x="117" y="146"/>
                      </a:lnTo>
                      <a:lnTo>
                        <a:pt x="122" y="156"/>
                      </a:lnTo>
                      <a:lnTo>
                        <a:pt x="128" y="165"/>
                      </a:lnTo>
                      <a:lnTo>
                        <a:pt x="199" y="165"/>
                      </a:lnTo>
                      <a:lnTo>
                        <a:pt x="197" y="154"/>
                      </a:lnTo>
                      <a:lnTo>
                        <a:pt x="193" y="140"/>
                      </a:lnTo>
                      <a:lnTo>
                        <a:pt x="191" y="125"/>
                      </a:lnTo>
                      <a:lnTo>
                        <a:pt x="191" y="90"/>
                      </a:lnTo>
                      <a:lnTo>
                        <a:pt x="189" y="73"/>
                      </a:lnTo>
                      <a:lnTo>
                        <a:pt x="195" y="60"/>
                      </a:lnTo>
                      <a:lnTo>
                        <a:pt x="199" y="46"/>
                      </a:lnTo>
                      <a:lnTo>
                        <a:pt x="201" y="31"/>
                      </a:lnTo>
                      <a:lnTo>
                        <a:pt x="205" y="17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91" name="Freeform 380"/>
                <p:cNvSpPr>
                  <a:spLocks/>
                </p:cNvSpPr>
                <p:nvPr/>
              </p:nvSpPr>
              <p:spPr bwMode="auto">
                <a:xfrm>
                  <a:off x="5119" y="2624"/>
                  <a:ext cx="111" cy="106"/>
                </a:xfrm>
                <a:custGeom>
                  <a:avLst/>
                  <a:gdLst>
                    <a:gd name="T0" fmla="*/ 54 w 111"/>
                    <a:gd name="T1" fmla="*/ 0 h 106"/>
                    <a:gd name="T2" fmla="*/ 46 w 111"/>
                    <a:gd name="T3" fmla="*/ 2 h 106"/>
                    <a:gd name="T4" fmla="*/ 44 w 111"/>
                    <a:gd name="T5" fmla="*/ 4 h 106"/>
                    <a:gd name="T6" fmla="*/ 40 w 111"/>
                    <a:gd name="T7" fmla="*/ 6 h 106"/>
                    <a:gd name="T8" fmla="*/ 36 w 111"/>
                    <a:gd name="T9" fmla="*/ 8 h 106"/>
                    <a:gd name="T10" fmla="*/ 34 w 111"/>
                    <a:gd name="T11" fmla="*/ 10 h 106"/>
                    <a:gd name="T12" fmla="*/ 25 w 111"/>
                    <a:gd name="T13" fmla="*/ 18 h 106"/>
                    <a:gd name="T14" fmla="*/ 17 w 111"/>
                    <a:gd name="T15" fmla="*/ 27 h 106"/>
                    <a:gd name="T16" fmla="*/ 13 w 111"/>
                    <a:gd name="T17" fmla="*/ 35 h 106"/>
                    <a:gd name="T18" fmla="*/ 6 w 111"/>
                    <a:gd name="T19" fmla="*/ 46 h 106"/>
                    <a:gd name="T20" fmla="*/ 4 w 111"/>
                    <a:gd name="T21" fmla="*/ 58 h 106"/>
                    <a:gd name="T22" fmla="*/ 0 w 111"/>
                    <a:gd name="T23" fmla="*/ 68 h 106"/>
                    <a:gd name="T24" fmla="*/ 0 w 111"/>
                    <a:gd name="T25" fmla="*/ 79 h 106"/>
                    <a:gd name="T26" fmla="*/ 4 w 111"/>
                    <a:gd name="T27" fmla="*/ 89 h 106"/>
                    <a:gd name="T28" fmla="*/ 8 w 111"/>
                    <a:gd name="T29" fmla="*/ 94 h 106"/>
                    <a:gd name="T30" fmla="*/ 11 w 111"/>
                    <a:gd name="T31" fmla="*/ 94 h 106"/>
                    <a:gd name="T32" fmla="*/ 31 w 111"/>
                    <a:gd name="T33" fmla="*/ 102 h 106"/>
                    <a:gd name="T34" fmla="*/ 48 w 111"/>
                    <a:gd name="T35" fmla="*/ 106 h 106"/>
                    <a:gd name="T36" fmla="*/ 61 w 111"/>
                    <a:gd name="T37" fmla="*/ 106 h 106"/>
                    <a:gd name="T38" fmla="*/ 84 w 111"/>
                    <a:gd name="T39" fmla="*/ 104 h 106"/>
                    <a:gd name="T40" fmla="*/ 102 w 111"/>
                    <a:gd name="T41" fmla="*/ 96 h 106"/>
                    <a:gd name="T42" fmla="*/ 109 w 111"/>
                    <a:gd name="T43" fmla="*/ 89 h 106"/>
                    <a:gd name="T44" fmla="*/ 111 w 111"/>
                    <a:gd name="T45" fmla="*/ 89 h 106"/>
                    <a:gd name="T46" fmla="*/ 107 w 111"/>
                    <a:gd name="T47" fmla="*/ 77 h 106"/>
                    <a:gd name="T48" fmla="*/ 107 w 111"/>
                    <a:gd name="T49" fmla="*/ 81 h 106"/>
                    <a:gd name="T50" fmla="*/ 100 w 111"/>
                    <a:gd name="T51" fmla="*/ 89 h 106"/>
                    <a:gd name="T52" fmla="*/ 84 w 111"/>
                    <a:gd name="T53" fmla="*/ 98 h 106"/>
                    <a:gd name="T54" fmla="*/ 57 w 111"/>
                    <a:gd name="T55" fmla="*/ 100 h 106"/>
                    <a:gd name="T56" fmla="*/ 36 w 111"/>
                    <a:gd name="T57" fmla="*/ 100 h 106"/>
                    <a:gd name="T58" fmla="*/ 15 w 111"/>
                    <a:gd name="T59" fmla="*/ 91 h 106"/>
                    <a:gd name="T60" fmla="*/ 13 w 111"/>
                    <a:gd name="T61" fmla="*/ 85 h 106"/>
                    <a:gd name="T62" fmla="*/ 25 w 111"/>
                    <a:gd name="T63" fmla="*/ 31 h 106"/>
                    <a:gd name="T64" fmla="*/ 31 w 111"/>
                    <a:gd name="T65" fmla="*/ 27 h 106"/>
                    <a:gd name="T66" fmla="*/ 44 w 111"/>
                    <a:gd name="T67" fmla="*/ 16 h 106"/>
                    <a:gd name="T68" fmla="*/ 56 w 111"/>
                    <a:gd name="T69" fmla="*/ 12 h 106"/>
                    <a:gd name="T70" fmla="*/ 73 w 111"/>
                    <a:gd name="T71" fmla="*/ 12 h 106"/>
                    <a:gd name="T72" fmla="*/ 54 w 111"/>
                    <a:gd name="T73" fmla="*/ 0 h 10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11"/>
                    <a:gd name="T112" fmla="*/ 0 h 106"/>
                    <a:gd name="T113" fmla="*/ 111 w 111"/>
                    <a:gd name="T114" fmla="*/ 106 h 10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11" h="106">
                      <a:moveTo>
                        <a:pt x="54" y="0"/>
                      </a:moveTo>
                      <a:lnTo>
                        <a:pt x="46" y="2"/>
                      </a:lnTo>
                      <a:lnTo>
                        <a:pt x="44" y="4"/>
                      </a:lnTo>
                      <a:lnTo>
                        <a:pt x="40" y="6"/>
                      </a:lnTo>
                      <a:lnTo>
                        <a:pt x="36" y="8"/>
                      </a:lnTo>
                      <a:lnTo>
                        <a:pt x="34" y="10"/>
                      </a:lnTo>
                      <a:lnTo>
                        <a:pt x="25" y="18"/>
                      </a:lnTo>
                      <a:lnTo>
                        <a:pt x="17" y="27"/>
                      </a:lnTo>
                      <a:lnTo>
                        <a:pt x="13" y="35"/>
                      </a:lnTo>
                      <a:lnTo>
                        <a:pt x="6" y="46"/>
                      </a:lnTo>
                      <a:lnTo>
                        <a:pt x="4" y="58"/>
                      </a:lnTo>
                      <a:lnTo>
                        <a:pt x="0" y="68"/>
                      </a:lnTo>
                      <a:lnTo>
                        <a:pt x="0" y="79"/>
                      </a:lnTo>
                      <a:lnTo>
                        <a:pt x="4" y="89"/>
                      </a:lnTo>
                      <a:lnTo>
                        <a:pt x="8" y="94"/>
                      </a:lnTo>
                      <a:lnTo>
                        <a:pt x="11" y="94"/>
                      </a:lnTo>
                      <a:lnTo>
                        <a:pt x="31" y="102"/>
                      </a:lnTo>
                      <a:lnTo>
                        <a:pt x="48" y="106"/>
                      </a:lnTo>
                      <a:lnTo>
                        <a:pt x="61" y="106"/>
                      </a:lnTo>
                      <a:lnTo>
                        <a:pt x="84" y="104"/>
                      </a:lnTo>
                      <a:lnTo>
                        <a:pt x="102" y="96"/>
                      </a:lnTo>
                      <a:lnTo>
                        <a:pt x="109" y="89"/>
                      </a:lnTo>
                      <a:lnTo>
                        <a:pt x="111" y="89"/>
                      </a:lnTo>
                      <a:lnTo>
                        <a:pt x="107" y="77"/>
                      </a:lnTo>
                      <a:lnTo>
                        <a:pt x="107" y="81"/>
                      </a:lnTo>
                      <a:lnTo>
                        <a:pt x="100" y="89"/>
                      </a:lnTo>
                      <a:lnTo>
                        <a:pt x="84" y="98"/>
                      </a:lnTo>
                      <a:lnTo>
                        <a:pt x="57" y="100"/>
                      </a:lnTo>
                      <a:lnTo>
                        <a:pt x="36" y="100"/>
                      </a:lnTo>
                      <a:lnTo>
                        <a:pt x="15" y="91"/>
                      </a:lnTo>
                      <a:lnTo>
                        <a:pt x="13" y="85"/>
                      </a:lnTo>
                      <a:lnTo>
                        <a:pt x="25" y="31"/>
                      </a:lnTo>
                      <a:lnTo>
                        <a:pt x="31" y="27"/>
                      </a:lnTo>
                      <a:lnTo>
                        <a:pt x="44" y="16"/>
                      </a:lnTo>
                      <a:lnTo>
                        <a:pt x="56" y="12"/>
                      </a:lnTo>
                      <a:lnTo>
                        <a:pt x="73" y="1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92" name="Freeform 381"/>
                <p:cNvSpPr>
                  <a:spLocks/>
                </p:cNvSpPr>
                <p:nvPr/>
              </p:nvSpPr>
              <p:spPr bwMode="auto">
                <a:xfrm>
                  <a:off x="5100" y="2601"/>
                  <a:ext cx="73" cy="179"/>
                </a:xfrm>
                <a:custGeom>
                  <a:avLst/>
                  <a:gdLst>
                    <a:gd name="T0" fmla="*/ 2 w 73"/>
                    <a:gd name="T1" fmla="*/ 179 h 179"/>
                    <a:gd name="T2" fmla="*/ 7 w 73"/>
                    <a:gd name="T3" fmla="*/ 179 h 179"/>
                    <a:gd name="T4" fmla="*/ 11 w 73"/>
                    <a:gd name="T5" fmla="*/ 169 h 179"/>
                    <a:gd name="T6" fmla="*/ 13 w 73"/>
                    <a:gd name="T7" fmla="*/ 167 h 179"/>
                    <a:gd name="T8" fmla="*/ 25 w 73"/>
                    <a:gd name="T9" fmla="*/ 164 h 179"/>
                    <a:gd name="T10" fmla="*/ 23 w 73"/>
                    <a:gd name="T11" fmla="*/ 158 h 179"/>
                    <a:gd name="T12" fmla="*/ 21 w 73"/>
                    <a:gd name="T13" fmla="*/ 148 h 179"/>
                    <a:gd name="T14" fmla="*/ 23 w 73"/>
                    <a:gd name="T15" fmla="*/ 141 h 179"/>
                    <a:gd name="T16" fmla="*/ 29 w 73"/>
                    <a:gd name="T17" fmla="*/ 129 h 179"/>
                    <a:gd name="T18" fmla="*/ 30 w 73"/>
                    <a:gd name="T19" fmla="*/ 117 h 179"/>
                    <a:gd name="T20" fmla="*/ 29 w 73"/>
                    <a:gd name="T21" fmla="*/ 117 h 179"/>
                    <a:gd name="T22" fmla="*/ 23 w 73"/>
                    <a:gd name="T23" fmla="*/ 110 h 179"/>
                    <a:gd name="T24" fmla="*/ 21 w 73"/>
                    <a:gd name="T25" fmla="*/ 102 h 179"/>
                    <a:gd name="T26" fmla="*/ 21 w 73"/>
                    <a:gd name="T27" fmla="*/ 91 h 179"/>
                    <a:gd name="T28" fmla="*/ 23 w 73"/>
                    <a:gd name="T29" fmla="*/ 81 h 179"/>
                    <a:gd name="T30" fmla="*/ 25 w 73"/>
                    <a:gd name="T31" fmla="*/ 69 h 179"/>
                    <a:gd name="T32" fmla="*/ 32 w 73"/>
                    <a:gd name="T33" fmla="*/ 58 h 179"/>
                    <a:gd name="T34" fmla="*/ 36 w 73"/>
                    <a:gd name="T35" fmla="*/ 50 h 179"/>
                    <a:gd name="T36" fmla="*/ 44 w 73"/>
                    <a:gd name="T37" fmla="*/ 41 h 179"/>
                    <a:gd name="T38" fmla="*/ 52 w 73"/>
                    <a:gd name="T39" fmla="*/ 33 h 179"/>
                    <a:gd name="T40" fmla="*/ 55 w 73"/>
                    <a:gd name="T41" fmla="*/ 31 h 179"/>
                    <a:gd name="T42" fmla="*/ 59 w 73"/>
                    <a:gd name="T43" fmla="*/ 29 h 179"/>
                    <a:gd name="T44" fmla="*/ 61 w 73"/>
                    <a:gd name="T45" fmla="*/ 27 h 179"/>
                    <a:gd name="T46" fmla="*/ 65 w 73"/>
                    <a:gd name="T47" fmla="*/ 25 h 179"/>
                    <a:gd name="T48" fmla="*/ 73 w 73"/>
                    <a:gd name="T49" fmla="*/ 23 h 179"/>
                    <a:gd name="T50" fmla="*/ 69 w 73"/>
                    <a:gd name="T51" fmla="*/ 8 h 179"/>
                    <a:gd name="T52" fmla="*/ 65 w 73"/>
                    <a:gd name="T53" fmla="*/ 6 h 179"/>
                    <a:gd name="T54" fmla="*/ 69 w 73"/>
                    <a:gd name="T55" fmla="*/ 0 h 179"/>
                    <a:gd name="T56" fmla="*/ 59 w 73"/>
                    <a:gd name="T57" fmla="*/ 0 h 179"/>
                    <a:gd name="T58" fmla="*/ 52 w 73"/>
                    <a:gd name="T59" fmla="*/ 4 h 179"/>
                    <a:gd name="T60" fmla="*/ 46 w 73"/>
                    <a:gd name="T61" fmla="*/ 8 h 179"/>
                    <a:gd name="T62" fmla="*/ 42 w 73"/>
                    <a:gd name="T63" fmla="*/ 10 h 179"/>
                    <a:gd name="T64" fmla="*/ 23 w 73"/>
                    <a:gd name="T65" fmla="*/ 29 h 179"/>
                    <a:gd name="T66" fmla="*/ 21 w 73"/>
                    <a:gd name="T67" fmla="*/ 33 h 179"/>
                    <a:gd name="T68" fmla="*/ 15 w 73"/>
                    <a:gd name="T69" fmla="*/ 39 h 179"/>
                    <a:gd name="T70" fmla="*/ 11 w 73"/>
                    <a:gd name="T71" fmla="*/ 41 h 179"/>
                    <a:gd name="T72" fmla="*/ 6 w 73"/>
                    <a:gd name="T73" fmla="*/ 45 h 179"/>
                    <a:gd name="T74" fmla="*/ 2 w 73"/>
                    <a:gd name="T75" fmla="*/ 75 h 179"/>
                    <a:gd name="T76" fmla="*/ 2 w 73"/>
                    <a:gd name="T77" fmla="*/ 137 h 179"/>
                    <a:gd name="T78" fmla="*/ 4 w 73"/>
                    <a:gd name="T79" fmla="*/ 150 h 179"/>
                    <a:gd name="T80" fmla="*/ 2 w 73"/>
                    <a:gd name="T81" fmla="*/ 156 h 179"/>
                    <a:gd name="T82" fmla="*/ 0 w 73"/>
                    <a:gd name="T83" fmla="*/ 162 h 179"/>
                    <a:gd name="T84" fmla="*/ 0 w 73"/>
                    <a:gd name="T85" fmla="*/ 171 h 179"/>
                    <a:gd name="T86" fmla="*/ 2 w 73"/>
                    <a:gd name="T87" fmla="*/ 179 h 1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73"/>
                    <a:gd name="T133" fmla="*/ 0 h 179"/>
                    <a:gd name="T134" fmla="*/ 73 w 73"/>
                    <a:gd name="T135" fmla="*/ 179 h 1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73" h="179">
                      <a:moveTo>
                        <a:pt x="2" y="179"/>
                      </a:moveTo>
                      <a:lnTo>
                        <a:pt x="7" y="179"/>
                      </a:lnTo>
                      <a:lnTo>
                        <a:pt x="11" y="169"/>
                      </a:lnTo>
                      <a:lnTo>
                        <a:pt x="13" y="167"/>
                      </a:lnTo>
                      <a:lnTo>
                        <a:pt x="25" y="164"/>
                      </a:lnTo>
                      <a:lnTo>
                        <a:pt x="23" y="158"/>
                      </a:lnTo>
                      <a:lnTo>
                        <a:pt x="21" y="148"/>
                      </a:lnTo>
                      <a:lnTo>
                        <a:pt x="23" y="141"/>
                      </a:lnTo>
                      <a:lnTo>
                        <a:pt x="29" y="129"/>
                      </a:lnTo>
                      <a:lnTo>
                        <a:pt x="30" y="117"/>
                      </a:lnTo>
                      <a:lnTo>
                        <a:pt x="29" y="117"/>
                      </a:lnTo>
                      <a:lnTo>
                        <a:pt x="23" y="110"/>
                      </a:lnTo>
                      <a:lnTo>
                        <a:pt x="21" y="102"/>
                      </a:lnTo>
                      <a:lnTo>
                        <a:pt x="21" y="91"/>
                      </a:lnTo>
                      <a:lnTo>
                        <a:pt x="23" y="81"/>
                      </a:lnTo>
                      <a:lnTo>
                        <a:pt x="25" y="69"/>
                      </a:lnTo>
                      <a:lnTo>
                        <a:pt x="32" y="58"/>
                      </a:lnTo>
                      <a:lnTo>
                        <a:pt x="36" y="50"/>
                      </a:lnTo>
                      <a:lnTo>
                        <a:pt x="44" y="41"/>
                      </a:lnTo>
                      <a:lnTo>
                        <a:pt x="52" y="33"/>
                      </a:lnTo>
                      <a:lnTo>
                        <a:pt x="55" y="31"/>
                      </a:lnTo>
                      <a:lnTo>
                        <a:pt x="59" y="29"/>
                      </a:lnTo>
                      <a:lnTo>
                        <a:pt x="61" y="27"/>
                      </a:lnTo>
                      <a:lnTo>
                        <a:pt x="65" y="25"/>
                      </a:lnTo>
                      <a:lnTo>
                        <a:pt x="73" y="23"/>
                      </a:lnTo>
                      <a:lnTo>
                        <a:pt x="69" y="8"/>
                      </a:lnTo>
                      <a:lnTo>
                        <a:pt x="65" y="6"/>
                      </a:lnTo>
                      <a:lnTo>
                        <a:pt x="69" y="0"/>
                      </a:lnTo>
                      <a:lnTo>
                        <a:pt x="59" y="0"/>
                      </a:lnTo>
                      <a:lnTo>
                        <a:pt x="52" y="4"/>
                      </a:lnTo>
                      <a:lnTo>
                        <a:pt x="46" y="8"/>
                      </a:lnTo>
                      <a:lnTo>
                        <a:pt x="42" y="10"/>
                      </a:lnTo>
                      <a:lnTo>
                        <a:pt x="23" y="29"/>
                      </a:lnTo>
                      <a:lnTo>
                        <a:pt x="21" y="33"/>
                      </a:lnTo>
                      <a:lnTo>
                        <a:pt x="15" y="39"/>
                      </a:lnTo>
                      <a:lnTo>
                        <a:pt x="11" y="41"/>
                      </a:lnTo>
                      <a:lnTo>
                        <a:pt x="6" y="45"/>
                      </a:lnTo>
                      <a:lnTo>
                        <a:pt x="2" y="75"/>
                      </a:lnTo>
                      <a:lnTo>
                        <a:pt x="2" y="137"/>
                      </a:lnTo>
                      <a:lnTo>
                        <a:pt x="4" y="150"/>
                      </a:lnTo>
                      <a:lnTo>
                        <a:pt x="2" y="156"/>
                      </a:lnTo>
                      <a:lnTo>
                        <a:pt x="0" y="162"/>
                      </a:lnTo>
                      <a:lnTo>
                        <a:pt x="0" y="171"/>
                      </a:lnTo>
                      <a:lnTo>
                        <a:pt x="2" y="179"/>
                      </a:lnTo>
                      <a:close/>
                    </a:path>
                  </a:pathLst>
                </a:custGeom>
                <a:solidFill>
                  <a:srgbClr val="80C2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93" name="Freeform 382"/>
                <p:cNvSpPr>
                  <a:spLocks/>
                </p:cNvSpPr>
                <p:nvPr/>
              </p:nvSpPr>
              <p:spPr bwMode="auto">
                <a:xfrm>
                  <a:off x="5008" y="2872"/>
                  <a:ext cx="46" cy="163"/>
                </a:xfrm>
                <a:custGeom>
                  <a:avLst/>
                  <a:gdLst>
                    <a:gd name="T0" fmla="*/ 0 w 46"/>
                    <a:gd name="T1" fmla="*/ 14 h 163"/>
                    <a:gd name="T2" fmla="*/ 0 w 46"/>
                    <a:gd name="T3" fmla="*/ 23 h 163"/>
                    <a:gd name="T4" fmla="*/ 6 w 46"/>
                    <a:gd name="T5" fmla="*/ 39 h 163"/>
                    <a:gd name="T6" fmla="*/ 6 w 46"/>
                    <a:gd name="T7" fmla="*/ 54 h 163"/>
                    <a:gd name="T8" fmla="*/ 9 w 46"/>
                    <a:gd name="T9" fmla="*/ 71 h 163"/>
                    <a:gd name="T10" fmla="*/ 13 w 46"/>
                    <a:gd name="T11" fmla="*/ 90 h 163"/>
                    <a:gd name="T12" fmla="*/ 15 w 46"/>
                    <a:gd name="T13" fmla="*/ 108 h 163"/>
                    <a:gd name="T14" fmla="*/ 19 w 46"/>
                    <a:gd name="T15" fmla="*/ 121 h 163"/>
                    <a:gd name="T16" fmla="*/ 21 w 46"/>
                    <a:gd name="T17" fmla="*/ 127 h 163"/>
                    <a:gd name="T18" fmla="*/ 25 w 46"/>
                    <a:gd name="T19" fmla="*/ 142 h 163"/>
                    <a:gd name="T20" fmla="*/ 29 w 46"/>
                    <a:gd name="T21" fmla="*/ 156 h 163"/>
                    <a:gd name="T22" fmla="*/ 29 w 46"/>
                    <a:gd name="T23" fmla="*/ 163 h 163"/>
                    <a:gd name="T24" fmla="*/ 46 w 46"/>
                    <a:gd name="T25" fmla="*/ 163 h 163"/>
                    <a:gd name="T26" fmla="*/ 44 w 46"/>
                    <a:gd name="T27" fmla="*/ 156 h 163"/>
                    <a:gd name="T28" fmla="*/ 44 w 46"/>
                    <a:gd name="T29" fmla="*/ 150 h 163"/>
                    <a:gd name="T30" fmla="*/ 40 w 46"/>
                    <a:gd name="T31" fmla="*/ 138 h 163"/>
                    <a:gd name="T32" fmla="*/ 36 w 46"/>
                    <a:gd name="T33" fmla="*/ 123 h 163"/>
                    <a:gd name="T34" fmla="*/ 34 w 46"/>
                    <a:gd name="T35" fmla="*/ 108 h 163"/>
                    <a:gd name="T36" fmla="*/ 30 w 46"/>
                    <a:gd name="T37" fmla="*/ 94 h 163"/>
                    <a:gd name="T38" fmla="*/ 29 w 46"/>
                    <a:gd name="T39" fmla="*/ 81 h 163"/>
                    <a:gd name="T40" fmla="*/ 25 w 46"/>
                    <a:gd name="T41" fmla="*/ 63 h 163"/>
                    <a:gd name="T42" fmla="*/ 21 w 46"/>
                    <a:gd name="T43" fmla="*/ 48 h 163"/>
                    <a:gd name="T44" fmla="*/ 17 w 46"/>
                    <a:gd name="T45" fmla="*/ 33 h 163"/>
                    <a:gd name="T46" fmla="*/ 17 w 46"/>
                    <a:gd name="T47" fmla="*/ 19 h 163"/>
                    <a:gd name="T48" fmla="*/ 11 w 46"/>
                    <a:gd name="T49" fmla="*/ 0 h 163"/>
                    <a:gd name="T50" fmla="*/ 7 w 46"/>
                    <a:gd name="T51" fmla="*/ 0 h 163"/>
                    <a:gd name="T52" fmla="*/ 6 w 46"/>
                    <a:gd name="T53" fmla="*/ 2 h 163"/>
                    <a:gd name="T54" fmla="*/ 2 w 46"/>
                    <a:gd name="T55" fmla="*/ 4 h 163"/>
                    <a:gd name="T56" fmla="*/ 2 w 46"/>
                    <a:gd name="T57" fmla="*/ 8 h 163"/>
                    <a:gd name="T58" fmla="*/ 0 w 46"/>
                    <a:gd name="T59" fmla="*/ 10 h 163"/>
                    <a:gd name="T60" fmla="*/ 0 w 46"/>
                    <a:gd name="T61" fmla="*/ 14 h 16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"/>
                    <a:gd name="T94" fmla="*/ 0 h 163"/>
                    <a:gd name="T95" fmla="*/ 46 w 46"/>
                    <a:gd name="T96" fmla="*/ 163 h 16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" h="163">
                      <a:moveTo>
                        <a:pt x="0" y="14"/>
                      </a:moveTo>
                      <a:lnTo>
                        <a:pt x="0" y="23"/>
                      </a:lnTo>
                      <a:lnTo>
                        <a:pt x="6" y="39"/>
                      </a:lnTo>
                      <a:lnTo>
                        <a:pt x="6" y="54"/>
                      </a:lnTo>
                      <a:lnTo>
                        <a:pt x="9" y="71"/>
                      </a:lnTo>
                      <a:lnTo>
                        <a:pt x="13" y="90"/>
                      </a:lnTo>
                      <a:lnTo>
                        <a:pt x="15" y="108"/>
                      </a:lnTo>
                      <a:lnTo>
                        <a:pt x="19" y="121"/>
                      </a:lnTo>
                      <a:lnTo>
                        <a:pt x="21" y="127"/>
                      </a:lnTo>
                      <a:lnTo>
                        <a:pt x="25" y="142"/>
                      </a:lnTo>
                      <a:lnTo>
                        <a:pt x="29" y="156"/>
                      </a:lnTo>
                      <a:lnTo>
                        <a:pt x="29" y="163"/>
                      </a:lnTo>
                      <a:lnTo>
                        <a:pt x="46" y="163"/>
                      </a:lnTo>
                      <a:lnTo>
                        <a:pt x="44" y="156"/>
                      </a:lnTo>
                      <a:lnTo>
                        <a:pt x="44" y="150"/>
                      </a:lnTo>
                      <a:lnTo>
                        <a:pt x="40" y="138"/>
                      </a:lnTo>
                      <a:lnTo>
                        <a:pt x="36" y="123"/>
                      </a:lnTo>
                      <a:lnTo>
                        <a:pt x="34" y="108"/>
                      </a:lnTo>
                      <a:lnTo>
                        <a:pt x="30" y="94"/>
                      </a:lnTo>
                      <a:lnTo>
                        <a:pt x="29" y="81"/>
                      </a:lnTo>
                      <a:lnTo>
                        <a:pt x="25" y="63"/>
                      </a:lnTo>
                      <a:lnTo>
                        <a:pt x="21" y="48"/>
                      </a:lnTo>
                      <a:lnTo>
                        <a:pt x="17" y="33"/>
                      </a:lnTo>
                      <a:lnTo>
                        <a:pt x="17" y="19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6" y="2"/>
                      </a:lnTo>
                      <a:lnTo>
                        <a:pt x="2" y="4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94" name="Freeform 383"/>
                <p:cNvSpPr>
                  <a:spLocks/>
                </p:cNvSpPr>
                <p:nvPr/>
              </p:nvSpPr>
              <p:spPr bwMode="auto">
                <a:xfrm>
                  <a:off x="5019" y="2918"/>
                  <a:ext cx="23" cy="113"/>
                </a:xfrm>
                <a:custGeom>
                  <a:avLst/>
                  <a:gdLst>
                    <a:gd name="T0" fmla="*/ 0 w 23"/>
                    <a:gd name="T1" fmla="*/ 0 h 113"/>
                    <a:gd name="T2" fmla="*/ 2 w 23"/>
                    <a:gd name="T3" fmla="*/ 14 h 113"/>
                    <a:gd name="T4" fmla="*/ 8 w 23"/>
                    <a:gd name="T5" fmla="*/ 29 h 113"/>
                    <a:gd name="T6" fmla="*/ 10 w 23"/>
                    <a:gd name="T7" fmla="*/ 42 h 113"/>
                    <a:gd name="T8" fmla="*/ 12 w 23"/>
                    <a:gd name="T9" fmla="*/ 60 h 113"/>
                    <a:gd name="T10" fmla="*/ 14 w 23"/>
                    <a:gd name="T11" fmla="*/ 71 h 113"/>
                    <a:gd name="T12" fmla="*/ 14 w 23"/>
                    <a:gd name="T13" fmla="*/ 79 h 113"/>
                    <a:gd name="T14" fmla="*/ 18 w 23"/>
                    <a:gd name="T15" fmla="*/ 92 h 113"/>
                    <a:gd name="T16" fmla="*/ 21 w 23"/>
                    <a:gd name="T17" fmla="*/ 106 h 113"/>
                    <a:gd name="T18" fmla="*/ 23 w 23"/>
                    <a:gd name="T19" fmla="*/ 113 h 113"/>
                    <a:gd name="T20" fmla="*/ 21 w 23"/>
                    <a:gd name="T21" fmla="*/ 106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"/>
                    <a:gd name="T34" fmla="*/ 0 h 113"/>
                    <a:gd name="T35" fmla="*/ 23 w 23"/>
                    <a:gd name="T36" fmla="*/ 113 h 11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" h="113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8" y="29"/>
                      </a:lnTo>
                      <a:lnTo>
                        <a:pt x="10" y="42"/>
                      </a:lnTo>
                      <a:lnTo>
                        <a:pt x="12" y="60"/>
                      </a:lnTo>
                      <a:lnTo>
                        <a:pt x="14" y="71"/>
                      </a:lnTo>
                      <a:lnTo>
                        <a:pt x="14" y="79"/>
                      </a:lnTo>
                      <a:lnTo>
                        <a:pt x="18" y="92"/>
                      </a:lnTo>
                      <a:lnTo>
                        <a:pt x="21" y="106"/>
                      </a:lnTo>
                      <a:lnTo>
                        <a:pt x="23" y="113"/>
                      </a:lnTo>
                      <a:lnTo>
                        <a:pt x="21" y="10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95" name="Freeform 384"/>
                <p:cNvSpPr>
                  <a:spLocks/>
                </p:cNvSpPr>
                <p:nvPr/>
              </p:nvSpPr>
              <p:spPr bwMode="auto">
                <a:xfrm>
                  <a:off x="5065" y="2515"/>
                  <a:ext cx="102" cy="77"/>
                </a:xfrm>
                <a:custGeom>
                  <a:avLst/>
                  <a:gdLst>
                    <a:gd name="T0" fmla="*/ 6 w 102"/>
                    <a:gd name="T1" fmla="*/ 40 h 77"/>
                    <a:gd name="T2" fmla="*/ 8 w 102"/>
                    <a:gd name="T3" fmla="*/ 38 h 77"/>
                    <a:gd name="T4" fmla="*/ 8 w 102"/>
                    <a:gd name="T5" fmla="*/ 42 h 77"/>
                    <a:gd name="T6" fmla="*/ 14 w 102"/>
                    <a:gd name="T7" fmla="*/ 42 h 77"/>
                    <a:gd name="T8" fmla="*/ 18 w 102"/>
                    <a:gd name="T9" fmla="*/ 40 h 77"/>
                    <a:gd name="T10" fmla="*/ 23 w 102"/>
                    <a:gd name="T11" fmla="*/ 42 h 77"/>
                    <a:gd name="T12" fmla="*/ 33 w 102"/>
                    <a:gd name="T13" fmla="*/ 38 h 77"/>
                    <a:gd name="T14" fmla="*/ 41 w 102"/>
                    <a:gd name="T15" fmla="*/ 36 h 77"/>
                    <a:gd name="T16" fmla="*/ 48 w 102"/>
                    <a:gd name="T17" fmla="*/ 38 h 77"/>
                    <a:gd name="T18" fmla="*/ 52 w 102"/>
                    <a:gd name="T19" fmla="*/ 48 h 77"/>
                    <a:gd name="T20" fmla="*/ 54 w 102"/>
                    <a:gd name="T21" fmla="*/ 54 h 77"/>
                    <a:gd name="T22" fmla="*/ 56 w 102"/>
                    <a:gd name="T23" fmla="*/ 61 h 77"/>
                    <a:gd name="T24" fmla="*/ 58 w 102"/>
                    <a:gd name="T25" fmla="*/ 63 h 77"/>
                    <a:gd name="T26" fmla="*/ 64 w 102"/>
                    <a:gd name="T27" fmla="*/ 63 h 77"/>
                    <a:gd name="T28" fmla="*/ 71 w 102"/>
                    <a:gd name="T29" fmla="*/ 56 h 77"/>
                    <a:gd name="T30" fmla="*/ 79 w 102"/>
                    <a:gd name="T31" fmla="*/ 50 h 77"/>
                    <a:gd name="T32" fmla="*/ 85 w 102"/>
                    <a:gd name="T33" fmla="*/ 54 h 77"/>
                    <a:gd name="T34" fmla="*/ 85 w 102"/>
                    <a:gd name="T35" fmla="*/ 59 h 77"/>
                    <a:gd name="T36" fmla="*/ 83 w 102"/>
                    <a:gd name="T37" fmla="*/ 63 h 77"/>
                    <a:gd name="T38" fmla="*/ 81 w 102"/>
                    <a:gd name="T39" fmla="*/ 67 h 77"/>
                    <a:gd name="T40" fmla="*/ 75 w 102"/>
                    <a:gd name="T41" fmla="*/ 73 h 77"/>
                    <a:gd name="T42" fmla="*/ 79 w 102"/>
                    <a:gd name="T43" fmla="*/ 71 h 77"/>
                    <a:gd name="T44" fmla="*/ 83 w 102"/>
                    <a:gd name="T45" fmla="*/ 77 h 77"/>
                    <a:gd name="T46" fmla="*/ 87 w 102"/>
                    <a:gd name="T47" fmla="*/ 73 h 77"/>
                    <a:gd name="T48" fmla="*/ 88 w 102"/>
                    <a:gd name="T49" fmla="*/ 73 h 77"/>
                    <a:gd name="T50" fmla="*/ 92 w 102"/>
                    <a:gd name="T51" fmla="*/ 75 h 77"/>
                    <a:gd name="T52" fmla="*/ 96 w 102"/>
                    <a:gd name="T53" fmla="*/ 71 h 77"/>
                    <a:gd name="T54" fmla="*/ 98 w 102"/>
                    <a:gd name="T55" fmla="*/ 65 h 77"/>
                    <a:gd name="T56" fmla="*/ 100 w 102"/>
                    <a:gd name="T57" fmla="*/ 59 h 77"/>
                    <a:gd name="T58" fmla="*/ 102 w 102"/>
                    <a:gd name="T59" fmla="*/ 50 h 77"/>
                    <a:gd name="T60" fmla="*/ 100 w 102"/>
                    <a:gd name="T61" fmla="*/ 42 h 77"/>
                    <a:gd name="T62" fmla="*/ 100 w 102"/>
                    <a:gd name="T63" fmla="*/ 34 h 77"/>
                    <a:gd name="T64" fmla="*/ 94 w 102"/>
                    <a:gd name="T65" fmla="*/ 21 h 77"/>
                    <a:gd name="T66" fmla="*/ 87 w 102"/>
                    <a:gd name="T67" fmla="*/ 11 h 77"/>
                    <a:gd name="T68" fmla="*/ 81 w 102"/>
                    <a:gd name="T69" fmla="*/ 8 h 77"/>
                    <a:gd name="T70" fmla="*/ 75 w 102"/>
                    <a:gd name="T71" fmla="*/ 6 h 77"/>
                    <a:gd name="T72" fmla="*/ 69 w 102"/>
                    <a:gd name="T73" fmla="*/ 0 h 77"/>
                    <a:gd name="T74" fmla="*/ 37 w 102"/>
                    <a:gd name="T75" fmla="*/ 0 h 77"/>
                    <a:gd name="T76" fmla="*/ 29 w 102"/>
                    <a:gd name="T77" fmla="*/ 4 h 77"/>
                    <a:gd name="T78" fmla="*/ 18 w 102"/>
                    <a:gd name="T79" fmla="*/ 10 h 77"/>
                    <a:gd name="T80" fmla="*/ 12 w 102"/>
                    <a:gd name="T81" fmla="*/ 17 h 77"/>
                    <a:gd name="T82" fmla="*/ 6 w 102"/>
                    <a:gd name="T83" fmla="*/ 25 h 77"/>
                    <a:gd name="T84" fmla="*/ 4 w 102"/>
                    <a:gd name="T85" fmla="*/ 31 h 77"/>
                    <a:gd name="T86" fmla="*/ 0 w 102"/>
                    <a:gd name="T87" fmla="*/ 36 h 77"/>
                    <a:gd name="T88" fmla="*/ 0 w 102"/>
                    <a:gd name="T89" fmla="*/ 44 h 77"/>
                    <a:gd name="T90" fmla="*/ 6 w 102"/>
                    <a:gd name="T91" fmla="*/ 40 h 77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02"/>
                    <a:gd name="T139" fmla="*/ 0 h 77"/>
                    <a:gd name="T140" fmla="*/ 102 w 102"/>
                    <a:gd name="T141" fmla="*/ 77 h 77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02" h="77">
                      <a:moveTo>
                        <a:pt x="6" y="40"/>
                      </a:moveTo>
                      <a:lnTo>
                        <a:pt x="8" y="38"/>
                      </a:lnTo>
                      <a:lnTo>
                        <a:pt x="8" y="42"/>
                      </a:lnTo>
                      <a:lnTo>
                        <a:pt x="14" y="42"/>
                      </a:lnTo>
                      <a:lnTo>
                        <a:pt x="18" y="40"/>
                      </a:lnTo>
                      <a:lnTo>
                        <a:pt x="23" y="42"/>
                      </a:lnTo>
                      <a:lnTo>
                        <a:pt x="33" y="38"/>
                      </a:lnTo>
                      <a:lnTo>
                        <a:pt x="41" y="36"/>
                      </a:lnTo>
                      <a:lnTo>
                        <a:pt x="48" y="38"/>
                      </a:lnTo>
                      <a:lnTo>
                        <a:pt x="52" y="48"/>
                      </a:lnTo>
                      <a:lnTo>
                        <a:pt x="54" y="54"/>
                      </a:lnTo>
                      <a:lnTo>
                        <a:pt x="56" y="61"/>
                      </a:lnTo>
                      <a:lnTo>
                        <a:pt x="58" y="63"/>
                      </a:lnTo>
                      <a:lnTo>
                        <a:pt x="64" y="63"/>
                      </a:lnTo>
                      <a:lnTo>
                        <a:pt x="71" y="56"/>
                      </a:lnTo>
                      <a:lnTo>
                        <a:pt x="79" y="50"/>
                      </a:lnTo>
                      <a:lnTo>
                        <a:pt x="85" y="54"/>
                      </a:lnTo>
                      <a:lnTo>
                        <a:pt x="85" y="59"/>
                      </a:lnTo>
                      <a:lnTo>
                        <a:pt x="83" y="63"/>
                      </a:lnTo>
                      <a:lnTo>
                        <a:pt x="81" y="67"/>
                      </a:lnTo>
                      <a:lnTo>
                        <a:pt x="75" y="73"/>
                      </a:lnTo>
                      <a:lnTo>
                        <a:pt x="79" y="71"/>
                      </a:lnTo>
                      <a:lnTo>
                        <a:pt x="83" y="77"/>
                      </a:lnTo>
                      <a:lnTo>
                        <a:pt x="87" y="73"/>
                      </a:lnTo>
                      <a:lnTo>
                        <a:pt x="88" y="73"/>
                      </a:lnTo>
                      <a:lnTo>
                        <a:pt x="92" y="75"/>
                      </a:lnTo>
                      <a:lnTo>
                        <a:pt x="96" y="71"/>
                      </a:lnTo>
                      <a:lnTo>
                        <a:pt x="98" y="65"/>
                      </a:lnTo>
                      <a:lnTo>
                        <a:pt x="100" y="59"/>
                      </a:lnTo>
                      <a:lnTo>
                        <a:pt x="102" y="50"/>
                      </a:lnTo>
                      <a:lnTo>
                        <a:pt x="100" y="42"/>
                      </a:lnTo>
                      <a:lnTo>
                        <a:pt x="100" y="34"/>
                      </a:lnTo>
                      <a:lnTo>
                        <a:pt x="94" y="21"/>
                      </a:lnTo>
                      <a:lnTo>
                        <a:pt x="87" y="11"/>
                      </a:lnTo>
                      <a:lnTo>
                        <a:pt x="81" y="8"/>
                      </a:lnTo>
                      <a:lnTo>
                        <a:pt x="75" y="6"/>
                      </a:lnTo>
                      <a:lnTo>
                        <a:pt x="69" y="0"/>
                      </a:lnTo>
                      <a:lnTo>
                        <a:pt x="37" y="0"/>
                      </a:lnTo>
                      <a:lnTo>
                        <a:pt x="29" y="4"/>
                      </a:lnTo>
                      <a:lnTo>
                        <a:pt x="18" y="10"/>
                      </a:lnTo>
                      <a:lnTo>
                        <a:pt x="12" y="17"/>
                      </a:lnTo>
                      <a:lnTo>
                        <a:pt x="6" y="25"/>
                      </a:lnTo>
                      <a:lnTo>
                        <a:pt x="4" y="31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96" name="Freeform 385"/>
                <p:cNvSpPr>
                  <a:spLocks/>
                </p:cNvSpPr>
                <p:nvPr/>
              </p:nvSpPr>
              <p:spPr bwMode="auto">
                <a:xfrm>
                  <a:off x="5031" y="2945"/>
                  <a:ext cx="13" cy="86"/>
                </a:xfrm>
                <a:custGeom>
                  <a:avLst/>
                  <a:gdLst>
                    <a:gd name="T0" fmla="*/ 13 w 13"/>
                    <a:gd name="T1" fmla="*/ 86 h 86"/>
                    <a:gd name="T2" fmla="*/ 11 w 13"/>
                    <a:gd name="T3" fmla="*/ 73 h 86"/>
                    <a:gd name="T4" fmla="*/ 7 w 13"/>
                    <a:gd name="T5" fmla="*/ 58 h 86"/>
                    <a:gd name="T6" fmla="*/ 4 w 13"/>
                    <a:gd name="T7" fmla="*/ 44 h 86"/>
                    <a:gd name="T8" fmla="*/ 2 w 13"/>
                    <a:gd name="T9" fmla="*/ 29 h 86"/>
                    <a:gd name="T10" fmla="*/ 2 w 13"/>
                    <a:gd name="T11" fmla="*/ 14 h 86"/>
                    <a:gd name="T12" fmla="*/ 0 w 13"/>
                    <a:gd name="T13" fmla="*/ 0 h 86"/>
                    <a:gd name="T14" fmla="*/ 2 w 13"/>
                    <a:gd name="T15" fmla="*/ 0 h 86"/>
                    <a:gd name="T16" fmla="*/ 0 w 13"/>
                    <a:gd name="T17" fmla="*/ 0 h 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"/>
                    <a:gd name="T28" fmla="*/ 0 h 86"/>
                    <a:gd name="T29" fmla="*/ 13 w 13"/>
                    <a:gd name="T30" fmla="*/ 86 h 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" h="86">
                      <a:moveTo>
                        <a:pt x="13" y="86"/>
                      </a:moveTo>
                      <a:lnTo>
                        <a:pt x="11" y="73"/>
                      </a:lnTo>
                      <a:lnTo>
                        <a:pt x="7" y="58"/>
                      </a:lnTo>
                      <a:lnTo>
                        <a:pt x="4" y="44"/>
                      </a:lnTo>
                      <a:lnTo>
                        <a:pt x="2" y="29"/>
                      </a:lnTo>
                      <a:lnTo>
                        <a:pt x="2" y="14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97" name="Freeform 386"/>
                <p:cNvSpPr>
                  <a:spLocks/>
                </p:cNvSpPr>
                <p:nvPr/>
              </p:nvSpPr>
              <p:spPr bwMode="auto">
                <a:xfrm>
                  <a:off x="5069" y="2551"/>
                  <a:ext cx="81" cy="81"/>
                </a:xfrm>
                <a:custGeom>
                  <a:avLst/>
                  <a:gdLst>
                    <a:gd name="T0" fmla="*/ 29 w 81"/>
                    <a:gd name="T1" fmla="*/ 81 h 81"/>
                    <a:gd name="T2" fmla="*/ 35 w 81"/>
                    <a:gd name="T3" fmla="*/ 79 h 81"/>
                    <a:gd name="T4" fmla="*/ 38 w 81"/>
                    <a:gd name="T5" fmla="*/ 77 h 81"/>
                    <a:gd name="T6" fmla="*/ 61 w 81"/>
                    <a:gd name="T7" fmla="*/ 54 h 81"/>
                    <a:gd name="T8" fmla="*/ 67 w 81"/>
                    <a:gd name="T9" fmla="*/ 52 h 81"/>
                    <a:gd name="T10" fmla="*/ 73 w 81"/>
                    <a:gd name="T11" fmla="*/ 46 h 81"/>
                    <a:gd name="T12" fmla="*/ 77 w 81"/>
                    <a:gd name="T13" fmla="*/ 45 h 81"/>
                    <a:gd name="T14" fmla="*/ 79 w 81"/>
                    <a:gd name="T15" fmla="*/ 41 h 81"/>
                    <a:gd name="T16" fmla="*/ 77 w 81"/>
                    <a:gd name="T17" fmla="*/ 35 h 81"/>
                    <a:gd name="T18" fmla="*/ 71 w 81"/>
                    <a:gd name="T19" fmla="*/ 37 h 81"/>
                    <a:gd name="T20" fmla="*/ 77 w 81"/>
                    <a:gd name="T21" fmla="*/ 31 h 81"/>
                    <a:gd name="T22" fmla="*/ 79 w 81"/>
                    <a:gd name="T23" fmla="*/ 27 h 81"/>
                    <a:gd name="T24" fmla="*/ 81 w 81"/>
                    <a:gd name="T25" fmla="*/ 23 h 81"/>
                    <a:gd name="T26" fmla="*/ 81 w 81"/>
                    <a:gd name="T27" fmla="*/ 18 h 81"/>
                    <a:gd name="T28" fmla="*/ 77 w 81"/>
                    <a:gd name="T29" fmla="*/ 14 h 81"/>
                    <a:gd name="T30" fmla="*/ 69 w 81"/>
                    <a:gd name="T31" fmla="*/ 20 h 81"/>
                    <a:gd name="T32" fmla="*/ 61 w 81"/>
                    <a:gd name="T33" fmla="*/ 27 h 81"/>
                    <a:gd name="T34" fmla="*/ 54 w 81"/>
                    <a:gd name="T35" fmla="*/ 27 h 81"/>
                    <a:gd name="T36" fmla="*/ 52 w 81"/>
                    <a:gd name="T37" fmla="*/ 25 h 81"/>
                    <a:gd name="T38" fmla="*/ 52 w 81"/>
                    <a:gd name="T39" fmla="*/ 18 h 81"/>
                    <a:gd name="T40" fmla="*/ 50 w 81"/>
                    <a:gd name="T41" fmla="*/ 12 h 81"/>
                    <a:gd name="T42" fmla="*/ 46 w 81"/>
                    <a:gd name="T43" fmla="*/ 2 h 81"/>
                    <a:gd name="T44" fmla="*/ 38 w 81"/>
                    <a:gd name="T45" fmla="*/ 0 h 81"/>
                    <a:gd name="T46" fmla="*/ 29 w 81"/>
                    <a:gd name="T47" fmla="*/ 4 h 81"/>
                    <a:gd name="T48" fmla="*/ 19 w 81"/>
                    <a:gd name="T49" fmla="*/ 6 h 81"/>
                    <a:gd name="T50" fmla="*/ 6 w 81"/>
                    <a:gd name="T51" fmla="*/ 6 h 81"/>
                    <a:gd name="T52" fmla="*/ 6 w 81"/>
                    <a:gd name="T53" fmla="*/ 2 h 81"/>
                    <a:gd name="T54" fmla="*/ 2 w 81"/>
                    <a:gd name="T55" fmla="*/ 4 h 81"/>
                    <a:gd name="T56" fmla="*/ 2 w 81"/>
                    <a:gd name="T57" fmla="*/ 8 h 81"/>
                    <a:gd name="T58" fmla="*/ 0 w 81"/>
                    <a:gd name="T59" fmla="*/ 14 h 81"/>
                    <a:gd name="T60" fmla="*/ 0 w 81"/>
                    <a:gd name="T61" fmla="*/ 18 h 81"/>
                    <a:gd name="T62" fmla="*/ 2 w 81"/>
                    <a:gd name="T63" fmla="*/ 22 h 81"/>
                    <a:gd name="T64" fmla="*/ 6 w 81"/>
                    <a:gd name="T65" fmla="*/ 27 h 81"/>
                    <a:gd name="T66" fmla="*/ 6 w 81"/>
                    <a:gd name="T67" fmla="*/ 31 h 81"/>
                    <a:gd name="T68" fmla="*/ 4 w 81"/>
                    <a:gd name="T69" fmla="*/ 37 h 81"/>
                    <a:gd name="T70" fmla="*/ 2 w 81"/>
                    <a:gd name="T71" fmla="*/ 45 h 81"/>
                    <a:gd name="T72" fmla="*/ 2 w 81"/>
                    <a:gd name="T73" fmla="*/ 46 h 81"/>
                    <a:gd name="T74" fmla="*/ 4 w 81"/>
                    <a:gd name="T75" fmla="*/ 48 h 81"/>
                    <a:gd name="T76" fmla="*/ 10 w 81"/>
                    <a:gd name="T77" fmla="*/ 48 h 81"/>
                    <a:gd name="T78" fmla="*/ 10 w 81"/>
                    <a:gd name="T79" fmla="*/ 52 h 81"/>
                    <a:gd name="T80" fmla="*/ 12 w 81"/>
                    <a:gd name="T81" fmla="*/ 56 h 81"/>
                    <a:gd name="T82" fmla="*/ 27 w 81"/>
                    <a:gd name="T83" fmla="*/ 56 h 81"/>
                    <a:gd name="T84" fmla="*/ 23 w 81"/>
                    <a:gd name="T85" fmla="*/ 60 h 81"/>
                    <a:gd name="T86" fmla="*/ 17 w 81"/>
                    <a:gd name="T87" fmla="*/ 62 h 81"/>
                    <a:gd name="T88" fmla="*/ 15 w 81"/>
                    <a:gd name="T89" fmla="*/ 64 h 81"/>
                    <a:gd name="T90" fmla="*/ 14 w 81"/>
                    <a:gd name="T91" fmla="*/ 64 h 81"/>
                    <a:gd name="T92" fmla="*/ 17 w 81"/>
                    <a:gd name="T93" fmla="*/ 68 h 81"/>
                    <a:gd name="T94" fmla="*/ 15 w 81"/>
                    <a:gd name="T95" fmla="*/ 71 h 81"/>
                    <a:gd name="T96" fmla="*/ 15 w 81"/>
                    <a:gd name="T97" fmla="*/ 77 h 81"/>
                    <a:gd name="T98" fmla="*/ 17 w 81"/>
                    <a:gd name="T99" fmla="*/ 81 h 81"/>
                    <a:gd name="T100" fmla="*/ 29 w 81"/>
                    <a:gd name="T101" fmla="*/ 81 h 8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81"/>
                    <a:gd name="T154" fmla="*/ 0 h 81"/>
                    <a:gd name="T155" fmla="*/ 81 w 81"/>
                    <a:gd name="T156" fmla="*/ 81 h 8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81" h="81">
                      <a:moveTo>
                        <a:pt x="29" y="81"/>
                      </a:moveTo>
                      <a:lnTo>
                        <a:pt x="35" y="79"/>
                      </a:lnTo>
                      <a:lnTo>
                        <a:pt x="38" y="77"/>
                      </a:lnTo>
                      <a:lnTo>
                        <a:pt x="61" y="54"/>
                      </a:lnTo>
                      <a:lnTo>
                        <a:pt x="67" y="52"/>
                      </a:lnTo>
                      <a:lnTo>
                        <a:pt x="73" y="46"/>
                      </a:lnTo>
                      <a:lnTo>
                        <a:pt x="77" y="45"/>
                      </a:lnTo>
                      <a:lnTo>
                        <a:pt x="79" y="41"/>
                      </a:lnTo>
                      <a:lnTo>
                        <a:pt x="77" y="35"/>
                      </a:lnTo>
                      <a:lnTo>
                        <a:pt x="71" y="37"/>
                      </a:lnTo>
                      <a:lnTo>
                        <a:pt x="77" y="31"/>
                      </a:lnTo>
                      <a:lnTo>
                        <a:pt x="79" y="27"/>
                      </a:lnTo>
                      <a:lnTo>
                        <a:pt x="81" y="23"/>
                      </a:lnTo>
                      <a:lnTo>
                        <a:pt x="81" y="18"/>
                      </a:lnTo>
                      <a:lnTo>
                        <a:pt x="77" y="14"/>
                      </a:lnTo>
                      <a:lnTo>
                        <a:pt x="69" y="20"/>
                      </a:lnTo>
                      <a:lnTo>
                        <a:pt x="61" y="27"/>
                      </a:lnTo>
                      <a:lnTo>
                        <a:pt x="54" y="27"/>
                      </a:lnTo>
                      <a:lnTo>
                        <a:pt x="52" y="25"/>
                      </a:lnTo>
                      <a:lnTo>
                        <a:pt x="52" y="18"/>
                      </a:lnTo>
                      <a:lnTo>
                        <a:pt x="50" y="12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29" y="4"/>
                      </a:lnTo>
                      <a:lnTo>
                        <a:pt x="19" y="6"/>
                      </a:lnTo>
                      <a:lnTo>
                        <a:pt x="6" y="6"/>
                      </a:lnTo>
                      <a:lnTo>
                        <a:pt x="6" y="2"/>
                      </a:lnTo>
                      <a:lnTo>
                        <a:pt x="2" y="4"/>
                      </a:lnTo>
                      <a:lnTo>
                        <a:pt x="2" y="8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6" y="27"/>
                      </a:lnTo>
                      <a:lnTo>
                        <a:pt x="6" y="31"/>
                      </a:lnTo>
                      <a:lnTo>
                        <a:pt x="4" y="37"/>
                      </a:lnTo>
                      <a:lnTo>
                        <a:pt x="2" y="45"/>
                      </a:lnTo>
                      <a:lnTo>
                        <a:pt x="2" y="46"/>
                      </a:lnTo>
                      <a:lnTo>
                        <a:pt x="4" y="48"/>
                      </a:lnTo>
                      <a:lnTo>
                        <a:pt x="10" y="48"/>
                      </a:lnTo>
                      <a:lnTo>
                        <a:pt x="10" y="52"/>
                      </a:lnTo>
                      <a:lnTo>
                        <a:pt x="12" y="56"/>
                      </a:lnTo>
                      <a:lnTo>
                        <a:pt x="27" y="56"/>
                      </a:lnTo>
                      <a:lnTo>
                        <a:pt x="23" y="60"/>
                      </a:lnTo>
                      <a:lnTo>
                        <a:pt x="17" y="62"/>
                      </a:lnTo>
                      <a:lnTo>
                        <a:pt x="15" y="64"/>
                      </a:lnTo>
                      <a:lnTo>
                        <a:pt x="14" y="64"/>
                      </a:lnTo>
                      <a:lnTo>
                        <a:pt x="17" y="68"/>
                      </a:lnTo>
                      <a:lnTo>
                        <a:pt x="15" y="71"/>
                      </a:lnTo>
                      <a:lnTo>
                        <a:pt x="15" y="77"/>
                      </a:lnTo>
                      <a:lnTo>
                        <a:pt x="17" y="81"/>
                      </a:lnTo>
                      <a:lnTo>
                        <a:pt x="29" y="81"/>
                      </a:lnTo>
                      <a:close/>
                    </a:path>
                  </a:pathLst>
                </a:custGeom>
                <a:solidFill>
                  <a:srgbClr val="FCE6C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98" name="Freeform 387"/>
                <p:cNvSpPr>
                  <a:spLocks/>
                </p:cNvSpPr>
                <p:nvPr/>
              </p:nvSpPr>
              <p:spPr bwMode="auto">
                <a:xfrm>
                  <a:off x="5104" y="2588"/>
                  <a:ext cx="65" cy="58"/>
                </a:xfrm>
                <a:custGeom>
                  <a:avLst/>
                  <a:gdLst>
                    <a:gd name="T0" fmla="*/ 0 w 65"/>
                    <a:gd name="T1" fmla="*/ 54 h 58"/>
                    <a:gd name="T2" fmla="*/ 0 w 65"/>
                    <a:gd name="T3" fmla="*/ 58 h 58"/>
                    <a:gd name="T4" fmla="*/ 5 w 65"/>
                    <a:gd name="T5" fmla="*/ 54 h 58"/>
                    <a:gd name="T6" fmla="*/ 11 w 65"/>
                    <a:gd name="T7" fmla="*/ 52 h 58"/>
                    <a:gd name="T8" fmla="*/ 15 w 65"/>
                    <a:gd name="T9" fmla="*/ 48 h 58"/>
                    <a:gd name="T10" fmla="*/ 19 w 65"/>
                    <a:gd name="T11" fmla="*/ 42 h 58"/>
                    <a:gd name="T12" fmla="*/ 32 w 65"/>
                    <a:gd name="T13" fmla="*/ 29 h 58"/>
                    <a:gd name="T14" fmla="*/ 38 w 65"/>
                    <a:gd name="T15" fmla="*/ 25 h 58"/>
                    <a:gd name="T16" fmla="*/ 44 w 65"/>
                    <a:gd name="T17" fmla="*/ 21 h 58"/>
                    <a:gd name="T18" fmla="*/ 48 w 65"/>
                    <a:gd name="T19" fmla="*/ 17 h 58"/>
                    <a:gd name="T20" fmla="*/ 57 w 65"/>
                    <a:gd name="T21" fmla="*/ 15 h 58"/>
                    <a:gd name="T22" fmla="*/ 65 w 65"/>
                    <a:gd name="T23" fmla="*/ 13 h 58"/>
                    <a:gd name="T24" fmla="*/ 63 w 65"/>
                    <a:gd name="T25" fmla="*/ 9 h 58"/>
                    <a:gd name="T26" fmla="*/ 61 w 65"/>
                    <a:gd name="T27" fmla="*/ 6 h 58"/>
                    <a:gd name="T28" fmla="*/ 59 w 65"/>
                    <a:gd name="T29" fmla="*/ 6 h 58"/>
                    <a:gd name="T30" fmla="*/ 55 w 65"/>
                    <a:gd name="T31" fmla="*/ 4 h 58"/>
                    <a:gd name="T32" fmla="*/ 51 w 65"/>
                    <a:gd name="T33" fmla="*/ 2 h 58"/>
                    <a:gd name="T34" fmla="*/ 49 w 65"/>
                    <a:gd name="T35" fmla="*/ 0 h 58"/>
                    <a:gd name="T36" fmla="*/ 48 w 65"/>
                    <a:gd name="T37" fmla="*/ 0 h 58"/>
                    <a:gd name="T38" fmla="*/ 44 w 65"/>
                    <a:gd name="T39" fmla="*/ 4 h 58"/>
                    <a:gd name="T40" fmla="*/ 40 w 65"/>
                    <a:gd name="T41" fmla="*/ 6 h 58"/>
                    <a:gd name="T42" fmla="*/ 38 w 65"/>
                    <a:gd name="T43" fmla="*/ 9 h 58"/>
                    <a:gd name="T44" fmla="*/ 32 w 65"/>
                    <a:gd name="T45" fmla="*/ 15 h 58"/>
                    <a:gd name="T46" fmla="*/ 25 w 65"/>
                    <a:gd name="T47" fmla="*/ 19 h 58"/>
                    <a:gd name="T48" fmla="*/ 21 w 65"/>
                    <a:gd name="T49" fmla="*/ 23 h 58"/>
                    <a:gd name="T50" fmla="*/ 17 w 65"/>
                    <a:gd name="T51" fmla="*/ 29 h 58"/>
                    <a:gd name="T52" fmla="*/ 13 w 65"/>
                    <a:gd name="T53" fmla="*/ 33 h 58"/>
                    <a:gd name="T54" fmla="*/ 7 w 65"/>
                    <a:gd name="T55" fmla="*/ 34 h 58"/>
                    <a:gd name="T56" fmla="*/ 3 w 65"/>
                    <a:gd name="T57" fmla="*/ 40 h 58"/>
                    <a:gd name="T58" fmla="*/ 2 w 65"/>
                    <a:gd name="T59" fmla="*/ 50 h 58"/>
                    <a:gd name="T60" fmla="*/ 0 w 65"/>
                    <a:gd name="T61" fmla="*/ 54 h 58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65"/>
                    <a:gd name="T94" fmla="*/ 0 h 58"/>
                    <a:gd name="T95" fmla="*/ 65 w 65"/>
                    <a:gd name="T96" fmla="*/ 58 h 58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65" h="58">
                      <a:moveTo>
                        <a:pt x="0" y="54"/>
                      </a:moveTo>
                      <a:lnTo>
                        <a:pt x="0" y="58"/>
                      </a:lnTo>
                      <a:lnTo>
                        <a:pt x="5" y="54"/>
                      </a:lnTo>
                      <a:lnTo>
                        <a:pt x="11" y="52"/>
                      </a:lnTo>
                      <a:lnTo>
                        <a:pt x="15" y="48"/>
                      </a:lnTo>
                      <a:lnTo>
                        <a:pt x="19" y="42"/>
                      </a:lnTo>
                      <a:lnTo>
                        <a:pt x="32" y="29"/>
                      </a:lnTo>
                      <a:lnTo>
                        <a:pt x="38" y="25"/>
                      </a:lnTo>
                      <a:lnTo>
                        <a:pt x="44" y="21"/>
                      </a:lnTo>
                      <a:lnTo>
                        <a:pt x="48" y="17"/>
                      </a:lnTo>
                      <a:lnTo>
                        <a:pt x="57" y="15"/>
                      </a:lnTo>
                      <a:lnTo>
                        <a:pt x="65" y="13"/>
                      </a:lnTo>
                      <a:lnTo>
                        <a:pt x="63" y="9"/>
                      </a:lnTo>
                      <a:lnTo>
                        <a:pt x="61" y="6"/>
                      </a:lnTo>
                      <a:lnTo>
                        <a:pt x="59" y="6"/>
                      </a:lnTo>
                      <a:lnTo>
                        <a:pt x="55" y="4"/>
                      </a:lnTo>
                      <a:lnTo>
                        <a:pt x="51" y="2"/>
                      </a:lnTo>
                      <a:lnTo>
                        <a:pt x="49" y="0"/>
                      </a:lnTo>
                      <a:lnTo>
                        <a:pt x="48" y="0"/>
                      </a:lnTo>
                      <a:lnTo>
                        <a:pt x="44" y="4"/>
                      </a:lnTo>
                      <a:lnTo>
                        <a:pt x="40" y="6"/>
                      </a:lnTo>
                      <a:lnTo>
                        <a:pt x="38" y="9"/>
                      </a:lnTo>
                      <a:lnTo>
                        <a:pt x="32" y="15"/>
                      </a:lnTo>
                      <a:lnTo>
                        <a:pt x="25" y="19"/>
                      </a:lnTo>
                      <a:lnTo>
                        <a:pt x="21" y="23"/>
                      </a:lnTo>
                      <a:lnTo>
                        <a:pt x="17" y="29"/>
                      </a:lnTo>
                      <a:lnTo>
                        <a:pt x="13" y="33"/>
                      </a:lnTo>
                      <a:lnTo>
                        <a:pt x="7" y="34"/>
                      </a:lnTo>
                      <a:lnTo>
                        <a:pt x="3" y="40"/>
                      </a:lnTo>
                      <a:lnTo>
                        <a:pt x="2" y="5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99" name="Freeform 388"/>
                <p:cNvSpPr>
                  <a:spLocks/>
                </p:cNvSpPr>
                <p:nvPr/>
              </p:nvSpPr>
              <p:spPr bwMode="auto">
                <a:xfrm>
                  <a:off x="5037" y="2970"/>
                  <a:ext cx="11" cy="63"/>
                </a:xfrm>
                <a:custGeom>
                  <a:avLst/>
                  <a:gdLst>
                    <a:gd name="T0" fmla="*/ 0 w 11"/>
                    <a:gd name="T1" fmla="*/ 0 h 63"/>
                    <a:gd name="T2" fmla="*/ 1 w 11"/>
                    <a:gd name="T3" fmla="*/ 15 h 63"/>
                    <a:gd name="T4" fmla="*/ 3 w 11"/>
                    <a:gd name="T5" fmla="*/ 31 h 63"/>
                    <a:gd name="T6" fmla="*/ 5 w 11"/>
                    <a:gd name="T7" fmla="*/ 44 h 63"/>
                    <a:gd name="T8" fmla="*/ 9 w 11"/>
                    <a:gd name="T9" fmla="*/ 60 h 63"/>
                    <a:gd name="T10" fmla="*/ 11 w 11"/>
                    <a:gd name="T11" fmla="*/ 63 h 63"/>
                    <a:gd name="T12" fmla="*/ 9 w 11"/>
                    <a:gd name="T13" fmla="*/ 60 h 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"/>
                    <a:gd name="T22" fmla="*/ 0 h 63"/>
                    <a:gd name="T23" fmla="*/ 11 w 11"/>
                    <a:gd name="T24" fmla="*/ 63 h 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" h="63">
                      <a:moveTo>
                        <a:pt x="0" y="0"/>
                      </a:move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5" y="44"/>
                      </a:lnTo>
                      <a:lnTo>
                        <a:pt x="9" y="60"/>
                      </a:lnTo>
                      <a:lnTo>
                        <a:pt x="11" y="63"/>
                      </a:lnTo>
                      <a:lnTo>
                        <a:pt x="9" y="6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00" name="Freeform 389"/>
                <p:cNvSpPr>
                  <a:spLocks/>
                </p:cNvSpPr>
                <p:nvPr/>
              </p:nvSpPr>
              <p:spPr bwMode="auto">
                <a:xfrm>
                  <a:off x="4983" y="2830"/>
                  <a:ext cx="52" cy="57"/>
                </a:xfrm>
                <a:custGeom>
                  <a:avLst/>
                  <a:gdLst>
                    <a:gd name="T0" fmla="*/ 25 w 52"/>
                    <a:gd name="T1" fmla="*/ 57 h 57"/>
                    <a:gd name="T2" fmla="*/ 27 w 52"/>
                    <a:gd name="T3" fmla="*/ 52 h 57"/>
                    <a:gd name="T4" fmla="*/ 27 w 52"/>
                    <a:gd name="T5" fmla="*/ 46 h 57"/>
                    <a:gd name="T6" fmla="*/ 29 w 52"/>
                    <a:gd name="T7" fmla="*/ 42 h 57"/>
                    <a:gd name="T8" fmla="*/ 36 w 52"/>
                    <a:gd name="T9" fmla="*/ 42 h 57"/>
                    <a:gd name="T10" fmla="*/ 38 w 52"/>
                    <a:gd name="T11" fmla="*/ 38 h 57"/>
                    <a:gd name="T12" fmla="*/ 40 w 52"/>
                    <a:gd name="T13" fmla="*/ 36 h 57"/>
                    <a:gd name="T14" fmla="*/ 46 w 52"/>
                    <a:gd name="T15" fmla="*/ 34 h 57"/>
                    <a:gd name="T16" fmla="*/ 52 w 52"/>
                    <a:gd name="T17" fmla="*/ 29 h 57"/>
                    <a:gd name="T18" fmla="*/ 50 w 52"/>
                    <a:gd name="T19" fmla="*/ 27 h 57"/>
                    <a:gd name="T20" fmla="*/ 48 w 52"/>
                    <a:gd name="T21" fmla="*/ 21 h 57"/>
                    <a:gd name="T22" fmla="*/ 46 w 52"/>
                    <a:gd name="T23" fmla="*/ 15 h 57"/>
                    <a:gd name="T24" fmla="*/ 44 w 52"/>
                    <a:gd name="T25" fmla="*/ 8 h 57"/>
                    <a:gd name="T26" fmla="*/ 42 w 52"/>
                    <a:gd name="T27" fmla="*/ 6 h 57"/>
                    <a:gd name="T28" fmla="*/ 40 w 52"/>
                    <a:gd name="T29" fmla="*/ 0 h 57"/>
                    <a:gd name="T30" fmla="*/ 34 w 52"/>
                    <a:gd name="T31" fmla="*/ 4 h 57"/>
                    <a:gd name="T32" fmla="*/ 27 w 52"/>
                    <a:gd name="T33" fmla="*/ 6 h 57"/>
                    <a:gd name="T34" fmla="*/ 21 w 52"/>
                    <a:gd name="T35" fmla="*/ 8 h 57"/>
                    <a:gd name="T36" fmla="*/ 15 w 52"/>
                    <a:gd name="T37" fmla="*/ 8 h 57"/>
                    <a:gd name="T38" fmla="*/ 11 w 52"/>
                    <a:gd name="T39" fmla="*/ 9 h 57"/>
                    <a:gd name="T40" fmla="*/ 8 w 52"/>
                    <a:gd name="T41" fmla="*/ 11 h 57"/>
                    <a:gd name="T42" fmla="*/ 4 w 52"/>
                    <a:gd name="T43" fmla="*/ 13 h 57"/>
                    <a:gd name="T44" fmla="*/ 2 w 52"/>
                    <a:gd name="T45" fmla="*/ 17 h 57"/>
                    <a:gd name="T46" fmla="*/ 0 w 52"/>
                    <a:gd name="T47" fmla="*/ 21 h 57"/>
                    <a:gd name="T48" fmla="*/ 0 w 52"/>
                    <a:gd name="T49" fmla="*/ 29 h 57"/>
                    <a:gd name="T50" fmla="*/ 2 w 52"/>
                    <a:gd name="T51" fmla="*/ 32 h 57"/>
                    <a:gd name="T52" fmla="*/ 4 w 52"/>
                    <a:gd name="T53" fmla="*/ 34 h 57"/>
                    <a:gd name="T54" fmla="*/ 4 w 52"/>
                    <a:gd name="T55" fmla="*/ 38 h 57"/>
                    <a:gd name="T56" fmla="*/ 6 w 52"/>
                    <a:gd name="T57" fmla="*/ 40 h 57"/>
                    <a:gd name="T58" fmla="*/ 8 w 52"/>
                    <a:gd name="T59" fmla="*/ 40 h 57"/>
                    <a:gd name="T60" fmla="*/ 11 w 52"/>
                    <a:gd name="T61" fmla="*/ 48 h 57"/>
                    <a:gd name="T62" fmla="*/ 15 w 52"/>
                    <a:gd name="T63" fmla="*/ 50 h 57"/>
                    <a:gd name="T64" fmla="*/ 17 w 52"/>
                    <a:gd name="T65" fmla="*/ 50 h 57"/>
                    <a:gd name="T66" fmla="*/ 17 w 52"/>
                    <a:gd name="T67" fmla="*/ 56 h 57"/>
                    <a:gd name="T68" fmla="*/ 19 w 52"/>
                    <a:gd name="T69" fmla="*/ 57 h 57"/>
                    <a:gd name="T70" fmla="*/ 25 w 52"/>
                    <a:gd name="T71" fmla="*/ 57 h 5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2"/>
                    <a:gd name="T109" fmla="*/ 0 h 57"/>
                    <a:gd name="T110" fmla="*/ 52 w 52"/>
                    <a:gd name="T111" fmla="*/ 57 h 5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2" h="57">
                      <a:moveTo>
                        <a:pt x="25" y="57"/>
                      </a:moveTo>
                      <a:lnTo>
                        <a:pt x="27" y="52"/>
                      </a:lnTo>
                      <a:lnTo>
                        <a:pt x="27" y="46"/>
                      </a:lnTo>
                      <a:lnTo>
                        <a:pt x="29" y="42"/>
                      </a:lnTo>
                      <a:lnTo>
                        <a:pt x="36" y="42"/>
                      </a:lnTo>
                      <a:lnTo>
                        <a:pt x="38" y="38"/>
                      </a:lnTo>
                      <a:lnTo>
                        <a:pt x="40" y="36"/>
                      </a:lnTo>
                      <a:lnTo>
                        <a:pt x="46" y="34"/>
                      </a:lnTo>
                      <a:lnTo>
                        <a:pt x="52" y="29"/>
                      </a:lnTo>
                      <a:lnTo>
                        <a:pt x="50" y="27"/>
                      </a:lnTo>
                      <a:lnTo>
                        <a:pt x="48" y="21"/>
                      </a:lnTo>
                      <a:lnTo>
                        <a:pt x="46" y="15"/>
                      </a:lnTo>
                      <a:lnTo>
                        <a:pt x="44" y="8"/>
                      </a:lnTo>
                      <a:lnTo>
                        <a:pt x="42" y="6"/>
                      </a:lnTo>
                      <a:lnTo>
                        <a:pt x="40" y="0"/>
                      </a:lnTo>
                      <a:lnTo>
                        <a:pt x="34" y="4"/>
                      </a:lnTo>
                      <a:lnTo>
                        <a:pt x="27" y="6"/>
                      </a:lnTo>
                      <a:lnTo>
                        <a:pt x="21" y="8"/>
                      </a:lnTo>
                      <a:lnTo>
                        <a:pt x="15" y="8"/>
                      </a:lnTo>
                      <a:lnTo>
                        <a:pt x="11" y="9"/>
                      </a:lnTo>
                      <a:lnTo>
                        <a:pt x="8" y="11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1"/>
                      </a:lnTo>
                      <a:lnTo>
                        <a:pt x="0" y="29"/>
                      </a:lnTo>
                      <a:lnTo>
                        <a:pt x="2" y="32"/>
                      </a:lnTo>
                      <a:lnTo>
                        <a:pt x="4" y="34"/>
                      </a:lnTo>
                      <a:lnTo>
                        <a:pt x="4" y="38"/>
                      </a:lnTo>
                      <a:lnTo>
                        <a:pt x="6" y="40"/>
                      </a:lnTo>
                      <a:lnTo>
                        <a:pt x="8" y="40"/>
                      </a:lnTo>
                      <a:lnTo>
                        <a:pt x="11" y="48"/>
                      </a:lnTo>
                      <a:lnTo>
                        <a:pt x="15" y="50"/>
                      </a:lnTo>
                      <a:lnTo>
                        <a:pt x="17" y="50"/>
                      </a:lnTo>
                      <a:lnTo>
                        <a:pt x="17" y="56"/>
                      </a:lnTo>
                      <a:lnTo>
                        <a:pt x="19" y="57"/>
                      </a:lnTo>
                      <a:lnTo>
                        <a:pt x="25" y="57"/>
                      </a:lnTo>
                      <a:close/>
                    </a:path>
                  </a:pathLst>
                </a:custGeom>
                <a:solidFill>
                  <a:srgbClr val="FCE6C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01" name="Freeform 390"/>
                <p:cNvSpPr>
                  <a:spLocks/>
                </p:cNvSpPr>
                <p:nvPr/>
              </p:nvSpPr>
              <p:spPr bwMode="auto">
                <a:xfrm>
                  <a:off x="5019" y="2878"/>
                  <a:ext cx="10" cy="56"/>
                </a:xfrm>
                <a:custGeom>
                  <a:avLst/>
                  <a:gdLst>
                    <a:gd name="T0" fmla="*/ 0 w 10"/>
                    <a:gd name="T1" fmla="*/ 0 h 56"/>
                    <a:gd name="T2" fmla="*/ 0 w 10"/>
                    <a:gd name="T3" fmla="*/ 11 h 56"/>
                    <a:gd name="T4" fmla="*/ 4 w 10"/>
                    <a:gd name="T5" fmla="*/ 27 h 56"/>
                    <a:gd name="T6" fmla="*/ 6 w 10"/>
                    <a:gd name="T7" fmla="*/ 40 h 56"/>
                    <a:gd name="T8" fmla="*/ 10 w 10"/>
                    <a:gd name="T9" fmla="*/ 56 h 56"/>
                    <a:gd name="T10" fmla="*/ 6 w 10"/>
                    <a:gd name="T11" fmla="*/ 40 h 5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56"/>
                    <a:gd name="T20" fmla="*/ 10 w 10"/>
                    <a:gd name="T21" fmla="*/ 56 h 5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56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4" y="27"/>
                      </a:lnTo>
                      <a:lnTo>
                        <a:pt x="6" y="40"/>
                      </a:lnTo>
                      <a:lnTo>
                        <a:pt x="10" y="56"/>
                      </a:lnTo>
                      <a:lnTo>
                        <a:pt x="6" y="4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02" name="Freeform 391"/>
                <p:cNvSpPr>
                  <a:spLocks/>
                </p:cNvSpPr>
                <p:nvPr/>
              </p:nvSpPr>
              <p:spPr bwMode="auto">
                <a:xfrm>
                  <a:off x="5019" y="2891"/>
                  <a:ext cx="12" cy="52"/>
                </a:xfrm>
                <a:custGeom>
                  <a:avLst/>
                  <a:gdLst>
                    <a:gd name="T0" fmla="*/ 0 w 12"/>
                    <a:gd name="T1" fmla="*/ 0 h 52"/>
                    <a:gd name="T2" fmla="*/ 2 w 12"/>
                    <a:gd name="T3" fmla="*/ 16 h 52"/>
                    <a:gd name="T4" fmla="*/ 6 w 12"/>
                    <a:gd name="T5" fmla="*/ 29 h 52"/>
                    <a:gd name="T6" fmla="*/ 8 w 12"/>
                    <a:gd name="T7" fmla="*/ 43 h 52"/>
                    <a:gd name="T8" fmla="*/ 10 w 12"/>
                    <a:gd name="T9" fmla="*/ 52 h 52"/>
                    <a:gd name="T10" fmla="*/ 12 w 12"/>
                    <a:gd name="T11" fmla="*/ 50 h 52"/>
                    <a:gd name="T12" fmla="*/ 12 w 12"/>
                    <a:gd name="T13" fmla="*/ 44 h 52"/>
                    <a:gd name="T14" fmla="*/ 12 w 12"/>
                    <a:gd name="T15" fmla="*/ 5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"/>
                    <a:gd name="T25" fmla="*/ 0 h 52"/>
                    <a:gd name="T26" fmla="*/ 12 w 12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" h="52">
                      <a:moveTo>
                        <a:pt x="0" y="0"/>
                      </a:moveTo>
                      <a:lnTo>
                        <a:pt x="2" y="16"/>
                      </a:lnTo>
                      <a:lnTo>
                        <a:pt x="6" y="29"/>
                      </a:lnTo>
                      <a:lnTo>
                        <a:pt x="8" y="43"/>
                      </a:lnTo>
                      <a:lnTo>
                        <a:pt x="10" y="52"/>
                      </a:lnTo>
                      <a:lnTo>
                        <a:pt x="12" y="50"/>
                      </a:lnTo>
                      <a:lnTo>
                        <a:pt x="12" y="44"/>
                      </a:lnTo>
                      <a:lnTo>
                        <a:pt x="12" y="5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03" name="Freeform 392"/>
                <p:cNvSpPr>
                  <a:spLocks/>
                </p:cNvSpPr>
                <p:nvPr/>
              </p:nvSpPr>
              <p:spPr bwMode="auto">
                <a:xfrm>
                  <a:off x="5075" y="2665"/>
                  <a:ext cx="25" cy="52"/>
                </a:xfrm>
                <a:custGeom>
                  <a:avLst/>
                  <a:gdLst>
                    <a:gd name="T0" fmla="*/ 19 w 25"/>
                    <a:gd name="T1" fmla="*/ 38 h 52"/>
                    <a:gd name="T2" fmla="*/ 19 w 25"/>
                    <a:gd name="T3" fmla="*/ 30 h 52"/>
                    <a:gd name="T4" fmla="*/ 21 w 25"/>
                    <a:gd name="T5" fmla="*/ 34 h 52"/>
                    <a:gd name="T6" fmla="*/ 25 w 25"/>
                    <a:gd name="T7" fmla="*/ 40 h 52"/>
                    <a:gd name="T8" fmla="*/ 25 w 25"/>
                    <a:gd name="T9" fmla="*/ 19 h 52"/>
                    <a:gd name="T10" fmla="*/ 23 w 25"/>
                    <a:gd name="T11" fmla="*/ 17 h 52"/>
                    <a:gd name="T12" fmla="*/ 21 w 25"/>
                    <a:gd name="T13" fmla="*/ 17 h 52"/>
                    <a:gd name="T14" fmla="*/ 19 w 25"/>
                    <a:gd name="T15" fmla="*/ 13 h 52"/>
                    <a:gd name="T16" fmla="*/ 17 w 25"/>
                    <a:gd name="T17" fmla="*/ 11 h 52"/>
                    <a:gd name="T18" fmla="*/ 23 w 25"/>
                    <a:gd name="T19" fmla="*/ 0 h 52"/>
                    <a:gd name="T20" fmla="*/ 19 w 25"/>
                    <a:gd name="T21" fmla="*/ 0 h 52"/>
                    <a:gd name="T22" fmla="*/ 17 w 25"/>
                    <a:gd name="T23" fmla="*/ 2 h 52"/>
                    <a:gd name="T24" fmla="*/ 13 w 25"/>
                    <a:gd name="T25" fmla="*/ 7 h 52"/>
                    <a:gd name="T26" fmla="*/ 11 w 25"/>
                    <a:gd name="T27" fmla="*/ 7 h 52"/>
                    <a:gd name="T28" fmla="*/ 9 w 25"/>
                    <a:gd name="T29" fmla="*/ 9 h 52"/>
                    <a:gd name="T30" fmla="*/ 8 w 25"/>
                    <a:gd name="T31" fmla="*/ 15 h 52"/>
                    <a:gd name="T32" fmla="*/ 8 w 25"/>
                    <a:gd name="T33" fmla="*/ 17 h 52"/>
                    <a:gd name="T34" fmla="*/ 4 w 25"/>
                    <a:gd name="T35" fmla="*/ 17 h 52"/>
                    <a:gd name="T36" fmla="*/ 4 w 25"/>
                    <a:gd name="T37" fmla="*/ 25 h 52"/>
                    <a:gd name="T38" fmla="*/ 0 w 25"/>
                    <a:gd name="T39" fmla="*/ 30 h 52"/>
                    <a:gd name="T40" fmla="*/ 0 w 25"/>
                    <a:gd name="T41" fmla="*/ 34 h 52"/>
                    <a:gd name="T42" fmla="*/ 4 w 25"/>
                    <a:gd name="T43" fmla="*/ 42 h 52"/>
                    <a:gd name="T44" fmla="*/ 8 w 25"/>
                    <a:gd name="T45" fmla="*/ 44 h 52"/>
                    <a:gd name="T46" fmla="*/ 13 w 25"/>
                    <a:gd name="T47" fmla="*/ 50 h 52"/>
                    <a:gd name="T48" fmla="*/ 19 w 25"/>
                    <a:gd name="T49" fmla="*/ 52 h 52"/>
                    <a:gd name="T50" fmla="*/ 19 w 25"/>
                    <a:gd name="T51" fmla="*/ 38 h 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5"/>
                    <a:gd name="T79" fmla="*/ 0 h 52"/>
                    <a:gd name="T80" fmla="*/ 25 w 25"/>
                    <a:gd name="T81" fmla="*/ 52 h 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5" h="52">
                      <a:moveTo>
                        <a:pt x="19" y="38"/>
                      </a:moveTo>
                      <a:lnTo>
                        <a:pt x="19" y="30"/>
                      </a:lnTo>
                      <a:lnTo>
                        <a:pt x="21" y="34"/>
                      </a:lnTo>
                      <a:lnTo>
                        <a:pt x="25" y="40"/>
                      </a:lnTo>
                      <a:lnTo>
                        <a:pt x="25" y="19"/>
                      </a:lnTo>
                      <a:lnTo>
                        <a:pt x="23" y="17"/>
                      </a:lnTo>
                      <a:lnTo>
                        <a:pt x="21" y="17"/>
                      </a:lnTo>
                      <a:lnTo>
                        <a:pt x="19" y="13"/>
                      </a:lnTo>
                      <a:lnTo>
                        <a:pt x="17" y="11"/>
                      </a:lnTo>
                      <a:lnTo>
                        <a:pt x="23" y="0"/>
                      </a:lnTo>
                      <a:lnTo>
                        <a:pt x="19" y="0"/>
                      </a:lnTo>
                      <a:lnTo>
                        <a:pt x="17" y="2"/>
                      </a:lnTo>
                      <a:lnTo>
                        <a:pt x="13" y="7"/>
                      </a:lnTo>
                      <a:lnTo>
                        <a:pt x="11" y="7"/>
                      </a:lnTo>
                      <a:lnTo>
                        <a:pt x="9" y="9"/>
                      </a:lnTo>
                      <a:lnTo>
                        <a:pt x="8" y="15"/>
                      </a:lnTo>
                      <a:lnTo>
                        <a:pt x="8" y="17"/>
                      </a:lnTo>
                      <a:lnTo>
                        <a:pt x="4" y="17"/>
                      </a:lnTo>
                      <a:lnTo>
                        <a:pt x="4" y="25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4" y="42"/>
                      </a:lnTo>
                      <a:lnTo>
                        <a:pt x="8" y="44"/>
                      </a:lnTo>
                      <a:lnTo>
                        <a:pt x="13" y="50"/>
                      </a:lnTo>
                      <a:lnTo>
                        <a:pt x="19" y="52"/>
                      </a:lnTo>
                      <a:lnTo>
                        <a:pt x="19" y="38"/>
                      </a:lnTo>
                      <a:close/>
                    </a:path>
                  </a:pathLst>
                </a:custGeom>
                <a:solidFill>
                  <a:srgbClr val="FCE6C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04" name="Freeform 393"/>
                <p:cNvSpPr>
                  <a:spLocks/>
                </p:cNvSpPr>
                <p:nvPr/>
              </p:nvSpPr>
              <p:spPr bwMode="auto">
                <a:xfrm>
                  <a:off x="5019" y="2945"/>
                  <a:ext cx="12" cy="50"/>
                </a:xfrm>
                <a:custGeom>
                  <a:avLst/>
                  <a:gdLst>
                    <a:gd name="T0" fmla="*/ 0 w 12"/>
                    <a:gd name="T1" fmla="*/ 0 h 50"/>
                    <a:gd name="T2" fmla="*/ 4 w 12"/>
                    <a:gd name="T3" fmla="*/ 14 h 50"/>
                    <a:gd name="T4" fmla="*/ 8 w 12"/>
                    <a:gd name="T5" fmla="*/ 27 h 50"/>
                    <a:gd name="T6" fmla="*/ 10 w 12"/>
                    <a:gd name="T7" fmla="*/ 42 h 50"/>
                    <a:gd name="T8" fmla="*/ 12 w 12"/>
                    <a:gd name="T9" fmla="*/ 50 h 50"/>
                    <a:gd name="T10" fmla="*/ 10 w 12"/>
                    <a:gd name="T11" fmla="*/ 4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"/>
                    <a:gd name="T19" fmla="*/ 0 h 50"/>
                    <a:gd name="T20" fmla="*/ 12 w 12"/>
                    <a:gd name="T21" fmla="*/ 50 h 5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" h="50">
                      <a:moveTo>
                        <a:pt x="0" y="0"/>
                      </a:moveTo>
                      <a:lnTo>
                        <a:pt x="4" y="14"/>
                      </a:lnTo>
                      <a:lnTo>
                        <a:pt x="8" y="27"/>
                      </a:lnTo>
                      <a:lnTo>
                        <a:pt x="10" y="42"/>
                      </a:lnTo>
                      <a:lnTo>
                        <a:pt x="12" y="50"/>
                      </a:lnTo>
                      <a:lnTo>
                        <a:pt x="10" y="4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05" name="Freeform 394"/>
                <p:cNvSpPr>
                  <a:spLocks/>
                </p:cNvSpPr>
                <p:nvPr/>
              </p:nvSpPr>
              <p:spPr bwMode="auto">
                <a:xfrm>
                  <a:off x="5092" y="2695"/>
                  <a:ext cx="8" cy="43"/>
                </a:xfrm>
                <a:custGeom>
                  <a:avLst/>
                  <a:gdLst>
                    <a:gd name="T0" fmla="*/ 8 w 8"/>
                    <a:gd name="T1" fmla="*/ 10 h 43"/>
                    <a:gd name="T2" fmla="*/ 4 w 8"/>
                    <a:gd name="T3" fmla="*/ 4 h 43"/>
                    <a:gd name="T4" fmla="*/ 2 w 8"/>
                    <a:gd name="T5" fmla="*/ 0 h 43"/>
                    <a:gd name="T6" fmla="*/ 2 w 8"/>
                    <a:gd name="T7" fmla="*/ 4 h 43"/>
                    <a:gd name="T8" fmla="*/ 0 w 8"/>
                    <a:gd name="T9" fmla="*/ 6 h 43"/>
                    <a:gd name="T10" fmla="*/ 2 w 8"/>
                    <a:gd name="T11" fmla="*/ 20 h 43"/>
                    <a:gd name="T12" fmla="*/ 4 w 8"/>
                    <a:gd name="T13" fmla="*/ 35 h 43"/>
                    <a:gd name="T14" fmla="*/ 8 w 8"/>
                    <a:gd name="T15" fmla="*/ 43 h 43"/>
                    <a:gd name="T16" fmla="*/ 8 w 8"/>
                    <a:gd name="T17" fmla="*/ 10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"/>
                    <a:gd name="T28" fmla="*/ 0 h 43"/>
                    <a:gd name="T29" fmla="*/ 8 w 8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" h="43">
                      <a:moveTo>
                        <a:pt x="8" y="10"/>
                      </a:moveTo>
                      <a:lnTo>
                        <a:pt x="4" y="4"/>
                      </a:lnTo>
                      <a:lnTo>
                        <a:pt x="2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2" y="20"/>
                      </a:lnTo>
                      <a:lnTo>
                        <a:pt x="4" y="35"/>
                      </a:lnTo>
                      <a:lnTo>
                        <a:pt x="8" y="43"/>
                      </a:lnTo>
                      <a:lnTo>
                        <a:pt x="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06" name="Freeform 395"/>
                <p:cNvSpPr>
                  <a:spLocks/>
                </p:cNvSpPr>
                <p:nvPr/>
              </p:nvSpPr>
              <p:spPr bwMode="auto">
                <a:xfrm>
                  <a:off x="5092" y="2646"/>
                  <a:ext cx="14" cy="40"/>
                </a:xfrm>
                <a:custGeom>
                  <a:avLst/>
                  <a:gdLst>
                    <a:gd name="T0" fmla="*/ 10 w 14"/>
                    <a:gd name="T1" fmla="*/ 40 h 40"/>
                    <a:gd name="T2" fmla="*/ 10 w 14"/>
                    <a:gd name="T3" fmla="*/ 32 h 40"/>
                    <a:gd name="T4" fmla="*/ 14 w 14"/>
                    <a:gd name="T5" fmla="*/ 0 h 40"/>
                    <a:gd name="T6" fmla="*/ 6 w 14"/>
                    <a:gd name="T7" fmla="*/ 21 h 40"/>
                    <a:gd name="T8" fmla="*/ 0 w 14"/>
                    <a:gd name="T9" fmla="*/ 32 h 40"/>
                    <a:gd name="T10" fmla="*/ 6 w 14"/>
                    <a:gd name="T11" fmla="*/ 38 h 40"/>
                    <a:gd name="T12" fmla="*/ 10 w 14"/>
                    <a:gd name="T13" fmla="*/ 40 h 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40"/>
                    <a:gd name="T23" fmla="*/ 14 w 14"/>
                    <a:gd name="T24" fmla="*/ 40 h 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40">
                      <a:moveTo>
                        <a:pt x="10" y="40"/>
                      </a:moveTo>
                      <a:lnTo>
                        <a:pt x="10" y="32"/>
                      </a:lnTo>
                      <a:lnTo>
                        <a:pt x="14" y="0"/>
                      </a:lnTo>
                      <a:lnTo>
                        <a:pt x="6" y="21"/>
                      </a:lnTo>
                      <a:lnTo>
                        <a:pt x="0" y="32"/>
                      </a:lnTo>
                      <a:lnTo>
                        <a:pt x="6" y="38"/>
                      </a:lnTo>
                      <a:lnTo>
                        <a:pt x="1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07" name="Freeform 396"/>
                <p:cNvSpPr>
                  <a:spLocks/>
                </p:cNvSpPr>
                <p:nvPr/>
              </p:nvSpPr>
              <p:spPr bwMode="auto">
                <a:xfrm>
                  <a:off x="5015" y="2909"/>
                  <a:ext cx="4" cy="34"/>
                </a:xfrm>
                <a:custGeom>
                  <a:avLst/>
                  <a:gdLst>
                    <a:gd name="T0" fmla="*/ 4 w 4"/>
                    <a:gd name="T1" fmla="*/ 34 h 34"/>
                    <a:gd name="T2" fmla="*/ 2 w 4"/>
                    <a:gd name="T3" fmla="*/ 17 h 34"/>
                    <a:gd name="T4" fmla="*/ 0 w 4"/>
                    <a:gd name="T5" fmla="*/ 2 h 34"/>
                    <a:gd name="T6" fmla="*/ 0 w 4"/>
                    <a:gd name="T7" fmla="*/ 0 h 34"/>
                    <a:gd name="T8" fmla="*/ 0 w 4"/>
                    <a:gd name="T9" fmla="*/ 2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34"/>
                    <a:gd name="T17" fmla="*/ 4 w 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34">
                      <a:moveTo>
                        <a:pt x="4" y="34"/>
                      </a:moveTo>
                      <a:lnTo>
                        <a:pt x="2" y="1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08" name="Freeform 397"/>
                <p:cNvSpPr>
                  <a:spLocks/>
                </p:cNvSpPr>
                <p:nvPr/>
              </p:nvSpPr>
              <p:spPr bwMode="auto">
                <a:xfrm>
                  <a:off x="5079" y="2571"/>
                  <a:ext cx="28" cy="5"/>
                </a:xfrm>
                <a:custGeom>
                  <a:avLst/>
                  <a:gdLst>
                    <a:gd name="T0" fmla="*/ 25 w 28"/>
                    <a:gd name="T1" fmla="*/ 3 h 5"/>
                    <a:gd name="T2" fmla="*/ 17 w 28"/>
                    <a:gd name="T3" fmla="*/ 3 h 5"/>
                    <a:gd name="T4" fmla="*/ 11 w 28"/>
                    <a:gd name="T5" fmla="*/ 2 h 5"/>
                    <a:gd name="T6" fmla="*/ 9 w 28"/>
                    <a:gd name="T7" fmla="*/ 2 h 5"/>
                    <a:gd name="T8" fmla="*/ 5 w 28"/>
                    <a:gd name="T9" fmla="*/ 3 h 5"/>
                    <a:gd name="T10" fmla="*/ 0 w 28"/>
                    <a:gd name="T11" fmla="*/ 3 h 5"/>
                    <a:gd name="T12" fmla="*/ 0 w 28"/>
                    <a:gd name="T13" fmla="*/ 2 h 5"/>
                    <a:gd name="T14" fmla="*/ 0 w 28"/>
                    <a:gd name="T15" fmla="*/ 3 h 5"/>
                    <a:gd name="T16" fmla="*/ 0 w 28"/>
                    <a:gd name="T17" fmla="*/ 2 h 5"/>
                    <a:gd name="T18" fmla="*/ 5 w 28"/>
                    <a:gd name="T19" fmla="*/ 0 h 5"/>
                    <a:gd name="T20" fmla="*/ 15 w 28"/>
                    <a:gd name="T21" fmla="*/ 0 h 5"/>
                    <a:gd name="T22" fmla="*/ 17 w 28"/>
                    <a:gd name="T23" fmla="*/ 2 h 5"/>
                    <a:gd name="T24" fmla="*/ 19 w 28"/>
                    <a:gd name="T25" fmla="*/ 2 h 5"/>
                    <a:gd name="T26" fmla="*/ 21 w 28"/>
                    <a:gd name="T27" fmla="*/ 3 h 5"/>
                    <a:gd name="T28" fmla="*/ 27 w 28"/>
                    <a:gd name="T29" fmla="*/ 3 h 5"/>
                    <a:gd name="T30" fmla="*/ 28 w 28"/>
                    <a:gd name="T31" fmla="*/ 5 h 5"/>
                    <a:gd name="T32" fmla="*/ 25 w 28"/>
                    <a:gd name="T33" fmla="*/ 3 h 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"/>
                    <a:gd name="T52" fmla="*/ 0 h 5"/>
                    <a:gd name="T53" fmla="*/ 28 w 28"/>
                    <a:gd name="T54" fmla="*/ 5 h 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" h="5">
                      <a:moveTo>
                        <a:pt x="25" y="3"/>
                      </a:moveTo>
                      <a:lnTo>
                        <a:pt x="17" y="3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5" y="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19" y="2"/>
                      </a:lnTo>
                      <a:lnTo>
                        <a:pt x="21" y="3"/>
                      </a:lnTo>
                      <a:lnTo>
                        <a:pt x="27" y="3"/>
                      </a:lnTo>
                      <a:lnTo>
                        <a:pt x="28" y="5"/>
                      </a:lnTo>
                      <a:lnTo>
                        <a:pt x="25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09" name="Freeform 398"/>
                <p:cNvSpPr>
                  <a:spLocks/>
                </p:cNvSpPr>
                <p:nvPr/>
              </p:nvSpPr>
              <p:spPr bwMode="auto">
                <a:xfrm>
                  <a:off x="5012" y="2884"/>
                  <a:ext cx="5" cy="25"/>
                </a:xfrm>
                <a:custGeom>
                  <a:avLst/>
                  <a:gdLst>
                    <a:gd name="T0" fmla="*/ 0 w 5"/>
                    <a:gd name="T1" fmla="*/ 0 h 25"/>
                    <a:gd name="T2" fmla="*/ 2 w 5"/>
                    <a:gd name="T3" fmla="*/ 13 h 25"/>
                    <a:gd name="T4" fmla="*/ 3 w 5"/>
                    <a:gd name="T5" fmla="*/ 25 h 25"/>
                    <a:gd name="T6" fmla="*/ 5 w 5"/>
                    <a:gd name="T7" fmla="*/ 23 h 25"/>
                    <a:gd name="T8" fmla="*/ 3 w 5"/>
                    <a:gd name="T9" fmla="*/ 5 h 25"/>
                    <a:gd name="T10" fmla="*/ 3 w 5"/>
                    <a:gd name="T11" fmla="*/ 2 h 25"/>
                    <a:gd name="T12" fmla="*/ 3 w 5"/>
                    <a:gd name="T13" fmla="*/ 5 h 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"/>
                    <a:gd name="T22" fmla="*/ 0 h 25"/>
                    <a:gd name="T23" fmla="*/ 5 w 5"/>
                    <a:gd name="T24" fmla="*/ 25 h 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" h="25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3" y="25"/>
                      </a:lnTo>
                      <a:lnTo>
                        <a:pt x="5" y="23"/>
                      </a:lnTo>
                      <a:lnTo>
                        <a:pt x="3" y="5"/>
                      </a:lnTo>
                      <a:lnTo>
                        <a:pt x="3" y="2"/>
                      </a:lnTo>
                      <a:lnTo>
                        <a:pt x="3" y="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10" name="Freeform 399"/>
                <p:cNvSpPr>
                  <a:spLocks/>
                </p:cNvSpPr>
                <p:nvPr/>
              </p:nvSpPr>
              <p:spPr bwMode="auto">
                <a:xfrm>
                  <a:off x="5083" y="2576"/>
                  <a:ext cx="15" cy="6"/>
                </a:xfrm>
                <a:custGeom>
                  <a:avLst/>
                  <a:gdLst>
                    <a:gd name="T0" fmla="*/ 3 w 15"/>
                    <a:gd name="T1" fmla="*/ 0 h 6"/>
                    <a:gd name="T2" fmla="*/ 7 w 15"/>
                    <a:gd name="T3" fmla="*/ 0 h 6"/>
                    <a:gd name="T4" fmla="*/ 9 w 15"/>
                    <a:gd name="T5" fmla="*/ 2 h 6"/>
                    <a:gd name="T6" fmla="*/ 13 w 15"/>
                    <a:gd name="T7" fmla="*/ 2 h 6"/>
                    <a:gd name="T8" fmla="*/ 15 w 15"/>
                    <a:gd name="T9" fmla="*/ 4 h 6"/>
                    <a:gd name="T10" fmla="*/ 5 w 15"/>
                    <a:gd name="T11" fmla="*/ 4 h 6"/>
                    <a:gd name="T12" fmla="*/ 3 w 15"/>
                    <a:gd name="T13" fmla="*/ 6 h 6"/>
                    <a:gd name="T14" fmla="*/ 3 w 15"/>
                    <a:gd name="T15" fmla="*/ 4 h 6"/>
                    <a:gd name="T16" fmla="*/ 1 w 15"/>
                    <a:gd name="T17" fmla="*/ 0 h 6"/>
                    <a:gd name="T18" fmla="*/ 0 w 15"/>
                    <a:gd name="T19" fmla="*/ 0 h 6"/>
                    <a:gd name="T20" fmla="*/ 3 w 15"/>
                    <a:gd name="T21" fmla="*/ 0 h 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5"/>
                    <a:gd name="T34" fmla="*/ 0 h 6"/>
                    <a:gd name="T35" fmla="*/ 15 w 15"/>
                    <a:gd name="T36" fmla="*/ 6 h 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5" h="6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13" y="2"/>
                      </a:lnTo>
                      <a:lnTo>
                        <a:pt x="15" y="4"/>
                      </a:lnTo>
                      <a:lnTo>
                        <a:pt x="5" y="4"/>
                      </a:lnTo>
                      <a:lnTo>
                        <a:pt x="3" y="6"/>
                      </a:lnTo>
                      <a:lnTo>
                        <a:pt x="3" y="4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11" name="Freeform 400"/>
                <p:cNvSpPr>
                  <a:spLocks/>
                </p:cNvSpPr>
                <p:nvPr/>
              </p:nvSpPr>
              <p:spPr bwMode="auto">
                <a:xfrm>
                  <a:off x="4991" y="2853"/>
                  <a:ext cx="3" cy="15"/>
                </a:xfrm>
                <a:custGeom>
                  <a:avLst/>
                  <a:gdLst>
                    <a:gd name="T0" fmla="*/ 3 w 3"/>
                    <a:gd name="T1" fmla="*/ 0 h 15"/>
                    <a:gd name="T2" fmla="*/ 1 w 3"/>
                    <a:gd name="T3" fmla="*/ 6 h 15"/>
                    <a:gd name="T4" fmla="*/ 1 w 3"/>
                    <a:gd name="T5" fmla="*/ 11 h 15"/>
                    <a:gd name="T6" fmla="*/ 0 w 3"/>
                    <a:gd name="T7" fmla="*/ 15 h 15"/>
                    <a:gd name="T8" fmla="*/ 1 w 3"/>
                    <a:gd name="T9" fmla="*/ 11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"/>
                    <a:gd name="T16" fmla="*/ 0 h 15"/>
                    <a:gd name="T17" fmla="*/ 3 w 3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" h="15">
                      <a:moveTo>
                        <a:pt x="3" y="0"/>
                      </a:moveTo>
                      <a:lnTo>
                        <a:pt x="1" y="6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1" y="1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12" name="Freeform 401"/>
                <p:cNvSpPr>
                  <a:spLocks/>
                </p:cNvSpPr>
                <p:nvPr/>
              </p:nvSpPr>
              <p:spPr bwMode="auto">
                <a:xfrm>
                  <a:off x="4987" y="2845"/>
                  <a:ext cx="2" cy="14"/>
                </a:xfrm>
                <a:custGeom>
                  <a:avLst/>
                  <a:gdLst>
                    <a:gd name="T0" fmla="*/ 2 w 2"/>
                    <a:gd name="T1" fmla="*/ 0 h 14"/>
                    <a:gd name="T2" fmla="*/ 2 w 2"/>
                    <a:gd name="T3" fmla="*/ 4 h 14"/>
                    <a:gd name="T4" fmla="*/ 0 w 2"/>
                    <a:gd name="T5" fmla="*/ 8 h 14"/>
                    <a:gd name="T6" fmla="*/ 0 w 2"/>
                    <a:gd name="T7" fmla="*/ 14 h 14"/>
                    <a:gd name="T8" fmla="*/ 0 w 2"/>
                    <a:gd name="T9" fmla="*/ 8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14"/>
                    <a:gd name="T17" fmla="*/ 2 w 2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14">
                      <a:moveTo>
                        <a:pt x="2" y="0"/>
                      </a:move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0" y="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13" name="Freeform 402"/>
                <p:cNvSpPr>
                  <a:spLocks/>
                </p:cNvSpPr>
                <p:nvPr/>
              </p:nvSpPr>
              <p:spPr bwMode="auto">
                <a:xfrm>
                  <a:off x="5077" y="2690"/>
                  <a:ext cx="7" cy="13"/>
                </a:xfrm>
                <a:custGeom>
                  <a:avLst/>
                  <a:gdLst>
                    <a:gd name="T0" fmla="*/ 0 w 7"/>
                    <a:gd name="T1" fmla="*/ 0 h 13"/>
                    <a:gd name="T2" fmla="*/ 2 w 7"/>
                    <a:gd name="T3" fmla="*/ 4 h 13"/>
                    <a:gd name="T4" fmla="*/ 6 w 7"/>
                    <a:gd name="T5" fmla="*/ 9 h 13"/>
                    <a:gd name="T6" fmla="*/ 7 w 7"/>
                    <a:gd name="T7" fmla="*/ 13 h 13"/>
                    <a:gd name="T8" fmla="*/ 6 w 7"/>
                    <a:gd name="T9" fmla="*/ 9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"/>
                    <a:gd name="T16" fmla="*/ 0 h 13"/>
                    <a:gd name="T17" fmla="*/ 7 w 7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" h="13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6" y="9"/>
                      </a:lnTo>
                      <a:lnTo>
                        <a:pt x="7" y="13"/>
                      </a:lnTo>
                      <a:lnTo>
                        <a:pt x="6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14" name="Freeform 403"/>
                <p:cNvSpPr>
                  <a:spLocks/>
                </p:cNvSpPr>
                <p:nvPr/>
              </p:nvSpPr>
              <p:spPr bwMode="auto">
                <a:xfrm>
                  <a:off x="5083" y="2607"/>
                  <a:ext cx="13" cy="8"/>
                </a:xfrm>
                <a:custGeom>
                  <a:avLst/>
                  <a:gdLst>
                    <a:gd name="T0" fmla="*/ 1 w 13"/>
                    <a:gd name="T1" fmla="*/ 2 h 8"/>
                    <a:gd name="T2" fmla="*/ 9 w 13"/>
                    <a:gd name="T3" fmla="*/ 2 h 8"/>
                    <a:gd name="T4" fmla="*/ 7 w 13"/>
                    <a:gd name="T5" fmla="*/ 4 h 8"/>
                    <a:gd name="T6" fmla="*/ 5 w 13"/>
                    <a:gd name="T7" fmla="*/ 4 h 8"/>
                    <a:gd name="T8" fmla="*/ 0 w 13"/>
                    <a:gd name="T9" fmla="*/ 6 h 8"/>
                    <a:gd name="T10" fmla="*/ 0 w 13"/>
                    <a:gd name="T11" fmla="*/ 8 h 8"/>
                    <a:gd name="T12" fmla="*/ 3 w 13"/>
                    <a:gd name="T13" fmla="*/ 8 h 8"/>
                    <a:gd name="T14" fmla="*/ 7 w 13"/>
                    <a:gd name="T15" fmla="*/ 4 h 8"/>
                    <a:gd name="T16" fmla="*/ 11 w 13"/>
                    <a:gd name="T17" fmla="*/ 2 h 8"/>
                    <a:gd name="T18" fmla="*/ 13 w 13"/>
                    <a:gd name="T19" fmla="*/ 0 h 8"/>
                    <a:gd name="T20" fmla="*/ 11 w 13"/>
                    <a:gd name="T21" fmla="*/ 2 h 8"/>
                    <a:gd name="T22" fmla="*/ 9 w 13"/>
                    <a:gd name="T23" fmla="*/ 2 h 8"/>
                    <a:gd name="T24" fmla="*/ 7 w 13"/>
                    <a:gd name="T25" fmla="*/ 0 h 8"/>
                    <a:gd name="T26" fmla="*/ 5 w 13"/>
                    <a:gd name="T27" fmla="*/ 0 h 8"/>
                    <a:gd name="T28" fmla="*/ 1 w 13"/>
                    <a:gd name="T29" fmla="*/ 2 h 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3"/>
                    <a:gd name="T46" fmla="*/ 0 h 8"/>
                    <a:gd name="T47" fmla="*/ 13 w 13"/>
                    <a:gd name="T48" fmla="*/ 8 h 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3" h="8">
                      <a:moveTo>
                        <a:pt x="1" y="2"/>
                      </a:move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3" y="8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3" y="0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15" name="Freeform 404"/>
                <p:cNvSpPr>
                  <a:spLocks/>
                </p:cNvSpPr>
                <p:nvPr/>
              </p:nvSpPr>
              <p:spPr bwMode="auto">
                <a:xfrm>
                  <a:off x="5132" y="2590"/>
                  <a:ext cx="12" cy="13"/>
                </a:xfrm>
                <a:custGeom>
                  <a:avLst/>
                  <a:gdLst>
                    <a:gd name="T0" fmla="*/ 12 w 12"/>
                    <a:gd name="T1" fmla="*/ 0 h 13"/>
                    <a:gd name="T2" fmla="*/ 8 w 12"/>
                    <a:gd name="T3" fmla="*/ 4 h 13"/>
                    <a:gd name="T4" fmla="*/ 4 w 12"/>
                    <a:gd name="T5" fmla="*/ 9 h 13"/>
                    <a:gd name="T6" fmla="*/ 0 w 12"/>
                    <a:gd name="T7" fmla="*/ 13 h 13"/>
                    <a:gd name="T8" fmla="*/ 4 w 12"/>
                    <a:gd name="T9" fmla="*/ 9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3"/>
                    <a:gd name="T17" fmla="*/ 12 w 12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3">
                      <a:moveTo>
                        <a:pt x="12" y="0"/>
                      </a:moveTo>
                      <a:lnTo>
                        <a:pt x="8" y="4"/>
                      </a:lnTo>
                      <a:lnTo>
                        <a:pt x="4" y="9"/>
                      </a:lnTo>
                      <a:lnTo>
                        <a:pt x="0" y="13"/>
                      </a:lnTo>
                      <a:lnTo>
                        <a:pt x="4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16" name="Freeform 405"/>
                <p:cNvSpPr>
                  <a:spLocks/>
                </p:cNvSpPr>
                <p:nvPr/>
              </p:nvSpPr>
              <p:spPr bwMode="auto">
                <a:xfrm>
                  <a:off x="5132" y="2567"/>
                  <a:ext cx="14" cy="11"/>
                </a:xfrm>
                <a:custGeom>
                  <a:avLst/>
                  <a:gdLst>
                    <a:gd name="T0" fmla="*/ 14 w 14"/>
                    <a:gd name="T1" fmla="*/ 0 h 11"/>
                    <a:gd name="T2" fmla="*/ 12 w 14"/>
                    <a:gd name="T3" fmla="*/ 2 h 11"/>
                    <a:gd name="T4" fmla="*/ 8 w 14"/>
                    <a:gd name="T5" fmla="*/ 2 h 11"/>
                    <a:gd name="T6" fmla="*/ 0 w 14"/>
                    <a:gd name="T7" fmla="*/ 9 h 11"/>
                    <a:gd name="T8" fmla="*/ 0 w 14"/>
                    <a:gd name="T9" fmla="*/ 11 h 11"/>
                    <a:gd name="T10" fmla="*/ 2 w 14"/>
                    <a:gd name="T11" fmla="*/ 11 h 11"/>
                    <a:gd name="T12" fmla="*/ 4 w 14"/>
                    <a:gd name="T13" fmla="*/ 7 h 11"/>
                    <a:gd name="T14" fmla="*/ 8 w 14"/>
                    <a:gd name="T15" fmla="*/ 4 h 11"/>
                    <a:gd name="T16" fmla="*/ 12 w 14"/>
                    <a:gd name="T17" fmla="*/ 2 h 11"/>
                    <a:gd name="T18" fmla="*/ 14 w 14"/>
                    <a:gd name="T19" fmla="*/ 0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"/>
                    <a:gd name="T31" fmla="*/ 0 h 11"/>
                    <a:gd name="T32" fmla="*/ 14 w 14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" h="11">
                      <a:moveTo>
                        <a:pt x="14" y="0"/>
                      </a:moveTo>
                      <a:lnTo>
                        <a:pt x="12" y="2"/>
                      </a:lnTo>
                      <a:lnTo>
                        <a:pt x="8" y="2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2" y="11"/>
                      </a:lnTo>
                      <a:lnTo>
                        <a:pt x="4" y="7"/>
                      </a:lnTo>
                      <a:lnTo>
                        <a:pt x="8" y="4"/>
                      </a:lnTo>
                      <a:lnTo>
                        <a:pt x="12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17" name="Freeform 406"/>
                <p:cNvSpPr>
                  <a:spLocks/>
                </p:cNvSpPr>
                <p:nvPr/>
              </p:nvSpPr>
              <p:spPr bwMode="auto">
                <a:xfrm>
                  <a:off x="5081" y="2607"/>
                  <a:ext cx="11" cy="6"/>
                </a:xfrm>
                <a:custGeom>
                  <a:avLst/>
                  <a:gdLst>
                    <a:gd name="T0" fmla="*/ 0 w 11"/>
                    <a:gd name="T1" fmla="*/ 0 h 6"/>
                    <a:gd name="T2" fmla="*/ 2 w 11"/>
                    <a:gd name="T3" fmla="*/ 6 h 6"/>
                    <a:gd name="T4" fmla="*/ 7 w 11"/>
                    <a:gd name="T5" fmla="*/ 4 h 6"/>
                    <a:gd name="T6" fmla="*/ 11 w 11"/>
                    <a:gd name="T7" fmla="*/ 4 h 6"/>
                    <a:gd name="T8" fmla="*/ 11 w 11"/>
                    <a:gd name="T9" fmla="*/ 2 h 6"/>
                    <a:gd name="T10" fmla="*/ 3 w 11"/>
                    <a:gd name="T11" fmla="*/ 2 h 6"/>
                    <a:gd name="T12" fmla="*/ 0 w 11"/>
                    <a:gd name="T13" fmla="*/ 0 h 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"/>
                    <a:gd name="T22" fmla="*/ 0 h 6"/>
                    <a:gd name="T23" fmla="*/ 11 w 11"/>
                    <a:gd name="T24" fmla="*/ 6 h 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" h="6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7" y="4"/>
                      </a:lnTo>
                      <a:lnTo>
                        <a:pt x="11" y="4"/>
                      </a:lnTo>
                      <a:lnTo>
                        <a:pt x="11" y="2"/>
                      </a:lnTo>
                      <a:lnTo>
                        <a:pt x="3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18" name="Freeform 407"/>
                <p:cNvSpPr>
                  <a:spLocks/>
                </p:cNvSpPr>
                <p:nvPr/>
              </p:nvSpPr>
              <p:spPr bwMode="auto">
                <a:xfrm>
                  <a:off x="5084" y="2686"/>
                  <a:ext cx="2" cy="11"/>
                </a:xfrm>
                <a:custGeom>
                  <a:avLst/>
                  <a:gdLst>
                    <a:gd name="T0" fmla="*/ 0 w 2"/>
                    <a:gd name="T1" fmla="*/ 0 h 11"/>
                    <a:gd name="T2" fmla="*/ 0 w 2"/>
                    <a:gd name="T3" fmla="*/ 4 h 11"/>
                    <a:gd name="T4" fmla="*/ 2 w 2"/>
                    <a:gd name="T5" fmla="*/ 9 h 11"/>
                    <a:gd name="T6" fmla="*/ 2 w 2"/>
                    <a:gd name="T7" fmla="*/ 11 h 11"/>
                    <a:gd name="T8" fmla="*/ 2 w 2"/>
                    <a:gd name="T9" fmla="*/ 9 h 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11"/>
                    <a:gd name="T17" fmla="*/ 2 w 2"/>
                    <a:gd name="T18" fmla="*/ 11 h 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11">
                      <a:moveTo>
                        <a:pt x="0" y="0"/>
                      </a:moveTo>
                      <a:lnTo>
                        <a:pt x="0" y="4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2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19" name="Freeform 408"/>
                <p:cNvSpPr>
                  <a:spLocks/>
                </p:cNvSpPr>
                <p:nvPr/>
              </p:nvSpPr>
              <p:spPr bwMode="auto">
                <a:xfrm>
                  <a:off x="5088" y="2680"/>
                  <a:ext cx="4" cy="12"/>
                </a:xfrm>
                <a:custGeom>
                  <a:avLst/>
                  <a:gdLst>
                    <a:gd name="T0" fmla="*/ 4 w 4"/>
                    <a:gd name="T1" fmla="*/ 12 h 12"/>
                    <a:gd name="T2" fmla="*/ 2 w 4"/>
                    <a:gd name="T3" fmla="*/ 8 h 12"/>
                    <a:gd name="T4" fmla="*/ 2 w 4"/>
                    <a:gd name="T5" fmla="*/ 6 h 12"/>
                    <a:gd name="T6" fmla="*/ 0 w 4"/>
                    <a:gd name="T7" fmla="*/ 4 h 12"/>
                    <a:gd name="T8" fmla="*/ 0 w 4"/>
                    <a:gd name="T9" fmla="*/ 0 h 12"/>
                    <a:gd name="T10" fmla="*/ 0 w 4"/>
                    <a:gd name="T11" fmla="*/ 4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"/>
                    <a:gd name="T19" fmla="*/ 0 h 12"/>
                    <a:gd name="T20" fmla="*/ 4 w 4"/>
                    <a:gd name="T21" fmla="*/ 12 h 1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" h="12">
                      <a:moveTo>
                        <a:pt x="4" y="12"/>
                      </a:move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0" y="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20" name="Freeform 409"/>
                <p:cNvSpPr>
                  <a:spLocks/>
                </p:cNvSpPr>
                <p:nvPr/>
              </p:nvSpPr>
              <p:spPr bwMode="auto">
                <a:xfrm>
                  <a:off x="5140" y="2574"/>
                  <a:ext cx="2" cy="10"/>
                </a:xfrm>
                <a:custGeom>
                  <a:avLst/>
                  <a:gdLst>
                    <a:gd name="T0" fmla="*/ 2 w 2"/>
                    <a:gd name="T1" fmla="*/ 0 h 10"/>
                    <a:gd name="T2" fmla="*/ 0 w 2"/>
                    <a:gd name="T3" fmla="*/ 2 h 10"/>
                    <a:gd name="T4" fmla="*/ 0 w 2"/>
                    <a:gd name="T5" fmla="*/ 6 h 10"/>
                    <a:gd name="T6" fmla="*/ 2 w 2"/>
                    <a:gd name="T7" fmla="*/ 8 h 10"/>
                    <a:gd name="T8" fmla="*/ 2 w 2"/>
                    <a:gd name="T9" fmla="*/ 10 h 10"/>
                    <a:gd name="T10" fmla="*/ 2 w 2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"/>
                    <a:gd name="T19" fmla="*/ 0 h 10"/>
                    <a:gd name="T20" fmla="*/ 2 w 2"/>
                    <a:gd name="T21" fmla="*/ 10 h 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" h="10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21" name="Freeform 410"/>
                <p:cNvSpPr>
                  <a:spLocks/>
                </p:cNvSpPr>
                <p:nvPr/>
              </p:nvSpPr>
              <p:spPr bwMode="auto">
                <a:xfrm>
                  <a:off x="5079" y="2597"/>
                  <a:ext cx="5" cy="2"/>
                </a:xfrm>
                <a:custGeom>
                  <a:avLst/>
                  <a:gdLst>
                    <a:gd name="T0" fmla="*/ 5 w 5"/>
                    <a:gd name="T1" fmla="*/ 2 h 2"/>
                    <a:gd name="T2" fmla="*/ 4 w 5"/>
                    <a:gd name="T3" fmla="*/ 0 h 2"/>
                    <a:gd name="T4" fmla="*/ 0 w 5"/>
                    <a:gd name="T5" fmla="*/ 2 h 2"/>
                    <a:gd name="T6" fmla="*/ 5 w 5"/>
                    <a:gd name="T7" fmla="*/ 2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"/>
                    <a:gd name="T13" fmla="*/ 0 h 2"/>
                    <a:gd name="T14" fmla="*/ 5 w 5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" h="2">
                      <a:moveTo>
                        <a:pt x="5" y="2"/>
                      </a:moveTo>
                      <a:lnTo>
                        <a:pt x="4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22" name="Freeform 411"/>
                <p:cNvSpPr>
                  <a:spLocks/>
                </p:cNvSpPr>
                <p:nvPr/>
              </p:nvSpPr>
              <p:spPr bwMode="auto">
                <a:xfrm>
                  <a:off x="5012" y="2878"/>
                  <a:ext cx="3" cy="6"/>
                </a:xfrm>
                <a:custGeom>
                  <a:avLst/>
                  <a:gdLst>
                    <a:gd name="T0" fmla="*/ 0 w 3"/>
                    <a:gd name="T1" fmla="*/ 0 h 6"/>
                    <a:gd name="T2" fmla="*/ 2 w 3"/>
                    <a:gd name="T3" fmla="*/ 6 h 6"/>
                    <a:gd name="T4" fmla="*/ 3 w 3"/>
                    <a:gd name="T5" fmla="*/ 2 h 6"/>
                    <a:gd name="T6" fmla="*/ 2 w 3"/>
                    <a:gd name="T7" fmla="*/ 6 h 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"/>
                    <a:gd name="T13" fmla="*/ 0 h 6"/>
                    <a:gd name="T14" fmla="*/ 3 w 3"/>
                    <a:gd name="T15" fmla="*/ 6 h 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" h="6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3" y="2"/>
                      </a:lnTo>
                      <a:lnTo>
                        <a:pt x="2" y="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23" name="Freeform 412"/>
                <p:cNvSpPr>
                  <a:spLocks/>
                </p:cNvSpPr>
                <p:nvPr/>
              </p:nvSpPr>
              <p:spPr bwMode="auto">
                <a:xfrm>
                  <a:off x="4994" y="2847"/>
                  <a:ext cx="6" cy="4"/>
                </a:xfrm>
                <a:custGeom>
                  <a:avLst/>
                  <a:gdLst>
                    <a:gd name="T0" fmla="*/ 6 w 6"/>
                    <a:gd name="T1" fmla="*/ 0 h 4"/>
                    <a:gd name="T2" fmla="*/ 4 w 6"/>
                    <a:gd name="T3" fmla="*/ 0 h 4"/>
                    <a:gd name="T4" fmla="*/ 0 w 6"/>
                    <a:gd name="T5" fmla="*/ 4 h 4"/>
                    <a:gd name="T6" fmla="*/ 4 w 6"/>
                    <a:gd name="T7" fmla="*/ 2 h 4"/>
                    <a:gd name="T8" fmla="*/ 6 w 6"/>
                    <a:gd name="T9" fmla="*/ 2 h 4"/>
                    <a:gd name="T10" fmla="*/ 6 w 6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"/>
                    <a:gd name="T19" fmla="*/ 0 h 4"/>
                    <a:gd name="T20" fmla="*/ 6 w 6"/>
                    <a:gd name="T21" fmla="*/ 4 h 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" h="4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24" name="Freeform 413"/>
                <p:cNvSpPr>
                  <a:spLocks/>
                </p:cNvSpPr>
                <p:nvPr/>
              </p:nvSpPr>
              <p:spPr bwMode="auto">
                <a:xfrm>
                  <a:off x="5096" y="2605"/>
                  <a:ext cx="4" cy="4"/>
                </a:xfrm>
                <a:custGeom>
                  <a:avLst/>
                  <a:gdLst>
                    <a:gd name="T0" fmla="*/ 0 w 4"/>
                    <a:gd name="T1" fmla="*/ 0 h 4"/>
                    <a:gd name="T2" fmla="*/ 4 w 4"/>
                    <a:gd name="T3" fmla="*/ 4 h 4"/>
                    <a:gd name="T4" fmla="*/ 2 w 4"/>
                    <a:gd name="T5" fmla="*/ 2 h 4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4"/>
                    <a:gd name="T11" fmla="*/ 4 w 4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4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25" name="Freeform 414"/>
                <p:cNvSpPr>
                  <a:spLocks/>
                </p:cNvSpPr>
                <p:nvPr/>
              </p:nvSpPr>
              <p:spPr bwMode="auto">
                <a:xfrm>
                  <a:off x="5000" y="2855"/>
                  <a:ext cx="2" cy="4"/>
                </a:xfrm>
                <a:custGeom>
                  <a:avLst/>
                  <a:gdLst>
                    <a:gd name="T0" fmla="*/ 0 w 2"/>
                    <a:gd name="T1" fmla="*/ 4 h 4"/>
                    <a:gd name="T2" fmla="*/ 2 w 2"/>
                    <a:gd name="T3" fmla="*/ 0 h 4"/>
                    <a:gd name="T4" fmla="*/ 0 w 2"/>
                    <a:gd name="T5" fmla="*/ 0 h 4"/>
                    <a:gd name="T6" fmla="*/ 0 w 2"/>
                    <a:gd name="T7" fmla="*/ 4 h 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"/>
                    <a:gd name="T13" fmla="*/ 0 h 4"/>
                    <a:gd name="T14" fmla="*/ 2 w 2"/>
                    <a:gd name="T15" fmla="*/ 4 h 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" h="4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26" name="Line 415"/>
                <p:cNvSpPr>
                  <a:spLocks noChangeShapeType="1"/>
                </p:cNvSpPr>
                <p:nvPr/>
              </p:nvSpPr>
              <p:spPr bwMode="auto">
                <a:xfrm>
                  <a:off x="5142" y="2574"/>
                  <a:ext cx="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27" name="Freeform 416"/>
                <p:cNvSpPr>
                  <a:spLocks/>
                </p:cNvSpPr>
                <p:nvPr/>
              </p:nvSpPr>
              <p:spPr bwMode="auto">
                <a:xfrm>
                  <a:off x="5169" y="2569"/>
                  <a:ext cx="86" cy="249"/>
                </a:xfrm>
                <a:custGeom>
                  <a:avLst/>
                  <a:gdLst>
                    <a:gd name="T0" fmla="*/ 0 w 86"/>
                    <a:gd name="T1" fmla="*/ 4 h 249"/>
                    <a:gd name="T2" fmla="*/ 76 w 86"/>
                    <a:gd name="T3" fmla="*/ 178 h 249"/>
                    <a:gd name="T4" fmla="*/ 78 w 86"/>
                    <a:gd name="T5" fmla="*/ 249 h 249"/>
                    <a:gd name="T6" fmla="*/ 86 w 86"/>
                    <a:gd name="T7" fmla="*/ 249 h 249"/>
                    <a:gd name="T8" fmla="*/ 82 w 86"/>
                    <a:gd name="T9" fmla="*/ 173 h 249"/>
                    <a:gd name="T10" fmla="*/ 7 w 86"/>
                    <a:gd name="T11" fmla="*/ 0 h 249"/>
                    <a:gd name="T12" fmla="*/ 0 w 86"/>
                    <a:gd name="T13" fmla="*/ 4 h 2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6"/>
                    <a:gd name="T22" fmla="*/ 0 h 249"/>
                    <a:gd name="T23" fmla="*/ 86 w 86"/>
                    <a:gd name="T24" fmla="*/ 249 h 2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6" h="249">
                      <a:moveTo>
                        <a:pt x="0" y="4"/>
                      </a:moveTo>
                      <a:lnTo>
                        <a:pt x="76" y="178"/>
                      </a:lnTo>
                      <a:lnTo>
                        <a:pt x="78" y="249"/>
                      </a:lnTo>
                      <a:lnTo>
                        <a:pt x="86" y="249"/>
                      </a:lnTo>
                      <a:lnTo>
                        <a:pt x="82" y="173"/>
                      </a:lnTo>
                      <a:lnTo>
                        <a:pt x="7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28" name="Freeform 417"/>
                <p:cNvSpPr>
                  <a:spLocks/>
                </p:cNvSpPr>
                <p:nvPr/>
              </p:nvSpPr>
              <p:spPr bwMode="auto">
                <a:xfrm>
                  <a:off x="5173" y="2605"/>
                  <a:ext cx="84" cy="23"/>
                </a:xfrm>
                <a:custGeom>
                  <a:avLst/>
                  <a:gdLst>
                    <a:gd name="T0" fmla="*/ 0 w 84"/>
                    <a:gd name="T1" fmla="*/ 21 h 23"/>
                    <a:gd name="T2" fmla="*/ 5 w 84"/>
                    <a:gd name="T3" fmla="*/ 16 h 23"/>
                    <a:gd name="T4" fmla="*/ 11 w 84"/>
                    <a:gd name="T5" fmla="*/ 16 h 23"/>
                    <a:gd name="T6" fmla="*/ 23 w 84"/>
                    <a:gd name="T7" fmla="*/ 14 h 23"/>
                    <a:gd name="T8" fmla="*/ 30 w 84"/>
                    <a:gd name="T9" fmla="*/ 14 h 23"/>
                    <a:gd name="T10" fmla="*/ 46 w 84"/>
                    <a:gd name="T11" fmla="*/ 12 h 23"/>
                    <a:gd name="T12" fmla="*/ 57 w 84"/>
                    <a:gd name="T13" fmla="*/ 6 h 23"/>
                    <a:gd name="T14" fmla="*/ 69 w 84"/>
                    <a:gd name="T15" fmla="*/ 4 h 23"/>
                    <a:gd name="T16" fmla="*/ 80 w 84"/>
                    <a:gd name="T17" fmla="*/ 0 h 23"/>
                    <a:gd name="T18" fmla="*/ 84 w 84"/>
                    <a:gd name="T19" fmla="*/ 6 h 23"/>
                    <a:gd name="T20" fmla="*/ 48 w 84"/>
                    <a:gd name="T21" fmla="*/ 14 h 23"/>
                    <a:gd name="T22" fmla="*/ 46 w 84"/>
                    <a:gd name="T23" fmla="*/ 16 h 23"/>
                    <a:gd name="T24" fmla="*/ 30 w 84"/>
                    <a:gd name="T25" fmla="*/ 17 h 23"/>
                    <a:gd name="T26" fmla="*/ 15 w 84"/>
                    <a:gd name="T27" fmla="*/ 17 h 23"/>
                    <a:gd name="T28" fmla="*/ 5 w 84"/>
                    <a:gd name="T29" fmla="*/ 23 h 23"/>
                    <a:gd name="T30" fmla="*/ 0 w 84"/>
                    <a:gd name="T31" fmla="*/ 21 h 2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23"/>
                    <a:gd name="T50" fmla="*/ 84 w 84"/>
                    <a:gd name="T51" fmla="*/ 23 h 2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23">
                      <a:moveTo>
                        <a:pt x="0" y="21"/>
                      </a:moveTo>
                      <a:lnTo>
                        <a:pt x="5" y="16"/>
                      </a:lnTo>
                      <a:lnTo>
                        <a:pt x="11" y="16"/>
                      </a:lnTo>
                      <a:lnTo>
                        <a:pt x="23" y="14"/>
                      </a:lnTo>
                      <a:lnTo>
                        <a:pt x="30" y="14"/>
                      </a:lnTo>
                      <a:lnTo>
                        <a:pt x="46" y="12"/>
                      </a:lnTo>
                      <a:lnTo>
                        <a:pt x="57" y="6"/>
                      </a:lnTo>
                      <a:lnTo>
                        <a:pt x="69" y="4"/>
                      </a:lnTo>
                      <a:lnTo>
                        <a:pt x="80" y="0"/>
                      </a:lnTo>
                      <a:lnTo>
                        <a:pt x="84" y="6"/>
                      </a:lnTo>
                      <a:lnTo>
                        <a:pt x="48" y="14"/>
                      </a:lnTo>
                      <a:lnTo>
                        <a:pt x="46" y="16"/>
                      </a:lnTo>
                      <a:lnTo>
                        <a:pt x="30" y="17"/>
                      </a:lnTo>
                      <a:lnTo>
                        <a:pt x="15" y="17"/>
                      </a:lnTo>
                      <a:lnTo>
                        <a:pt x="5" y="23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29" name="Freeform 418"/>
                <p:cNvSpPr>
                  <a:spLocks/>
                </p:cNvSpPr>
                <p:nvPr/>
              </p:nvSpPr>
              <p:spPr bwMode="auto">
                <a:xfrm>
                  <a:off x="5186" y="2621"/>
                  <a:ext cx="29" cy="17"/>
                </a:xfrm>
                <a:custGeom>
                  <a:avLst/>
                  <a:gdLst>
                    <a:gd name="T0" fmla="*/ 0 w 29"/>
                    <a:gd name="T1" fmla="*/ 13 h 17"/>
                    <a:gd name="T2" fmla="*/ 6 w 29"/>
                    <a:gd name="T3" fmla="*/ 17 h 17"/>
                    <a:gd name="T4" fmla="*/ 12 w 29"/>
                    <a:gd name="T5" fmla="*/ 13 h 17"/>
                    <a:gd name="T6" fmla="*/ 21 w 29"/>
                    <a:gd name="T7" fmla="*/ 13 h 17"/>
                    <a:gd name="T8" fmla="*/ 29 w 29"/>
                    <a:gd name="T9" fmla="*/ 7 h 17"/>
                    <a:gd name="T10" fmla="*/ 29 w 29"/>
                    <a:gd name="T11" fmla="*/ 0 h 17"/>
                    <a:gd name="T12" fmla="*/ 23 w 29"/>
                    <a:gd name="T13" fmla="*/ 0 h 17"/>
                    <a:gd name="T14" fmla="*/ 21 w 29"/>
                    <a:gd name="T15" fmla="*/ 5 h 17"/>
                    <a:gd name="T16" fmla="*/ 19 w 29"/>
                    <a:gd name="T17" fmla="*/ 7 h 17"/>
                    <a:gd name="T18" fmla="*/ 12 w 29"/>
                    <a:gd name="T19" fmla="*/ 7 h 17"/>
                    <a:gd name="T20" fmla="*/ 0 w 29"/>
                    <a:gd name="T21" fmla="*/ 13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9"/>
                    <a:gd name="T34" fmla="*/ 0 h 17"/>
                    <a:gd name="T35" fmla="*/ 29 w 29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9" h="17">
                      <a:moveTo>
                        <a:pt x="0" y="13"/>
                      </a:moveTo>
                      <a:lnTo>
                        <a:pt x="6" y="17"/>
                      </a:lnTo>
                      <a:lnTo>
                        <a:pt x="12" y="13"/>
                      </a:lnTo>
                      <a:lnTo>
                        <a:pt x="21" y="13"/>
                      </a:lnTo>
                      <a:lnTo>
                        <a:pt x="29" y="7"/>
                      </a:lnTo>
                      <a:lnTo>
                        <a:pt x="29" y="0"/>
                      </a:lnTo>
                      <a:lnTo>
                        <a:pt x="23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2" y="7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30" name="Freeform 419"/>
                <p:cNvSpPr>
                  <a:spLocks/>
                </p:cNvSpPr>
                <p:nvPr/>
              </p:nvSpPr>
              <p:spPr bwMode="auto">
                <a:xfrm>
                  <a:off x="5100" y="2742"/>
                  <a:ext cx="153" cy="36"/>
                </a:xfrm>
                <a:custGeom>
                  <a:avLst/>
                  <a:gdLst>
                    <a:gd name="T0" fmla="*/ 151 w 153"/>
                    <a:gd name="T1" fmla="*/ 0 h 36"/>
                    <a:gd name="T2" fmla="*/ 138 w 153"/>
                    <a:gd name="T3" fmla="*/ 9 h 36"/>
                    <a:gd name="T4" fmla="*/ 117 w 153"/>
                    <a:gd name="T5" fmla="*/ 21 h 36"/>
                    <a:gd name="T6" fmla="*/ 92 w 153"/>
                    <a:gd name="T7" fmla="*/ 26 h 36"/>
                    <a:gd name="T8" fmla="*/ 50 w 153"/>
                    <a:gd name="T9" fmla="*/ 24 h 36"/>
                    <a:gd name="T10" fmla="*/ 17 w 153"/>
                    <a:gd name="T11" fmla="*/ 19 h 36"/>
                    <a:gd name="T12" fmla="*/ 0 w 153"/>
                    <a:gd name="T13" fmla="*/ 21 h 36"/>
                    <a:gd name="T14" fmla="*/ 0 w 153"/>
                    <a:gd name="T15" fmla="*/ 30 h 36"/>
                    <a:gd name="T16" fmla="*/ 17 w 153"/>
                    <a:gd name="T17" fmla="*/ 30 h 36"/>
                    <a:gd name="T18" fmla="*/ 46 w 153"/>
                    <a:gd name="T19" fmla="*/ 34 h 36"/>
                    <a:gd name="T20" fmla="*/ 90 w 153"/>
                    <a:gd name="T21" fmla="*/ 36 h 36"/>
                    <a:gd name="T22" fmla="*/ 113 w 153"/>
                    <a:gd name="T23" fmla="*/ 32 h 36"/>
                    <a:gd name="T24" fmla="*/ 134 w 153"/>
                    <a:gd name="T25" fmla="*/ 23 h 36"/>
                    <a:gd name="T26" fmla="*/ 153 w 153"/>
                    <a:gd name="T27" fmla="*/ 11 h 36"/>
                    <a:gd name="T28" fmla="*/ 151 w 153"/>
                    <a:gd name="T29" fmla="*/ 0 h 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53"/>
                    <a:gd name="T46" fmla="*/ 0 h 36"/>
                    <a:gd name="T47" fmla="*/ 153 w 153"/>
                    <a:gd name="T48" fmla="*/ 36 h 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53" h="36">
                      <a:moveTo>
                        <a:pt x="151" y="0"/>
                      </a:moveTo>
                      <a:lnTo>
                        <a:pt x="138" y="9"/>
                      </a:lnTo>
                      <a:lnTo>
                        <a:pt x="117" y="21"/>
                      </a:lnTo>
                      <a:lnTo>
                        <a:pt x="92" y="26"/>
                      </a:lnTo>
                      <a:lnTo>
                        <a:pt x="50" y="24"/>
                      </a:lnTo>
                      <a:lnTo>
                        <a:pt x="17" y="19"/>
                      </a:lnTo>
                      <a:lnTo>
                        <a:pt x="0" y="21"/>
                      </a:lnTo>
                      <a:lnTo>
                        <a:pt x="0" y="30"/>
                      </a:lnTo>
                      <a:lnTo>
                        <a:pt x="17" y="30"/>
                      </a:lnTo>
                      <a:lnTo>
                        <a:pt x="46" y="34"/>
                      </a:lnTo>
                      <a:lnTo>
                        <a:pt x="90" y="36"/>
                      </a:lnTo>
                      <a:lnTo>
                        <a:pt x="113" y="32"/>
                      </a:lnTo>
                      <a:lnTo>
                        <a:pt x="134" y="23"/>
                      </a:lnTo>
                      <a:lnTo>
                        <a:pt x="153" y="11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31" name="Freeform 420"/>
                <p:cNvSpPr>
                  <a:spLocks/>
                </p:cNvSpPr>
                <p:nvPr/>
              </p:nvSpPr>
              <p:spPr bwMode="auto">
                <a:xfrm>
                  <a:off x="5023" y="2644"/>
                  <a:ext cx="178" cy="217"/>
                </a:xfrm>
                <a:custGeom>
                  <a:avLst/>
                  <a:gdLst>
                    <a:gd name="T0" fmla="*/ 14 w 178"/>
                    <a:gd name="T1" fmla="*/ 217 h 217"/>
                    <a:gd name="T2" fmla="*/ 23 w 178"/>
                    <a:gd name="T3" fmla="*/ 215 h 217"/>
                    <a:gd name="T4" fmla="*/ 48 w 178"/>
                    <a:gd name="T5" fmla="*/ 207 h 217"/>
                    <a:gd name="T6" fmla="*/ 61 w 178"/>
                    <a:gd name="T7" fmla="*/ 203 h 217"/>
                    <a:gd name="T8" fmla="*/ 77 w 178"/>
                    <a:gd name="T9" fmla="*/ 201 h 217"/>
                    <a:gd name="T10" fmla="*/ 88 w 178"/>
                    <a:gd name="T11" fmla="*/ 197 h 217"/>
                    <a:gd name="T12" fmla="*/ 102 w 178"/>
                    <a:gd name="T13" fmla="*/ 192 h 217"/>
                    <a:gd name="T14" fmla="*/ 111 w 178"/>
                    <a:gd name="T15" fmla="*/ 184 h 217"/>
                    <a:gd name="T16" fmla="*/ 121 w 178"/>
                    <a:gd name="T17" fmla="*/ 176 h 217"/>
                    <a:gd name="T18" fmla="*/ 138 w 178"/>
                    <a:gd name="T19" fmla="*/ 167 h 217"/>
                    <a:gd name="T20" fmla="*/ 155 w 178"/>
                    <a:gd name="T21" fmla="*/ 147 h 217"/>
                    <a:gd name="T22" fmla="*/ 165 w 178"/>
                    <a:gd name="T23" fmla="*/ 132 h 217"/>
                    <a:gd name="T24" fmla="*/ 167 w 178"/>
                    <a:gd name="T25" fmla="*/ 103 h 217"/>
                    <a:gd name="T26" fmla="*/ 171 w 178"/>
                    <a:gd name="T27" fmla="*/ 98 h 217"/>
                    <a:gd name="T28" fmla="*/ 178 w 178"/>
                    <a:gd name="T29" fmla="*/ 73 h 217"/>
                    <a:gd name="T30" fmla="*/ 175 w 178"/>
                    <a:gd name="T31" fmla="*/ 40 h 217"/>
                    <a:gd name="T32" fmla="*/ 175 w 178"/>
                    <a:gd name="T33" fmla="*/ 30 h 217"/>
                    <a:gd name="T34" fmla="*/ 171 w 178"/>
                    <a:gd name="T35" fmla="*/ 19 h 217"/>
                    <a:gd name="T36" fmla="*/ 165 w 178"/>
                    <a:gd name="T37" fmla="*/ 7 h 217"/>
                    <a:gd name="T38" fmla="*/ 153 w 178"/>
                    <a:gd name="T39" fmla="*/ 0 h 217"/>
                    <a:gd name="T40" fmla="*/ 140 w 178"/>
                    <a:gd name="T41" fmla="*/ 2 h 217"/>
                    <a:gd name="T42" fmla="*/ 127 w 178"/>
                    <a:gd name="T43" fmla="*/ 7 h 217"/>
                    <a:gd name="T44" fmla="*/ 109 w 178"/>
                    <a:gd name="T45" fmla="*/ 63 h 217"/>
                    <a:gd name="T46" fmla="*/ 106 w 178"/>
                    <a:gd name="T47" fmla="*/ 84 h 217"/>
                    <a:gd name="T48" fmla="*/ 98 w 178"/>
                    <a:gd name="T49" fmla="*/ 105 h 217"/>
                    <a:gd name="T50" fmla="*/ 102 w 178"/>
                    <a:gd name="T51" fmla="*/ 121 h 217"/>
                    <a:gd name="T52" fmla="*/ 88 w 178"/>
                    <a:gd name="T53" fmla="*/ 126 h 217"/>
                    <a:gd name="T54" fmla="*/ 77 w 178"/>
                    <a:gd name="T55" fmla="*/ 136 h 217"/>
                    <a:gd name="T56" fmla="*/ 60 w 178"/>
                    <a:gd name="T57" fmla="*/ 142 h 217"/>
                    <a:gd name="T58" fmla="*/ 46 w 178"/>
                    <a:gd name="T59" fmla="*/ 149 h 217"/>
                    <a:gd name="T60" fmla="*/ 27 w 178"/>
                    <a:gd name="T61" fmla="*/ 159 h 217"/>
                    <a:gd name="T62" fmla="*/ 15 w 178"/>
                    <a:gd name="T63" fmla="*/ 167 h 217"/>
                    <a:gd name="T64" fmla="*/ 6 w 178"/>
                    <a:gd name="T65" fmla="*/ 170 h 217"/>
                    <a:gd name="T66" fmla="*/ 0 w 178"/>
                    <a:gd name="T67" fmla="*/ 178 h 217"/>
                    <a:gd name="T68" fmla="*/ 2 w 178"/>
                    <a:gd name="T69" fmla="*/ 195 h 217"/>
                    <a:gd name="T70" fmla="*/ 8 w 178"/>
                    <a:gd name="T71" fmla="*/ 207 h 217"/>
                    <a:gd name="T72" fmla="*/ 10 w 178"/>
                    <a:gd name="T73" fmla="*/ 215 h 2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78"/>
                    <a:gd name="T112" fmla="*/ 0 h 217"/>
                    <a:gd name="T113" fmla="*/ 178 w 178"/>
                    <a:gd name="T114" fmla="*/ 217 h 2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78" h="217">
                      <a:moveTo>
                        <a:pt x="10" y="215"/>
                      </a:moveTo>
                      <a:lnTo>
                        <a:pt x="14" y="217"/>
                      </a:lnTo>
                      <a:lnTo>
                        <a:pt x="17" y="217"/>
                      </a:lnTo>
                      <a:lnTo>
                        <a:pt x="23" y="215"/>
                      </a:lnTo>
                      <a:lnTo>
                        <a:pt x="42" y="209"/>
                      </a:lnTo>
                      <a:lnTo>
                        <a:pt x="48" y="207"/>
                      </a:lnTo>
                      <a:lnTo>
                        <a:pt x="56" y="205"/>
                      </a:lnTo>
                      <a:lnTo>
                        <a:pt x="61" y="203"/>
                      </a:lnTo>
                      <a:lnTo>
                        <a:pt x="69" y="201"/>
                      </a:lnTo>
                      <a:lnTo>
                        <a:pt x="77" y="201"/>
                      </a:lnTo>
                      <a:lnTo>
                        <a:pt x="83" y="199"/>
                      </a:lnTo>
                      <a:lnTo>
                        <a:pt x="88" y="197"/>
                      </a:lnTo>
                      <a:lnTo>
                        <a:pt x="94" y="194"/>
                      </a:lnTo>
                      <a:lnTo>
                        <a:pt x="102" y="192"/>
                      </a:lnTo>
                      <a:lnTo>
                        <a:pt x="106" y="188"/>
                      </a:lnTo>
                      <a:lnTo>
                        <a:pt x="111" y="184"/>
                      </a:lnTo>
                      <a:lnTo>
                        <a:pt x="115" y="180"/>
                      </a:lnTo>
                      <a:lnTo>
                        <a:pt x="121" y="176"/>
                      </a:lnTo>
                      <a:lnTo>
                        <a:pt x="132" y="170"/>
                      </a:lnTo>
                      <a:lnTo>
                        <a:pt x="138" y="167"/>
                      </a:lnTo>
                      <a:lnTo>
                        <a:pt x="152" y="153"/>
                      </a:lnTo>
                      <a:lnTo>
                        <a:pt x="155" y="147"/>
                      </a:lnTo>
                      <a:lnTo>
                        <a:pt x="159" y="144"/>
                      </a:lnTo>
                      <a:lnTo>
                        <a:pt x="165" y="132"/>
                      </a:lnTo>
                      <a:lnTo>
                        <a:pt x="167" y="124"/>
                      </a:lnTo>
                      <a:lnTo>
                        <a:pt x="167" y="103"/>
                      </a:lnTo>
                      <a:lnTo>
                        <a:pt x="169" y="101"/>
                      </a:lnTo>
                      <a:lnTo>
                        <a:pt x="171" y="98"/>
                      </a:lnTo>
                      <a:lnTo>
                        <a:pt x="175" y="88"/>
                      </a:lnTo>
                      <a:lnTo>
                        <a:pt x="178" y="73"/>
                      </a:lnTo>
                      <a:lnTo>
                        <a:pt x="176" y="55"/>
                      </a:lnTo>
                      <a:lnTo>
                        <a:pt x="175" y="40"/>
                      </a:lnTo>
                      <a:lnTo>
                        <a:pt x="171" y="28"/>
                      </a:lnTo>
                      <a:lnTo>
                        <a:pt x="175" y="30"/>
                      </a:lnTo>
                      <a:lnTo>
                        <a:pt x="173" y="26"/>
                      </a:lnTo>
                      <a:lnTo>
                        <a:pt x="171" y="19"/>
                      </a:lnTo>
                      <a:lnTo>
                        <a:pt x="167" y="13"/>
                      </a:lnTo>
                      <a:lnTo>
                        <a:pt x="165" y="7"/>
                      </a:lnTo>
                      <a:lnTo>
                        <a:pt x="159" y="3"/>
                      </a:lnTo>
                      <a:lnTo>
                        <a:pt x="153" y="0"/>
                      </a:lnTo>
                      <a:lnTo>
                        <a:pt x="146" y="2"/>
                      </a:lnTo>
                      <a:lnTo>
                        <a:pt x="140" y="2"/>
                      </a:lnTo>
                      <a:lnTo>
                        <a:pt x="132" y="5"/>
                      </a:lnTo>
                      <a:lnTo>
                        <a:pt x="127" y="7"/>
                      </a:lnTo>
                      <a:lnTo>
                        <a:pt x="121" y="11"/>
                      </a:lnTo>
                      <a:lnTo>
                        <a:pt x="109" y="63"/>
                      </a:lnTo>
                      <a:lnTo>
                        <a:pt x="107" y="74"/>
                      </a:lnTo>
                      <a:lnTo>
                        <a:pt x="106" y="84"/>
                      </a:lnTo>
                      <a:lnTo>
                        <a:pt x="100" y="99"/>
                      </a:lnTo>
                      <a:lnTo>
                        <a:pt x="98" y="105"/>
                      </a:lnTo>
                      <a:lnTo>
                        <a:pt x="98" y="113"/>
                      </a:lnTo>
                      <a:lnTo>
                        <a:pt x="102" y="121"/>
                      </a:lnTo>
                      <a:lnTo>
                        <a:pt x="90" y="124"/>
                      </a:lnTo>
                      <a:lnTo>
                        <a:pt x="88" y="126"/>
                      </a:lnTo>
                      <a:lnTo>
                        <a:pt x="84" y="136"/>
                      </a:lnTo>
                      <a:lnTo>
                        <a:pt x="77" y="136"/>
                      </a:lnTo>
                      <a:lnTo>
                        <a:pt x="71" y="142"/>
                      </a:lnTo>
                      <a:lnTo>
                        <a:pt x="60" y="142"/>
                      </a:lnTo>
                      <a:lnTo>
                        <a:pt x="56" y="144"/>
                      </a:lnTo>
                      <a:lnTo>
                        <a:pt x="46" y="149"/>
                      </a:lnTo>
                      <a:lnTo>
                        <a:pt x="35" y="155"/>
                      </a:lnTo>
                      <a:lnTo>
                        <a:pt x="27" y="159"/>
                      </a:lnTo>
                      <a:lnTo>
                        <a:pt x="23" y="163"/>
                      </a:lnTo>
                      <a:lnTo>
                        <a:pt x="15" y="167"/>
                      </a:lnTo>
                      <a:lnTo>
                        <a:pt x="10" y="169"/>
                      </a:lnTo>
                      <a:lnTo>
                        <a:pt x="6" y="170"/>
                      </a:lnTo>
                      <a:lnTo>
                        <a:pt x="4" y="172"/>
                      </a:lnTo>
                      <a:lnTo>
                        <a:pt x="0" y="178"/>
                      </a:lnTo>
                      <a:lnTo>
                        <a:pt x="0" y="190"/>
                      </a:lnTo>
                      <a:lnTo>
                        <a:pt x="2" y="195"/>
                      </a:lnTo>
                      <a:lnTo>
                        <a:pt x="6" y="201"/>
                      </a:lnTo>
                      <a:lnTo>
                        <a:pt x="8" y="207"/>
                      </a:lnTo>
                      <a:lnTo>
                        <a:pt x="10" y="213"/>
                      </a:lnTo>
                      <a:lnTo>
                        <a:pt x="10" y="21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32" name="Freeform 421"/>
                <p:cNvSpPr>
                  <a:spLocks/>
                </p:cNvSpPr>
                <p:nvPr/>
              </p:nvSpPr>
              <p:spPr bwMode="auto">
                <a:xfrm>
                  <a:off x="5136" y="2661"/>
                  <a:ext cx="31" cy="29"/>
                </a:xfrm>
                <a:custGeom>
                  <a:avLst/>
                  <a:gdLst>
                    <a:gd name="T0" fmla="*/ 31 w 31"/>
                    <a:gd name="T1" fmla="*/ 0 h 29"/>
                    <a:gd name="T2" fmla="*/ 23 w 31"/>
                    <a:gd name="T3" fmla="*/ 4 h 29"/>
                    <a:gd name="T4" fmla="*/ 16 w 31"/>
                    <a:gd name="T5" fmla="*/ 9 h 29"/>
                    <a:gd name="T6" fmla="*/ 12 w 31"/>
                    <a:gd name="T7" fmla="*/ 13 h 29"/>
                    <a:gd name="T8" fmla="*/ 6 w 31"/>
                    <a:gd name="T9" fmla="*/ 23 h 29"/>
                    <a:gd name="T10" fmla="*/ 0 w 31"/>
                    <a:gd name="T11" fmla="*/ 29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"/>
                    <a:gd name="T19" fmla="*/ 0 h 29"/>
                    <a:gd name="T20" fmla="*/ 31 w 31"/>
                    <a:gd name="T21" fmla="*/ 29 h 2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" h="29">
                      <a:moveTo>
                        <a:pt x="31" y="0"/>
                      </a:moveTo>
                      <a:lnTo>
                        <a:pt x="23" y="4"/>
                      </a:lnTo>
                      <a:lnTo>
                        <a:pt x="16" y="9"/>
                      </a:lnTo>
                      <a:lnTo>
                        <a:pt x="12" y="13"/>
                      </a:lnTo>
                      <a:lnTo>
                        <a:pt x="6" y="23"/>
                      </a:lnTo>
                      <a:lnTo>
                        <a:pt x="0" y="2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33" name="Freeform 422"/>
                <p:cNvSpPr>
                  <a:spLocks/>
                </p:cNvSpPr>
                <p:nvPr/>
              </p:nvSpPr>
              <p:spPr bwMode="auto">
                <a:xfrm>
                  <a:off x="5140" y="2690"/>
                  <a:ext cx="10" cy="19"/>
                </a:xfrm>
                <a:custGeom>
                  <a:avLst/>
                  <a:gdLst>
                    <a:gd name="T0" fmla="*/ 10 w 10"/>
                    <a:gd name="T1" fmla="*/ 0 h 19"/>
                    <a:gd name="T2" fmla="*/ 6 w 10"/>
                    <a:gd name="T3" fmla="*/ 4 h 19"/>
                    <a:gd name="T4" fmla="*/ 2 w 10"/>
                    <a:gd name="T5" fmla="*/ 9 h 19"/>
                    <a:gd name="T6" fmla="*/ 0 w 10"/>
                    <a:gd name="T7" fmla="*/ 19 h 19"/>
                    <a:gd name="T8" fmla="*/ 2 w 10"/>
                    <a:gd name="T9" fmla="*/ 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"/>
                    <a:gd name="T16" fmla="*/ 0 h 19"/>
                    <a:gd name="T17" fmla="*/ 10 w 10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" h="19">
                      <a:moveTo>
                        <a:pt x="10" y="0"/>
                      </a:moveTo>
                      <a:lnTo>
                        <a:pt x="6" y="4"/>
                      </a:lnTo>
                      <a:lnTo>
                        <a:pt x="2" y="9"/>
                      </a:lnTo>
                      <a:lnTo>
                        <a:pt x="0" y="19"/>
                      </a:lnTo>
                      <a:lnTo>
                        <a:pt x="2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34" name="Line 423"/>
                <p:cNvSpPr>
                  <a:spLocks noChangeShapeType="1"/>
                </p:cNvSpPr>
                <p:nvPr/>
              </p:nvSpPr>
              <p:spPr bwMode="auto">
                <a:xfrm>
                  <a:off x="5186" y="2736"/>
                  <a:ext cx="4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35" name="Line 424"/>
                <p:cNvSpPr>
                  <a:spLocks noChangeShapeType="1"/>
                </p:cNvSpPr>
                <p:nvPr/>
              </p:nvSpPr>
              <p:spPr bwMode="auto">
                <a:xfrm>
                  <a:off x="5192" y="2715"/>
                  <a:ext cx="4" cy="2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36" name="Freeform 425"/>
                <p:cNvSpPr>
                  <a:spLocks/>
                </p:cNvSpPr>
                <p:nvPr/>
              </p:nvSpPr>
              <p:spPr bwMode="auto">
                <a:xfrm>
                  <a:off x="5096" y="2788"/>
                  <a:ext cx="11" cy="15"/>
                </a:xfrm>
                <a:custGeom>
                  <a:avLst/>
                  <a:gdLst>
                    <a:gd name="T0" fmla="*/ 0 w 11"/>
                    <a:gd name="T1" fmla="*/ 0 h 15"/>
                    <a:gd name="T2" fmla="*/ 4 w 11"/>
                    <a:gd name="T3" fmla="*/ 5 h 15"/>
                    <a:gd name="T4" fmla="*/ 11 w 11"/>
                    <a:gd name="T5" fmla="*/ 11 h 15"/>
                    <a:gd name="T6" fmla="*/ 11 w 11"/>
                    <a:gd name="T7" fmla="*/ 15 h 15"/>
                    <a:gd name="T8" fmla="*/ 11 w 11"/>
                    <a:gd name="T9" fmla="*/ 11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15"/>
                    <a:gd name="T17" fmla="*/ 11 w 11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15">
                      <a:moveTo>
                        <a:pt x="0" y="0"/>
                      </a:moveTo>
                      <a:lnTo>
                        <a:pt x="4" y="5"/>
                      </a:lnTo>
                      <a:lnTo>
                        <a:pt x="11" y="11"/>
                      </a:lnTo>
                      <a:lnTo>
                        <a:pt x="11" y="15"/>
                      </a:lnTo>
                      <a:lnTo>
                        <a:pt x="11" y="1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37" name="Freeform 426"/>
                <p:cNvSpPr>
                  <a:spLocks/>
                </p:cNvSpPr>
                <p:nvPr/>
              </p:nvSpPr>
              <p:spPr bwMode="auto">
                <a:xfrm>
                  <a:off x="5127" y="2768"/>
                  <a:ext cx="21" cy="10"/>
                </a:xfrm>
                <a:custGeom>
                  <a:avLst/>
                  <a:gdLst>
                    <a:gd name="T0" fmla="*/ 0 w 21"/>
                    <a:gd name="T1" fmla="*/ 0 h 10"/>
                    <a:gd name="T2" fmla="*/ 11 w 21"/>
                    <a:gd name="T3" fmla="*/ 8 h 10"/>
                    <a:gd name="T4" fmla="*/ 21 w 21"/>
                    <a:gd name="T5" fmla="*/ 10 h 10"/>
                    <a:gd name="T6" fmla="*/ 11 w 21"/>
                    <a:gd name="T7" fmla="*/ 8 h 1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"/>
                    <a:gd name="T13" fmla="*/ 0 h 10"/>
                    <a:gd name="T14" fmla="*/ 21 w 21"/>
                    <a:gd name="T15" fmla="*/ 10 h 1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" h="10">
                      <a:moveTo>
                        <a:pt x="0" y="0"/>
                      </a:moveTo>
                      <a:lnTo>
                        <a:pt x="11" y="8"/>
                      </a:lnTo>
                      <a:lnTo>
                        <a:pt x="21" y="10"/>
                      </a:lnTo>
                      <a:lnTo>
                        <a:pt x="11" y="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38" name="Freeform 427"/>
                <p:cNvSpPr>
                  <a:spLocks/>
                </p:cNvSpPr>
                <p:nvPr/>
              </p:nvSpPr>
              <p:spPr bwMode="auto">
                <a:xfrm>
                  <a:off x="5111" y="2784"/>
                  <a:ext cx="4" cy="2"/>
                </a:xfrm>
                <a:custGeom>
                  <a:avLst/>
                  <a:gdLst>
                    <a:gd name="T0" fmla="*/ 0 w 4"/>
                    <a:gd name="T1" fmla="*/ 0 h 2"/>
                    <a:gd name="T2" fmla="*/ 2 w 4"/>
                    <a:gd name="T3" fmla="*/ 2 h 2"/>
                    <a:gd name="T4" fmla="*/ 4 w 4"/>
                    <a:gd name="T5" fmla="*/ 2 h 2"/>
                    <a:gd name="T6" fmla="*/ 2 w 4"/>
                    <a:gd name="T7" fmla="*/ 2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"/>
                    <a:gd name="T13" fmla="*/ 0 h 2"/>
                    <a:gd name="T14" fmla="*/ 4 w 4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" h="2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4" y="2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39" name="Freeform 428"/>
                <p:cNvSpPr>
                  <a:spLocks/>
                </p:cNvSpPr>
                <p:nvPr/>
              </p:nvSpPr>
              <p:spPr bwMode="auto">
                <a:xfrm>
                  <a:off x="5226" y="2699"/>
                  <a:ext cx="64" cy="54"/>
                </a:xfrm>
                <a:custGeom>
                  <a:avLst/>
                  <a:gdLst>
                    <a:gd name="T0" fmla="*/ 0 w 64"/>
                    <a:gd name="T1" fmla="*/ 4 h 54"/>
                    <a:gd name="T2" fmla="*/ 6 w 64"/>
                    <a:gd name="T3" fmla="*/ 0 h 54"/>
                    <a:gd name="T4" fmla="*/ 21 w 64"/>
                    <a:gd name="T5" fmla="*/ 8 h 54"/>
                    <a:gd name="T6" fmla="*/ 31 w 64"/>
                    <a:gd name="T7" fmla="*/ 16 h 54"/>
                    <a:gd name="T8" fmla="*/ 42 w 64"/>
                    <a:gd name="T9" fmla="*/ 14 h 54"/>
                    <a:gd name="T10" fmla="*/ 60 w 64"/>
                    <a:gd name="T11" fmla="*/ 8 h 54"/>
                    <a:gd name="T12" fmla="*/ 64 w 64"/>
                    <a:gd name="T13" fmla="*/ 16 h 54"/>
                    <a:gd name="T14" fmla="*/ 48 w 64"/>
                    <a:gd name="T15" fmla="*/ 18 h 54"/>
                    <a:gd name="T16" fmla="*/ 37 w 64"/>
                    <a:gd name="T17" fmla="*/ 23 h 54"/>
                    <a:gd name="T18" fmla="*/ 41 w 64"/>
                    <a:gd name="T19" fmla="*/ 35 h 54"/>
                    <a:gd name="T20" fmla="*/ 39 w 64"/>
                    <a:gd name="T21" fmla="*/ 46 h 54"/>
                    <a:gd name="T22" fmla="*/ 27 w 64"/>
                    <a:gd name="T23" fmla="*/ 54 h 54"/>
                    <a:gd name="T24" fmla="*/ 25 w 64"/>
                    <a:gd name="T25" fmla="*/ 43 h 54"/>
                    <a:gd name="T26" fmla="*/ 33 w 64"/>
                    <a:gd name="T27" fmla="*/ 39 h 54"/>
                    <a:gd name="T28" fmla="*/ 35 w 64"/>
                    <a:gd name="T29" fmla="*/ 35 h 54"/>
                    <a:gd name="T30" fmla="*/ 29 w 64"/>
                    <a:gd name="T31" fmla="*/ 23 h 54"/>
                    <a:gd name="T32" fmla="*/ 10 w 64"/>
                    <a:gd name="T33" fmla="*/ 8 h 54"/>
                    <a:gd name="T34" fmla="*/ 4 w 64"/>
                    <a:gd name="T35" fmla="*/ 14 h 54"/>
                    <a:gd name="T36" fmla="*/ 0 w 64"/>
                    <a:gd name="T37" fmla="*/ 4 h 5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4"/>
                    <a:gd name="T58" fmla="*/ 0 h 54"/>
                    <a:gd name="T59" fmla="*/ 64 w 64"/>
                    <a:gd name="T60" fmla="*/ 54 h 5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4" h="54">
                      <a:moveTo>
                        <a:pt x="0" y="4"/>
                      </a:moveTo>
                      <a:lnTo>
                        <a:pt x="6" y="0"/>
                      </a:lnTo>
                      <a:lnTo>
                        <a:pt x="21" y="8"/>
                      </a:lnTo>
                      <a:lnTo>
                        <a:pt x="31" y="16"/>
                      </a:lnTo>
                      <a:lnTo>
                        <a:pt x="42" y="14"/>
                      </a:lnTo>
                      <a:lnTo>
                        <a:pt x="60" y="8"/>
                      </a:lnTo>
                      <a:lnTo>
                        <a:pt x="64" y="16"/>
                      </a:lnTo>
                      <a:lnTo>
                        <a:pt x="48" y="18"/>
                      </a:lnTo>
                      <a:lnTo>
                        <a:pt x="37" y="23"/>
                      </a:lnTo>
                      <a:lnTo>
                        <a:pt x="41" y="35"/>
                      </a:lnTo>
                      <a:lnTo>
                        <a:pt x="39" y="46"/>
                      </a:lnTo>
                      <a:lnTo>
                        <a:pt x="27" y="54"/>
                      </a:lnTo>
                      <a:lnTo>
                        <a:pt x="25" y="43"/>
                      </a:lnTo>
                      <a:lnTo>
                        <a:pt x="33" y="39"/>
                      </a:lnTo>
                      <a:lnTo>
                        <a:pt x="35" y="35"/>
                      </a:lnTo>
                      <a:lnTo>
                        <a:pt x="29" y="23"/>
                      </a:lnTo>
                      <a:lnTo>
                        <a:pt x="10" y="8"/>
                      </a:lnTo>
                      <a:lnTo>
                        <a:pt x="4" y="1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40" name="Freeform 429"/>
                <p:cNvSpPr>
                  <a:spLocks/>
                </p:cNvSpPr>
                <p:nvPr/>
              </p:nvSpPr>
              <p:spPr bwMode="auto">
                <a:xfrm>
                  <a:off x="5245" y="2632"/>
                  <a:ext cx="31" cy="8"/>
                </a:xfrm>
                <a:custGeom>
                  <a:avLst/>
                  <a:gdLst>
                    <a:gd name="T0" fmla="*/ 31 w 31"/>
                    <a:gd name="T1" fmla="*/ 8 h 8"/>
                    <a:gd name="T2" fmla="*/ 12 w 31"/>
                    <a:gd name="T3" fmla="*/ 6 h 8"/>
                    <a:gd name="T4" fmla="*/ 0 w 31"/>
                    <a:gd name="T5" fmla="*/ 0 h 8"/>
                    <a:gd name="T6" fmla="*/ 0 60000 65536"/>
                    <a:gd name="T7" fmla="*/ 0 60000 65536"/>
                    <a:gd name="T8" fmla="*/ 0 60000 65536"/>
                    <a:gd name="T9" fmla="*/ 0 w 31"/>
                    <a:gd name="T10" fmla="*/ 0 h 8"/>
                    <a:gd name="T11" fmla="*/ 31 w 31"/>
                    <a:gd name="T12" fmla="*/ 8 h 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" h="8">
                      <a:moveTo>
                        <a:pt x="31" y="8"/>
                      </a:moveTo>
                      <a:lnTo>
                        <a:pt x="12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41" name="Freeform 430"/>
                <p:cNvSpPr>
                  <a:spLocks/>
                </p:cNvSpPr>
                <p:nvPr/>
              </p:nvSpPr>
              <p:spPr bwMode="auto">
                <a:xfrm>
                  <a:off x="5207" y="2567"/>
                  <a:ext cx="8" cy="17"/>
                </a:xfrm>
                <a:custGeom>
                  <a:avLst/>
                  <a:gdLst>
                    <a:gd name="T0" fmla="*/ 0 w 8"/>
                    <a:gd name="T1" fmla="*/ 0 h 17"/>
                    <a:gd name="T2" fmla="*/ 0 w 8"/>
                    <a:gd name="T3" fmla="*/ 7 h 17"/>
                    <a:gd name="T4" fmla="*/ 8 w 8"/>
                    <a:gd name="T5" fmla="*/ 17 h 17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17"/>
                    <a:gd name="T11" fmla="*/ 8 w 8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17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8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42" name="Line 431"/>
                <p:cNvSpPr>
                  <a:spLocks noChangeShapeType="1"/>
                </p:cNvSpPr>
                <p:nvPr/>
              </p:nvSpPr>
              <p:spPr bwMode="auto">
                <a:xfrm flipH="1">
                  <a:off x="5228" y="2567"/>
                  <a:ext cx="6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43" name="Line 432"/>
                <p:cNvSpPr>
                  <a:spLocks noChangeShapeType="1"/>
                </p:cNvSpPr>
                <p:nvPr/>
              </p:nvSpPr>
              <p:spPr bwMode="auto">
                <a:xfrm>
                  <a:off x="5222" y="2638"/>
                  <a:ext cx="23" cy="3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44" name="Freeform 433"/>
                <p:cNvSpPr>
                  <a:spLocks/>
                </p:cNvSpPr>
                <p:nvPr/>
              </p:nvSpPr>
              <p:spPr bwMode="auto">
                <a:xfrm>
                  <a:off x="5284" y="2732"/>
                  <a:ext cx="17" cy="6"/>
                </a:xfrm>
                <a:custGeom>
                  <a:avLst/>
                  <a:gdLst>
                    <a:gd name="T0" fmla="*/ 17 w 17"/>
                    <a:gd name="T1" fmla="*/ 6 h 6"/>
                    <a:gd name="T2" fmla="*/ 9 w 17"/>
                    <a:gd name="T3" fmla="*/ 6 h 6"/>
                    <a:gd name="T4" fmla="*/ 0 w 17"/>
                    <a:gd name="T5" fmla="*/ 0 h 6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6"/>
                    <a:gd name="T11" fmla="*/ 17 w 17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6">
                      <a:moveTo>
                        <a:pt x="17" y="6"/>
                      </a:moveTo>
                      <a:lnTo>
                        <a:pt x="9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45" name="Freeform 434"/>
                <p:cNvSpPr>
                  <a:spLocks/>
                </p:cNvSpPr>
                <p:nvPr/>
              </p:nvSpPr>
              <p:spPr bwMode="auto">
                <a:xfrm>
                  <a:off x="5198" y="2599"/>
                  <a:ext cx="3" cy="20"/>
                </a:xfrm>
                <a:custGeom>
                  <a:avLst/>
                  <a:gdLst>
                    <a:gd name="T0" fmla="*/ 0 w 3"/>
                    <a:gd name="T1" fmla="*/ 20 h 20"/>
                    <a:gd name="T2" fmla="*/ 3 w 3"/>
                    <a:gd name="T3" fmla="*/ 12 h 20"/>
                    <a:gd name="T4" fmla="*/ 3 w 3"/>
                    <a:gd name="T5" fmla="*/ 2 h 20"/>
                    <a:gd name="T6" fmla="*/ 1 w 3"/>
                    <a:gd name="T7" fmla="*/ 0 h 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"/>
                    <a:gd name="T13" fmla="*/ 0 h 20"/>
                    <a:gd name="T14" fmla="*/ 3 w 3"/>
                    <a:gd name="T15" fmla="*/ 20 h 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" h="20">
                      <a:moveTo>
                        <a:pt x="0" y="20"/>
                      </a:moveTo>
                      <a:lnTo>
                        <a:pt x="3" y="12"/>
                      </a:lnTo>
                      <a:lnTo>
                        <a:pt x="3" y="2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46" name="Freeform 435"/>
                <p:cNvSpPr>
                  <a:spLocks/>
                </p:cNvSpPr>
                <p:nvPr/>
              </p:nvSpPr>
              <p:spPr bwMode="auto">
                <a:xfrm>
                  <a:off x="5257" y="2759"/>
                  <a:ext cx="11" cy="23"/>
                </a:xfrm>
                <a:custGeom>
                  <a:avLst/>
                  <a:gdLst>
                    <a:gd name="T0" fmla="*/ 0 w 11"/>
                    <a:gd name="T1" fmla="*/ 23 h 23"/>
                    <a:gd name="T2" fmla="*/ 4 w 11"/>
                    <a:gd name="T3" fmla="*/ 11 h 23"/>
                    <a:gd name="T4" fmla="*/ 11 w 11"/>
                    <a:gd name="T5" fmla="*/ 0 h 23"/>
                    <a:gd name="T6" fmla="*/ 0 60000 65536"/>
                    <a:gd name="T7" fmla="*/ 0 60000 65536"/>
                    <a:gd name="T8" fmla="*/ 0 60000 65536"/>
                    <a:gd name="T9" fmla="*/ 0 w 11"/>
                    <a:gd name="T10" fmla="*/ 0 h 23"/>
                    <a:gd name="T11" fmla="*/ 11 w 11"/>
                    <a:gd name="T12" fmla="*/ 23 h 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" h="23">
                      <a:moveTo>
                        <a:pt x="0" y="23"/>
                      </a:moveTo>
                      <a:lnTo>
                        <a:pt x="4" y="11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47" name="Freeform 436"/>
                <p:cNvSpPr>
                  <a:spLocks/>
                </p:cNvSpPr>
                <p:nvPr/>
              </p:nvSpPr>
              <p:spPr bwMode="auto">
                <a:xfrm>
                  <a:off x="5261" y="2778"/>
                  <a:ext cx="65" cy="65"/>
                </a:xfrm>
                <a:custGeom>
                  <a:avLst/>
                  <a:gdLst>
                    <a:gd name="T0" fmla="*/ 65 w 65"/>
                    <a:gd name="T1" fmla="*/ 33 h 65"/>
                    <a:gd name="T2" fmla="*/ 65 w 65"/>
                    <a:gd name="T3" fmla="*/ 25 h 65"/>
                    <a:gd name="T4" fmla="*/ 59 w 65"/>
                    <a:gd name="T5" fmla="*/ 15 h 65"/>
                    <a:gd name="T6" fmla="*/ 55 w 65"/>
                    <a:gd name="T7" fmla="*/ 10 h 65"/>
                    <a:gd name="T8" fmla="*/ 48 w 65"/>
                    <a:gd name="T9" fmla="*/ 4 h 65"/>
                    <a:gd name="T10" fmla="*/ 40 w 65"/>
                    <a:gd name="T11" fmla="*/ 2 h 65"/>
                    <a:gd name="T12" fmla="*/ 32 w 65"/>
                    <a:gd name="T13" fmla="*/ 0 h 65"/>
                    <a:gd name="T14" fmla="*/ 23 w 65"/>
                    <a:gd name="T15" fmla="*/ 2 h 65"/>
                    <a:gd name="T16" fmla="*/ 15 w 65"/>
                    <a:gd name="T17" fmla="*/ 4 h 65"/>
                    <a:gd name="T18" fmla="*/ 9 w 65"/>
                    <a:gd name="T19" fmla="*/ 10 h 65"/>
                    <a:gd name="T20" fmla="*/ 4 w 65"/>
                    <a:gd name="T21" fmla="*/ 17 h 65"/>
                    <a:gd name="T22" fmla="*/ 2 w 65"/>
                    <a:gd name="T23" fmla="*/ 25 h 65"/>
                    <a:gd name="T24" fmla="*/ 0 w 65"/>
                    <a:gd name="T25" fmla="*/ 33 h 65"/>
                    <a:gd name="T26" fmla="*/ 2 w 65"/>
                    <a:gd name="T27" fmla="*/ 40 h 65"/>
                    <a:gd name="T28" fmla="*/ 4 w 65"/>
                    <a:gd name="T29" fmla="*/ 50 h 65"/>
                    <a:gd name="T30" fmla="*/ 15 w 65"/>
                    <a:gd name="T31" fmla="*/ 61 h 65"/>
                    <a:gd name="T32" fmla="*/ 25 w 65"/>
                    <a:gd name="T33" fmla="*/ 63 h 65"/>
                    <a:gd name="T34" fmla="*/ 32 w 65"/>
                    <a:gd name="T35" fmla="*/ 65 h 65"/>
                    <a:gd name="T36" fmla="*/ 40 w 65"/>
                    <a:gd name="T37" fmla="*/ 63 h 65"/>
                    <a:gd name="T38" fmla="*/ 50 w 65"/>
                    <a:gd name="T39" fmla="*/ 60 h 65"/>
                    <a:gd name="T40" fmla="*/ 55 w 65"/>
                    <a:gd name="T41" fmla="*/ 56 h 65"/>
                    <a:gd name="T42" fmla="*/ 61 w 65"/>
                    <a:gd name="T43" fmla="*/ 48 h 65"/>
                    <a:gd name="T44" fmla="*/ 65 w 65"/>
                    <a:gd name="T45" fmla="*/ 40 h 65"/>
                    <a:gd name="T46" fmla="*/ 65 w 65"/>
                    <a:gd name="T47" fmla="*/ 33 h 6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5"/>
                    <a:gd name="T73" fmla="*/ 0 h 65"/>
                    <a:gd name="T74" fmla="*/ 65 w 65"/>
                    <a:gd name="T75" fmla="*/ 65 h 6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5" h="65">
                      <a:moveTo>
                        <a:pt x="65" y="33"/>
                      </a:moveTo>
                      <a:lnTo>
                        <a:pt x="65" y="25"/>
                      </a:lnTo>
                      <a:lnTo>
                        <a:pt x="59" y="15"/>
                      </a:lnTo>
                      <a:lnTo>
                        <a:pt x="55" y="10"/>
                      </a:lnTo>
                      <a:lnTo>
                        <a:pt x="48" y="4"/>
                      </a:lnTo>
                      <a:lnTo>
                        <a:pt x="40" y="2"/>
                      </a:lnTo>
                      <a:lnTo>
                        <a:pt x="32" y="0"/>
                      </a:lnTo>
                      <a:lnTo>
                        <a:pt x="23" y="2"/>
                      </a:lnTo>
                      <a:lnTo>
                        <a:pt x="15" y="4"/>
                      </a:lnTo>
                      <a:lnTo>
                        <a:pt x="9" y="10"/>
                      </a:lnTo>
                      <a:lnTo>
                        <a:pt x="4" y="17"/>
                      </a:lnTo>
                      <a:lnTo>
                        <a:pt x="2" y="25"/>
                      </a:lnTo>
                      <a:lnTo>
                        <a:pt x="0" y="33"/>
                      </a:lnTo>
                      <a:lnTo>
                        <a:pt x="2" y="40"/>
                      </a:lnTo>
                      <a:lnTo>
                        <a:pt x="4" y="50"/>
                      </a:lnTo>
                      <a:lnTo>
                        <a:pt x="15" y="61"/>
                      </a:lnTo>
                      <a:lnTo>
                        <a:pt x="25" y="63"/>
                      </a:lnTo>
                      <a:lnTo>
                        <a:pt x="32" y="65"/>
                      </a:lnTo>
                      <a:lnTo>
                        <a:pt x="40" y="63"/>
                      </a:lnTo>
                      <a:lnTo>
                        <a:pt x="50" y="60"/>
                      </a:lnTo>
                      <a:lnTo>
                        <a:pt x="55" y="56"/>
                      </a:lnTo>
                      <a:lnTo>
                        <a:pt x="61" y="48"/>
                      </a:lnTo>
                      <a:lnTo>
                        <a:pt x="65" y="40"/>
                      </a:lnTo>
                      <a:lnTo>
                        <a:pt x="65" y="3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48" name="Freeform 437"/>
                <p:cNvSpPr>
                  <a:spLocks/>
                </p:cNvSpPr>
                <p:nvPr/>
              </p:nvSpPr>
              <p:spPr bwMode="auto">
                <a:xfrm>
                  <a:off x="5270" y="2788"/>
                  <a:ext cx="46" cy="46"/>
                </a:xfrm>
                <a:custGeom>
                  <a:avLst/>
                  <a:gdLst>
                    <a:gd name="T0" fmla="*/ 46 w 46"/>
                    <a:gd name="T1" fmla="*/ 23 h 46"/>
                    <a:gd name="T2" fmla="*/ 44 w 46"/>
                    <a:gd name="T3" fmla="*/ 15 h 46"/>
                    <a:gd name="T4" fmla="*/ 43 w 46"/>
                    <a:gd name="T5" fmla="*/ 9 h 46"/>
                    <a:gd name="T6" fmla="*/ 37 w 46"/>
                    <a:gd name="T7" fmla="*/ 3 h 46"/>
                    <a:gd name="T8" fmla="*/ 31 w 46"/>
                    <a:gd name="T9" fmla="*/ 2 h 46"/>
                    <a:gd name="T10" fmla="*/ 23 w 46"/>
                    <a:gd name="T11" fmla="*/ 0 h 46"/>
                    <a:gd name="T12" fmla="*/ 16 w 46"/>
                    <a:gd name="T13" fmla="*/ 2 h 46"/>
                    <a:gd name="T14" fmla="*/ 10 w 46"/>
                    <a:gd name="T15" fmla="*/ 3 h 46"/>
                    <a:gd name="T16" fmla="*/ 4 w 46"/>
                    <a:gd name="T17" fmla="*/ 7 h 46"/>
                    <a:gd name="T18" fmla="*/ 2 w 46"/>
                    <a:gd name="T19" fmla="*/ 15 h 46"/>
                    <a:gd name="T20" fmla="*/ 0 w 46"/>
                    <a:gd name="T21" fmla="*/ 23 h 46"/>
                    <a:gd name="T22" fmla="*/ 0 w 46"/>
                    <a:gd name="T23" fmla="*/ 30 h 46"/>
                    <a:gd name="T24" fmla="*/ 4 w 46"/>
                    <a:gd name="T25" fmla="*/ 34 h 46"/>
                    <a:gd name="T26" fmla="*/ 8 w 46"/>
                    <a:gd name="T27" fmla="*/ 42 h 46"/>
                    <a:gd name="T28" fmla="*/ 14 w 46"/>
                    <a:gd name="T29" fmla="*/ 44 h 46"/>
                    <a:gd name="T30" fmla="*/ 21 w 46"/>
                    <a:gd name="T31" fmla="*/ 46 h 46"/>
                    <a:gd name="T32" fmla="*/ 27 w 46"/>
                    <a:gd name="T33" fmla="*/ 46 h 46"/>
                    <a:gd name="T34" fmla="*/ 35 w 46"/>
                    <a:gd name="T35" fmla="*/ 42 h 46"/>
                    <a:gd name="T36" fmla="*/ 41 w 46"/>
                    <a:gd name="T37" fmla="*/ 38 h 46"/>
                    <a:gd name="T38" fmla="*/ 44 w 46"/>
                    <a:gd name="T39" fmla="*/ 32 h 46"/>
                    <a:gd name="T40" fmla="*/ 46 w 46"/>
                    <a:gd name="T41" fmla="*/ 25 h 46"/>
                    <a:gd name="T42" fmla="*/ 46 w 46"/>
                    <a:gd name="T43" fmla="*/ 23 h 4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6"/>
                    <a:gd name="T67" fmla="*/ 0 h 46"/>
                    <a:gd name="T68" fmla="*/ 46 w 46"/>
                    <a:gd name="T69" fmla="*/ 46 h 4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6" h="46">
                      <a:moveTo>
                        <a:pt x="46" y="23"/>
                      </a:moveTo>
                      <a:lnTo>
                        <a:pt x="44" y="15"/>
                      </a:lnTo>
                      <a:lnTo>
                        <a:pt x="43" y="9"/>
                      </a:lnTo>
                      <a:lnTo>
                        <a:pt x="37" y="3"/>
                      </a:lnTo>
                      <a:lnTo>
                        <a:pt x="31" y="2"/>
                      </a:lnTo>
                      <a:lnTo>
                        <a:pt x="23" y="0"/>
                      </a:lnTo>
                      <a:lnTo>
                        <a:pt x="16" y="2"/>
                      </a:lnTo>
                      <a:lnTo>
                        <a:pt x="10" y="3"/>
                      </a:lnTo>
                      <a:lnTo>
                        <a:pt x="4" y="7"/>
                      </a:lnTo>
                      <a:lnTo>
                        <a:pt x="2" y="15"/>
                      </a:lnTo>
                      <a:lnTo>
                        <a:pt x="0" y="23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42"/>
                      </a:lnTo>
                      <a:lnTo>
                        <a:pt x="14" y="44"/>
                      </a:lnTo>
                      <a:lnTo>
                        <a:pt x="21" y="46"/>
                      </a:lnTo>
                      <a:lnTo>
                        <a:pt x="27" y="46"/>
                      </a:lnTo>
                      <a:lnTo>
                        <a:pt x="35" y="42"/>
                      </a:lnTo>
                      <a:lnTo>
                        <a:pt x="41" y="38"/>
                      </a:lnTo>
                      <a:lnTo>
                        <a:pt x="44" y="32"/>
                      </a:lnTo>
                      <a:lnTo>
                        <a:pt x="46" y="25"/>
                      </a:lnTo>
                      <a:lnTo>
                        <a:pt x="46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49" name="Freeform 438"/>
                <p:cNvSpPr>
                  <a:spLocks/>
                </p:cNvSpPr>
                <p:nvPr/>
              </p:nvSpPr>
              <p:spPr bwMode="auto">
                <a:xfrm>
                  <a:off x="5257" y="2820"/>
                  <a:ext cx="6" cy="23"/>
                </a:xfrm>
                <a:custGeom>
                  <a:avLst/>
                  <a:gdLst>
                    <a:gd name="T0" fmla="*/ 0 w 6"/>
                    <a:gd name="T1" fmla="*/ 23 h 23"/>
                    <a:gd name="T2" fmla="*/ 6 w 6"/>
                    <a:gd name="T3" fmla="*/ 18 h 23"/>
                    <a:gd name="T4" fmla="*/ 6 w 6"/>
                    <a:gd name="T5" fmla="*/ 0 h 23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23"/>
                    <a:gd name="T11" fmla="*/ 6 w 6"/>
                    <a:gd name="T12" fmla="*/ 23 h 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23">
                      <a:moveTo>
                        <a:pt x="0" y="23"/>
                      </a:moveTo>
                      <a:lnTo>
                        <a:pt x="6" y="18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50" name="Freeform 439"/>
                <p:cNvSpPr>
                  <a:spLocks/>
                </p:cNvSpPr>
                <p:nvPr/>
              </p:nvSpPr>
              <p:spPr bwMode="auto">
                <a:xfrm>
                  <a:off x="5284" y="2799"/>
                  <a:ext cx="19" cy="21"/>
                </a:xfrm>
                <a:custGeom>
                  <a:avLst/>
                  <a:gdLst>
                    <a:gd name="T0" fmla="*/ 19 w 19"/>
                    <a:gd name="T1" fmla="*/ 12 h 21"/>
                    <a:gd name="T2" fmla="*/ 19 w 19"/>
                    <a:gd name="T3" fmla="*/ 6 h 21"/>
                    <a:gd name="T4" fmla="*/ 15 w 19"/>
                    <a:gd name="T5" fmla="*/ 2 h 21"/>
                    <a:gd name="T6" fmla="*/ 11 w 19"/>
                    <a:gd name="T7" fmla="*/ 0 h 21"/>
                    <a:gd name="T8" fmla="*/ 7 w 19"/>
                    <a:gd name="T9" fmla="*/ 2 h 21"/>
                    <a:gd name="T10" fmla="*/ 4 w 19"/>
                    <a:gd name="T11" fmla="*/ 2 h 21"/>
                    <a:gd name="T12" fmla="*/ 0 w 19"/>
                    <a:gd name="T13" fmla="*/ 6 h 21"/>
                    <a:gd name="T14" fmla="*/ 0 w 19"/>
                    <a:gd name="T15" fmla="*/ 12 h 21"/>
                    <a:gd name="T16" fmla="*/ 2 w 19"/>
                    <a:gd name="T17" fmla="*/ 15 h 21"/>
                    <a:gd name="T18" fmla="*/ 4 w 19"/>
                    <a:gd name="T19" fmla="*/ 19 h 21"/>
                    <a:gd name="T20" fmla="*/ 7 w 19"/>
                    <a:gd name="T21" fmla="*/ 21 h 21"/>
                    <a:gd name="T22" fmla="*/ 13 w 19"/>
                    <a:gd name="T23" fmla="*/ 21 h 21"/>
                    <a:gd name="T24" fmla="*/ 17 w 19"/>
                    <a:gd name="T25" fmla="*/ 19 h 21"/>
                    <a:gd name="T26" fmla="*/ 19 w 19"/>
                    <a:gd name="T27" fmla="*/ 15 h 21"/>
                    <a:gd name="T28" fmla="*/ 19 w 19"/>
                    <a:gd name="T29" fmla="*/ 12 h 2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9"/>
                    <a:gd name="T46" fmla="*/ 0 h 21"/>
                    <a:gd name="T47" fmla="*/ 19 w 19"/>
                    <a:gd name="T48" fmla="*/ 21 h 2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9" h="21">
                      <a:moveTo>
                        <a:pt x="19" y="12"/>
                      </a:moveTo>
                      <a:lnTo>
                        <a:pt x="19" y="6"/>
                      </a:lnTo>
                      <a:lnTo>
                        <a:pt x="15" y="2"/>
                      </a:lnTo>
                      <a:lnTo>
                        <a:pt x="11" y="0"/>
                      </a:lnTo>
                      <a:lnTo>
                        <a:pt x="7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" y="15"/>
                      </a:lnTo>
                      <a:lnTo>
                        <a:pt x="4" y="19"/>
                      </a:lnTo>
                      <a:lnTo>
                        <a:pt x="7" y="21"/>
                      </a:lnTo>
                      <a:lnTo>
                        <a:pt x="13" y="21"/>
                      </a:lnTo>
                      <a:lnTo>
                        <a:pt x="17" y="19"/>
                      </a:lnTo>
                      <a:lnTo>
                        <a:pt x="19" y="15"/>
                      </a:lnTo>
                      <a:lnTo>
                        <a:pt x="19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51" name="Freeform 440"/>
                <p:cNvSpPr>
                  <a:spLocks/>
                </p:cNvSpPr>
                <p:nvPr/>
              </p:nvSpPr>
              <p:spPr bwMode="auto">
                <a:xfrm>
                  <a:off x="5290" y="2807"/>
                  <a:ext cx="13" cy="9"/>
                </a:xfrm>
                <a:custGeom>
                  <a:avLst/>
                  <a:gdLst>
                    <a:gd name="T0" fmla="*/ 13 w 13"/>
                    <a:gd name="T1" fmla="*/ 6 h 9"/>
                    <a:gd name="T2" fmla="*/ 13 w 13"/>
                    <a:gd name="T3" fmla="*/ 2 h 9"/>
                    <a:gd name="T4" fmla="*/ 11 w 13"/>
                    <a:gd name="T5" fmla="*/ 0 h 9"/>
                    <a:gd name="T6" fmla="*/ 1 w 13"/>
                    <a:gd name="T7" fmla="*/ 0 h 9"/>
                    <a:gd name="T8" fmla="*/ 0 w 13"/>
                    <a:gd name="T9" fmla="*/ 4 h 9"/>
                    <a:gd name="T10" fmla="*/ 0 w 13"/>
                    <a:gd name="T11" fmla="*/ 7 h 9"/>
                    <a:gd name="T12" fmla="*/ 1 w 13"/>
                    <a:gd name="T13" fmla="*/ 9 h 9"/>
                    <a:gd name="T14" fmla="*/ 7 w 13"/>
                    <a:gd name="T15" fmla="*/ 9 h 9"/>
                    <a:gd name="T16" fmla="*/ 7 w 13"/>
                    <a:gd name="T17" fmla="*/ 6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"/>
                    <a:gd name="T28" fmla="*/ 0 h 9"/>
                    <a:gd name="T29" fmla="*/ 13 w 13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" h="9">
                      <a:moveTo>
                        <a:pt x="13" y="6"/>
                      </a:move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1" y="0"/>
                      </a:lnTo>
                      <a:lnTo>
                        <a:pt x="0" y="4"/>
                      </a:lnTo>
                      <a:lnTo>
                        <a:pt x="0" y="7"/>
                      </a:lnTo>
                      <a:lnTo>
                        <a:pt x="1" y="9"/>
                      </a:lnTo>
                      <a:lnTo>
                        <a:pt x="7" y="9"/>
                      </a:lnTo>
                      <a:lnTo>
                        <a:pt x="7" y="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52" name="Freeform 441"/>
                <p:cNvSpPr>
                  <a:spLocks/>
                </p:cNvSpPr>
                <p:nvPr/>
              </p:nvSpPr>
              <p:spPr bwMode="auto">
                <a:xfrm>
                  <a:off x="5100" y="2703"/>
                  <a:ext cx="23" cy="8"/>
                </a:xfrm>
                <a:custGeom>
                  <a:avLst/>
                  <a:gdLst>
                    <a:gd name="T0" fmla="*/ 0 w 23"/>
                    <a:gd name="T1" fmla="*/ 2 h 8"/>
                    <a:gd name="T2" fmla="*/ 21 w 23"/>
                    <a:gd name="T3" fmla="*/ 0 h 8"/>
                    <a:gd name="T4" fmla="*/ 23 w 23"/>
                    <a:gd name="T5" fmla="*/ 6 h 8"/>
                    <a:gd name="T6" fmla="*/ 0 w 23"/>
                    <a:gd name="T7" fmla="*/ 8 h 8"/>
                    <a:gd name="T8" fmla="*/ 0 w 23"/>
                    <a:gd name="T9" fmla="*/ 2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8"/>
                    <a:gd name="T17" fmla="*/ 23 w 23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8">
                      <a:moveTo>
                        <a:pt x="0" y="2"/>
                      </a:moveTo>
                      <a:lnTo>
                        <a:pt x="21" y="0"/>
                      </a:lnTo>
                      <a:lnTo>
                        <a:pt x="23" y="6"/>
                      </a:lnTo>
                      <a:lnTo>
                        <a:pt x="0" y="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53" name="Freeform 442"/>
                <p:cNvSpPr>
                  <a:spLocks/>
                </p:cNvSpPr>
                <p:nvPr/>
              </p:nvSpPr>
              <p:spPr bwMode="auto">
                <a:xfrm>
                  <a:off x="5138" y="2826"/>
                  <a:ext cx="44" cy="15"/>
                </a:xfrm>
                <a:custGeom>
                  <a:avLst/>
                  <a:gdLst>
                    <a:gd name="T0" fmla="*/ 0 w 44"/>
                    <a:gd name="T1" fmla="*/ 0 h 15"/>
                    <a:gd name="T2" fmla="*/ 12 w 44"/>
                    <a:gd name="T3" fmla="*/ 8 h 15"/>
                    <a:gd name="T4" fmla="*/ 21 w 44"/>
                    <a:gd name="T5" fmla="*/ 12 h 15"/>
                    <a:gd name="T6" fmla="*/ 31 w 44"/>
                    <a:gd name="T7" fmla="*/ 12 h 15"/>
                    <a:gd name="T8" fmla="*/ 44 w 44"/>
                    <a:gd name="T9" fmla="*/ 15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5"/>
                    <a:gd name="T17" fmla="*/ 44 w 44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5">
                      <a:moveTo>
                        <a:pt x="0" y="0"/>
                      </a:moveTo>
                      <a:lnTo>
                        <a:pt x="12" y="8"/>
                      </a:lnTo>
                      <a:lnTo>
                        <a:pt x="21" y="12"/>
                      </a:lnTo>
                      <a:lnTo>
                        <a:pt x="31" y="12"/>
                      </a:lnTo>
                      <a:lnTo>
                        <a:pt x="44" y="1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5054" name="Line 443"/>
                <p:cNvSpPr>
                  <a:spLocks noChangeShapeType="1"/>
                </p:cNvSpPr>
                <p:nvPr/>
              </p:nvSpPr>
              <p:spPr bwMode="auto">
                <a:xfrm>
                  <a:off x="5150" y="2934"/>
                  <a:ext cx="11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</p:grpSp>
          <p:sp>
            <p:nvSpPr>
              <p:cNvPr id="34982" name="Freeform 444"/>
              <p:cNvSpPr>
                <a:spLocks/>
              </p:cNvSpPr>
              <p:nvPr/>
            </p:nvSpPr>
            <p:spPr bwMode="auto">
              <a:xfrm>
                <a:off x="5072" y="3008"/>
                <a:ext cx="247" cy="285"/>
              </a:xfrm>
              <a:custGeom>
                <a:avLst/>
                <a:gdLst>
                  <a:gd name="T0" fmla="*/ 0 w 247"/>
                  <a:gd name="T1" fmla="*/ 13 h 285"/>
                  <a:gd name="T2" fmla="*/ 18 w 247"/>
                  <a:gd name="T3" fmla="*/ 97 h 285"/>
                  <a:gd name="T4" fmla="*/ 42 w 247"/>
                  <a:gd name="T5" fmla="*/ 174 h 285"/>
                  <a:gd name="T6" fmla="*/ 52 w 247"/>
                  <a:gd name="T7" fmla="*/ 211 h 285"/>
                  <a:gd name="T8" fmla="*/ 52 w 247"/>
                  <a:gd name="T9" fmla="*/ 223 h 285"/>
                  <a:gd name="T10" fmla="*/ 55 w 247"/>
                  <a:gd name="T11" fmla="*/ 232 h 285"/>
                  <a:gd name="T12" fmla="*/ 166 w 247"/>
                  <a:gd name="T13" fmla="*/ 256 h 285"/>
                  <a:gd name="T14" fmla="*/ 247 w 247"/>
                  <a:gd name="T15" fmla="*/ 253 h 285"/>
                  <a:gd name="T16" fmla="*/ 235 w 247"/>
                  <a:gd name="T17" fmla="*/ 226 h 285"/>
                  <a:gd name="T18" fmla="*/ 196 w 247"/>
                  <a:gd name="T19" fmla="*/ 91 h 285"/>
                  <a:gd name="T20" fmla="*/ 184 w 247"/>
                  <a:gd name="T21" fmla="*/ 40 h 285"/>
                  <a:gd name="T22" fmla="*/ 178 w 247"/>
                  <a:gd name="T23" fmla="*/ 19 h 285"/>
                  <a:gd name="T24" fmla="*/ 165 w 247"/>
                  <a:gd name="T25" fmla="*/ 19 h 285"/>
                  <a:gd name="T26" fmla="*/ 135 w 247"/>
                  <a:gd name="T27" fmla="*/ 27 h 285"/>
                  <a:gd name="T28" fmla="*/ 109 w 247"/>
                  <a:gd name="T29" fmla="*/ 28 h 285"/>
                  <a:gd name="T30" fmla="*/ 115 w 247"/>
                  <a:gd name="T31" fmla="*/ 82 h 285"/>
                  <a:gd name="T32" fmla="*/ 150 w 247"/>
                  <a:gd name="T33" fmla="*/ 168 h 285"/>
                  <a:gd name="T34" fmla="*/ 162 w 247"/>
                  <a:gd name="T35" fmla="*/ 243 h 285"/>
                  <a:gd name="T36" fmla="*/ 132 w 247"/>
                  <a:gd name="T37" fmla="*/ 246 h 285"/>
                  <a:gd name="T38" fmla="*/ 94 w 247"/>
                  <a:gd name="T39" fmla="*/ 106 h 285"/>
                  <a:gd name="T40" fmla="*/ 64 w 247"/>
                  <a:gd name="T41" fmla="*/ 7 h 285"/>
                  <a:gd name="T42" fmla="*/ 45 w 247"/>
                  <a:gd name="T43" fmla="*/ 24 h 285"/>
                  <a:gd name="T44" fmla="*/ 25 w 247"/>
                  <a:gd name="T45" fmla="*/ 16 h 285"/>
                  <a:gd name="T46" fmla="*/ 0 w 247"/>
                  <a:gd name="T47" fmla="*/ 13 h 2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47"/>
                  <a:gd name="T73" fmla="*/ 0 h 285"/>
                  <a:gd name="T74" fmla="*/ 247 w 247"/>
                  <a:gd name="T75" fmla="*/ 285 h 2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47" h="285">
                    <a:moveTo>
                      <a:pt x="0" y="13"/>
                    </a:moveTo>
                    <a:cubicBezTo>
                      <a:pt x="1" y="34"/>
                      <a:pt x="16" y="76"/>
                      <a:pt x="18" y="97"/>
                    </a:cubicBezTo>
                    <a:cubicBezTo>
                      <a:pt x="21" y="120"/>
                      <a:pt x="35" y="152"/>
                      <a:pt x="42" y="174"/>
                    </a:cubicBezTo>
                    <a:cubicBezTo>
                      <a:pt x="46" y="186"/>
                      <a:pt x="47" y="200"/>
                      <a:pt x="52" y="211"/>
                    </a:cubicBezTo>
                    <a:cubicBezTo>
                      <a:pt x="61" y="225"/>
                      <a:pt x="49" y="213"/>
                      <a:pt x="52" y="223"/>
                    </a:cubicBezTo>
                    <a:cubicBezTo>
                      <a:pt x="53" y="226"/>
                      <a:pt x="54" y="229"/>
                      <a:pt x="55" y="232"/>
                    </a:cubicBezTo>
                    <a:cubicBezTo>
                      <a:pt x="62" y="285"/>
                      <a:pt x="110" y="258"/>
                      <a:pt x="166" y="256"/>
                    </a:cubicBezTo>
                    <a:cubicBezTo>
                      <a:pt x="193" y="251"/>
                      <a:pt x="220" y="258"/>
                      <a:pt x="247" y="253"/>
                    </a:cubicBezTo>
                    <a:cubicBezTo>
                      <a:pt x="240" y="232"/>
                      <a:pt x="245" y="240"/>
                      <a:pt x="235" y="226"/>
                    </a:cubicBezTo>
                    <a:cubicBezTo>
                      <a:pt x="230" y="175"/>
                      <a:pt x="208" y="140"/>
                      <a:pt x="196" y="91"/>
                    </a:cubicBezTo>
                    <a:cubicBezTo>
                      <a:pt x="193" y="78"/>
                      <a:pt x="188" y="53"/>
                      <a:pt x="184" y="40"/>
                    </a:cubicBezTo>
                    <a:cubicBezTo>
                      <a:pt x="183" y="37"/>
                      <a:pt x="181" y="21"/>
                      <a:pt x="178" y="19"/>
                    </a:cubicBezTo>
                    <a:cubicBezTo>
                      <a:pt x="174" y="16"/>
                      <a:pt x="170" y="20"/>
                      <a:pt x="165" y="19"/>
                    </a:cubicBezTo>
                    <a:cubicBezTo>
                      <a:pt x="154" y="20"/>
                      <a:pt x="146" y="27"/>
                      <a:pt x="135" y="27"/>
                    </a:cubicBezTo>
                    <a:cubicBezTo>
                      <a:pt x="127" y="27"/>
                      <a:pt x="113" y="21"/>
                      <a:pt x="109" y="28"/>
                    </a:cubicBezTo>
                    <a:cubicBezTo>
                      <a:pt x="106" y="32"/>
                      <a:pt x="113" y="71"/>
                      <a:pt x="115" y="82"/>
                    </a:cubicBezTo>
                    <a:cubicBezTo>
                      <a:pt x="116" y="106"/>
                      <a:pt x="152" y="144"/>
                      <a:pt x="150" y="168"/>
                    </a:cubicBezTo>
                    <a:cubicBezTo>
                      <a:pt x="166" y="205"/>
                      <a:pt x="165" y="230"/>
                      <a:pt x="162" y="243"/>
                    </a:cubicBezTo>
                    <a:cubicBezTo>
                      <a:pt x="159" y="256"/>
                      <a:pt x="143" y="269"/>
                      <a:pt x="132" y="246"/>
                    </a:cubicBezTo>
                    <a:cubicBezTo>
                      <a:pt x="125" y="236"/>
                      <a:pt x="98" y="119"/>
                      <a:pt x="94" y="106"/>
                    </a:cubicBezTo>
                    <a:cubicBezTo>
                      <a:pt x="89" y="92"/>
                      <a:pt x="75" y="15"/>
                      <a:pt x="64" y="7"/>
                    </a:cubicBezTo>
                    <a:cubicBezTo>
                      <a:pt x="56" y="0"/>
                      <a:pt x="55" y="27"/>
                      <a:pt x="45" y="24"/>
                    </a:cubicBezTo>
                    <a:cubicBezTo>
                      <a:pt x="42" y="23"/>
                      <a:pt x="25" y="16"/>
                      <a:pt x="25" y="16"/>
                    </a:cubicBezTo>
                    <a:cubicBezTo>
                      <a:pt x="6" y="20"/>
                      <a:pt x="13" y="4"/>
                      <a:pt x="0" y="13"/>
                    </a:cubicBez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4983" name="Freeform 445"/>
              <p:cNvSpPr>
                <a:spLocks/>
              </p:cNvSpPr>
              <p:nvPr/>
            </p:nvSpPr>
            <p:spPr bwMode="auto">
              <a:xfrm>
                <a:off x="5039" y="3030"/>
                <a:ext cx="68" cy="248"/>
              </a:xfrm>
              <a:custGeom>
                <a:avLst/>
                <a:gdLst>
                  <a:gd name="T0" fmla="*/ 0 w 68"/>
                  <a:gd name="T1" fmla="*/ 6 h 248"/>
                  <a:gd name="T2" fmla="*/ 6 w 68"/>
                  <a:gd name="T3" fmla="*/ 27 h 248"/>
                  <a:gd name="T4" fmla="*/ 12 w 68"/>
                  <a:gd name="T5" fmla="*/ 54 h 248"/>
                  <a:gd name="T6" fmla="*/ 18 w 68"/>
                  <a:gd name="T7" fmla="*/ 74 h 248"/>
                  <a:gd name="T8" fmla="*/ 25 w 68"/>
                  <a:gd name="T9" fmla="*/ 111 h 248"/>
                  <a:gd name="T10" fmla="*/ 36 w 68"/>
                  <a:gd name="T11" fmla="*/ 173 h 248"/>
                  <a:gd name="T12" fmla="*/ 52 w 68"/>
                  <a:gd name="T13" fmla="*/ 218 h 248"/>
                  <a:gd name="T14" fmla="*/ 60 w 68"/>
                  <a:gd name="T15" fmla="*/ 248 h 248"/>
                  <a:gd name="T16" fmla="*/ 61 w 68"/>
                  <a:gd name="T17" fmla="*/ 230 h 248"/>
                  <a:gd name="T18" fmla="*/ 55 w 68"/>
                  <a:gd name="T19" fmla="*/ 203 h 248"/>
                  <a:gd name="T20" fmla="*/ 49 w 68"/>
                  <a:gd name="T21" fmla="*/ 188 h 248"/>
                  <a:gd name="T22" fmla="*/ 43 w 68"/>
                  <a:gd name="T23" fmla="*/ 161 h 248"/>
                  <a:gd name="T24" fmla="*/ 34 w 68"/>
                  <a:gd name="T25" fmla="*/ 104 h 248"/>
                  <a:gd name="T26" fmla="*/ 28 w 68"/>
                  <a:gd name="T27" fmla="*/ 69 h 248"/>
                  <a:gd name="T28" fmla="*/ 22 w 68"/>
                  <a:gd name="T29" fmla="*/ 57 h 248"/>
                  <a:gd name="T30" fmla="*/ 13 w 68"/>
                  <a:gd name="T31" fmla="*/ 6 h 248"/>
                  <a:gd name="T32" fmla="*/ 12 w 68"/>
                  <a:gd name="T33" fmla="*/ 21 h 248"/>
                  <a:gd name="T34" fmla="*/ 18 w 68"/>
                  <a:gd name="T35" fmla="*/ 45 h 248"/>
                  <a:gd name="T36" fmla="*/ 27 w 68"/>
                  <a:gd name="T37" fmla="*/ 108 h 248"/>
                  <a:gd name="T38" fmla="*/ 33 w 68"/>
                  <a:gd name="T39" fmla="*/ 126 h 248"/>
                  <a:gd name="T40" fmla="*/ 39 w 68"/>
                  <a:gd name="T41" fmla="*/ 159 h 248"/>
                  <a:gd name="T42" fmla="*/ 45 w 68"/>
                  <a:gd name="T43" fmla="*/ 198 h 248"/>
                  <a:gd name="T44" fmla="*/ 60 w 68"/>
                  <a:gd name="T45" fmla="*/ 225 h 248"/>
                  <a:gd name="T46" fmla="*/ 61 w 68"/>
                  <a:gd name="T47" fmla="*/ 243 h 248"/>
                  <a:gd name="T48" fmla="*/ 49 w 68"/>
                  <a:gd name="T49" fmla="*/ 200 h 248"/>
                  <a:gd name="T50" fmla="*/ 37 w 68"/>
                  <a:gd name="T51" fmla="*/ 144 h 248"/>
                  <a:gd name="T52" fmla="*/ 31 w 68"/>
                  <a:gd name="T53" fmla="*/ 129 h 248"/>
                  <a:gd name="T54" fmla="*/ 13 w 68"/>
                  <a:gd name="T55" fmla="*/ 38 h 248"/>
                  <a:gd name="T56" fmla="*/ 4 w 68"/>
                  <a:gd name="T57" fmla="*/ 14 h 248"/>
                  <a:gd name="T58" fmla="*/ 9 w 68"/>
                  <a:gd name="T59" fmla="*/ 15 h 248"/>
                  <a:gd name="T60" fmla="*/ 4 w 68"/>
                  <a:gd name="T61" fmla="*/ 0 h 248"/>
                  <a:gd name="T62" fmla="*/ 0 w 68"/>
                  <a:gd name="T63" fmla="*/ 6 h 2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8"/>
                  <a:gd name="T97" fmla="*/ 0 h 248"/>
                  <a:gd name="T98" fmla="*/ 68 w 68"/>
                  <a:gd name="T99" fmla="*/ 248 h 2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8" h="248">
                    <a:moveTo>
                      <a:pt x="0" y="6"/>
                    </a:moveTo>
                    <a:cubicBezTo>
                      <a:pt x="1" y="13"/>
                      <a:pt x="3" y="21"/>
                      <a:pt x="6" y="27"/>
                    </a:cubicBezTo>
                    <a:cubicBezTo>
                      <a:pt x="7" y="36"/>
                      <a:pt x="8" y="46"/>
                      <a:pt x="12" y="54"/>
                    </a:cubicBezTo>
                    <a:cubicBezTo>
                      <a:pt x="13" y="61"/>
                      <a:pt x="15" y="68"/>
                      <a:pt x="18" y="74"/>
                    </a:cubicBezTo>
                    <a:cubicBezTo>
                      <a:pt x="20" y="86"/>
                      <a:pt x="19" y="100"/>
                      <a:pt x="25" y="111"/>
                    </a:cubicBezTo>
                    <a:cubicBezTo>
                      <a:pt x="30" y="131"/>
                      <a:pt x="28" y="153"/>
                      <a:pt x="36" y="173"/>
                    </a:cubicBezTo>
                    <a:cubicBezTo>
                      <a:pt x="38" y="187"/>
                      <a:pt x="43" y="207"/>
                      <a:pt x="52" y="218"/>
                    </a:cubicBezTo>
                    <a:cubicBezTo>
                      <a:pt x="53" y="230"/>
                      <a:pt x="50" y="242"/>
                      <a:pt x="60" y="248"/>
                    </a:cubicBezTo>
                    <a:cubicBezTo>
                      <a:pt x="68" y="244"/>
                      <a:pt x="63" y="237"/>
                      <a:pt x="61" y="230"/>
                    </a:cubicBezTo>
                    <a:cubicBezTo>
                      <a:pt x="60" y="221"/>
                      <a:pt x="59" y="211"/>
                      <a:pt x="55" y="203"/>
                    </a:cubicBezTo>
                    <a:cubicBezTo>
                      <a:pt x="54" y="197"/>
                      <a:pt x="52" y="193"/>
                      <a:pt x="49" y="188"/>
                    </a:cubicBezTo>
                    <a:cubicBezTo>
                      <a:pt x="48" y="179"/>
                      <a:pt x="47" y="169"/>
                      <a:pt x="43" y="161"/>
                    </a:cubicBezTo>
                    <a:cubicBezTo>
                      <a:pt x="42" y="144"/>
                      <a:pt x="42" y="120"/>
                      <a:pt x="34" y="104"/>
                    </a:cubicBezTo>
                    <a:cubicBezTo>
                      <a:pt x="32" y="93"/>
                      <a:pt x="31" y="79"/>
                      <a:pt x="28" y="69"/>
                    </a:cubicBezTo>
                    <a:cubicBezTo>
                      <a:pt x="27" y="65"/>
                      <a:pt x="22" y="57"/>
                      <a:pt x="22" y="57"/>
                    </a:cubicBezTo>
                    <a:cubicBezTo>
                      <a:pt x="20" y="40"/>
                      <a:pt x="18" y="22"/>
                      <a:pt x="13" y="6"/>
                    </a:cubicBezTo>
                    <a:cubicBezTo>
                      <a:pt x="7" y="11"/>
                      <a:pt x="9" y="15"/>
                      <a:pt x="12" y="21"/>
                    </a:cubicBezTo>
                    <a:cubicBezTo>
                      <a:pt x="14" y="29"/>
                      <a:pt x="18" y="45"/>
                      <a:pt x="18" y="45"/>
                    </a:cubicBezTo>
                    <a:cubicBezTo>
                      <a:pt x="20" y="65"/>
                      <a:pt x="18" y="90"/>
                      <a:pt x="27" y="108"/>
                    </a:cubicBezTo>
                    <a:cubicBezTo>
                      <a:pt x="28" y="114"/>
                      <a:pt x="30" y="120"/>
                      <a:pt x="33" y="126"/>
                    </a:cubicBezTo>
                    <a:cubicBezTo>
                      <a:pt x="34" y="137"/>
                      <a:pt x="37" y="148"/>
                      <a:pt x="39" y="159"/>
                    </a:cubicBezTo>
                    <a:cubicBezTo>
                      <a:pt x="39" y="170"/>
                      <a:pt x="37" y="188"/>
                      <a:pt x="45" y="198"/>
                    </a:cubicBezTo>
                    <a:cubicBezTo>
                      <a:pt x="47" y="208"/>
                      <a:pt x="54" y="217"/>
                      <a:pt x="60" y="225"/>
                    </a:cubicBezTo>
                    <a:cubicBezTo>
                      <a:pt x="62" y="233"/>
                      <a:pt x="63" y="235"/>
                      <a:pt x="61" y="243"/>
                    </a:cubicBezTo>
                    <a:cubicBezTo>
                      <a:pt x="59" y="230"/>
                      <a:pt x="55" y="212"/>
                      <a:pt x="49" y="200"/>
                    </a:cubicBezTo>
                    <a:cubicBezTo>
                      <a:pt x="46" y="181"/>
                      <a:pt x="44" y="162"/>
                      <a:pt x="37" y="144"/>
                    </a:cubicBezTo>
                    <a:cubicBezTo>
                      <a:pt x="36" y="138"/>
                      <a:pt x="34" y="135"/>
                      <a:pt x="31" y="129"/>
                    </a:cubicBezTo>
                    <a:cubicBezTo>
                      <a:pt x="26" y="98"/>
                      <a:pt x="19" y="68"/>
                      <a:pt x="13" y="38"/>
                    </a:cubicBezTo>
                    <a:cubicBezTo>
                      <a:pt x="11" y="28"/>
                      <a:pt x="14" y="16"/>
                      <a:pt x="4" y="14"/>
                    </a:cubicBezTo>
                    <a:cubicBezTo>
                      <a:pt x="2" y="4"/>
                      <a:pt x="7" y="11"/>
                      <a:pt x="9" y="15"/>
                    </a:cubicBezTo>
                    <a:cubicBezTo>
                      <a:pt x="10" y="7"/>
                      <a:pt x="8" y="6"/>
                      <a:pt x="4" y="0"/>
                    </a:cubicBezTo>
                    <a:cubicBezTo>
                      <a:pt x="3" y="9"/>
                      <a:pt x="5" y="9"/>
                      <a:pt x="0" y="6"/>
                    </a:cubicBezTo>
                    <a:close/>
                  </a:path>
                </a:pathLst>
              </a:custGeom>
              <a:solidFill>
                <a:srgbClr val="FFCC6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4984" name="Freeform 447"/>
              <p:cNvSpPr>
                <a:spLocks/>
              </p:cNvSpPr>
              <p:nvPr/>
            </p:nvSpPr>
            <p:spPr bwMode="auto">
              <a:xfrm>
                <a:off x="5197" y="3255"/>
                <a:ext cx="126" cy="29"/>
              </a:xfrm>
              <a:custGeom>
                <a:avLst/>
                <a:gdLst>
                  <a:gd name="T0" fmla="*/ 122 w 126"/>
                  <a:gd name="T1" fmla="*/ 0 h 29"/>
                  <a:gd name="T2" fmla="*/ 126 w 126"/>
                  <a:gd name="T3" fmla="*/ 17 h 29"/>
                  <a:gd name="T4" fmla="*/ 108 w 126"/>
                  <a:gd name="T5" fmla="*/ 23 h 29"/>
                  <a:gd name="T6" fmla="*/ 93 w 126"/>
                  <a:gd name="T7" fmla="*/ 24 h 29"/>
                  <a:gd name="T8" fmla="*/ 69 w 126"/>
                  <a:gd name="T9" fmla="*/ 23 h 29"/>
                  <a:gd name="T10" fmla="*/ 33 w 126"/>
                  <a:gd name="T11" fmla="*/ 27 h 29"/>
                  <a:gd name="T12" fmla="*/ 0 w 126"/>
                  <a:gd name="T13" fmla="*/ 20 h 29"/>
                  <a:gd name="T14" fmla="*/ 29 w 126"/>
                  <a:gd name="T15" fmla="*/ 5 h 29"/>
                  <a:gd name="T16" fmla="*/ 51 w 126"/>
                  <a:gd name="T17" fmla="*/ 6 h 29"/>
                  <a:gd name="T18" fmla="*/ 95 w 126"/>
                  <a:gd name="T19" fmla="*/ 8 h 29"/>
                  <a:gd name="T20" fmla="*/ 111 w 126"/>
                  <a:gd name="T21" fmla="*/ 2 h 29"/>
                  <a:gd name="T22" fmla="*/ 122 w 126"/>
                  <a:gd name="T23" fmla="*/ 0 h 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29"/>
                  <a:gd name="T38" fmla="*/ 126 w 126"/>
                  <a:gd name="T39" fmla="*/ 29 h 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29">
                    <a:moveTo>
                      <a:pt x="122" y="0"/>
                    </a:moveTo>
                    <a:cubicBezTo>
                      <a:pt x="123" y="6"/>
                      <a:pt x="125" y="11"/>
                      <a:pt x="126" y="17"/>
                    </a:cubicBezTo>
                    <a:cubicBezTo>
                      <a:pt x="121" y="26"/>
                      <a:pt x="118" y="24"/>
                      <a:pt x="108" y="23"/>
                    </a:cubicBezTo>
                    <a:cubicBezTo>
                      <a:pt x="102" y="20"/>
                      <a:pt x="99" y="23"/>
                      <a:pt x="93" y="24"/>
                    </a:cubicBezTo>
                    <a:cubicBezTo>
                      <a:pt x="85" y="23"/>
                      <a:pt x="77" y="24"/>
                      <a:pt x="69" y="23"/>
                    </a:cubicBezTo>
                    <a:cubicBezTo>
                      <a:pt x="57" y="24"/>
                      <a:pt x="45" y="25"/>
                      <a:pt x="33" y="27"/>
                    </a:cubicBezTo>
                    <a:cubicBezTo>
                      <a:pt x="23" y="26"/>
                      <a:pt x="7" y="29"/>
                      <a:pt x="0" y="20"/>
                    </a:cubicBezTo>
                    <a:cubicBezTo>
                      <a:pt x="4" y="9"/>
                      <a:pt x="18" y="7"/>
                      <a:pt x="29" y="5"/>
                    </a:cubicBezTo>
                    <a:cubicBezTo>
                      <a:pt x="35" y="2"/>
                      <a:pt x="45" y="6"/>
                      <a:pt x="51" y="6"/>
                    </a:cubicBezTo>
                    <a:cubicBezTo>
                      <a:pt x="65" y="12"/>
                      <a:pt x="79" y="9"/>
                      <a:pt x="95" y="8"/>
                    </a:cubicBezTo>
                    <a:cubicBezTo>
                      <a:pt x="101" y="6"/>
                      <a:pt x="106" y="6"/>
                      <a:pt x="111" y="2"/>
                    </a:cubicBezTo>
                    <a:cubicBezTo>
                      <a:pt x="119" y="3"/>
                      <a:pt x="115" y="4"/>
                      <a:pt x="122" y="0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4985" name="Freeform 446"/>
              <p:cNvSpPr>
                <a:spLocks/>
              </p:cNvSpPr>
              <p:nvPr/>
            </p:nvSpPr>
            <p:spPr bwMode="auto">
              <a:xfrm>
                <a:off x="5091" y="3264"/>
                <a:ext cx="126" cy="29"/>
              </a:xfrm>
              <a:custGeom>
                <a:avLst/>
                <a:gdLst>
                  <a:gd name="T0" fmla="*/ 122 w 126"/>
                  <a:gd name="T1" fmla="*/ 0 h 29"/>
                  <a:gd name="T2" fmla="*/ 126 w 126"/>
                  <a:gd name="T3" fmla="*/ 17 h 29"/>
                  <a:gd name="T4" fmla="*/ 108 w 126"/>
                  <a:gd name="T5" fmla="*/ 23 h 29"/>
                  <a:gd name="T6" fmla="*/ 93 w 126"/>
                  <a:gd name="T7" fmla="*/ 24 h 29"/>
                  <a:gd name="T8" fmla="*/ 69 w 126"/>
                  <a:gd name="T9" fmla="*/ 23 h 29"/>
                  <a:gd name="T10" fmla="*/ 33 w 126"/>
                  <a:gd name="T11" fmla="*/ 27 h 29"/>
                  <a:gd name="T12" fmla="*/ 0 w 126"/>
                  <a:gd name="T13" fmla="*/ 20 h 29"/>
                  <a:gd name="T14" fmla="*/ 29 w 126"/>
                  <a:gd name="T15" fmla="*/ 5 h 29"/>
                  <a:gd name="T16" fmla="*/ 51 w 126"/>
                  <a:gd name="T17" fmla="*/ 6 h 29"/>
                  <a:gd name="T18" fmla="*/ 95 w 126"/>
                  <a:gd name="T19" fmla="*/ 8 h 29"/>
                  <a:gd name="T20" fmla="*/ 111 w 126"/>
                  <a:gd name="T21" fmla="*/ 2 h 29"/>
                  <a:gd name="T22" fmla="*/ 122 w 126"/>
                  <a:gd name="T23" fmla="*/ 0 h 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29"/>
                  <a:gd name="T38" fmla="*/ 126 w 126"/>
                  <a:gd name="T39" fmla="*/ 29 h 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29">
                    <a:moveTo>
                      <a:pt x="122" y="0"/>
                    </a:moveTo>
                    <a:cubicBezTo>
                      <a:pt x="123" y="6"/>
                      <a:pt x="125" y="11"/>
                      <a:pt x="126" y="17"/>
                    </a:cubicBezTo>
                    <a:cubicBezTo>
                      <a:pt x="121" y="26"/>
                      <a:pt x="118" y="24"/>
                      <a:pt x="108" y="23"/>
                    </a:cubicBezTo>
                    <a:cubicBezTo>
                      <a:pt x="102" y="20"/>
                      <a:pt x="99" y="23"/>
                      <a:pt x="93" y="24"/>
                    </a:cubicBezTo>
                    <a:cubicBezTo>
                      <a:pt x="85" y="23"/>
                      <a:pt x="77" y="24"/>
                      <a:pt x="69" y="23"/>
                    </a:cubicBezTo>
                    <a:cubicBezTo>
                      <a:pt x="57" y="24"/>
                      <a:pt x="45" y="25"/>
                      <a:pt x="33" y="27"/>
                    </a:cubicBezTo>
                    <a:cubicBezTo>
                      <a:pt x="23" y="26"/>
                      <a:pt x="7" y="29"/>
                      <a:pt x="0" y="20"/>
                    </a:cubicBezTo>
                    <a:cubicBezTo>
                      <a:pt x="4" y="9"/>
                      <a:pt x="18" y="7"/>
                      <a:pt x="29" y="5"/>
                    </a:cubicBezTo>
                    <a:cubicBezTo>
                      <a:pt x="35" y="2"/>
                      <a:pt x="45" y="6"/>
                      <a:pt x="51" y="6"/>
                    </a:cubicBezTo>
                    <a:cubicBezTo>
                      <a:pt x="65" y="12"/>
                      <a:pt x="79" y="9"/>
                      <a:pt x="95" y="8"/>
                    </a:cubicBezTo>
                    <a:cubicBezTo>
                      <a:pt x="101" y="6"/>
                      <a:pt x="106" y="6"/>
                      <a:pt x="111" y="2"/>
                    </a:cubicBezTo>
                    <a:cubicBezTo>
                      <a:pt x="119" y="3"/>
                      <a:pt x="115" y="4"/>
                      <a:pt x="122" y="0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</p:grpSp>
        <p:grpSp>
          <p:nvGrpSpPr>
            <p:cNvPr id="34828" name="Group 448"/>
            <p:cNvGrpSpPr>
              <a:grpSpLocks/>
            </p:cNvGrpSpPr>
            <p:nvPr/>
          </p:nvGrpSpPr>
          <p:grpSpPr bwMode="auto">
            <a:xfrm flipH="1">
              <a:off x="3055" y="3322"/>
              <a:ext cx="302" cy="460"/>
              <a:chOff x="4981" y="2513"/>
              <a:chExt cx="366" cy="780"/>
            </a:xfrm>
          </p:grpSpPr>
          <p:grpSp>
            <p:nvGrpSpPr>
              <p:cNvPr id="34907" name="Group 375"/>
              <p:cNvGrpSpPr>
                <a:grpSpLocks noChangeAspect="1"/>
              </p:cNvGrpSpPr>
              <p:nvPr/>
            </p:nvGrpSpPr>
            <p:grpSpPr bwMode="auto">
              <a:xfrm>
                <a:off x="4981" y="2513"/>
                <a:ext cx="366" cy="530"/>
                <a:chOff x="4981" y="2513"/>
                <a:chExt cx="366" cy="530"/>
              </a:xfrm>
            </p:grpSpPr>
            <p:sp>
              <p:nvSpPr>
                <p:cNvPr id="34912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981" y="2513"/>
                  <a:ext cx="366" cy="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13" name="Freeform 376"/>
                <p:cNvSpPr>
                  <a:spLocks/>
                </p:cNvSpPr>
                <p:nvPr/>
              </p:nvSpPr>
              <p:spPr bwMode="auto">
                <a:xfrm>
                  <a:off x="5245" y="2759"/>
                  <a:ext cx="94" cy="100"/>
                </a:xfrm>
                <a:custGeom>
                  <a:avLst/>
                  <a:gdLst>
                    <a:gd name="T0" fmla="*/ 94 w 94"/>
                    <a:gd name="T1" fmla="*/ 52 h 100"/>
                    <a:gd name="T2" fmla="*/ 92 w 94"/>
                    <a:gd name="T3" fmla="*/ 42 h 100"/>
                    <a:gd name="T4" fmla="*/ 91 w 94"/>
                    <a:gd name="T5" fmla="*/ 34 h 100"/>
                    <a:gd name="T6" fmla="*/ 87 w 94"/>
                    <a:gd name="T7" fmla="*/ 25 h 100"/>
                    <a:gd name="T8" fmla="*/ 79 w 94"/>
                    <a:gd name="T9" fmla="*/ 17 h 100"/>
                    <a:gd name="T10" fmla="*/ 71 w 94"/>
                    <a:gd name="T11" fmla="*/ 11 h 100"/>
                    <a:gd name="T12" fmla="*/ 64 w 94"/>
                    <a:gd name="T13" fmla="*/ 7 h 100"/>
                    <a:gd name="T14" fmla="*/ 54 w 94"/>
                    <a:gd name="T15" fmla="*/ 0 h 100"/>
                    <a:gd name="T16" fmla="*/ 46 w 94"/>
                    <a:gd name="T17" fmla="*/ 4 h 100"/>
                    <a:gd name="T18" fmla="*/ 0 w 94"/>
                    <a:gd name="T19" fmla="*/ 27 h 100"/>
                    <a:gd name="T20" fmla="*/ 2 w 94"/>
                    <a:gd name="T21" fmla="*/ 61 h 100"/>
                    <a:gd name="T22" fmla="*/ 6 w 94"/>
                    <a:gd name="T23" fmla="*/ 75 h 100"/>
                    <a:gd name="T24" fmla="*/ 12 w 94"/>
                    <a:gd name="T25" fmla="*/ 86 h 100"/>
                    <a:gd name="T26" fmla="*/ 25 w 94"/>
                    <a:gd name="T27" fmla="*/ 94 h 100"/>
                    <a:gd name="T28" fmla="*/ 33 w 94"/>
                    <a:gd name="T29" fmla="*/ 98 h 100"/>
                    <a:gd name="T30" fmla="*/ 43 w 94"/>
                    <a:gd name="T31" fmla="*/ 100 h 100"/>
                    <a:gd name="T32" fmla="*/ 52 w 94"/>
                    <a:gd name="T33" fmla="*/ 100 h 100"/>
                    <a:gd name="T34" fmla="*/ 62 w 94"/>
                    <a:gd name="T35" fmla="*/ 98 h 100"/>
                    <a:gd name="T36" fmla="*/ 69 w 94"/>
                    <a:gd name="T37" fmla="*/ 92 h 100"/>
                    <a:gd name="T38" fmla="*/ 77 w 94"/>
                    <a:gd name="T39" fmla="*/ 88 h 100"/>
                    <a:gd name="T40" fmla="*/ 85 w 94"/>
                    <a:gd name="T41" fmla="*/ 80 h 100"/>
                    <a:gd name="T42" fmla="*/ 89 w 94"/>
                    <a:gd name="T43" fmla="*/ 73 h 100"/>
                    <a:gd name="T44" fmla="*/ 92 w 94"/>
                    <a:gd name="T45" fmla="*/ 63 h 100"/>
                    <a:gd name="T46" fmla="*/ 94 w 94"/>
                    <a:gd name="T47" fmla="*/ 54 h 100"/>
                    <a:gd name="T48" fmla="*/ 94 w 94"/>
                    <a:gd name="T49" fmla="*/ 52 h 10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94"/>
                    <a:gd name="T76" fmla="*/ 0 h 100"/>
                    <a:gd name="T77" fmla="*/ 94 w 94"/>
                    <a:gd name="T78" fmla="*/ 100 h 10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94" h="100">
                      <a:moveTo>
                        <a:pt x="94" y="52"/>
                      </a:moveTo>
                      <a:lnTo>
                        <a:pt x="92" y="42"/>
                      </a:lnTo>
                      <a:lnTo>
                        <a:pt x="91" y="34"/>
                      </a:lnTo>
                      <a:lnTo>
                        <a:pt x="87" y="25"/>
                      </a:lnTo>
                      <a:lnTo>
                        <a:pt x="79" y="17"/>
                      </a:lnTo>
                      <a:lnTo>
                        <a:pt x="71" y="11"/>
                      </a:lnTo>
                      <a:lnTo>
                        <a:pt x="64" y="7"/>
                      </a:lnTo>
                      <a:lnTo>
                        <a:pt x="54" y="0"/>
                      </a:lnTo>
                      <a:lnTo>
                        <a:pt x="46" y="4"/>
                      </a:lnTo>
                      <a:lnTo>
                        <a:pt x="0" y="27"/>
                      </a:lnTo>
                      <a:lnTo>
                        <a:pt x="2" y="61"/>
                      </a:lnTo>
                      <a:lnTo>
                        <a:pt x="6" y="75"/>
                      </a:lnTo>
                      <a:lnTo>
                        <a:pt x="12" y="86"/>
                      </a:lnTo>
                      <a:lnTo>
                        <a:pt x="25" y="94"/>
                      </a:lnTo>
                      <a:lnTo>
                        <a:pt x="33" y="98"/>
                      </a:lnTo>
                      <a:lnTo>
                        <a:pt x="43" y="100"/>
                      </a:lnTo>
                      <a:lnTo>
                        <a:pt x="52" y="100"/>
                      </a:lnTo>
                      <a:lnTo>
                        <a:pt x="62" y="98"/>
                      </a:lnTo>
                      <a:lnTo>
                        <a:pt x="69" y="92"/>
                      </a:lnTo>
                      <a:lnTo>
                        <a:pt x="77" y="88"/>
                      </a:lnTo>
                      <a:lnTo>
                        <a:pt x="85" y="80"/>
                      </a:lnTo>
                      <a:lnTo>
                        <a:pt x="89" y="73"/>
                      </a:lnTo>
                      <a:lnTo>
                        <a:pt x="92" y="63"/>
                      </a:lnTo>
                      <a:lnTo>
                        <a:pt x="94" y="54"/>
                      </a:lnTo>
                      <a:lnTo>
                        <a:pt x="94" y="52"/>
                      </a:lnTo>
                      <a:close/>
                    </a:path>
                  </a:pathLst>
                </a:custGeom>
                <a:solidFill>
                  <a:srgbClr val="80FF8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14" name="Freeform 377"/>
                <p:cNvSpPr>
                  <a:spLocks/>
                </p:cNvSpPr>
                <p:nvPr/>
              </p:nvSpPr>
              <p:spPr bwMode="auto">
                <a:xfrm>
                  <a:off x="5167" y="2567"/>
                  <a:ext cx="140" cy="221"/>
                </a:xfrm>
                <a:custGeom>
                  <a:avLst/>
                  <a:gdLst>
                    <a:gd name="T0" fmla="*/ 82 w 140"/>
                    <a:gd name="T1" fmla="*/ 221 h 221"/>
                    <a:gd name="T2" fmla="*/ 134 w 140"/>
                    <a:gd name="T3" fmla="*/ 194 h 221"/>
                    <a:gd name="T4" fmla="*/ 140 w 140"/>
                    <a:gd name="T5" fmla="*/ 188 h 221"/>
                    <a:gd name="T6" fmla="*/ 140 w 140"/>
                    <a:gd name="T7" fmla="*/ 184 h 221"/>
                    <a:gd name="T8" fmla="*/ 138 w 140"/>
                    <a:gd name="T9" fmla="*/ 175 h 221"/>
                    <a:gd name="T10" fmla="*/ 134 w 140"/>
                    <a:gd name="T11" fmla="*/ 169 h 221"/>
                    <a:gd name="T12" fmla="*/ 132 w 140"/>
                    <a:gd name="T13" fmla="*/ 163 h 221"/>
                    <a:gd name="T14" fmla="*/ 126 w 140"/>
                    <a:gd name="T15" fmla="*/ 151 h 221"/>
                    <a:gd name="T16" fmla="*/ 121 w 140"/>
                    <a:gd name="T17" fmla="*/ 138 h 221"/>
                    <a:gd name="T18" fmla="*/ 121 w 140"/>
                    <a:gd name="T19" fmla="*/ 130 h 221"/>
                    <a:gd name="T20" fmla="*/ 119 w 140"/>
                    <a:gd name="T21" fmla="*/ 123 h 221"/>
                    <a:gd name="T22" fmla="*/ 115 w 140"/>
                    <a:gd name="T23" fmla="*/ 109 h 221"/>
                    <a:gd name="T24" fmla="*/ 113 w 140"/>
                    <a:gd name="T25" fmla="*/ 94 h 221"/>
                    <a:gd name="T26" fmla="*/ 109 w 140"/>
                    <a:gd name="T27" fmla="*/ 79 h 221"/>
                    <a:gd name="T28" fmla="*/ 107 w 140"/>
                    <a:gd name="T29" fmla="*/ 71 h 221"/>
                    <a:gd name="T30" fmla="*/ 103 w 140"/>
                    <a:gd name="T31" fmla="*/ 67 h 221"/>
                    <a:gd name="T32" fmla="*/ 67 w 140"/>
                    <a:gd name="T33" fmla="*/ 0 h 221"/>
                    <a:gd name="T34" fmla="*/ 40 w 140"/>
                    <a:gd name="T35" fmla="*/ 0 h 221"/>
                    <a:gd name="T36" fmla="*/ 6 w 140"/>
                    <a:gd name="T37" fmla="*/ 19 h 221"/>
                    <a:gd name="T38" fmla="*/ 0 w 140"/>
                    <a:gd name="T39" fmla="*/ 30 h 221"/>
                    <a:gd name="T40" fmla="*/ 2 w 140"/>
                    <a:gd name="T41" fmla="*/ 34 h 221"/>
                    <a:gd name="T42" fmla="*/ 0 w 140"/>
                    <a:gd name="T43" fmla="*/ 40 h 221"/>
                    <a:gd name="T44" fmla="*/ 2 w 140"/>
                    <a:gd name="T45" fmla="*/ 44 h 221"/>
                    <a:gd name="T46" fmla="*/ 6 w 140"/>
                    <a:gd name="T47" fmla="*/ 57 h 221"/>
                    <a:gd name="T48" fmla="*/ 25 w 140"/>
                    <a:gd name="T49" fmla="*/ 69 h 221"/>
                    <a:gd name="T50" fmla="*/ 34 w 140"/>
                    <a:gd name="T51" fmla="*/ 75 h 221"/>
                    <a:gd name="T52" fmla="*/ 40 w 140"/>
                    <a:gd name="T53" fmla="*/ 79 h 221"/>
                    <a:gd name="T54" fmla="*/ 42 w 140"/>
                    <a:gd name="T55" fmla="*/ 86 h 221"/>
                    <a:gd name="T56" fmla="*/ 44 w 140"/>
                    <a:gd name="T57" fmla="*/ 92 h 221"/>
                    <a:gd name="T58" fmla="*/ 48 w 140"/>
                    <a:gd name="T59" fmla="*/ 98 h 221"/>
                    <a:gd name="T60" fmla="*/ 50 w 140"/>
                    <a:gd name="T61" fmla="*/ 103 h 221"/>
                    <a:gd name="T62" fmla="*/ 52 w 140"/>
                    <a:gd name="T63" fmla="*/ 109 h 221"/>
                    <a:gd name="T64" fmla="*/ 55 w 140"/>
                    <a:gd name="T65" fmla="*/ 117 h 221"/>
                    <a:gd name="T66" fmla="*/ 57 w 140"/>
                    <a:gd name="T67" fmla="*/ 123 h 221"/>
                    <a:gd name="T68" fmla="*/ 59 w 140"/>
                    <a:gd name="T69" fmla="*/ 128 h 221"/>
                    <a:gd name="T70" fmla="*/ 65 w 140"/>
                    <a:gd name="T71" fmla="*/ 142 h 221"/>
                    <a:gd name="T72" fmla="*/ 67 w 140"/>
                    <a:gd name="T73" fmla="*/ 148 h 221"/>
                    <a:gd name="T74" fmla="*/ 71 w 140"/>
                    <a:gd name="T75" fmla="*/ 161 h 221"/>
                    <a:gd name="T76" fmla="*/ 77 w 140"/>
                    <a:gd name="T77" fmla="*/ 173 h 221"/>
                    <a:gd name="T78" fmla="*/ 78 w 140"/>
                    <a:gd name="T79" fmla="*/ 180 h 221"/>
                    <a:gd name="T80" fmla="*/ 78 w 140"/>
                    <a:gd name="T81" fmla="*/ 188 h 221"/>
                    <a:gd name="T82" fmla="*/ 80 w 140"/>
                    <a:gd name="T83" fmla="*/ 203 h 221"/>
                    <a:gd name="T84" fmla="*/ 82 w 140"/>
                    <a:gd name="T85" fmla="*/ 221 h 221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40"/>
                    <a:gd name="T130" fmla="*/ 0 h 221"/>
                    <a:gd name="T131" fmla="*/ 140 w 140"/>
                    <a:gd name="T132" fmla="*/ 221 h 221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40" h="221">
                      <a:moveTo>
                        <a:pt x="82" y="221"/>
                      </a:moveTo>
                      <a:lnTo>
                        <a:pt x="134" y="194"/>
                      </a:lnTo>
                      <a:lnTo>
                        <a:pt x="140" y="188"/>
                      </a:lnTo>
                      <a:lnTo>
                        <a:pt x="140" y="184"/>
                      </a:lnTo>
                      <a:lnTo>
                        <a:pt x="138" y="175"/>
                      </a:lnTo>
                      <a:lnTo>
                        <a:pt x="134" y="169"/>
                      </a:lnTo>
                      <a:lnTo>
                        <a:pt x="132" y="163"/>
                      </a:lnTo>
                      <a:lnTo>
                        <a:pt x="126" y="151"/>
                      </a:lnTo>
                      <a:lnTo>
                        <a:pt x="121" y="138"/>
                      </a:lnTo>
                      <a:lnTo>
                        <a:pt x="121" y="130"/>
                      </a:lnTo>
                      <a:lnTo>
                        <a:pt x="119" y="123"/>
                      </a:lnTo>
                      <a:lnTo>
                        <a:pt x="115" y="109"/>
                      </a:lnTo>
                      <a:lnTo>
                        <a:pt x="113" y="94"/>
                      </a:lnTo>
                      <a:lnTo>
                        <a:pt x="109" y="79"/>
                      </a:lnTo>
                      <a:lnTo>
                        <a:pt x="107" y="71"/>
                      </a:lnTo>
                      <a:lnTo>
                        <a:pt x="103" y="67"/>
                      </a:lnTo>
                      <a:lnTo>
                        <a:pt x="67" y="0"/>
                      </a:lnTo>
                      <a:lnTo>
                        <a:pt x="40" y="0"/>
                      </a:lnTo>
                      <a:lnTo>
                        <a:pt x="6" y="19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0" y="40"/>
                      </a:lnTo>
                      <a:lnTo>
                        <a:pt x="2" y="44"/>
                      </a:lnTo>
                      <a:lnTo>
                        <a:pt x="6" y="57"/>
                      </a:lnTo>
                      <a:lnTo>
                        <a:pt x="25" y="69"/>
                      </a:lnTo>
                      <a:lnTo>
                        <a:pt x="34" y="75"/>
                      </a:lnTo>
                      <a:lnTo>
                        <a:pt x="40" y="79"/>
                      </a:lnTo>
                      <a:lnTo>
                        <a:pt x="42" y="86"/>
                      </a:lnTo>
                      <a:lnTo>
                        <a:pt x="44" y="92"/>
                      </a:lnTo>
                      <a:lnTo>
                        <a:pt x="48" y="98"/>
                      </a:lnTo>
                      <a:lnTo>
                        <a:pt x="50" y="103"/>
                      </a:lnTo>
                      <a:lnTo>
                        <a:pt x="52" y="109"/>
                      </a:lnTo>
                      <a:lnTo>
                        <a:pt x="55" y="117"/>
                      </a:lnTo>
                      <a:lnTo>
                        <a:pt x="57" y="123"/>
                      </a:lnTo>
                      <a:lnTo>
                        <a:pt x="59" y="128"/>
                      </a:lnTo>
                      <a:lnTo>
                        <a:pt x="65" y="142"/>
                      </a:lnTo>
                      <a:lnTo>
                        <a:pt x="67" y="148"/>
                      </a:lnTo>
                      <a:lnTo>
                        <a:pt x="71" y="161"/>
                      </a:lnTo>
                      <a:lnTo>
                        <a:pt x="77" y="173"/>
                      </a:lnTo>
                      <a:lnTo>
                        <a:pt x="78" y="180"/>
                      </a:lnTo>
                      <a:lnTo>
                        <a:pt x="78" y="188"/>
                      </a:lnTo>
                      <a:lnTo>
                        <a:pt x="80" y="203"/>
                      </a:lnTo>
                      <a:lnTo>
                        <a:pt x="82" y="221"/>
                      </a:lnTo>
                      <a:close/>
                    </a:path>
                  </a:pathLst>
                </a:custGeom>
                <a:solidFill>
                  <a:srgbClr val="80FF8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15" name="Freeform 378"/>
                <p:cNvSpPr>
                  <a:spLocks/>
                </p:cNvSpPr>
                <p:nvPr/>
              </p:nvSpPr>
              <p:spPr bwMode="auto">
                <a:xfrm>
                  <a:off x="5104" y="2636"/>
                  <a:ext cx="155" cy="271"/>
                </a:xfrm>
                <a:custGeom>
                  <a:avLst/>
                  <a:gdLst>
                    <a:gd name="T0" fmla="*/ 3 w 155"/>
                    <a:gd name="T1" fmla="*/ 225 h 271"/>
                    <a:gd name="T2" fmla="*/ 2 w 155"/>
                    <a:gd name="T3" fmla="*/ 228 h 271"/>
                    <a:gd name="T4" fmla="*/ 0 w 155"/>
                    <a:gd name="T5" fmla="*/ 244 h 271"/>
                    <a:gd name="T6" fmla="*/ 2 w 155"/>
                    <a:gd name="T7" fmla="*/ 257 h 271"/>
                    <a:gd name="T8" fmla="*/ 5 w 155"/>
                    <a:gd name="T9" fmla="*/ 267 h 271"/>
                    <a:gd name="T10" fmla="*/ 26 w 155"/>
                    <a:gd name="T11" fmla="*/ 271 h 271"/>
                    <a:gd name="T12" fmla="*/ 42 w 155"/>
                    <a:gd name="T13" fmla="*/ 269 h 271"/>
                    <a:gd name="T14" fmla="*/ 53 w 155"/>
                    <a:gd name="T15" fmla="*/ 267 h 271"/>
                    <a:gd name="T16" fmla="*/ 67 w 155"/>
                    <a:gd name="T17" fmla="*/ 263 h 271"/>
                    <a:gd name="T18" fmla="*/ 99 w 155"/>
                    <a:gd name="T19" fmla="*/ 261 h 271"/>
                    <a:gd name="T20" fmla="*/ 118 w 155"/>
                    <a:gd name="T21" fmla="*/ 257 h 271"/>
                    <a:gd name="T22" fmla="*/ 141 w 155"/>
                    <a:gd name="T23" fmla="*/ 246 h 271"/>
                    <a:gd name="T24" fmla="*/ 153 w 155"/>
                    <a:gd name="T25" fmla="*/ 236 h 271"/>
                    <a:gd name="T26" fmla="*/ 153 w 155"/>
                    <a:gd name="T27" fmla="*/ 211 h 271"/>
                    <a:gd name="T28" fmla="*/ 143 w 155"/>
                    <a:gd name="T29" fmla="*/ 184 h 271"/>
                    <a:gd name="T30" fmla="*/ 141 w 155"/>
                    <a:gd name="T31" fmla="*/ 134 h 271"/>
                    <a:gd name="T32" fmla="*/ 140 w 155"/>
                    <a:gd name="T33" fmla="*/ 109 h 271"/>
                    <a:gd name="T34" fmla="*/ 134 w 155"/>
                    <a:gd name="T35" fmla="*/ 90 h 271"/>
                    <a:gd name="T36" fmla="*/ 126 w 155"/>
                    <a:gd name="T37" fmla="*/ 73 h 271"/>
                    <a:gd name="T38" fmla="*/ 118 w 155"/>
                    <a:gd name="T39" fmla="*/ 54 h 271"/>
                    <a:gd name="T40" fmla="*/ 115 w 155"/>
                    <a:gd name="T41" fmla="*/ 40 h 271"/>
                    <a:gd name="T42" fmla="*/ 109 w 155"/>
                    <a:gd name="T43" fmla="*/ 27 h 271"/>
                    <a:gd name="T44" fmla="*/ 103 w 155"/>
                    <a:gd name="T45" fmla="*/ 15 h 271"/>
                    <a:gd name="T46" fmla="*/ 97 w 155"/>
                    <a:gd name="T47" fmla="*/ 4 h 271"/>
                    <a:gd name="T48" fmla="*/ 71 w 155"/>
                    <a:gd name="T49" fmla="*/ 0 h 271"/>
                    <a:gd name="T50" fmla="*/ 49 w 155"/>
                    <a:gd name="T51" fmla="*/ 10 h 271"/>
                    <a:gd name="T52" fmla="*/ 46 w 155"/>
                    <a:gd name="T53" fmla="*/ 15 h 271"/>
                    <a:gd name="T54" fmla="*/ 59 w 155"/>
                    <a:gd name="T55" fmla="*/ 10 h 271"/>
                    <a:gd name="T56" fmla="*/ 72 w 155"/>
                    <a:gd name="T57" fmla="*/ 8 h 271"/>
                    <a:gd name="T58" fmla="*/ 82 w 155"/>
                    <a:gd name="T59" fmla="*/ 15 h 271"/>
                    <a:gd name="T60" fmla="*/ 90 w 155"/>
                    <a:gd name="T61" fmla="*/ 27 h 271"/>
                    <a:gd name="T62" fmla="*/ 94 w 155"/>
                    <a:gd name="T63" fmla="*/ 38 h 271"/>
                    <a:gd name="T64" fmla="*/ 94 w 155"/>
                    <a:gd name="T65" fmla="*/ 48 h 271"/>
                    <a:gd name="T66" fmla="*/ 95 w 155"/>
                    <a:gd name="T67" fmla="*/ 81 h 271"/>
                    <a:gd name="T68" fmla="*/ 90 w 155"/>
                    <a:gd name="T69" fmla="*/ 106 h 271"/>
                    <a:gd name="T70" fmla="*/ 86 w 155"/>
                    <a:gd name="T71" fmla="*/ 111 h 271"/>
                    <a:gd name="T72" fmla="*/ 84 w 155"/>
                    <a:gd name="T73" fmla="*/ 134 h 271"/>
                    <a:gd name="T74" fmla="*/ 78 w 155"/>
                    <a:gd name="T75" fmla="*/ 152 h 271"/>
                    <a:gd name="T76" fmla="*/ 57 w 155"/>
                    <a:gd name="T77" fmla="*/ 175 h 271"/>
                    <a:gd name="T78" fmla="*/ 40 w 155"/>
                    <a:gd name="T79" fmla="*/ 184 h 271"/>
                    <a:gd name="T80" fmla="*/ 30 w 155"/>
                    <a:gd name="T81" fmla="*/ 192 h 271"/>
                    <a:gd name="T82" fmla="*/ 21 w 155"/>
                    <a:gd name="T83" fmla="*/ 200 h 271"/>
                    <a:gd name="T84" fmla="*/ 7 w 155"/>
                    <a:gd name="T85" fmla="*/ 205 h 271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55"/>
                    <a:gd name="T130" fmla="*/ 0 h 271"/>
                    <a:gd name="T131" fmla="*/ 155 w 155"/>
                    <a:gd name="T132" fmla="*/ 271 h 271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55" h="271">
                      <a:moveTo>
                        <a:pt x="2" y="207"/>
                      </a:moveTo>
                      <a:lnTo>
                        <a:pt x="3" y="225"/>
                      </a:lnTo>
                      <a:lnTo>
                        <a:pt x="3" y="228"/>
                      </a:lnTo>
                      <a:lnTo>
                        <a:pt x="2" y="228"/>
                      </a:lnTo>
                      <a:lnTo>
                        <a:pt x="2" y="240"/>
                      </a:lnTo>
                      <a:lnTo>
                        <a:pt x="0" y="244"/>
                      </a:lnTo>
                      <a:lnTo>
                        <a:pt x="0" y="255"/>
                      </a:lnTo>
                      <a:lnTo>
                        <a:pt x="2" y="257"/>
                      </a:lnTo>
                      <a:lnTo>
                        <a:pt x="5" y="263"/>
                      </a:lnTo>
                      <a:lnTo>
                        <a:pt x="5" y="267"/>
                      </a:lnTo>
                      <a:lnTo>
                        <a:pt x="15" y="269"/>
                      </a:lnTo>
                      <a:lnTo>
                        <a:pt x="26" y="271"/>
                      </a:lnTo>
                      <a:lnTo>
                        <a:pt x="34" y="271"/>
                      </a:lnTo>
                      <a:lnTo>
                        <a:pt x="42" y="269"/>
                      </a:lnTo>
                      <a:lnTo>
                        <a:pt x="48" y="269"/>
                      </a:lnTo>
                      <a:lnTo>
                        <a:pt x="53" y="267"/>
                      </a:lnTo>
                      <a:lnTo>
                        <a:pt x="59" y="265"/>
                      </a:lnTo>
                      <a:lnTo>
                        <a:pt x="67" y="263"/>
                      </a:lnTo>
                      <a:lnTo>
                        <a:pt x="82" y="263"/>
                      </a:lnTo>
                      <a:lnTo>
                        <a:pt x="99" y="261"/>
                      </a:lnTo>
                      <a:lnTo>
                        <a:pt x="115" y="257"/>
                      </a:lnTo>
                      <a:lnTo>
                        <a:pt x="118" y="257"/>
                      </a:lnTo>
                      <a:lnTo>
                        <a:pt x="132" y="251"/>
                      </a:lnTo>
                      <a:lnTo>
                        <a:pt x="141" y="246"/>
                      </a:lnTo>
                      <a:lnTo>
                        <a:pt x="149" y="236"/>
                      </a:lnTo>
                      <a:lnTo>
                        <a:pt x="153" y="236"/>
                      </a:lnTo>
                      <a:lnTo>
                        <a:pt x="155" y="234"/>
                      </a:lnTo>
                      <a:lnTo>
                        <a:pt x="153" y="211"/>
                      </a:lnTo>
                      <a:lnTo>
                        <a:pt x="147" y="198"/>
                      </a:lnTo>
                      <a:lnTo>
                        <a:pt x="143" y="184"/>
                      </a:lnTo>
                      <a:lnTo>
                        <a:pt x="143" y="152"/>
                      </a:lnTo>
                      <a:lnTo>
                        <a:pt x="141" y="134"/>
                      </a:lnTo>
                      <a:lnTo>
                        <a:pt x="141" y="117"/>
                      </a:lnTo>
                      <a:lnTo>
                        <a:pt x="140" y="109"/>
                      </a:lnTo>
                      <a:lnTo>
                        <a:pt x="138" y="104"/>
                      </a:lnTo>
                      <a:lnTo>
                        <a:pt x="134" y="90"/>
                      </a:lnTo>
                      <a:lnTo>
                        <a:pt x="128" y="79"/>
                      </a:lnTo>
                      <a:lnTo>
                        <a:pt x="126" y="73"/>
                      </a:lnTo>
                      <a:lnTo>
                        <a:pt x="122" y="59"/>
                      </a:lnTo>
                      <a:lnTo>
                        <a:pt x="118" y="54"/>
                      </a:lnTo>
                      <a:lnTo>
                        <a:pt x="117" y="46"/>
                      </a:lnTo>
                      <a:lnTo>
                        <a:pt x="115" y="40"/>
                      </a:lnTo>
                      <a:lnTo>
                        <a:pt x="113" y="34"/>
                      </a:lnTo>
                      <a:lnTo>
                        <a:pt x="109" y="27"/>
                      </a:lnTo>
                      <a:lnTo>
                        <a:pt x="105" y="21"/>
                      </a:lnTo>
                      <a:lnTo>
                        <a:pt x="103" y="15"/>
                      </a:lnTo>
                      <a:lnTo>
                        <a:pt x="101" y="10"/>
                      </a:lnTo>
                      <a:lnTo>
                        <a:pt x="97" y="4"/>
                      </a:lnTo>
                      <a:lnTo>
                        <a:pt x="8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10"/>
                      </a:lnTo>
                      <a:lnTo>
                        <a:pt x="40" y="19"/>
                      </a:lnTo>
                      <a:lnTo>
                        <a:pt x="46" y="15"/>
                      </a:lnTo>
                      <a:lnTo>
                        <a:pt x="51" y="11"/>
                      </a:lnTo>
                      <a:lnTo>
                        <a:pt x="59" y="10"/>
                      </a:lnTo>
                      <a:lnTo>
                        <a:pt x="65" y="10"/>
                      </a:lnTo>
                      <a:lnTo>
                        <a:pt x="72" y="8"/>
                      </a:lnTo>
                      <a:lnTo>
                        <a:pt x="78" y="11"/>
                      </a:lnTo>
                      <a:lnTo>
                        <a:pt x="82" y="15"/>
                      </a:lnTo>
                      <a:lnTo>
                        <a:pt x="86" y="21"/>
                      </a:lnTo>
                      <a:lnTo>
                        <a:pt x="90" y="27"/>
                      </a:lnTo>
                      <a:lnTo>
                        <a:pt x="94" y="34"/>
                      </a:lnTo>
                      <a:lnTo>
                        <a:pt x="94" y="38"/>
                      </a:lnTo>
                      <a:lnTo>
                        <a:pt x="88" y="36"/>
                      </a:lnTo>
                      <a:lnTo>
                        <a:pt x="94" y="48"/>
                      </a:lnTo>
                      <a:lnTo>
                        <a:pt x="95" y="65"/>
                      </a:lnTo>
                      <a:lnTo>
                        <a:pt x="95" y="81"/>
                      </a:lnTo>
                      <a:lnTo>
                        <a:pt x="94" y="96"/>
                      </a:lnTo>
                      <a:lnTo>
                        <a:pt x="90" y="106"/>
                      </a:lnTo>
                      <a:lnTo>
                        <a:pt x="88" y="107"/>
                      </a:lnTo>
                      <a:lnTo>
                        <a:pt x="86" y="111"/>
                      </a:lnTo>
                      <a:lnTo>
                        <a:pt x="86" y="129"/>
                      </a:lnTo>
                      <a:lnTo>
                        <a:pt x="84" y="134"/>
                      </a:lnTo>
                      <a:lnTo>
                        <a:pt x="84" y="140"/>
                      </a:lnTo>
                      <a:lnTo>
                        <a:pt x="78" y="152"/>
                      </a:lnTo>
                      <a:lnTo>
                        <a:pt x="74" y="157"/>
                      </a:lnTo>
                      <a:lnTo>
                        <a:pt x="57" y="175"/>
                      </a:lnTo>
                      <a:lnTo>
                        <a:pt x="51" y="178"/>
                      </a:lnTo>
                      <a:lnTo>
                        <a:pt x="40" y="184"/>
                      </a:lnTo>
                      <a:lnTo>
                        <a:pt x="36" y="188"/>
                      </a:lnTo>
                      <a:lnTo>
                        <a:pt x="30" y="192"/>
                      </a:lnTo>
                      <a:lnTo>
                        <a:pt x="26" y="196"/>
                      </a:lnTo>
                      <a:lnTo>
                        <a:pt x="21" y="200"/>
                      </a:lnTo>
                      <a:lnTo>
                        <a:pt x="13" y="203"/>
                      </a:lnTo>
                      <a:lnTo>
                        <a:pt x="7" y="205"/>
                      </a:lnTo>
                      <a:lnTo>
                        <a:pt x="2" y="207"/>
                      </a:lnTo>
                      <a:close/>
                    </a:path>
                  </a:pathLst>
                </a:custGeom>
                <a:solidFill>
                  <a:srgbClr val="80C2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16" name="Freeform 379"/>
                <p:cNvSpPr>
                  <a:spLocks/>
                </p:cNvSpPr>
                <p:nvPr/>
              </p:nvSpPr>
              <p:spPr bwMode="auto">
                <a:xfrm>
                  <a:off x="5056" y="2870"/>
                  <a:ext cx="205" cy="165"/>
                </a:xfrm>
                <a:custGeom>
                  <a:avLst/>
                  <a:gdLst>
                    <a:gd name="T0" fmla="*/ 203 w 205"/>
                    <a:gd name="T1" fmla="*/ 0 h 165"/>
                    <a:gd name="T2" fmla="*/ 201 w 205"/>
                    <a:gd name="T3" fmla="*/ 0 h 165"/>
                    <a:gd name="T4" fmla="*/ 189 w 205"/>
                    <a:gd name="T5" fmla="*/ 12 h 165"/>
                    <a:gd name="T6" fmla="*/ 180 w 205"/>
                    <a:gd name="T7" fmla="*/ 17 h 165"/>
                    <a:gd name="T8" fmla="*/ 166 w 205"/>
                    <a:gd name="T9" fmla="*/ 21 h 165"/>
                    <a:gd name="T10" fmla="*/ 163 w 205"/>
                    <a:gd name="T11" fmla="*/ 21 h 165"/>
                    <a:gd name="T12" fmla="*/ 147 w 205"/>
                    <a:gd name="T13" fmla="*/ 27 h 165"/>
                    <a:gd name="T14" fmla="*/ 132 w 205"/>
                    <a:gd name="T15" fmla="*/ 27 h 165"/>
                    <a:gd name="T16" fmla="*/ 117 w 205"/>
                    <a:gd name="T17" fmla="*/ 29 h 165"/>
                    <a:gd name="T18" fmla="*/ 107 w 205"/>
                    <a:gd name="T19" fmla="*/ 29 h 165"/>
                    <a:gd name="T20" fmla="*/ 101 w 205"/>
                    <a:gd name="T21" fmla="*/ 31 h 165"/>
                    <a:gd name="T22" fmla="*/ 96 w 205"/>
                    <a:gd name="T23" fmla="*/ 35 h 165"/>
                    <a:gd name="T24" fmla="*/ 63 w 205"/>
                    <a:gd name="T25" fmla="*/ 35 h 165"/>
                    <a:gd name="T26" fmla="*/ 53 w 205"/>
                    <a:gd name="T27" fmla="*/ 31 h 165"/>
                    <a:gd name="T28" fmla="*/ 50 w 205"/>
                    <a:gd name="T29" fmla="*/ 35 h 165"/>
                    <a:gd name="T30" fmla="*/ 46 w 205"/>
                    <a:gd name="T31" fmla="*/ 41 h 165"/>
                    <a:gd name="T32" fmla="*/ 36 w 205"/>
                    <a:gd name="T33" fmla="*/ 50 h 165"/>
                    <a:gd name="T34" fmla="*/ 28 w 205"/>
                    <a:gd name="T35" fmla="*/ 60 h 165"/>
                    <a:gd name="T36" fmla="*/ 23 w 205"/>
                    <a:gd name="T37" fmla="*/ 69 h 165"/>
                    <a:gd name="T38" fmla="*/ 15 w 205"/>
                    <a:gd name="T39" fmla="*/ 81 h 165"/>
                    <a:gd name="T40" fmla="*/ 7 w 205"/>
                    <a:gd name="T41" fmla="*/ 90 h 165"/>
                    <a:gd name="T42" fmla="*/ 4 w 205"/>
                    <a:gd name="T43" fmla="*/ 104 h 165"/>
                    <a:gd name="T44" fmla="*/ 2 w 205"/>
                    <a:gd name="T45" fmla="*/ 112 h 165"/>
                    <a:gd name="T46" fmla="*/ 0 w 205"/>
                    <a:gd name="T47" fmla="*/ 119 h 165"/>
                    <a:gd name="T48" fmla="*/ 2 w 205"/>
                    <a:gd name="T49" fmla="*/ 127 h 165"/>
                    <a:gd name="T50" fmla="*/ 5 w 205"/>
                    <a:gd name="T51" fmla="*/ 133 h 165"/>
                    <a:gd name="T52" fmla="*/ 9 w 205"/>
                    <a:gd name="T53" fmla="*/ 138 h 165"/>
                    <a:gd name="T54" fmla="*/ 11 w 205"/>
                    <a:gd name="T55" fmla="*/ 144 h 165"/>
                    <a:gd name="T56" fmla="*/ 19 w 205"/>
                    <a:gd name="T57" fmla="*/ 165 h 165"/>
                    <a:gd name="T58" fmla="*/ 90 w 205"/>
                    <a:gd name="T59" fmla="*/ 165 h 165"/>
                    <a:gd name="T60" fmla="*/ 88 w 205"/>
                    <a:gd name="T61" fmla="*/ 158 h 165"/>
                    <a:gd name="T62" fmla="*/ 86 w 205"/>
                    <a:gd name="T63" fmla="*/ 150 h 165"/>
                    <a:gd name="T64" fmla="*/ 84 w 205"/>
                    <a:gd name="T65" fmla="*/ 146 h 165"/>
                    <a:gd name="T66" fmla="*/ 80 w 205"/>
                    <a:gd name="T67" fmla="*/ 140 h 165"/>
                    <a:gd name="T68" fmla="*/ 76 w 205"/>
                    <a:gd name="T69" fmla="*/ 135 h 165"/>
                    <a:gd name="T70" fmla="*/ 74 w 205"/>
                    <a:gd name="T71" fmla="*/ 131 h 165"/>
                    <a:gd name="T72" fmla="*/ 74 w 205"/>
                    <a:gd name="T73" fmla="*/ 127 h 165"/>
                    <a:gd name="T74" fmla="*/ 76 w 205"/>
                    <a:gd name="T75" fmla="*/ 123 h 165"/>
                    <a:gd name="T76" fmla="*/ 86 w 205"/>
                    <a:gd name="T77" fmla="*/ 119 h 165"/>
                    <a:gd name="T78" fmla="*/ 96 w 205"/>
                    <a:gd name="T79" fmla="*/ 112 h 165"/>
                    <a:gd name="T80" fmla="*/ 107 w 205"/>
                    <a:gd name="T81" fmla="*/ 104 h 165"/>
                    <a:gd name="T82" fmla="*/ 109 w 205"/>
                    <a:gd name="T83" fmla="*/ 117 h 165"/>
                    <a:gd name="T84" fmla="*/ 115 w 205"/>
                    <a:gd name="T85" fmla="*/ 131 h 165"/>
                    <a:gd name="T86" fmla="*/ 117 w 205"/>
                    <a:gd name="T87" fmla="*/ 146 h 165"/>
                    <a:gd name="T88" fmla="*/ 122 w 205"/>
                    <a:gd name="T89" fmla="*/ 156 h 165"/>
                    <a:gd name="T90" fmla="*/ 128 w 205"/>
                    <a:gd name="T91" fmla="*/ 165 h 165"/>
                    <a:gd name="T92" fmla="*/ 199 w 205"/>
                    <a:gd name="T93" fmla="*/ 165 h 165"/>
                    <a:gd name="T94" fmla="*/ 197 w 205"/>
                    <a:gd name="T95" fmla="*/ 154 h 165"/>
                    <a:gd name="T96" fmla="*/ 193 w 205"/>
                    <a:gd name="T97" fmla="*/ 140 h 165"/>
                    <a:gd name="T98" fmla="*/ 191 w 205"/>
                    <a:gd name="T99" fmla="*/ 125 h 165"/>
                    <a:gd name="T100" fmla="*/ 191 w 205"/>
                    <a:gd name="T101" fmla="*/ 90 h 165"/>
                    <a:gd name="T102" fmla="*/ 189 w 205"/>
                    <a:gd name="T103" fmla="*/ 73 h 165"/>
                    <a:gd name="T104" fmla="*/ 195 w 205"/>
                    <a:gd name="T105" fmla="*/ 60 h 165"/>
                    <a:gd name="T106" fmla="*/ 199 w 205"/>
                    <a:gd name="T107" fmla="*/ 46 h 165"/>
                    <a:gd name="T108" fmla="*/ 201 w 205"/>
                    <a:gd name="T109" fmla="*/ 31 h 165"/>
                    <a:gd name="T110" fmla="*/ 205 w 205"/>
                    <a:gd name="T111" fmla="*/ 17 h 165"/>
                    <a:gd name="T112" fmla="*/ 203 w 205"/>
                    <a:gd name="T113" fmla="*/ 0 h 16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5"/>
                    <a:gd name="T172" fmla="*/ 0 h 165"/>
                    <a:gd name="T173" fmla="*/ 205 w 205"/>
                    <a:gd name="T174" fmla="*/ 165 h 16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5" h="165">
                      <a:moveTo>
                        <a:pt x="203" y="0"/>
                      </a:moveTo>
                      <a:lnTo>
                        <a:pt x="201" y="0"/>
                      </a:lnTo>
                      <a:lnTo>
                        <a:pt x="189" y="12"/>
                      </a:lnTo>
                      <a:lnTo>
                        <a:pt x="180" y="17"/>
                      </a:lnTo>
                      <a:lnTo>
                        <a:pt x="166" y="21"/>
                      </a:lnTo>
                      <a:lnTo>
                        <a:pt x="163" y="21"/>
                      </a:lnTo>
                      <a:lnTo>
                        <a:pt x="147" y="27"/>
                      </a:lnTo>
                      <a:lnTo>
                        <a:pt x="132" y="27"/>
                      </a:lnTo>
                      <a:lnTo>
                        <a:pt x="117" y="29"/>
                      </a:lnTo>
                      <a:lnTo>
                        <a:pt x="107" y="29"/>
                      </a:lnTo>
                      <a:lnTo>
                        <a:pt x="101" y="31"/>
                      </a:lnTo>
                      <a:lnTo>
                        <a:pt x="96" y="35"/>
                      </a:lnTo>
                      <a:lnTo>
                        <a:pt x="63" y="35"/>
                      </a:lnTo>
                      <a:lnTo>
                        <a:pt x="53" y="31"/>
                      </a:lnTo>
                      <a:lnTo>
                        <a:pt x="50" y="35"/>
                      </a:lnTo>
                      <a:lnTo>
                        <a:pt x="46" y="41"/>
                      </a:lnTo>
                      <a:lnTo>
                        <a:pt x="36" y="50"/>
                      </a:lnTo>
                      <a:lnTo>
                        <a:pt x="28" y="60"/>
                      </a:lnTo>
                      <a:lnTo>
                        <a:pt x="23" y="69"/>
                      </a:lnTo>
                      <a:lnTo>
                        <a:pt x="15" y="81"/>
                      </a:lnTo>
                      <a:lnTo>
                        <a:pt x="7" y="90"/>
                      </a:lnTo>
                      <a:lnTo>
                        <a:pt x="4" y="104"/>
                      </a:lnTo>
                      <a:lnTo>
                        <a:pt x="2" y="112"/>
                      </a:lnTo>
                      <a:lnTo>
                        <a:pt x="0" y="119"/>
                      </a:lnTo>
                      <a:lnTo>
                        <a:pt x="2" y="127"/>
                      </a:lnTo>
                      <a:lnTo>
                        <a:pt x="5" y="133"/>
                      </a:lnTo>
                      <a:lnTo>
                        <a:pt x="9" y="138"/>
                      </a:lnTo>
                      <a:lnTo>
                        <a:pt x="11" y="144"/>
                      </a:lnTo>
                      <a:lnTo>
                        <a:pt x="19" y="165"/>
                      </a:lnTo>
                      <a:lnTo>
                        <a:pt x="90" y="165"/>
                      </a:lnTo>
                      <a:lnTo>
                        <a:pt x="88" y="158"/>
                      </a:lnTo>
                      <a:lnTo>
                        <a:pt x="86" y="150"/>
                      </a:lnTo>
                      <a:lnTo>
                        <a:pt x="84" y="146"/>
                      </a:lnTo>
                      <a:lnTo>
                        <a:pt x="80" y="140"/>
                      </a:lnTo>
                      <a:lnTo>
                        <a:pt x="76" y="135"/>
                      </a:lnTo>
                      <a:lnTo>
                        <a:pt x="74" y="131"/>
                      </a:lnTo>
                      <a:lnTo>
                        <a:pt x="74" y="127"/>
                      </a:lnTo>
                      <a:lnTo>
                        <a:pt x="76" y="123"/>
                      </a:lnTo>
                      <a:lnTo>
                        <a:pt x="86" y="119"/>
                      </a:lnTo>
                      <a:lnTo>
                        <a:pt x="96" y="112"/>
                      </a:lnTo>
                      <a:lnTo>
                        <a:pt x="107" y="104"/>
                      </a:lnTo>
                      <a:lnTo>
                        <a:pt x="109" y="117"/>
                      </a:lnTo>
                      <a:lnTo>
                        <a:pt x="115" y="131"/>
                      </a:lnTo>
                      <a:lnTo>
                        <a:pt x="117" y="146"/>
                      </a:lnTo>
                      <a:lnTo>
                        <a:pt x="122" y="156"/>
                      </a:lnTo>
                      <a:lnTo>
                        <a:pt x="128" y="165"/>
                      </a:lnTo>
                      <a:lnTo>
                        <a:pt x="199" y="165"/>
                      </a:lnTo>
                      <a:lnTo>
                        <a:pt x="197" y="154"/>
                      </a:lnTo>
                      <a:lnTo>
                        <a:pt x="193" y="140"/>
                      </a:lnTo>
                      <a:lnTo>
                        <a:pt x="191" y="125"/>
                      </a:lnTo>
                      <a:lnTo>
                        <a:pt x="191" y="90"/>
                      </a:lnTo>
                      <a:lnTo>
                        <a:pt x="189" y="73"/>
                      </a:lnTo>
                      <a:lnTo>
                        <a:pt x="195" y="60"/>
                      </a:lnTo>
                      <a:lnTo>
                        <a:pt x="199" y="46"/>
                      </a:lnTo>
                      <a:lnTo>
                        <a:pt x="201" y="31"/>
                      </a:lnTo>
                      <a:lnTo>
                        <a:pt x="205" y="17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17" name="Freeform 380"/>
                <p:cNvSpPr>
                  <a:spLocks/>
                </p:cNvSpPr>
                <p:nvPr/>
              </p:nvSpPr>
              <p:spPr bwMode="auto">
                <a:xfrm>
                  <a:off x="5119" y="2624"/>
                  <a:ext cx="111" cy="106"/>
                </a:xfrm>
                <a:custGeom>
                  <a:avLst/>
                  <a:gdLst>
                    <a:gd name="T0" fmla="*/ 54 w 111"/>
                    <a:gd name="T1" fmla="*/ 0 h 106"/>
                    <a:gd name="T2" fmla="*/ 46 w 111"/>
                    <a:gd name="T3" fmla="*/ 2 h 106"/>
                    <a:gd name="T4" fmla="*/ 44 w 111"/>
                    <a:gd name="T5" fmla="*/ 4 h 106"/>
                    <a:gd name="T6" fmla="*/ 40 w 111"/>
                    <a:gd name="T7" fmla="*/ 6 h 106"/>
                    <a:gd name="T8" fmla="*/ 36 w 111"/>
                    <a:gd name="T9" fmla="*/ 8 h 106"/>
                    <a:gd name="T10" fmla="*/ 34 w 111"/>
                    <a:gd name="T11" fmla="*/ 10 h 106"/>
                    <a:gd name="T12" fmla="*/ 25 w 111"/>
                    <a:gd name="T13" fmla="*/ 18 h 106"/>
                    <a:gd name="T14" fmla="*/ 17 w 111"/>
                    <a:gd name="T15" fmla="*/ 27 h 106"/>
                    <a:gd name="T16" fmla="*/ 13 w 111"/>
                    <a:gd name="T17" fmla="*/ 35 h 106"/>
                    <a:gd name="T18" fmla="*/ 6 w 111"/>
                    <a:gd name="T19" fmla="*/ 46 h 106"/>
                    <a:gd name="T20" fmla="*/ 4 w 111"/>
                    <a:gd name="T21" fmla="*/ 58 h 106"/>
                    <a:gd name="T22" fmla="*/ 0 w 111"/>
                    <a:gd name="T23" fmla="*/ 68 h 106"/>
                    <a:gd name="T24" fmla="*/ 0 w 111"/>
                    <a:gd name="T25" fmla="*/ 79 h 106"/>
                    <a:gd name="T26" fmla="*/ 4 w 111"/>
                    <a:gd name="T27" fmla="*/ 89 h 106"/>
                    <a:gd name="T28" fmla="*/ 8 w 111"/>
                    <a:gd name="T29" fmla="*/ 94 h 106"/>
                    <a:gd name="T30" fmla="*/ 11 w 111"/>
                    <a:gd name="T31" fmla="*/ 94 h 106"/>
                    <a:gd name="T32" fmla="*/ 31 w 111"/>
                    <a:gd name="T33" fmla="*/ 102 h 106"/>
                    <a:gd name="T34" fmla="*/ 48 w 111"/>
                    <a:gd name="T35" fmla="*/ 106 h 106"/>
                    <a:gd name="T36" fmla="*/ 61 w 111"/>
                    <a:gd name="T37" fmla="*/ 106 h 106"/>
                    <a:gd name="T38" fmla="*/ 84 w 111"/>
                    <a:gd name="T39" fmla="*/ 104 h 106"/>
                    <a:gd name="T40" fmla="*/ 102 w 111"/>
                    <a:gd name="T41" fmla="*/ 96 h 106"/>
                    <a:gd name="T42" fmla="*/ 109 w 111"/>
                    <a:gd name="T43" fmla="*/ 89 h 106"/>
                    <a:gd name="T44" fmla="*/ 111 w 111"/>
                    <a:gd name="T45" fmla="*/ 89 h 106"/>
                    <a:gd name="T46" fmla="*/ 107 w 111"/>
                    <a:gd name="T47" fmla="*/ 77 h 106"/>
                    <a:gd name="T48" fmla="*/ 107 w 111"/>
                    <a:gd name="T49" fmla="*/ 81 h 106"/>
                    <a:gd name="T50" fmla="*/ 100 w 111"/>
                    <a:gd name="T51" fmla="*/ 89 h 106"/>
                    <a:gd name="T52" fmla="*/ 84 w 111"/>
                    <a:gd name="T53" fmla="*/ 98 h 106"/>
                    <a:gd name="T54" fmla="*/ 57 w 111"/>
                    <a:gd name="T55" fmla="*/ 100 h 106"/>
                    <a:gd name="T56" fmla="*/ 36 w 111"/>
                    <a:gd name="T57" fmla="*/ 100 h 106"/>
                    <a:gd name="T58" fmla="*/ 15 w 111"/>
                    <a:gd name="T59" fmla="*/ 91 h 106"/>
                    <a:gd name="T60" fmla="*/ 13 w 111"/>
                    <a:gd name="T61" fmla="*/ 85 h 106"/>
                    <a:gd name="T62" fmla="*/ 25 w 111"/>
                    <a:gd name="T63" fmla="*/ 31 h 106"/>
                    <a:gd name="T64" fmla="*/ 31 w 111"/>
                    <a:gd name="T65" fmla="*/ 27 h 106"/>
                    <a:gd name="T66" fmla="*/ 44 w 111"/>
                    <a:gd name="T67" fmla="*/ 16 h 106"/>
                    <a:gd name="T68" fmla="*/ 56 w 111"/>
                    <a:gd name="T69" fmla="*/ 12 h 106"/>
                    <a:gd name="T70" fmla="*/ 73 w 111"/>
                    <a:gd name="T71" fmla="*/ 12 h 106"/>
                    <a:gd name="T72" fmla="*/ 54 w 111"/>
                    <a:gd name="T73" fmla="*/ 0 h 10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11"/>
                    <a:gd name="T112" fmla="*/ 0 h 106"/>
                    <a:gd name="T113" fmla="*/ 111 w 111"/>
                    <a:gd name="T114" fmla="*/ 106 h 10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11" h="106">
                      <a:moveTo>
                        <a:pt x="54" y="0"/>
                      </a:moveTo>
                      <a:lnTo>
                        <a:pt x="46" y="2"/>
                      </a:lnTo>
                      <a:lnTo>
                        <a:pt x="44" y="4"/>
                      </a:lnTo>
                      <a:lnTo>
                        <a:pt x="40" y="6"/>
                      </a:lnTo>
                      <a:lnTo>
                        <a:pt x="36" y="8"/>
                      </a:lnTo>
                      <a:lnTo>
                        <a:pt x="34" y="10"/>
                      </a:lnTo>
                      <a:lnTo>
                        <a:pt x="25" y="18"/>
                      </a:lnTo>
                      <a:lnTo>
                        <a:pt x="17" y="27"/>
                      </a:lnTo>
                      <a:lnTo>
                        <a:pt x="13" y="35"/>
                      </a:lnTo>
                      <a:lnTo>
                        <a:pt x="6" y="46"/>
                      </a:lnTo>
                      <a:lnTo>
                        <a:pt x="4" y="58"/>
                      </a:lnTo>
                      <a:lnTo>
                        <a:pt x="0" y="68"/>
                      </a:lnTo>
                      <a:lnTo>
                        <a:pt x="0" y="79"/>
                      </a:lnTo>
                      <a:lnTo>
                        <a:pt x="4" y="89"/>
                      </a:lnTo>
                      <a:lnTo>
                        <a:pt x="8" y="94"/>
                      </a:lnTo>
                      <a:lnTo>
                        <a:pt x="11" y="94"/>
                      </a:lnTo>
                      <a:lnTo>
                        <a:pt x="31" y="102"/>
                      </a:lnTo>
                      <a:lnTo>
                        <a:pt x="48" y="106"/>
                      </a:lnTo>
                      <a:lnTo>
                        <a:pt x="61" y="106"/>
                      </a:lnTo>
                      <a:lnTo>
                        <a:pt x="84" y="104"/>
                      </a:lnTo>
                      <a:lnTo>
                        <a:pt x="102" y="96"/>
                      </a:lnTo>
                      <a:lnTo>
                        <a:pt x="109" y="89"/>
                      </a:lnTo>
                      <a:lnTo>
                        <a:pt x="111" y="89"/>
                      </a:lnTo>
                      <a:lnTo>
                        <a:pt x="107" y="77"/>
                      </a:lnTo>
                      <a:lnTo>
                        <a:pt x="107" y="81"/>
                      </a:lnTo>
                      <a:lnTo>
                        <a:pt x="100" y="89"/>
                      </a:lnTo>
                      <a:lnTo>
                        <a:pt x="84" y="98"/>
                      </a:lnTo>
                      <a:lnTo>
                        <a:pt x="57" y="100"/>
                      </a:lnTo>
                      <a:lnTo>
                        <a:pt x="36" y="100"/>
                      </a:lnTo>
                      <a:lnTo>
                        <a:pt x="15" y="91"/>
                      </a:lnTo>
                      <a:lnTo>
                        <a:pt x="13" y="85"/>
                      </a:lnTo>
                      <a:lnTo>
                        <a:pt x="25" y="31"/>
                      </a:lnTo>
                      <a:lnTo>
                        <a:pt x="31" y="27"/>
                      </a:lnTo>
                      <a:lnTo>
                        <a:pt x="44" y="16"/>
                      </a:lnTo>
                      <a:lnTo>
                        <a:pt x="56" y="12"/>
                      </a:lnTo>
                      <a:lnTo>
                        <a:pt x="73" y="1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18" name="Freeform 381"/>
                <p:cNvSpPr>
                  <a:spLocks/>
                </p:cNvSpPr>
                <p:nvPr/>
              </p:nvSpPr>
              <p:spPr bwMode="auto">
                <a:xfrm>
                  <a:off x="5100" y="2601"/>
                  <a:ext cx="73" cy="179"/>
                </a:xfrm>
                <a:custGeom>
                  <a:avLst/>
                  <a:gdLst>
                    <a:gd name="T0" fmla="*/ 2 w 73"/>
                    <a:gd name="T1" fmla="*/ 179 h 179"/>
                    <a:gd name="T2" fmla="*/ 7 w 73"/>
                    <a:gd name="T3" fmla="*/ 179 h 179"/>
                    <a:gd name="T4" fmla="*/ 11 w 73"/>
                    <a:gd name="T5" fmla="*/ 169 h 179"/>
                    <a:gd name="T6" fmla="*/ 13 w 73"/>
                    <a:gd name="T7" fmla="*/ 167 h 179"/>
                    <a:gd name="T8" fmla="*/ 25 w 73"/>
                    <a:gd name="T9" fmla="*/ 164 h 179"/>
                    <a:gd name="T10" fmla="*/ 23 w 73"/>
                    <a:gd name="T11" fmla="*/ 158 h 179"/>
                    <a:gd name="T12" fmla="*/ 21 w 73"/>
                    <a:gd name="T13" fmla="*/ 148 h 179"/>
                    <a:gd name="T14" fmla="*/ 23 w 73"/>
                    <a:gd name="T15" fmla="*/ 141 h 179"/>
                    <a:gd name="T16" fmla="*/ 29 w 73"/>
                    <a:gd name="T17" fmla="*/ 129 h 179"/>
                    <a:gd name="T18" fmla="*/ 30 w 73"/>
                    <a:gd name="T19" fmla="*/ 117 h 179"/>
                    <a:gd name="T20" fmla="*/ 29 w 73"/>
                    <a:gd name="T21" fmla="*/ 117 h 179"/>
                    <a:gd name="T22" fmla="*/ 23 w 73"/>
                    <a:gd name="T23" fmla="*/ 110 h 179"/>
                    <a:gd name="T24" fmla="*/ 21 w 73"/>
                    <a:gd name="T25" fmla="*/ 102 h 179"/>
                    <a:gd name="T26" fmla="*/ 21 w 73"/>
                    <a:gd name="T27" fmla="*/ 91 h 179"/>
                    <a:gd name="T28" fmla="*/ 23 w 73"/>
                    <a:gd name="T29" fmla="*/ 81 h 179"/>
                    <a:gd name="T30" fmla="*/ 25 w 73"/>
                    <a:gd name="T31" fmla="*/ 69 h 179"/>
                    <a:gd name="T32" fmla="*/ 32 w 73"/>
                    <a:gd name="T33" fmla="*/ 58 h 179"/>
                    <a:gd name="T34" fmla="*/ 36 w 73"/>
                    <a:gd name="T35" fmla="*/ 50 h 179"/>
                    <a:gd name="T36" fmla="*/ 44 w 73"/>
                    <a:gd name="T37" fmla="*/ 41 h 179"/>
                    <a:gd name="T38" fmla="*/ 52 w 73"/>
                    <a:gd name="T39" fmla="*/ 33 h 179"/>
                    <a:gd name="T40" fmla="*/ 55 w 73"/>
                    <a:gd name="T41" fmla="*/ 31 h 179"/>
                    <a:gd name="T42" fmla="*/ 59 w 73"/>
                    <a:gd name="T43" fmla="*/ 29 h 179"/>
                    <a:gd name="T44" fmla="*/ 61 w 73"/>
                    <a:gd name="T45" fmla="*/ 27 h 179"/>
                    <a:gd name="T46" fmla="*/ 65 w 73"/>
                    <a:gd name="T47" fmla="*/ 25 h 179"/>
                    <a:gd name="T48" fmla="*/ 73 w 73"/>
                    <a:gd name="T49" fmla="*/ 23 h 179"/>
                    <a:gd name="T50" fmla="*/ 69 w 73"/>
                    <a:gd name="T51" fmla="*/ 8 h 179"/>
                    <a:gd name="T52" fmla="*/ 65 w 73"/>
                    <a:gd name="T53" fmla="*/ 6 h 179"/>
                    <a:gd name="T54" fmla="*/ 69 w 73"/>
                    <a:gd name="T55" fmla="*/ 0 h 179"/>
                    <a:gd name="T56" fmla="*/ 59 w 73"/>
                    <a:gd name="T57" fmla="*/ 0 h 179"/>
                    <a:gd name="T58" fmla="*/ 52 w 73"/>
                    <a:gd name="T59" fmla="*/ 4 h 179"/>
                    <a:gd name="T60" fmla="*/ 46 w 73"/>
                    <a:gd name="T61" fmla="*/ 8 h 179"/>
                    <a:gd name="T62" fmla="*/ 42 w 73"/>
                    <a:gd name="T63" fmla="*/ 10 h 179"/>
                    <a:gd name="T64" fmla="*/ 23 w 73"/>
                    <a:gd name="T65" fmla="*/ 29 h 179"/>
                    <a:gd name="T66" fmla="*/ 21 w 73"/>
                    <a:gd name="T67" fmla="*/ 33 h 179"/>
                    <a:gd name="T68" fmla="*/ 15 w 73"/>
                    <a:gd name="T69" fmla="*/ 39 h 179"/>
                    <a:gd name="T70" fmla="*/ 11 w 73"/>
                    <a:gd name="T71" fmla="*/ 41 h 179"/>
                    <a:gd name="T72" fmla="*/ 6 w 73"/>
                    <a:gd name="T73" fmla="*/ 45 h 179"/>
                    <a:gd name="T74" fmla="*/ 2 w 73"/>
                    <a:gd name="T75" fmla="*/ 75 h 179"/>
                    <a:gd name="T76" fmla="*/ 2 w 73"/>
                    <a:gd name="T77" fmla="*/ 137 h 179"/>
                    <a:gd name="T78" fmla="*/ 4 w 73"/>
                    <a:gd name="T79" fmla="*/ 150 h 179"/>
                    <a:gd name="T80" fmla="*/ 2 w 73"/>
                    <a:gd name="T81" fmla="*/ 156 h 179"/>
                    <a:gd name="T82" fmla="*/ 0 w 73"/>
                    <a:gd name="T83" fmla="*/ 162 h 179"/>
                    <a:gd name="T84" fmla="*/ 0 w 73"/>
                    <a:gd name="T85" fmla="*/ 171 h 179"/>
                    <a:gd name="T86" fmla="*/ 2 w 73"/>
                    <a:gd name="T87" fmla="*/ 179 h 1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73"/>
                    <a:gd name="T133" fmla="*/ 0 h 179"/>
                    <a:gd name="T134" fmla="*/ 73 w 73"/>
                    <a:gd name="T135" fmla="*/ 179 h 1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73" h="179">
                      <a:moveTo>
                        <a:pt x="2" y="179"/>
                      </a:moveTo>
                      <a:lnTo>
                        <a:pt x="7" y="179"/>
                      </a:lnTo>
                      <a:lnTo>
                        <a:pt x="11" y="169"/>
                      </a:lnTo>
                      <a:lnTo>
                        <a:pt x="13" y="167"/>
                      </a:lnTo>
                      <a:lnTo>
                        <a:pt x="25" y="164"/>
                      </a:lnTo>
                      <a:lnTo>
                        <a:pt x="23" y="158"/>
                      </a:lnTo>
                      <a:lnTo>
                        <a:pt x="21" y="148"/>
                      </a:lnTo>
                      <a:lnTo>
                        <a:pt x="23" y="141"/>
                      </a:lnTo>
                      <a:lnTo>
                        <a:pt x="29" y="129"/>
                      </a:lnTo>
                      <a:lnTo>
                        <a:pt x="30" y="117"/>
                      </a:lnTo>
                      <a:lnTo>
                        <a:pt x="29" y="117"/>
                      </a:lnTo>
                      <a:lnTo>
                        <a:pt x="23" y="110"/>
                      </a:lnTo>
                      <a:lnTo>
                        <a:pt x="21" y="102"/>
                      </a:lnTo>
                      <a:lnTo>
                        <a:pt x="21" y="91"/>
                      </a:lnTo>
                      <a:lnTo>
                        <a:pt x="23" y="81"/>
                      </a:lnTo>
                      <a:lnTo>
                        <a:pt x="25" y="69"/>
                      </a:lnTo>
                      <a:lnTo>
                        <a:pt x="32" y="58"/>
                      </a:lnTo>
                      <a:lnTo>
                        <a:pt x="36" y="50"/>
                      </a:lnTo>
                      <a:lnTo>
                        <a:pt x="44" y="41"/>
                      </a:lnTo>
                      <a:lnTo>
                        <a:pt x="52" y="33"/>
                      </a:lnTo>
                      <a:lnTo>
                        <a:pt x="55" y="31"/>
                      </a:lnTo>
                      <a:lnTo>
                        <a:pt x="59" y="29"/>
                      </a:lnTo>
                      <a:lnTo>
                        <a:pt x="61" y="27"/>
                      </a:lnTo>
                      <a:lnTo>
                        <a:pt x="65" y="25"/>
                      </a:lnTo>
                      <a:lnTo>
                        <a:pt x="73" y="23"/>
                      </a:lnTo>
                      <a:lnTo>
                        <a:pt x="69" y="8"/>
                      </a:lnTo>
                      <a:lnTo>
                        <a:pt x="65" y="6"/>
                      </a:lnTo>
                      <a:lnTo>
                        <a:pt x="69" y="0"/>
                      </a:lnTo>
                      <a:lnTo>
                        <a:pt x="59" y="0"/>
                      </a:lnTo>
                      <a:lnTo>
                        <a:pt x="52" y="4"/>
                      </a:lnTo>
                      <a:lnTo>
                        <a:pt x="46" y="8"/>
                      </a:lnTo>
                      <a:lnTo>
                        <a:pt x="42" y="10"/>
                      </a:lnTo>
                      <a:lnTo>
                        <a:pt x="23" y="29"/>
                      </a:lnTo>
                      <a:lnTo>
                        <a:pt x="21" y="33"/>
                      </a:lnTo>
                      <a:lnTo>
                        <a:pt x="15" y="39"/>
                      </a:lnTo>
                      <a:lnTo>
                        <a:pt x="11" y="41"/>
                      </a:lnTo>
                      <a:lnTo>
                        <a:pt x="6" y="45"/>
                      </a:lnTo>
                      <a:lnTo>
                        <a:pt x="2" y="75"/>
                      </a:lnTo>
                      <a:lnTo>
                        <a:pt x="2" y="137"/>
                      </a:lnTo>
                      <a:lnTo>
                        <a:pt x="4" y="150"/>
                      </a:lnTo>
                      <a:lnTo>
                        <a:pt x="2" y="156"/>
                      </a:lnTo>
                      <a:lnTo>
                        <a:pt x="0" y="162"/>
                      </a:lnTo>
                      <a:lnTo>
                        <a:pt x="0" y="171"/>
                      </a:lnTo>
                      <a:lnTo>
                        <a:pt x="2" y="179"/>
                      </a:lnTo>
                      <a:close/>
                    </a:path>
                  </a:pathLst>
                </a:custGeom>
                <a:solidFill>
                  <a:srgbClr val="80C2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19" name="Freeform 382"/>
                <p:cNvSpPr>
                  <a:spLocks/>
                </p:cNvSpPr>
                <p:nvPr/>
              </p:nvSpPr>
              <p:spPr bwMode="auto">
                <a:xfrm>
                  <a:off x="5008" y="2872"/>
                  <a:ext cx="46" cy="163"/>
                </a:xfrm>
                <a:custGeom>
                  <a:avLst/>
                  <a:gdLst>
                    <a:gd name="T0" fmla="*/ 0 w 46"/>
                    <a:gd name="T1" fmla="*/ 14 h 163"/>
                    <a:gd name="T2" fmla="*/ 0 w 46"/>
                    <a:gd name="T3" fmla="*/ 23 h 163"/>
                    <a:gd name="T4" fmla="*/ 6 w 46"/>
                    <a:gd name="T5" fmla="*/ 39 h 163"/>
                    <a:gd name="T6" fmla="*/ 6 w 46"/>
                    <a:gd name="T7" fmla="*/ 54 h 163"/>
                    <a:gd name="T8" fmla="*/ 9 w 46"/>
                    <a:gd name="T9" fmla="*/ 71 h 163"/>
                    <a:gd name="T10" fmla="*/ 13 w 46"/>
                    <a:gd name="T11" fmla="*/ 90 h 163"/>
                    <a:gd name="T12" fmla="*/ 15 w 46"/>
                    <a:gd name="T13" fmla="*/ 108 h 163"/>
                    <a:gd name="T14" fmla="*/ 19 w 46"/>
                    <a:gd name="T15" fmla="*/ 121 h 163"/>
                    <a:gd name="T16" fmla="*/ 21 w 46"/>
                    <a:gd name="T17" fmla="*/ 127 h 163"/>
                    <a:gd name="T18" fmla="*/ 25 w 46"/>
                    <a:gd name="T19" fmla="*/ 142 h 163"/>
                    <a:gd name="T20" fmla="*/ 29 w 46"/>
                    <a:gd name="T21" fmla="*/ 156 h 163"/>
                    <a:gd name="T22" fmla="*/ 29 w 46"/>
                    <a:gd name="T23" fmla="*/ 163 h 163"/>
                    <a:gd name="T24" fmla="*/ 46 w 46"/>
                    <a:gd name="T25" fmla="*/ 163 h 163"/>
                    <a:gd name="T26" fmla="*/ 44 w 46"/>
                    <a:gd name="T27" fmla="*/ 156 h 163"/>
                    <a:gd name="T28" fmla="*/ 44 w 46"/>
                    <a:gd name="T29" fmla="*/ 150 h 163"/>
                    <a:gd name="T30" fmla="*/ 40 w 46"/>
                    <a:gd name="T31" fmla="*/ 138 h 163"/>
                    <a:gd name="T32" fmla="*/ 36 w 46"/>
                    <a:gd name="T33" fmla="*/ 123 h 163"/>
                    <a:gd name="T34" fmla="*/ 34 w 46"/>
                    <a:gd name="T35" fmla="*/ 108 h 163"/>
                    <a:gd name="T36" fmla="*/ 30 w 46"/>
                    <a:gd name="T37" fmla="*/ 94 h 163"/>
                    <a:gd name="T38" fmla="*/ 29 w 46"/>
                    <a:gd name="T39" fmla="*/ 81 h 163"/>
                    <a:gd name="T40" fmla="*/ 25 w 46"/>
                    <a:gd name="T41" fmla="*/ 63 h 163"/>
                    <a:gd name="T42" fmla="*/ 21 w 46"/>
                    <a:gd name="T43" fmla="*/ 48 h 163"/>
                    <a:gd name="T44" fmla="*/ 17 w 46"/>
                    <a:gd name="T45" fmla="*/ 33 h 163"/>
                    <a:gd name="T46" fmla="*/ 17 w 46"/>
                    <a:gd name="T47" fmla="*/ 19 h 163"/>
                    <a:gd name="T48" fmla="*/ 11 w 46"/>
                    <a:gd name="T49" fmla="*/ 0 h 163"/>
                    <a:gd name="T50" fmla="*/ 7 w 46"/>
                    <a:gd name="T51" fmla="*/ 0 h 163"/>
                    <a:gd name="T52" fmla="*/ 6 w 46"/>
                    <a:gd name="T53" fmla="*/ 2 h 163"/>
                    <a:gd name="T54" fmla="*/ 2 w 46"/>
                    <a:gd name="T55" fmla="*/ 4 h 163"/>
                    <a:gd name="T56" fmla="*/ 2 w 46"/>
                    <a:gd name="T57" fmla="*/ 8 h 163"/>
                    <a:gd name="T58" fmla="*/ 0 w 46"/>
                    <a:gd name="T59" fmla="*/ 10 h 163"/>
                    <a:gd name="T60" fmla="*/ 0 w 46"/>
                    <a:gd name="T61" fmla="*/ 14 h 16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"/>
                    <a:gd name="T94" fmla="*/ 0 h 163"/>
                    <a:gd name="T95" fmla="*/ 46 w 46"/>
                    <a:gd name="T96" fmla="*/ 163 h 16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" h="163">
                      <a:moveTo>
                        <a:pt x="0" y="14"/>
                      </a:moveTo>
                      <a:lnTo>
                        <a:pt x="0" y="23"/>
                      </a:lnTo>
                      <a:lnTo>
                        <a:pt x="6" y="39"/>
                      </a:lnTo>
                      <a:lnTo>
                        <a:pt x="6" y="54"/>
                      </a:lnTo>
                      <a:lnTo>
                        <a:pt x="9" y="71"/>
                      </a:lnTo>
                      <a:lnTo>
                        <a:pt x="13" y="90"/>
                      </a:lnTo>
                      <a:lnTo>
                        <a:pt x="15" y="108"/>
                      </a:lnTo>
                      <a:lnTo>
                        <a:pt x="19" y="121"/>
                      </a:lnTo>
                      <a:lnTo>
                        <a:pt x="21" y="127"/>
                      </a:lnTo>
                      <a:lnTo>
                        <a:pt x="25" y="142"/>
                      </a:lnTo>
                      <a:lnTo>
                        <a:pt x="29" y="156"/>
                      </a:lnTo>
                      <a:lnTo>
                        <a:pt x="29" y="163"/>
                      </a:lnTo>
                      <a:lnTo>
                        <a:pt x="46" y="163"/>
                      </a:lnTo>
                      <a:lnTo>
                        <a:pt x="44" y="156"/>
                      </a:lnTo>
                      <a:lnTo>
                        <a:pt x="44" y="150"/>
                      </a:lnTo>
                      <a:lnTo>
                        <a:pt x="40" y="138"/>
                      </a:lnTo>
                      <a:lnTo>
                        <a:pt x="36" y="123"/>
                      </a:lnTo>
                      <a:lnTo>
                        <a:pt x="34" y="108"/>
                      </a:lnTo>
                      <a:lnTo>
                        <a:pt x="30" y="94"/>
                      </a:lnTo>
                      <a:lnTo>
                        <a:pt x="29" y="81"/>
                      </a:lnTo>
                      <a:lnTo>
                        <a:pt x="25" y="63"/>
                      </a:lnTo>
                      <a:lnTo>
                        <a:pt x="21" y="48"/>
                      </a:lnTo>
                      <a:lnTo>
                        <a:pt x="17" y="33"/>
                      </a:lnTo>
                      <a:lnTo>
                        <a:pt x="17" y="19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6" y="2"/>
                      </a:lnTo>
                      <a:lnTo>
                        <a:pt x="2" y="4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20" name="Freeform 383"/>
                <p:cNvSpPr>
                  <a:spLocks/>
                </p:cNvSpPr>
                <p:nvPr/>
              </p:nvSpPr>
              <p:spPr bwMode="auto">
                <a:xfrm>
                  <a:off x="5019" y="2918"/>
                  <a:ext cx="23" cy="113"/>
                </a:xfrm>
                <a:custGeom>
                  <a:avLst/>
                  <a:gdLst>
                    <a:gd name="T0" fmla="*/ 0 w 23"/>
                    <a:gd name="T1" fmla="*/ 0 h 113"/>
                    <a:gd name="T2" fmla="*/ 2 w 23"/>
                    <a:gd name="T3" fmla="*/ 14 h 113"/>
                    <a:gd name="T4" fmla="*/ 8 w 23"/>
                    <a:gd name="T5" fmla="*/ 29 h 113"/>
                    <a:gd name="T6" fmla="*/ 10 w 23"/>
                    <a:gd name="T7" fmla="*/ 42 h 113"/>
                    <a:gd name="T8" fmla="*/ 12 w 23"/>
                    <a:gd name="T9" fmla="*/ 60 h 113"/>
                    <a:gd name="T10" fmla="*/ 14 w 23"/>
                    <a:gd name="T11" fmla="*/ 71 h 113"/>
                    <a:gd name="T12" fmla="*/ 14 w 23"/>
                    <a:gd name="T13" fmla="*/ 79 h 113"/>
                    <a:gd name="T14" fmla="*/ 18 w 23"/>
                    <a:gd name="T15" fmla="*/ 92 h 113"/>
                    <a:gd name="T16" fmla="*/ 21 w 23"/>
                    <a:gd name="T17" fmla="*/ 106 h 113"/>
                    <a:gd name="T18" fmla="*/ 23 w 23"/>
                    <a:gd name="T19" fmla="*/ 113 h 113"/>
                    <a:gd name="T20" fmla="*/ 21 w 23"/>
                    <a:gd name="T21" fmla="*/ 106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"/>
                    <a:gd name="T34" fmla="*/ 0 h 113"/>
                    <a:gd name="T35" fmla="*/ 23 w 23"/>
                    <a:gd name="T36" fmla="*/ 113 h 11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" h="113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8" y="29"/>
                      </a:lnTo>
                      <a:lnTo>
                        <a:pt x="10" y="42"/>
                      </a:lnTo>
                      <a:lnTo>
                        <a:pt x="12" y="60"/>
                      </a:lnTo>
                      <a:lnTo>
                        <a:pt x="14" y="71"/>
                      </a:lnTo>
                      <a:lnTo>
                        <a:pt x="14" y="79"/>
                      </a:lnTo>
                      <a:lnTo>
                        <a:pt x="18" y="92"/>
                      </a:lnTo>
                      <a:lnTo>
                        <a:pt x="21" y="106"/>
                      </a:lnTo>
                      <a:lnTo>
                        <a:pt x="23" y="113"/>
                      </a:lnTo>
                      <a:lnTo>
                        <a:pt x="21" y="10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21" name="Freeform 384"/>
                <p:cNvSpPr>
                  <a:spLocks/>
                </p:cNvSpPr>
                <p:nvPr/>
              </p:nvSpPr>
              <p:spPr bwMode="auto">
                <a:xfrm>
                  <a:off x="5065" y="2515"/>
                  <a:ext cx="102" cy="77"/>
                </a:xfrm>
                <a:custGeom>
                  <a:avLst/>
                  <a:gdLst>
                    <a:gd name="T0" fmla="*/ 6 w 102"/>
                    <a:gd name="T1" fmla="*/ 40 h 77"/>
                    <a:gd name="T2" fmla="*/ 8 w 102"/>
                    <a:gd name="T3" fmla="*/ 38 h 77"/>
                    <a:gd name="T4" fmla="*/ 8 w 102"/>
                    <a:gd name="T5" fmla="*/ 42 h 77"/>
                    <a:gd name="T6" fmla="*/ 14 w 102"/>
                    <a:gd name="T7" fmla="*/ 42 h 77"/>
                    <a:gd name="T8" fmla="*/ 18 w 102"/>
                    <a:gd name="T9" fmla="*/ 40 h 77"/>
                    <a:gd name="T10" fmla="*/ 23 w 102"/>
                    <a:gd name="T11" fmla="*/ 42 h 77"/>
                    <a:gd name="T12" fmla="*/ 33 w 102"/>
                    <a:gd name="T13" fmla="*/ 38 h 77"/>
                    <a:gd name="T14" fmla="*/ 41 w 102"/>
                    <a:gd name="T15" fmla="*/ 36 h 77"/>
                    <a:gd name="T16" fmla="*/ 48 w 102"/>
                    <a:gd name="T17" fmla="*/ 38 h 77"/>
                    <a:gd name="T18" fmla="*/ 52 w 102"/>
                    <a:gd name="T19" fmla="*/ 48 h 77"/>
                    <a:gd name="T20" fmla="*/ 54 w 102"/>
                    <a:gd name="T21" fmla="*/ 54 h 77"/>
                    <a:gd name="T22" fmla="*/ 56 w 102"/>
                    <a:gd name="T23" fmla="*/ 61 h 77"/>
                    <a:gd name="T24" fmla="*/ 58 w 102"/>
                    <a:gd name="T25" fmla="*/ 63 h 77"/>
                    <a:gd name="T26" fmla="*/ 64 w 102"/>
                    <a:gd name="T27" fmla="*/ 63 h 77"/>
                    <a:gd name="T28" fmla="*/ 71 w 102"/>
                    <a:gd name="T29" fmla="*/ 56 h 77"/>
                    <a:gd name="T30" fmla="*/ 79 w 102"/>
                    <a:gd name="T31" fmla="*/ 50 h 77"/>
                    <a:gd name="T32" fmla="*/ 85 w 102"/>
                    <a:gd name="T33" fmla="*/ 54 h 77"/>
                    <a:gd name="T34" fmla="*/ 85 w 102"/>
                    <a:gd name="T35" fmla="*/ 59 h 77"/>
                    <a:gd name="T36" fmla="*/ 83 w 102"/>
                    <a:gd name="T37" fmla="*/ 63 h 77"/>
                    <a:gd name="T38" fmla="*/ 81 w 102"/>
                    <a:gd name="T39" fmla="*/ 67 h 77"/>
                    <a:gd name="T40" fmla="*/ 75 w 102"/>
                    <a:gd name="T41" fmla="*/ 73 h 77"/>
                    <a:gd name="T42" fmla="*/ 79 w 102"/>
                    <a:gd name="T43" fmla="*/ 71 h 77"/>
                    <a:gd name="T44" fmla="*/ 83 w 102"/>
                    <a:gd name="T45" fmla="*/ 77 h 77"/>
                    <a:gd name="T46" fmla="*/ 87 w 102"/>
                    <a:gd name="T47" fmla="*/ 73 h 77"/>
                    <a:gd name="T48" fmla="*/ 88 w 102"/>
                    <a:gd name="T49" fmla="*/ 73 h 77"/>
                    <a:gd name="T50" fmla="*/ 92 w 102"/>
                    <a:gd name="T51" fmla="*/ 75 h 77"/>
                    <a:gd name="T52" fmla="*/ 96 w 102"/>
                    <a:gd name="T53" fmla="*/ 71 h 77"/>
                    <a:gd name="T54" fmla="*/ 98 w 102"/>
                    <a:gd name="T55" fmla="*/ 65 h 77"/>
                    <a:gd name="T56" fmla="*/ 100 w 102"/>
                    <a:gd name="T57" fmla="*/ 59 h 77"/>
                    <a:gd name="T58" fmla="*/ 102 w 102"/>
                    <a:gd name="T59" fmla="*/ 50 h 77"/>
                    <a:gd name="T60" fmla="*/ 100 w 102"/>
                    <a:gd name="T61" fmla="*/ 42 h 77"/>
                    <a:gd name="T62" fmla="*/ 100 w 102"/>
                    <a:gd name="T63" fmla="*/ 34 h 77"/>
                    <a:gd name="T64" fmla="*/ 94 w 102"/>
                    <a:gd name="T65" fmla="*/ 21 h 77"/>
                    <a:gd name="T66" fmla="*/ 87 w 102"/>
                    <a:gd name="T67" fmla="*/ 11 h 77"/>
                    <a:gd name="T68" fmla="*/ 81 w 102"/>
                    <a:gd name="T69" fmla="*/ 8 h 77"/>
                    <a:gd name="T70" fmla="*/ 75 w 102"/>
                    <a:gd name="T71" fmla="*/ 6 h 77"/>
                    <a:gd name="T72" fmla="*/ 69 w 102"/>
                    <a:gd name="T73" fmla="*/ 0 h 77"/>
                    <a:gd name="T74" fmla="*/ 37 w 102"/>
                    <a:gd name="T75" fmla="*/ 0 h 77"/>
                    <a:gd name="T76" fmla="*/ 29 w 102"/>
                    <a:gd name="T77" fmla="*/ 4 h 77"/>
                    <a:gd name="T78" fmla="*/ 18 w 102"/>
                    <a:gd name="T79" fmla="*/ 10 h 77"/>
                    <a:gd name="T80" fmla="*/ 12 w 102"/>
                    <a:gd name="T81" fmla="*/ 17 h 77"/>
                    <a:gd name="T82" fmla="*/ 6 w 102"/>
                    <a:gd name="T83" fmla="*/ 25 h 77"/>
                    <a:gd name="T84" fmla="*/ 4 w 102"/>
                    <a:gd name="T85" fmla="*/ 31 h 77"/>
                    <a:gd name="T86" fmla="*/ 0 w 102"/>
                    <a:gd name="T87" fmla="*/ 36 h 77"/>
                    <a:gd name="T88" fmla="*/ 0 w 102"/>
                    <a:gd name="T89" fmla="*/ 44 h 77"/>
                    <a:gd name="T90" fmla="*/ 6 w 102"/>
                    <a:gd name="T91" fmla="*/ 40 h 77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02"/>
                    <a:gd name="T139" fmla="*/ 0 h 77"/>
                    <a:gd name="T140" fmla="*/ 102 w 102"/>
                    <a:gd name="T141" fmla="*/ 77 h 77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02" h="77">
                      <a:moveTo>
                        <a:pt x="6" y="40"/>
                      </a:moveTo>
                      <a:lnTo>
                        <a:pt x="8" y="38"/>
                      </a:lnTo>
                      <a:lnTo>
                        <a:pt x="8" y="42"/>
                      </a:lnTo>
                      <a:lnTo>
                        <a:pt x="14" y="42"/>
                      </a:lnTo>
                      <a:lnTo>
                        <a:pt x="18" y="40"/>
                      </a:lnTo>
                      <a:lnTo>
                        <a:pt x="23" y="42"/>
                      </a:lnTo>
                      <a:lnTo>
                        <a:pt x="33" y="38"/>
                      </a:lnTo>
                      <a:lnTo>
                        <a:pt x="41" y="36"/>
                      </a:lnTo>
                      <a:lnTo>
                        <a:pt x="48" y="38"/>
                      </a:lnTo>
                      <a:lnTo>
                        <a:pt x="52" y="48"/>
                      </a:lnTo>
                      <a:lnTo>
                        <a:pt x="54" y="54"/>
                      </a:lnTo>
                      <a:lnTo>
                        <a:pt x="56" y="61"/>
                      </a:lnTo>
                      <a:lnTo>
                        <a:pt x="58" y="63"/>
                      </a:lnTo>
                      <a:lnTo>
                        <a:pt x="64" y="63"/>
                      </a:lnTo>
                      <a:lnTo>
                        <a:pt x="71" y="56"/>
                      </a:lnTo>
                      <a:lnTo>
                        <a:pt x="79" y="50"/>
                      </a:lnTo>
                      <a:lnTo>
                        <a:pt x="85" y="54"/>
                      </a:lnTo>
                      <a:lnTo>
                        <a:pt x="85" y="59"/>
                      </a:lnTo>
                      <a:lnTo>
                        <a:pt x="83" y="63"/>
                      </a:lnTo>
                      <a:lnTo>
                        <a:pt x="81" y="67"/>
                      </a:lnTo>
                      <a:lnTo>
                        <a:pt x="75" y="73"/>
                      </a:lnTo>
                      <a:lnTo>
                        <a:pt x="79" y="71"/>
                      </a:lnTo>
                      <a:lnTo>
                        <a:pt x="83" y="77"/>
                      </a:lnTo>
                      <a:lnTo>
                        <a:pt x="87" y="73"/>
                      </a:lnTo>
                      <a:lnTo>
                        <a:pt x="88" y="73"/>
                      </a:lnTo>
                      <a:lnTo>
                        <a:pt x="92" y="75"/>
                      </a:lnTo>
                      <a:lnTo>
                        <a:pt x="96" y="71"/>
                      </a:lnTo>
                      <a:lnTo>
                        <a:pt x="98" y="65"/>
                      </a:lnTo>
                      <a:lnTo>
                        <a:pt x="100" y="59"/>
                      </a:lnTo>
                      <a:lnTo>
                        <a:pt x="102" y="50"/>
                      </a:lnTo>
                      <a:lnTo>
                        <a:pt x="100" y="42"/>
                      </a:lnTo>
                      <a:lnTo>
                        <a:pt x="100" y="34"/>
                      </a:lnTo>
                      <a:lnTo>
                        <a:pt x="94" y="21"/>
                      </a:lnTo>
                      <a:lnTo>
                        <a:pt x="87" y="11"/>
                      </a:lnTo>
                      <a:lnTo>
                        <a:pt x="81" y="8"/>
                      </a:lnTo>
                      <a:lnTo>
                        <a:pt x="75" y="6"/>
                      </a:lnTo>
                      <a:lnTo>
                        <a:pt x="69" y="0"/>
                      </a:lnTo>
                      <a:lnTo>
                        <a:pt x="37" y="0"/>
                      </a:lnTo>
                      <a:lnTo>
                        <a:pt x="29" y="4"/>
                      </a:lnTo>
                      <a:lnTo>
                        <a:pt x="18" y="10"/>
                      </a:lnTo>
                      <a:lnTo>
                        <a:pt x="12" y="17"/>
                      </a:lnTo>
                      <a:lnTo>
                        <a:pt x="6" y="25"/>
                      </a:lnTo>
                      <a:lnTo>
                        <a:pt x="4" y="31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22" name="Freeform 385"/>
                <p:cNvSpPr>
                  <a:spLocks/>
                </p:cNvSpPr>
                <p:nvPr/>
              </p:nvSpPr>
              <p:spPr bwMode="auto">
                <a:xfrm>
                  <a:off x="5031" y="2945"/>
                  <a:ext cx="13" cy="86"/>
                </a:xfrm>
                <a:custGeom>
                  <a:avLst/>
                  <a:gdLst>
                    <a:gd name="T0" fmla="*/ 13 w 13"/>
                    <a:gd name="T1" fmla="*/ 86 h 86"/>
                    <a:gd name="T2" fmla="*/ 11 w 13"/>
                    <a:gd name="T3" fmla="*/ 73 h 86"/>
                    <a:gd name="T4" fmla="*/ 7 w 13"/>
                    <a:gd name="T5" fmla="*/ 58 h 86"/>
                    <a:gd name="T6" fmla="*/ 4 w 13"/>
                    <a:gd name="T7" fmla="*/ 44 h 86"/>
                    <a:gd name="T8" fmla="*/ 2 w 13"/>
                    <a:gd name="T9" fmla="*/ 29 h 86"/>
                    <a:gd name="T10" fmla="*/ 2 w 13"/>
                    <a:gd name="T11" fmla="*/ 14 h 86"/>
                    <a:gd name="T12" fmla="*/ 0 w 13"/>
                    <a:gd name="T13" fmla="*/ 0 h 86"/>
                    <a:gd name="T14" fmla="*/ 2 w 13"/>
                    <a:gd name="T15" fmla="*/ 0 h 86"/>
                    <a:gd name="T16" fmla="*/ 0 w 13"/>
                    <a:gd name="T17" fmla="*/ 0 h 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"/>
                    <a:gd name="T28" fmla="*/ 0 h 86"/>
                    <a:gd name="T29" fmla="*/ 13 w 13"/>
                    <a:gd name="T30" fmla="*/ 86 h 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" h="86">
                      <a:moveTo>
                        <a:pt x="13" y="86"/>
                      </a:moveTo>
                      <a:lnTo>
                        <a:pt x="11" y="73"/>
                      </a:lnTo>
                      <a:lnTo>
                        <a:pt x="7" y="58"/>
                      </a:lnTo>
                      <a:lnTo>
                        <a:pt x="4" y="44"/>
                      </a:lnTo>
                      <a:lnTo>
                        <a:pt x="2" y="29"/>
                      </a:lnTo>
                      <a:lnTo>
                        <a:pt x="2" y="14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23" name="Freeform 386"/>
                <p:cNvSpPr>
                  <a:spLocks/>
                </p:cNvSpPr>
                <p:nvPr/>
              </p:nvSpPr>
              <p:spPr bwMode="auto">
                <a:xfrm>
                  <a:off x="5069" y="2551"/>
                  <a:ext cx="81" cy="81"/>
                </a:xfrm>
                <a:custGeom>
                  <a:avLst/>
                  <a:gdLst>
                    <a:gd name="T0" fmla="*/ 29 w 81"/>
                    <a:gd name="T1" fmla="*/ 81 h 81"/>
                    <a:gd name="T2" fmla="*/ 35 w 81"/>
                    <a:gd name="T3" fmla="*/ 79 h 81"/>
                    <a:gd name="T4" fmla="*/ 38 w 81"/>
                    <a:gd name="T5" fmla="*/ 77 h 81"/>
                    <a:gd name="T6" fmla="*/ 61 w 81"/>
                    <a:gd name="T7" fmla="*/ 54 h 81"/>
                    <a:gd name="T8" fmla="*/ 67 w 81"/>
                    <a:gd name="T9" fmla="*/ 52 h 81"/>
                    <a:gd name="T10" fmla="*/ 73 w 81"/>
                    <a:gd name="T11" fmla="*/ 46 h 81"/>
                    <a:gd name="T12" fmla="*/ 77 w 81"/>
                    <a:gd name="T13" fmla="*/ 45 h 81"/>
                    <a:gd name="T14" fmla="*/ 79 w 81"/>
                    <a:gd name="T15" fmla="*/ 41 h 81"/>
                    <a:gd name="T16" fmla="*/ 77 w 81"/>
                    <a:gd name="T17" fmla="*/ 35 h 81"/>
                    <a:gd name="T18" fmla="*/ 71 w 81"/>
                    <a:gd name="T19" fmla="*/ 37 h 81"/>
                    <a:gd name="T20" fmla="*/ 77 w 81"/>
                    <a:gd name="T21" fmla="*/ 31 h 81"/>
                    <a:gd name="T22" fmla="*/ 79 w 81"/>
                    <a:gd name="T23" fmla="*/ 27 h 81"/>
                    <a:gd name="T24" fmla="*/ 81 w 81"/>
                    <a:gd name="T25" fmla="*/ 23 h 81"/>
                    <a:gd name="T26" fmla="*/ 81 w 81"/>
                    <a:gd name="T27" fmla="*/ 18 h 81"/>
                    <a:gd name="T28" fmla="*/ 77 w 81"/>
                    <a:gd name="T29" fmla="*/ 14 h 81"/>
                    <a:gd name="T30" fmla="*/ 69 w 81"/>
                    <a:gd name="T31" fmla="*/ 20 h 81"/>
                    <a:gd name="T32" fmla="*/ 61 w 81"/>
                    <a:gd name="T33" fmla="*/ 27 h 81"/>
                    <a:gd name="T34" fmla="*/ 54 w 81"/>
                    <a:gd name="T35" fmla="*/ 27 h 81"/>
                    <a:gd name="T36" fmla="*/ 52 w 81"/>
                    <a:gd name="T37" fmla="*/ 25 h 81"/>
                    <a:gd name="T38" fmla="*/ 52 w 81"/>
                    <a:gd name="T39" fmla="*/ 18 h 81"/>
                    <a:gd name="T40" fmla="*/ 50 w 81"/>
                    <a:gd name="T41" fmla="*/ 12 h 81"/>
                    <a:gd name="T42" fmla="*/ 46 w 81"/>
                    <a:gd name="T43" fmla="*/ 2 h 81"/>
                    <a:gd name="T44" fmla="*/ 38 w 81"/>
                    <a:gd name="T45" fmla="*/ 0 h 81"/>
                    <a:gd name="T46" fmla="*/ 29 w 81"/>
                    <a:gd name="T47" fmla="*/ 4 h 81"/>
                    <a:gd name="T48" fmla="*/ 19 w 81"/>
                    <a:gd name="T49" fmla="*/ 6 h 81"/>
                    <a:gd name="T50" fmla="*/ 6 w 81"/>
                    <a:gd name="T51" fmla="*/ 6 h 81"/>
                    <a:gd name="T52" fmla="*/ 6 w 81"/>
                    <a:gd name="T53" fmla="*/ 2 h 81"/>
                    <a:gd name="T54" fmla="*/ 2 w 81"/>
                    <a:gd name="T55" fmla="*/ 4 h 81"/>
                    <a:gd name="T56" fmla="*/ 2 w 81"/>
                    <a:gd name="T57" fmla="*/ 8 h 81"/>
                    <a:gd name="T58" fmla="*/ 0 w 81"/>
                    <a:gd name="T59" fmla="*/ 14 h 81"/>
                    <a:gd name="T60" fmla="*/ 0 w 81"/>
                    <a:gd name="T61" fmla="*/ 18 h 81"/>
                    <a:gd name="T62" fmla="*/ 2 w 81"/>
                    <a:gd name="T63" fmla="*/ 22 h 81"/>
                    <a:gd name="T64" fmla="*/ 6 w 81"/>
                    <a:gd name="T65" fmla="*/ 27 h 81"/>
                    <a:gd name="T66" fmla="*/ 6 w 81"/>
                    <a:gd name="T67" fmla="*/ 31 h 81"/>
                    <a:gd name="T68" fmla="*/ 4 w 81"/>
                    <a:gd name="T69" fmla="*/ 37 h 81"/>
                    <a:gd name="T70" fmla="*/ 2 w 81"/>
                    <a:gd name="T71" fmla="*/ 45 h 81"/>
                    <a:gd name="T72" fmla="*/ 2 w 81"/>
                    <a:gd name="T73" fmla="*/ 46 h 81"/>
                    <a:gd name="T74" fmla="*/ 4 w 81"/>
                    <a:gd name="T75" fmla="*/ 48 h 81"/>
                    <a:gd name="T76" fmla="*/ 10 w 81"/>
                    <a:gd name="T77" fmla="*/ 48 h 81"/>
                    <a:gd name="T78" fmla="*/ 10 w 81"/>
                    <a:gd name="T79" fmla="*/ 52 h 81"/>
                    <a:gd name="T80" fmla="*/ 12 w 81"/>
                    <a:gd name="T81" fmla="*/ 56 h 81"/>
                    <a:gd name="T82" fmla="*/ 27 w 81"/>
                    <a:gd name="T83" fmla="*/ 56 h 81"/>
                    <a:gd name="T84" fmla="*/ 23 w 81"/>
                    <a:gd name="T85" fmla="*/ 60 h 81"/>
                    <a:gd name="T86" fmla="*/ 17 w 81"/>
                    <a:gd name="T87" fmla="*/ 62 h 81"/>
                    <a:gd name="T88" fmla="*/ 15 w 81"/>
                    <a:gd name="T89" fmla="*/ 64 h 81"/>
                    <a:gd name="T90" fmla="*/ 14 w 81"/>
                    <a:gd name="T91" fmla="*/ 64 h 81"/>
                    <a:gd name="T92" fmla="*/ 17 w 81"/>
                    <a:gd name="T93" fmla="*/ 68 h 81"/>
                    <a:gd name="T94" fmla="*/ 15 w 81"/>
                    <a:gd name="T95" fmla="*/ 71 h 81"/>
                    <a:gd name="T96" fmla="*/ 15 w 81"/>
                    <a:gd name="T97" fmla="*/ 77 h 81"/>
                    <a:gd name="T98" fmla="*/ 17 w 81"/>
                    <a:gd name="T99" fmla="*/ 81 h 81"/>
                    <a:gd name="T100" fmla="*/ 29 w 81"/>
                    <a:gd name="T101" fmla="*/ 81 h 8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81"/>
                    <a:gd name="T154" fmla="*/ 0 h 81"/>
                    <a:gd name="T155" fmla="*/ 81 w 81"/>
                    <a:gd name="T156" fmla="*/ 81 h 8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81" h="81">
                      <a:moveTo>
                        <a:pt x="29" y="81"/>
                      </a:moveTo>
                      <a:lnTo>
                        <a:pt x="35" y="79"/>
                      </a:lnTo>
                      <a:lnTo>
                        <a:pt x="38" y="77"/>
                      </a:lnTo>
                      <a:lnTo>
                        <a:pt x="61" y="54"/>
                      </a:lnTo>
                      <a:lnTo>
                        <a:pt x="67" y="52"/>
                      </a:lnTo>
                      <a:lnTo>
                        <a:pt x="73" y="46"/>
                      </a:lnTo>
                      <a:lnTo>
                        <a:pt x="77" y="45"/>
                      </a:lnTo>
                      <a:lnTo>
                        <a:pt x="79" y="41"/>
                      </a:lnTo>
                      <a:lnTo>
                        <a:pt x="77" y="35"/>
                      </a:lnTo>
                      <a:lnTo>
                        <a:pt x="71" y="37"/>
                      </a:lnTo>
                      <a:lnTo>
                        <a:pt x="77" y="31"/>
                      </a:lnTo>
                      <a:lnTo>
                        <a:pt x="79" y="27"/>
                      </a:lnTo>
                      <a:lnTo>
                        <a:pt x="81" y="23"/>
                      </a:lnTo>
                      <a:lnTo>
                        <a:pt x="81" y="18"/>
                      </a:lnTo>
                      <a:lnTo>
                        <a:pt x="77" y="14"/>
                      </a:lnTo>
                      <a:lnTo>
                        <a:pt x="69" y="20"/>
                      </a:lnTo>
                      <a:lnTo>
                        <a:pt x="61" y="27"/>
                      </a:lnTo>
                      <a:lnTo>
                        <a:pt x="54" y="27"/>
                      </a:lnTo>
                      <a:lnTo>
                        <a:pt x="52" y="25"/>
                      </a:lnTo>
                      <a:lnTo>
                        <a:pt x="52" y="18"/>
                      </a:lnTo>
                      <a:lnTo>
                        <a:pt x="50" y="12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29" y="4"/>
                      </a:lnTo>
                      <a:lnTo>
                        <a:pt x="19" y="6"/>
                      </a:lnTo>
                      <a:lnTo>
                        <a:pt x="6" y="6"/>
                      </a:lnTo>
                      <a:lnTo>
                        <a:pt x="6" y="2"/>
                      </a:lnTo>
                      <a:lnTo>
                        <a:pt x="2" y="4"/>
                      </a:lnTo>
                      <a:lnTo>
                        <a:pt x="2" y="8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6" y="27"/>
                      </a:lnTo>
                      <a:lnTo>
                        <a:pt x="6" y="31"/>
                      </a:lnTo>
                      <a:lnTo>
                        <a:pt x="4" y="37"/>
                      </a:lnTo>
                      <a:lnTo>
                        <a:pt x="2" y="45"/>
                      </a:lnTo>
                      <a:lnTo>
                        <a:pt x="2" y="46"/>
                      </a:lnTo>
                      <a:lnTo>
                        <a:pt x="4" y="48"/>
                      </a:lnTo>
                      <a:lnTo>
                        <a:pt x="10" y="48"/>
                      </a:lnTo>
                      <a:lnTo>
                        <a:pt x="10" y="52"/>
                      </a:lnTo>
                      <a:lnTo>
                        <a:pt x="12" y="56"/>
                      </a:lnTo>
                      <a:lnTo>
                        <a:pt x="27" y="56"/>
                      </a:lnTo>
                      <a:lnTo>
                        <a:pt x="23" y="60"/>
                      </a:lnTo>
                      <a:lnTo>
                        <a:pt x="17" y="62"/>
                      </a:lnTo>
                      <a:lnTo>
                        <a:pt x="15" y="64"/>
                      </a:lnTo>
                      <a:lnTo>
                        <a:pt x="14" y="64"/>
                      </a:lnTo>
                      <a:lnTo>
                        <a:pt x="17" y="68"/>
                      </a:lnTo>
                      <a:lnTo>
                        <a:pt x="15" y="71"/>
                      </a:lnTo>
                      <a:lnTo>
                        <a:pt x="15" y="77"/>
                      </a:lnTo>
                      <a:lnTo>
                        <a:pt x="17" y="81"/>
                      </a:lnTo>
                      <a:lnTo>
                        <a:pt x="29" y="81"/>
                      </a:lnTo>
                      <a:close/>
                    </a:path>
                  </a:pathLst>
                </a:custGeom>
                <a:solidFill>
                  <a:srgbClr val="FCE6C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24" name="Freeform 387"/>
                <p:cNvSpPr>
                  <a:spLocks/>
                </p:cNvSpPr>
                <p:nvPr/>
              </p:nvSpPr>
              <p:spPr bwMode="auto">
                <a:xfrm>
                  <a:off x="5104" y="2588"/>
                  <a:ext cx="65" cy="58"/>
                </a:xfrm>
                <a:custGeom>
                  <a:avLst/>
                  <a:gdLst>
                    <a:gd name="T0" fmla="*/ 0 w 65"/>
                    <a:gd name="T1" fmla="*/ 54 h 58"/>
                    <a:gd name="T2" fmla="*/ 0 w 65"/>
                    <a:gd name="T3" fmla="*/ 58 h 58"/>
                    <a:gd name="T4" fmla="*/ 5 w 65"/>
                    <a:gd name="T5" fmla="*/ 54 h 58"/>
                    <a:gd name="T6" fmla="*/ 11 w 65"/>
                    <a:gd name="T7" fmla="*/ 52 h 58"/>
                    <a:gd name="T8" fmla="*/ 15 w 65"/>
                    <a:gd name="T9" fmla="*/ 48 h 58"/>
                    <a:gd name="T10" fmla="*/ 19 w 65"/>
                    <a:gd name="T11" fmla="*/ 42 h 58"/>
                    <a:gd name="T12" fmla="*/ 32 w 65"/>
                    <a:gd name="T13" fmla="*/ 29 h 58"/>
                    <a:gd name="T14" fmla="*/ 38 w 65"/>
                    <a:gd name="T15" fmla="*/ 25 h 58"/>
                    <a:gd name="T16" fmla="*/ 44 w 65"/>
                    <a:gd name="T17" fmla="*/ 21 h 58"/>
                    <a:gd name="T18" fmla="*/ 48 w 65"/>
                    <a:gd name="T19" fmla="*/ 17 h 58"/>
                    <a:gd name="T20" fmla="*/ 57 w 65"/>
                    <a:gd name="T21" fmla="*/ 15 h 58"/>
                    <a:gd name="T22" fmla="*/ 65 w 65"/>
                    <a:gd name="T23" fmla="*/ 13 h 58"/>
                    <a:gd name="T24" fmla="*/ 63 w 65"/>
                    <a:gd name="T25" fmla="*/ 9 h 58"/>
                    <a:gd name="T26" fmla="*/ 61 w 65"/>
                    <a:gd name="T27" fmla="*/ 6 h 58"/>
                    <a:gd name="T28" fmla="*/ 59 w 65"/>
                    <a:gd name="T29" fmla="*/ 6 h 58"/>
                    <a:gd name="T30" fmla="*/ 55 w 65"/>
                    <a:gd name="T31" fmla="*/ 4 h 58"/>
                    <a:gd name="T32" fmla="*/ 51 w 65"/>
                    <a:gd name="T33" fmla="*/ 2 h 58"/>
                    <a:gd name="T34" fmla="*/ 49 w 65"/>
                    <a:gd name="T35" fmla="*/ 0 h 58"/>
                    <a:gd name="T36" fmla="*/ 48 w 65"/>
                    <a:gd name="T37" fmla="*/ 0 h 58"/>
                    <a:gd name="T38" fmla="*/ 44 w 65"/>
                    <a:gd name="T39" fmla="*/ 4 h 58"/>
                    <a:gd name="T40" fmla="*/ 40 w 65"/>
                    <a:gd name="T41" fmla="*/ 6 h 58"/>
                    <a:gd name="T42" fmla="*/ 38 w 65"/>
                    <a:gd name="T43" fmla="*/ 9 h 58"/>
                    <a:gd name="T44" fmla="*/ 32 w 65"/>
                    <a:gd name="T45" fmla="*/ 15 h 58"/>
                    <a:gd name="T46" fmla="*/ 25 w 65"/>
                    <a:gd name="T47" fmla="*/ 19 h 58"/>
                    <a:gd name="T48" fmla="*/ 21 w 65"/>
                    <a:gd name="T49" fmla="*/ 23 h 58"/>
                    <a:gd name="T50" fmla="*/ 17 w 65"/>
                    <a:gd name="T51" fmla="*/ 29 h 58"/>
                    <a:gd name="T52" fmla="*/ 13 w 65"/>
                    <a:gd name="T53" fmla="*/ 33 h 58"/>
                    <a:gd name="T54" fmla="*/ 7 w 65"/>
                    <a:gd name="T55" fmla="*/ 34 h 58"/>
                    <a:gd name="T56" fmla="*/ 3 w 65"/>
                    <a:gd name="T57" fmla="*/ 40 h 58"/>
                    <a:gd name="T58" fmla="*/ 2 w 65"/>
                    <a:gd name="T59" fmla="*/ 50 h 58"/>
                    <a:gd name="T60" fmla="*/ 0 w 65"/>
                    <a:gd name="T61" fmla="*/ 54 h 58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65"/>
                    <a:gd name="T94" fmla="*/ 0 h 58"/>
                    <a:gd name="T95" fmla="*/ 65 w 65"/>
                    <a:gd name="T96" fmla="*/ 58 h 58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65" h="58">
                      <a:moveTo>
                        <a:pt x="0" y="54"/>
                      </a:moveTo>
                      <a:lnTo>
                        <a:pt x="0" y="58"/>
                      </a:lnTo>
                      <a:lnTo>
                        <a:pt x="5" y="54"/>
                      </a:lnTo>
                      <a:lnTo>
                        <a:pt x="11" y="52"/>
                      </a:lnTo>
                      <a:lnTo>
                        <a:pt x="15" y="48"/>
                      </a:lnTo>
                      <a:lnTo>
                        <a:pt x="19" y="42"/>
                      </a:lnTo>
                      <a:lnTo>
                        <a:pt x="32" y="29"/>
                      </a:lnTo>
                      <a:lnTo>
                        <a:pt x="38" y="25"/>
                      </a:lnTo>
                      <a:lnTo>
                        <a:pt x="44" y="21"/>
                      </a:lnTo>
                      <a:lnTo>
                        <a:pt x="48" y="17"/>
                      </a:lnTo>
                      <a:lnTo>
                        <a:pt x="57" y="15"/>
                      </a:lnTo>
                      <a:lnTo>
                        <a:pt x="65" y="13"/>
                      </a:lnTo>
                      <a:lnTo>
                        <a:pt x="63" y="9"/>
                      </a:lnTo>
                      <a:lnTo>
                        <a:pt x="61" y="6"/>
                      </a:lnTo>
                      <a:lnTo>
                        <a:pt x="59" y="6"/>
                      </a:lnTo>
                      <a:lnTo>
                        <a:pt x="55" y="4"/>
                      </a:lnTo>
                      <a:lnTo>
                        <a:pt x="51" y="2"/>
                      </a:lnTo>
                      <a:lnTo>
                        <a:pt x="49" y="0"/>
                      </a:lnTo>
                      <a:lnTo>
                        <a:pt x="48" y="0"/>
                      </a:lnTo>
                      <a:lnTo>
                        <a:pt x="44" y="4"/>
                      </a:lnTo>
                      <a:lnTo>
                        <a:pt x="40" y="6"/>
                      </a:lnTo>
                      <a:lnTo>
                        <a:pt x="38" y="9"/>
                      </a:lnTo>
                      <a:lnTo>
                        <a:pt x="32" y="15"/>
                      </a:lnTo>
                      <a:lnTo>
                        <a:pt x="25" y="19"/>
                      </a:lnTo>
                      <a:lnTo>
                        <a:pt x="21" y="23"/>
                      </a:lnTo>
                      <a:lnTo>
                        <a:pt x="17" y="29"/>
                      </a:lnTo>
                      <a:lnTo>
                        <a:pt x="13" y="33"/>
                      </a:lnTo>
                      <a:lnTo>
                        <a:pt x="7" y="34"/>
                      </a:lnTo>
                      <a:lnTo>
                        <a:pt x="3" y="40"/>
                      </a:lnTo>
                      <a:lnTo>
                        <a:pt x="2" y="5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25" name="Freeform 388"/>
                <p:cNvSpPr>
                  <a:spLocks/>
                </p:cNvSpPr>
                <p:nvPr/>
              </p:nvSpPr>
              <p:spPr bwMode="auto">
                <a:xfrm>
                  <a:off x="5037" y="2970"/>
                  <a:ext cx="11" cy="63"/>
                </a:xfrm>
                <a:custGeom>
                  <a:avLst/>
                  <a:gdLst>
                    <a:gd name="T0" fmla="*/ 0 w 11"/>
                    <a:gd name="T1" fmla="*/ 0 h 63"/>
                    <a:gd name="T2" fmla="*/ 1 w 11"/>
                    <a:gd name="T3" fmla="*/ 15 h 63"/>
                    <a:gd name="T4" fmla="*/ 3 w 11"/>
                    <a:gd name="T5" fmla="*/ 31 h 63"/>
                    <a:gd name="T6" fmla="*/ 5 w 11"/>
                    <a:gd name="T7" fmla="*/ 44 h 63"/>
                    <a:gd name="T8" fmla="*/ 9 w 11"/>
                    <a:gd name="T9" fmla="*/ 60 h 63"/>
                    <a:gd name="T10" fmla="*/ 11 w 11"/>
                    <a:gd name="T11" fmla="*/ 63 h 63"/>
                    <a:gd name="T12" fmla="*/ 9 w 11"/>
                    <a:gd name="T13" fmla="*/ 60 h 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"/>
                    <a:gd name="T22" fmla="*/ 0 h 63"/>
                    <a:gd name="T23" fmla="*/ 11 w 11"/>
                    <a:gd name="T24" fmla="*/ 63 h 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" h="63">
                      <a:moveTo>
                        <a:pt x="0" y="0"/>
                      </a:move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5" y="44"/>
                      </a:lnTo>
                      <a:lnTo>
                        <a:pt x="9" y="60"/>
                      </a:lnTo>
                      <a:lnTo>
                        <a:pt x="11" y="63"/>
                      </a:lnTo>
                      <a:lnTo>
                        <a:pt x="9" y="6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26" name="Freeform 389"/>
                <p:cNvSpPr>
                  <a:spLocks/>
                </p:cNvSpPr>
                <p:nvPr/>
              </p:nvSpPr>
              <p:spPr bwMode="auto">
                <a:xfrm>
                  <a:off x="4983" y="2830"/>
                  <a:ext cx="52" cy="57"/>
                </a:xfrm>
                <a:custGeom>
                  <a:avLst/>
                  <a:gdLst>
                    <a:gd name="T0" fmla="*/ 25 w 52"/>
                    <a:gd name="T1" fmla="*/ 57 h 57"/>
                    <a:gd name="T2" fmla="*/ 27 w 52"/>
                    <a:gd name="T3" fmla="*/ 52 h 57"/>
                    <a:gd name="T4" fmla="*/ 27 w 52"/>
                    <a:gd name="T5" fmla="*/ 46 h 57"/>
                    <a:gd name="T6" fmla="*/ 29 w 52"/>
                    <a:gd name="T7" fmla="*/ 42 h 57"/>
                    <a:gd name="T8" fmla="*/ 36 w 52"/>
                    <a:gd name="T9" fmla="*/ 42 h 57"/>
                    <a:gd name="T10" fmla="*/ 38 w 52"/>
                    <a:gd name="T11" fmla="*/ 38 h 57"/>
                    <a:gd name="T12" fmla="*/ 40 w 52"/>
                    <a:gd name="T13" fmla="*/ 36 h 57"/>
                    <a:gd name="T14" fmla="*/ 46 w 52"/>
                    <a:gd name="T15" fmla="*/ 34 h 57"/>
                    <a:gd name="T16" fmla="*/ 52 w 52"/>
                    <a:gd name="T17" fmla="*/ 29 h 57"/>
                    <a:gd name="T18" fmla="*/ 50 w 52"/>
                    <a:gd name="T19" fmla="*/ 27 h 57"/>
                    <a:gd name="T20" fmla="*/ 48 w 52"/>
                    <a:gd name="T21" fmla="*/ 21 h 57"/>
                    <a:gd name="T22" fmla="*/ 46 w 52"/>
                    <a:gd name="T23" fmla="*/ 15 h 57"/>
                    <a:gd name="T24" fmla="*/ 44 w 52"/>
                    <a:gd name="T25" fmla="*/ 8 h 57"/>
                    <a:gd name="T26" fmla="*/ 42 w 52"/>
                    <a:gd name="T27" fmla="*/ 6 h 57"/>
                    <a:gd name="T28" fmla="*/ 40 w 52"/>
                    <a:gd name="T29" fmla="*/ 0 h 57"/>
                    <a:gd name="T30" fmla="*/ 34 w 52"/>
                    <a:gd name="T31" fmla="*/ 4 h 57"/>
                    <a:gd name="T32" fmla="*/ 27 w 52"/>
                    <a:gd name="T33" fmla="*/ 6 h 57"/>
                    <a:gd name="T34" fmla="*/ 21 w 52"/>
                    <a:gd name="T35" fmla="*/ 8 h 57"/>
                    <a:gd name="T36" fmla="*/ 15 w 52"/>
                    <a:gd name="T37" fmla="*/ 8 h 57"/>
                    <a:gd name="T38" fmla="*/ 11 w 52"/>
                    <a:gd name="T39" fmla="*/ 9 h 57"/>
                    <a:gd name="T40" fmla="*/ 8 w 52"/>
                    <a:gd name="T41" fmla="*/ 11 h 57"/>
                    <a:gd name="T42" fmla="*/ 4 w 52"/>
                    <a:gd name="T43" fmla="*/ 13 h 57"/>
                    <a:gd name="T44" fmla="*/ 2 w 52"/>
                    <a:gd name="T45" fmla="*/ 17 h 57"/>
                    <a:gd name="T46" fmla="*/ 0 w 52"/>
                    <a:gd name="T47" fmla="*/ 21 h 57"/>
                    <a:gd name="T48" fmla="*/ 0 w 52"/>
                    <a:gd name="T49" fmla="*/ 29 h 57"/>
                    <a:gd name="T50" fmla="*/ 2 w 52"/>
                    <a:gd name="T51" fmla="*/ 32 h 57"/>
                    <a:gd name="T52" fmla="*/ 4 w 52"/>
                    <a:gd name="T53" fmla="*/ 34 h 57"/>
                    <a:gd name="T54" fmla="*/ 4 w 52"/>
                    <a:gd name="T55" fmla="*/ 38 h 57"/>
                    <a:gd name="T56" fmla="*/ 6 w 52"/>
                    <a:gd name="T57" fmla="*/ 40 h 57"/>
                    <a:gd name="T58" fmla="*/ 8 w 52"/>
                    <a:gd name="T59" fmla="*/ 40 h 57"/>
                    <a:gd name="T60" fmla="*/ 11 w 52"/>
                    <a:gd name="T61" fmla="*/ 48 h 57"/>
                    <a:gd name="T62" fmla="*/ 15 w 52"/>
                    <a:gd name="T63" fmla="*/ 50 h 57"/>
                    <a:gd name="T64" fmla="*/ 17 w 52"/>
                    <a:gd name="T65" fmla="*/ 50 h 57"/>
                    <a:gd name="T66" fmla="*/ 17 w 52"/>
                    <a:gd name="T67" fmla="*/ 56 h 57"/>
                    <a:gd name="T68" fmla="*/ 19 w 52"/>
                    <a:gd name="T69" fmla="*/ 57 h 57"/>
                    <a:gd name="T70" fmla="*/ 25 w 52"/>
                    <a:gd name="T71" fmla="*/ 57 h 5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2"/>
                    <a:gd name="T109" fmla="*/ 0 h 57"/>
                    <a:gd name="T110" fmla="*/ 52 w 52"/>
                    <a:gd name="T111" fmla="*/ 57 h 5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2" h="57">
                      <a:moveTo>
                        <a:pt x="25" y="57"/>
                      </a:moveTo>
                      <a:lnTo>
                        <a:pt x="27" y="52"/>
                      </a:lnTo>
                      <a:lnTo>
                        <a:pt x="27" y="46"/>
                      </a:lnTo>
                      <a:lnTo>
                        <a:pt x="29" y="42"/>
                      </a:lnTo>
                      <a:lnTo>
                        <a:pt x="36" y="42"/>
                      </a:lnTo>
                      <a:lnTo>
                        <a:pt x="38" y="38"/>
                      </a:lnTo>
                      <a:lnTo>
                        <a:pt x="40" y="36"/>
                      </a:lnTo>
                      <a:lnTo>
                        <a:pt x="46" y="34"/>
                      </a:lnTo>
                      <a:lnTo>
                        <a:pt x="52" y="29"/>
                      </a:lnTo>
                      <a:lnTo>
                        <a:pt x="50" y="27"/>
                      </a:lnTo>
                      <a:lnTo>
                        <a:pt x="48" y="21"/>
                      </a:lnTo>
                      <a:lnTo>
                        <a:pt x="46" y="15"/>
                      </a:lnTo>
                      <a:lnTo>
                        <a:pt x="44" y="8"/>
                      </a:lnTo>
                      <a:lnTo>
                        <a:pt x="42" y="6"/>
                      </a:lnTo>
                      <a:lnTo>
                        <a:pt x="40" y="0"/>
                      </a:lnTo>
                      <a:lnTo>
                        <a:pt x="34" y="4"/>
                      </a:lnTo>
                      <a:lnTo>
                        <a:pt x="27" y="6"/>
                      </a:lnTo>
                      <a:lnTo>
                        <a:pt x="21" y="8"/>
                      </a:lnTo>
                      <a:lnTo>
                        <a:pt x="15" y="8"/>
                      </a:lnTo>
                      <a:lnTo>
                        <a:pt x="11" y="9"/>
                      </a:lnTo>
                      <a:lnTo>
                        <a:pt x="8" y="11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1"/>
                      </a:lnTo>
                      <a:lnTo>
                        <a:pt x="0" y="29"/>
                      </a:lnTo>
                      <a:lnTo>
                        <a:pt x="2" y="32"/>
                      </a:lnTo>
                      <a:lnTo>
                        <a:pt x="4" y="34"/>
                      </a:lnTo>
                      <a:lnTo>
                        <a:pt x="4" y="38"/>
                      </a:lnTo>
                      <a:lnTo>
                        <a:pt x="6" y="40"/>
                      </a:lnTo>
                      <a:lnTo>
                        <a:pt x="8" y="40"/>
                      </a:lnTo>
                      <a:lnTo>
                        <a:pt x="11" y="48"/>
                      </a:lnTo>
                      <a:lnTo>
                        <a:pt x="15" y="50"/>
                      </a:lnTo>
                      <a:lnTo>
                        <a:pt x="17" y="50"/>
                      </a:lnTo>
                      <a:lnTo>
                        <a:pt x="17" y="56"/>
                      </a:lnTo>
                      <a:lnTo>
                        <a:pt x="19" y="57"/>
                      </a:lnTo>
                      <a:lnTo>
                        <a:pt x="25" y="57"/>
                      </a:lnTo>
                      <a:close/>
                    </a:path>
                  </a:pathLst>
                </a:custGeom>
                <a:solidFill>
                  <a:srgbClr val="FCE6C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27" name="Freeform 390"/>
                <p:cNvSpPr>
                  <a:spLocks/>
                </p:cNvSpPr>
                <p:nvPr/>
              </p:nvSpPr>
              <p:spPr bwMode="auto">
                <a:xfrm>
                  <a:off x="5019" y="2878"/>
                  <a:ext cx="10" cy="56"/>
                </a:xfrm>
                <a:custGeom>
                  <a:avLst/>
                  <a:gdLst>
                    <a:gd name="T0" fmla="*/ 0 w 10"/>
                    <a:gd name="T1" fmla="*/ 0 h 56"/>
                    <a:gd name="T2" fmla="*/ 0 w 10"/>
                    <a:gd name="T3" fmla="*/ 11 h 56"/>
                    <a:gd name="T4" fmla="*/ 4 w 10"/>
                    <a:gd name="T5" fmla="*/ 27 h 56"/>
                    <a:gd name="T6" fmla="*/ 6 w 10"/>
                    <a:gd name="T7" fmla="*/ 40 h 56"/>
                    <a:gd name="T8" fmla="*/ 10 w 10"/>
                    <a:gd name="T9" fmla="*/ 56 h 56"/>
                    <a:gd name="T10" fmla="*/ 6 w 10"/>
                    <a:gd name="T11" fmla="*/ 40 h 5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56"/>
                    <a:gd name="T20" fmla="*/ 10 w 10"/>
                    <a:gd name="T21" fmla="*/ 56 h 5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56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4" y="27"/>
                      </a:lnTo>
                      <a:lnTo>
                        <a:pt x="6" y="40"/>
                      </a:lnTo>
                      <a:lnTo>
                        <a:pt x="10" y="56"/>
                      </a:lnTo>
                      <a:lnTo>
                        <a:pt x="6" y="4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28" name="Freeform 391"/>
                <p:cNvSpPr>
                  <a:spLocks/>
                </p:cNvSpPr>
                <p:nvPr/>
              </p:nvSpPr>
              <p:spPr bwMode="auto">
                <a:xfrm>
                  <a:off x="5019" y="2891"/>
                  <a:ext cx="12" cy="52"/>
                </a:xfrm>
                <a:custGeom>
                  <a:avLst/>
                  <a:gdLst>
                    <a:gd name="T0" fmla="*/ 0 w 12"/>
                    <a:gd name="T1" fmla="*/ 0 h 52"/>
                    <a:gd name="T2" fmla="*/ 2 w 12"/>
                    <a:gd name="T3" fmla="*/ 16 h 52"/>
                    <a:gd name="T4" fmla="*/ 6 w 12"/>
                    <a:gd name="T5" fmla="*/ 29 h 52"/>
                    <a:gd name="T6" fmla="*/ 8 w 12"/>
                    <a:gd name="T7" fmla="*/ 43 h 52"/>
                    <a:gd name="T8" fmla="*/ 10 w 12"/>
                    <a:gd name="T9" fmla="*/ 52 h 52"/>
                    <a:gd name="T10" fmla="*/ 12 w 12"/>
                    <a:gd name="T11" fmla="*/ 50 h 52"/>
                    <a:gd name="T12" fmla="*/ 12 w 12"/>
                    <a:gd name="T13" fmla="*/ 44 h 52"/>
                    <a:gd name="T14" fmla="*/ 12 w 12"/>
                    <a:gd name="T15" fmla="*/ 5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"/>
                    <a:gd name="T25" fmla="*/ 0 h 52"/>
                    <a:gd name="T26" fmla="*/ 12 w 12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" h="52">
                      <a:moveTo>
                        <a:pt x="0" y="0"/>
                      </a:moveTo>
                      <a:lnTo>
                        <a:pt x="2" y="16"/>
                      </a:lnTo>
                      <a:lnTo>
                        <a:pt x="6" y="29"/>
                      </a:lnTo>
                      <a:lnTo>
                        <a:pt x="8" y="43"/>
                      </a:lnTo>
                      <a:lnTo>
                        <a:pt x="10" y="52"/>
                      </a:lnTo>
                      <a:lnTo>
                        <a:pt x="12" y="50"/>
                      </a:lnTo>
                      <a:lnTo>
                        <a:pt x="12" y="44"/>
                      </a:lnTo>
                      <a:lnTo>
                        <a:pt x="12" y="5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29" name="Freeform 392"/>
                <p:cNvSpPr>
                  <a:spLocks/>
                </p:cNvSpPr>
                <p:nvPr/>
              </p:nvSpPr>
              <p:spPr bwMode="auto">
                <a:xfrm>
                  <a:off x="5075" y="2665"/>
                  <a:ext cx="25" cy="52"/>
                </a:xfrm>
                <a:custGeom>
                  <a:avLst/>
                  <a:gdLst>
                    <a:gd name="T0" fmla="*/ 19 w 25"/>
                    <a:gd name="T1" fmla="*/ 38 h 52"/>
                    <a:gd name="T2" fmla="*/ 19 w 25"/>
                    <a:gd name="T3" fmla="*/ 30 h 52"/>
                    <a:gd name="T4" fmla="*/ 21 w 25"/>
                    <a:gd name="T5" fmla="*/ 34 h 52"/>
                    <a:gd name="T6" fmla="*/ 25 w 25"/>
                    <a:gd name="T7" fmla="*/ 40 h 52"/>
                    <a:gd name="T8" fmla="*/ 25 w 25"/>
                    <a:gd name="T9" fmla="*/ 19 h 52"/>
                    <a:gd name="T10" fmla="*/ 23 w 25"/>
                    <a:gd name="T11" fmla="*/ 17 h 52"/>
                    <a:gd name="T12" fmla="*/ 21 w 25"/>
                    <a:gd name="T13" fmla="*/ 17 h 52"/>
                    <a:gd name="T14" fmla="*/ 19 w 25"/>
                    <a:gd name="T15" fmla="*/ 13 h 52"/>
                    <a:gd name="T16" fmla="*/ 17 w 25"/>
                    <a:gd name="T17" fmla="*/ 11 h 52"/>
                    <a:gd name="T18" fmla="*/ 23 w 25"/>
                    <a:gd name="T19" fmla="*/ 0 h 52"/>
                    <a:gd name="T20" fmla="*/ 19 w 25"/>
                    <a:gd name="T21" fmla="*/ 0 h 52"/>
                    <a:gd name="T22" fmla="*/ 17 w 25"/>
                    <a:gd name="T23" fmla="*/ 2 h 52"/>
                    <a:gd name="T24" fmla="*/ 13 w 25"/>
                    <a:gd name="T25" fmla="*/ 7 h 52"/>
                    <a:gd name="T26" fmla="*/ 11 w 25"/>
                    <a:gd name="T27" fmla="*/ 7 h 52"/>
                    <a:gd name="T28" fmla="*/ 9 w 25"/>
                    <a:gd name="T29" fmla="*/ 9 h 52"/>
                    <a:gd name="T30" fmla="*/ 8 w 25"/>
                    <a:gd name="T31" fmla="*/ 15 h 52"/>
                    <a:gd name="T32" fmla="*/ 8 w 25"/>
                    <a:gd name="T33" fmla="*/ 17 h 52"/>
                    <a:gd name="T34" fmla="*/ 4 w 25"/>
                    <a:gd name="T35" fmla="*/ 17 h 52"/>
                    <a:gd name="T36" fmla="*/ 4 w 25"/>
                    <a:gd name="T37" fmla="*/ 25 h 52"/>
                    <a:gd name="T38" fmla="*/ 0 w 25"/>
                    <a:gd name="T39" fmla="*/ 30 h 52"/>
                    <a:gd name="T40" fmla="*/ 0 w 25"/>
                    <a:gd name="T41" fmla="*/ 34 h 52"/>
                    <a:gd name="T42" fmla="*/ 4 w 25"/>
                    <a:gd name="T43" fmla="*/ 42 h 52"/>
                    <a:gd name="T44" fmla="*/ 8 w 25"/>
                    <a:gd name="T45" fmla="*/ 44 h 52"/>
                    <a:gd name="T46" fmla="*/ 13 w 25"/>
                    <a:gd name="T47" fmla="*/ 50 h 52"/>
                    <a:gd name="T48" fmla="*/ 19 w 25"/>
                    <a:gd name="T49" fmla="*/ 52 h 52"/>
                    <a:gd name="T50" fmla="*/ 19 w 25"/>
                    <a:gd name="T51" fmla="*/ 38 h 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5"/>
                    <a:gd name="T79" fmla="*/ 0 h 52"/>
                    <a:gd name="T80" fmla="*/ 25 w 25"/>
                    <a:gd name="T81" fmla="*/ 52 h 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5" h="52">
                      <a:moveTo>
                        <a:pt x="19" y="38"/>
                      </a:moveTo>
                      <a:lnTo>
                        <a:pt x="19" y="30"/>
                      </a:lnTo>
                      <a:lnTo>
                        <a:pt x="21" y="34"/>
                      </a:lnTo>
                      <a:lnTo>
                        <a:pt x="25" y="40"/>
                      </a:lnTo>
                      <a:lnTo>
                        <a:pt x="25" y="19"/>
                      </a:lnTo>
                      <a:lnTo>
                        <a:pt x="23" y="17"/>
                      </a:lnTo>
                      <a:lnTo>
                        <a:pt x="21" y="17"/>
                      </a:lnTo>
                      <a:lnTo>
                        <a:pt x="19" y="13"/>
                      </a:lnTo>
                      <a:lnTo>
                        <a:pt x="17" y="11"/>
                      </a:lnTo>
                      <a:lnTo>
                        <a:pt x="23" y="0"/>
                      </a:lnTo>
                      <a:lnTo>
                        <a:pt x="19" y="0"/>
                      </a:lnTo>
                      <a:lnTo>
                        <a:pt x="17" y="2"/>
                      </a:lnTo>
                      <a:lnTo>
                        <a:pt x="13" y="7"/>
                      </a:lnTo>
                      <a:lnTo>
                        <a:pt x="11" y="7"/>
                      </a:lnTo>
                      <a:lnTo>
                        <a:pt x="9" y="9"/>
                      </a:lnTo>
                      <a:lnTo>
                        <a:pt x="8" y="15"/>
                      </a:lnTo>
                      <a:lnTo>
                        <a:pt x="8" y="17"/>
                      </a:lnTo>
                      <a:lnTo>
                        <a:pt x="4" y="17"/>
                      </a:lnTo>
                      <a:lnTo>
                        <a:pt x="4" y="25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4" y="42"/>
                      </a:lnTo>
                      <a:lnTo>
                        <a:pt x="8" y="44"/>
                      </a:lnTo>
                      <a:lnTo>
                        <a:pt x="13" y="50"/>
                      </a:lnTo>
                      <a:lnTo>
                        <a:pt x="19" y="52"/>
                      </a:lnTo>
                      <a:lnTo>
                        <a:pt x="19" y="38"/>
                      </a:lnTo>
                      <a:close/>
                    </a:path>
                  </a:pathLst>
                </a:custGeom>
                <a:solidFill>
                  <a:srgbClr val="FCE6C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30" name="Freeform 393"/>
                <p:cNvSpPr>
                  <a:spLocks/>
                </p:cNvSpPr>
                <p:nvPr/>
              </p:nvSpPr>
              <p:spPr bwMode="auto">
                <a:xfrm>
                  <a:off x="5019" y="2945"/>
                  <a:ext cx="12" cy="50"/>
                </a:xfrm>
                <a:custGeom>
                  <a:avLst/>
                  <a:gdLst>
                    <a:gd name="T0" fmla="*/ 0 w 12"/>
                    <a:gd name="T1" fmla="*/ 0 h 50"/>
                    <a:gd name="T2" fmla="*/ 4 w 12"/>
                    <a:gd name="T3" fmla="*/ 14 h 50"/>
                    <a:gd name="T4" fmla="*/ 8 w 12"/>
                    <a:gd name="T5" fmla="*/ 27 h 50"/>
                    <a:gd name="T6" fmla="*/ 10 w 12"/>
                    <a:gd name="T7" fmla="*/ 42 h 50"/>
                    <a:gd name="T8" fmla="*/ 12 w 12"/>
                    <a:gd name="T9" fmla="*/ 50 h 50"/>
                    <a:gd name="T10" fmla="*/ 10 w 12"/>
                    <a:gd name="T11" fmla="*/ 4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"/>
                    <a:gd name="T19" fmla="*/ 0 h 50"/>
                    <a:gd name="T20" fmla="*/ 12 w 12"/>
                    <a:gd name="T21" fmla="*/ 50 h 5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" h="50">
                      <a:moveTo>
                        <a:pt x="0" y="0"/>
                      </a:moveTo>
                      <a:lnTo>
                        <a:pt x="4" y="14"/>
                      </a:lnTo>
                      <a:lnTo>
                        <a:pt x="8" y="27"/>
                      </a:lnTo>
                      <a:lnTo>
                        <a:pt x="10" y="42"/>
                      </a:lnTo>
                      <a:lnTo>
                        <a:pt x="12" y="50"/>
                      </a:lnTo>
                      <a:lnTo>
                        <a:pt x="10" y="4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31" name="Freeform 394"/>
                <p:cNvSpPr>
                  <a:spLocks/>
                </p:cNvSpPr>
                <p:nvPr/>
              </p:nvSpPr>
              <p:spPr bwMode="auto">
                <a:xfrm>
                  <a:off x="5092" y="2695"/>
                  <a:ext cx="8" cy="43"/>
                </a:xfrm>
                <a:custGeom>
                  <a:avLst/>
                  <a:gdLst>
                    <a:gd name="T0" fmla="*/ 8 w 8"/>
                    <a:gd name="T1" fmla="*/ 10 h 43"/>
                    <a:gd name="T2" fmla="*/ 4 w 8"/>
                    <a:gd name="T3" fmla="*/ 4 h 43"/>
                    <a:gd name="T4" fmla="*/ 2 w 8"/>
                    <a:gd name="T5" fmla="*/ 0 h 43"/>
                    <a:gd name="T6" fmla="*/ 2 w 8"/>
                    <a:gd name="T7" fmla="*/ 4 h 43"/>
                    <a:gd name="T8" fmla="*/ 0 w 8"/>
                    <a:gd name="T9" fmla="*/ 6 h 43"/>
                    <a:gd name="T10" fmla="*/ 2 w 8"/>
                    <a:gd name="T11" fmla="*/ 20 h 43"/>
                    <a:gd name="T12" fmla="*/ 4 w 8"/>
                    <a:gd name="T13" fmla="*/ 35 h 43"/>
                    <a:gd name="T14" fmla="*/ 8 w 8"/>
                    <a:gd name="T15" fmla="*/ 43 h 43"/>
                    <a:gd name="T16" fmla="*/ 8 w 8"/>
                    <a:gd name="T17" fmla="*/ 10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"/>
                    <a:gd name="T28" fmla="*/ 0 h 43"/>
                    <a:gd name="T29" fmla="*/ 8 w 8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" h="43">
                      <a:moveTo>
                        <a:pt x="8" y="10"/>
                      </a:moveTo>
                      <a:lnTo>
                        <a:pt x="4" y="4"/>
                      </a:lnTo>
                      <a:lnTo>
                        <a:pt x="2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2" y="20"/>
                      </a:lnTo>
                      <a:lnTo>
                        <a:pt x="4" y="35"/>
                      </a:lnTo>
                      <a:lnTo>
                        <a:pt x="8" y="43"/>
                      </a:lnTo>
                      <a:lnTo>
                        <a:pt x="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32" name="Freeform 395"/>
                <p:cNvSpPr>
                  <a:spLocks/>
                </p:cNvSpPr>
                <p:nvPr/>
              </p:nvSpPr>
              <p:spPr bwMode="auto">
                <a:xfrm>
                  <a:off x="5092" y="2646"/>
                  <a:ext cx="14" cy="40"/>
                </a:xfrm>
                <a:custGeom>
                  <a:avLst/>
                  <a:gdLst>
                    <a:gd name="T0" fmla="*/ 10 w 14"/>
                    <a:gd name="T1" fmla="*/ 40 h 40"/>
                    <a:gd name="T2" fmla="*/ 10 w 14"/>
                    <a:gd name="T3" fmla="*/ 32 h 40"/>
                    <a:gd name="T4" fmla="*/ 14 w 14"/>
                    <a:gd name="T5" fmla="*/ 0 h 40"/>
                    <a:gd name="T6" fmla="*/ 6 w 14"/>
                    <a:gd name="T7" fmla="*/ 21 h 40"/>
                    <a:gd name="T8" fmla="*/ 0 w 14"/>
                    <a:gd name="T9" fmla="*/ 32 h 40"/>
                    <a:gd name="T10" fmla="*/ 6 w 14"/>
                    <a:gd name="T11" fmla="*/ 38 h 40"/>
                    <a:gd name="T12" fmla="*/ 10 w 14"/>
                    <a:gd name="T13" fmla="*/ 40 h 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40"/>
                    <a:gd name="T23" fmla="*/ 14 w 14"/>
                    <a:gd name="T24" fmla="*/ 40 h 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40">
                      <a:moveTo>
                        <a:pt x="10" y="40"/>
                      </a:moveTo>
                      <a:lnTo>
                        <a:pt x="10" y="32"/>
                      </a:lnTo>
                      <a:lnTo>
                        <a:pt x="14" y="0"/>
                      </a:lnTo>
                      <a:lnTo>
                        <a:pt x="6" y="21"/>
                      </a:lnTo>
                      <a:lnTo>
                        <a:pt x="0" y="32"/>
                      </a:lnTo>
                      <a:lnTo>
                        <a:pt x="6" y="38"/>
                      </a:lnTo>
                      <a:lnTo>
                        <a:pt x="1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33" name="Freeform 396"/>
                <p:cNvSpPr>
                  <a:spLocks/>
                </p:cNvSpPr>
                <p:nvPr/>
              </p:nvSpPr>
              <p:spPr bwMode="auto">
                <a:xfrm>
                  <a:off x="5015" y="2909"/>
                  <a:ext cx="4" cy="34"/>
                </a:xfrm>
                <a:custGeom>
                  <a:avLst/>
                  <a:gdLst>
                    <a:gd name="T0" fmla="*/ 4 w 4"/>
                    <a:gd name="T1" fmla="*/ 34 h 34"/>
                    <a:gd name="T2" fmla="*/ 2 w 4"/>
                    <a:gd name="T3" fmla="*/ 17 h 34"/>
                    <a:gd name="T4" fmla="*/ 0 w 4"/>
                    <a:gd name="T5" fmla="*/ 2 h 34"/>
                    <a:gd name="T6" fmla="*/ 0 w 4"/>
                    <a:gd name="T7" fmla="*/ 0 h 34"/>
                    <a:gd name="T8" fmla="*/ 0 w 4"/>
                    <a:gd name="T9" fmla="*/ 2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34"/>
                    <a:gd name="T17" fmla="*/ 4 w 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34">
                      <a:moveTo>
                        <a:pt x="4" y="34"/>
                      </a:moveTo>
                      <a:lnTo>
                        <a:pt x="2" y="1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34" name="Freeform 397"/>
                <p:cNvSpPr>
                  <a:spLocks/>
                </p:cNvSpPr>
                <p:nvPr/>
              </p:nvSpPr>
              <p:spPr bwMode="auto">
                <a:xfrm>
                  <a:off x="5079" y="2571"/>
                  <a:ext cx="28" cy="5"/>
                </a:xfrm>
                <a:custGeom>
                  <a:avLst/>
                  <a:gdLst>
                    <a:gd name="T0" fmla="*/ 25 w 28"/>
                    <a:gd name="T1" fmla="*/ 3 h 5"/>
                    <a:gd name="T2" fmla="*/ 17 w 28"/>
                    <a:gd name="T3" fmla="*/ 3 h 5"/>
                    <a:gd name="T4" fmla="*/ 11 w 28"/>
                    <a:gd name="T5" fmla="*/ 2 h 5"/>
                    <a:gd name="T6" fmla="*/ 9 w 28"/>
                    <a:gd name="T7" fmla="*/ 2 h 5"/>
                    <a:gd name="T8" fmla="*/ 5 w 28"/>
                    <a:gd name="T9" fmla="*/ 3 h 5"/>
                    <a:gd name="T10" fmla="*/ 0 w 28"/>
                    <a:gd name="T11" fmla="*/ 3 h 5"/>
                    <a:gd name="T12" fmla="*/ 0 w 28"/>
                    <a:gd name="T13" fmla="*/ 2 h 5"/>
                    <a:gd name="T14" fmla="*/ 0 w 28"/>
                    <a:gd name="T15" fmla="*/ 3 h 5"/>
                    <a:gd name="T16" fmla="*/ 0 w 28"/>
                    <a:gd name="T17" fmla="*/ 2 h 5"/>
                    <a:gd name="T18" fmla="*/ 5 w 28"/>
                    <a:gd name="T19" fmla="*/ 0 h 5"/>
                    <a:gd name="T20" fmla="*/ 15 w 28"/>
                    <a:gd name="T21" fmla="*/ 0 h 5"/>
                    <a:gd name="T22" fmla="*/ 17 w 28"/>
                    <a:gd name="T23" fmla="*/ 2 h 5"/>
                    <a:gd name="T24" fmla="*/ 19 w 28"/>
                    <a:gd name="T25" fmla="*/ 2 h 5"/>
                    <a:gd name="T26" fmla="*/ 21 w 28"/>
                    <a:gd name="T27" fmla="*/ 3 h 5"/>
                    <a:gd name="T28" fmla="*/ 27 w 28"/>
                    <a:gd name="T29" fmla="*/ 3 h 5"/>
                    <a:gd name="T30" fmla="*/ 28 w 28"/>
                    <a:gd name="T31" fmla="*/ 5 h 5"/>
                    <a:gd name="T32" fmla="*/ 25 w 28"/>
                    <a:gd name="T33" fmla="*/ 3 h 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"/>
                    <a:gd name="T52" fmla="*/ 0 h 5"/>
                    <a:gd name="T53" fmla="*/ 28 w 28"/>
                    <a:gd name="T54" fmla="*/ 5 h 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" h="5">
                      <a:moveTo>
                        <a:pt x="25" y="3"/>
                      </a:moveTo>
                      <a:lnTo>
                        <a:pt x="17" y="3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5" y="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19" y="2"/>
                      </a:lnTo>
                      <a:lnTo>
                        <a:pt x="21" y="3"/>
                      </a:lnTo>
                      <a:lnTo>
                        <a:pt x="27" y="3"/>
                      </a:lnTo>
                      <a:lnTo>
                        <a:pt x="28" y="5"/>
                      </a:lnTo>
                      <a:lnTo>
                        <a:pt x="25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35" name="Freeform 398"/>
                <p:cNvSpPr>
                  <a:spLocks/>
                </p:cNvSpPr>
                <p:nvPr/>
              </p:nvSpPr>
              <p:spPr bwMode="auto">
                <a:xfrm>
                  <a:off x="5012" y="2884"/>
                  <a:ext cx="5" cy="25"/>
                </a:xfrm>
                <a:custGeom>
                  <a:avLst/>
                  <a:gdLst>
                    <a:gd name="T0" fmla="*/ 0 w 5"/>
                    <a:gd name="T1" fmla="*/ 0 h 25"/>
                    <a:gd name="T2" fmla="*/ 2 w 5"/>
                    <a:gd name="T3" fmla="*/ 13 h 25"/>
                    <a:gd name="T4" fmla="*/ 3 w 5"/>
                    <a:gd name="T5" fmla="*/ 25 h 25"/>
                    <a:gd name="T6" fmla="*/ 5 w 5"/>
                    <a:gd name="T7" fmla="*/ 23 h 25"/>
                    <a:gd name="T8" fmla="*/ 3 w 5"/>
                    <a:gd name="T9" fmla="*/ 5 h 25"/>
                    <a:gd name="T10" fmla="*/ 3 w 5"/>
                    <a:gd name="T11" fmla="*/ 2 h 25"/>
                    <a:gd name="T12" fmla="*/ 3 w 5"/>
                    <a:gd name="T13" fmla="*/ 5 h 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"/>
                    <a:gd name="T22" fmla="*/ 0 h 25"/>
                    <a:gd name="T23" fmla="*/ 5 w 5"/>
                    <a:gd name="T24" fmla="*/ 25 h 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" h="25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3" y="25"/>
                      </a:lnTo>
                      <a:lnTo>
                        <a:pt x="5" y="23"/>
                      </a:lnTo>
                      <a:lnTo>
                        <a:pt x="3" y="5"/>
                      </a:lnTo>
                      <a:lnTo>
                        <a:pt x="3" y="2"/>
                      </a:lnTo>
                      <a:lnTo>
                        <a:pt x="3" y="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36" name="Freeform 399"/>
                <p:cNvSpPr>
                  <a:spLocks/>
                </p:cNvSpPr>
                <p:nvPr/>
              </p:nvSpPr>
              <p:spPr bwMode="auto">
                <a:xfrm>
                  <a:off x="5083" y="2576"/>
                  <a:ext cx="15" cy="6"/>
                </a:xfrm>
                <a:custGeom>
                  <a:avLst/>
                  <a:gdLst>
                    <a:gd name="T0" fmla="*/ 3 w 15"/>
                    <a:gd name="T1" fmla="*/ 0 h 6"/>
                    <a:gd name="T2" fmla="*/ 7 w 15"/>
                    <a:gd name="T3" fmla="*/ 0 h 6"/>
                    <a:gd name="T4" fmla="*/ 9 w 15"/>
                    <a:gd name="T5" fmla="*/ 2 h 6"/>
                    <a:gd name="T6" fmla="*/ 13 w 15"/>
                    <a:gd name="T7" fmla="*/ 2 h 6"/>
                    <a:gd name="T8" fmla="*/ 15 w 15"/>
                    <a:gd name="T9" fmla="*/ 4 h 6"/>
                    <a:gd name="T10" fmla="*/ 5 w 15"/>
                    <a:gd name="T11" fmla="*/ 4 h 6"/>
                    <a:gd name="T12" fmla="*/ 3 w 15"/>
                    <a:gd name="T13" fmla="*/ 6 h 6"/>
                    <a:gd name="T14" fmla="*/ 3 w 15"/>
                    <a:gd name="T15" fmla="*/ 4 h 6"/>
                    <a:gd name="T16" fmla="*/ 1 w 15"/>
                    <a:gd name="T17" fmla="*/ 0 h 6"/>
                    <a:gd name="T18" fmla="*/ 0 w 15"/>
                    <a:gd name="T19" fmla="*/ 0 h 6"/>
                    <a:gd name="T20" fmla="*/ 3 w 15"/>
                    <a:gd name="T21" fmla="*/ 0 h 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5"/>
                    <a:gd name="T34" fmla="*/ 0 h 6"/>
                    <a:gd name="T35" fmla="*/ 15 w 15"/>
                    <a:gd name="T36" fmla="*/ 6 h 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5" h="6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13" y="2"/>
                      </a:lnTo>
                      <a:lnTo>
                        <a:pt x="15" y="4"/>
                      </a:lnTo>
                      <a:lnTo>
                        <a:pt x="5" y="4"/>
                      </a:lnTo>
                      <a:lnTo>
                        <a:pt x="3" y="6"/>
                      </a:lnTo>
                      <a:lnTo>
                        <a:pt x="3" y="4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37" name="Freeform 400"/>
                <p:cNvSpPr>
                  <a:spLocks/>
                </p:cNvSpPr>
                <p:nvPr/>
              </p:nvSpPr>
              <p:spPr bwMode="auto">
                <a:xfrm>
                  <a:off x="4991" y="2853"/>
                  <a:ext cx="3" cy="15"/>
                </a:xfrm>
                <a:custGeom>
                  <a:avLst/>
                  <a:gdLst>
                    <a:gd name="T0" fmla="*/ 3 w 3"/>
                    <a:gd name="T1" fmla="*/ 0 h 15"/>
                    <a:gd name="T2" fmla="*/ 1 w 3"/>
                    <a:gd name="T3" fmla="*/ 6 h 15"/>
                    <a:gd name="T4" fmla="*/ 1 w 3"/>
                    <a:gd name="T5" fmla="*/ 11 h 15"/>
                    <a:gd name="T6" fmla="*/ 0 w 3"/>
                    <a:gd name="T7" fmla="*/ 15 h 15"/>
                    <a:gd name="T8" fmla="*/ 1 w 3"/>
                    <a:gd name="T9" fmla="*/ 11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"/>
                    <a:gd name="T16" fmla="*/ 0 h 15"/>
                    <a:gd name="T17" fmla="*/ 3 w 3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" h="15">
                      <a:moveTo>
                        <a:pt x="3" y="0"/>
                      </a:moveTo>
                      <a:lnTo>
                        <a:pt x="1" y="6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1" y="1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38" name="Freeform 401"/>
                <p:cNvSpPr>
                  <a:spLocks/>
                </p:cNvSpPr>
                <p:nvPr/>
              </p:nvSpPr>
              <p:spPr bwMode="auto">
                <a:xfrm>
                  <a:off x="4987" y="2845"/>
                  <a:ext cx="2" cy="14"/>
                </a:xfrm>
                <a:custGeom>
                  <a:avLst/>
                  <a:gdLst>
                    <a:gd name="T0" fmla="*/ 2 w 2"/>
                    <a:gd name="T1" fmla="*/ 0 h 14"/>
                    <a:gd name="T2" fmla="*/ 2 w 2"/>
                    <a:gd name="T3" fmla="*/ 4 h 14"/>
                    <a:gd name="T4" fmla="*/ 0 w 2"/>
                    <a:gd name="T5" fmla="*/ 8 h 14"/>
                    <a:gd name="T6" fmla="*/ 0 w 2"/>
                    <a:gd name="T7" fmla="*/ 14 h 14"/>
                    <a:gd name="T8" fmla="*/ 0 w 2"/>
                    <a:gd name="T9" fmla="*/ 8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14"/>
                    <a:gd name="T17" fmla="*/ 2 w 2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14">
                      <a:moveTo>
                        <a:pt x="2" y="0"/>
                      </a:move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0" y="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39" name="Freeform 402"/>
                <p:cNvSpPr>
                  <a:spLocks/>
                </p:cNvSpPr>
                <p:nvPr/>
              </p:nvSpPr>
              <p:spPr bwMode="auto">
                <a:xfrm>
                  <a:off x="5077" y="2690"/>
                  <a:ext cx="7" cy="13"/>
                </a:xfrm>
                <a:custGeom>
                  <a:avLst/>
                  <a:gdLst>
                    <a:gd name="T0" fmla="*/ 0 w 7"/>
                    <a:gd name="T1" fmla="*/ 0 h 13"/>
                    <a:gd name="T2" fmla="*/ 2 w 7"/>
                    <a:gd name="T3" fmla="*/ 4 h 13"/>
                    <a:gd name="T4" fmla="*/ 6 w 7"/>
                    <a:gd name="T5" fmla="*/ 9 h 13"/>
                    <a:gd name="T6" fmla="*/ 7 w 7"/>
                    <a:gd name="T7" fmla="*/ 13 h 13"/>
                    <a:gd name="T8" fmla="*/ 6 w 7"/>
                    <a:gd name="T9" fmla="*/ 9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"/>
                    <a:gd name="T16" fmla="*/ 0 h 13"/>
                    <a:gd name="T17" fmla="*/ 7 w 7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" h="13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6" y="9"/>
                      </a:lnTo>
                      <a:lnTo>
                        <a:pt x="7" y="13"/>
                      </a:lnTo>
                      <a:lnTo>
                        <a:pt x="6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40" name="Freeform 403"/>
                <p:cNvSpPr>
                  <a:spLocks/>
                </p:cNvSpPr>
                <p:nvPr/>
              </p:nvSpPr>
              <p:spPr bwMode="auto">
                <a:xfrm>
                  <a:off x="5083" y="2607"/>
                  <a:ext cx="13" cy="8"/>
                </a:xfrm>
                <a:custGeom>
                  <a:avLst/>
                  <a:gdLst>
                    <a:gd name="T0" fmla="*/ 1 w 13"/>
                    <a:gd name="T1" fmla="*/ 2 h 8"/>
                    <a:gd name="T2" fmla="*/ 9 w 13"/>
                    <a:gd name="T3" fmla="*/ 2 h 8"/>
                    <a:gd name="T4" fmla="*/ 7 w 13"/>
                    <a:gd name="T5" fmla="*/ 4 h 8"/>
                    <a:gd name="T6" fmla="*/ 5 w 13"/>
                    <a:gd name="T7" fmla="*/ 4 h 8"/>
                    <a:gd name="T8" fmla="*/ 0 w 13"/>
                    <a:gd name="T9" fmla="*/ 6 h 8"/>
                    <a:gd name="T10" fmla="*/ 0 w 13"/>
                    <a:gd name="T11" fmla="*/ 8 h 8"/>
                    <a:gd name="T12" fmla="*/ 3 w 13"/>
                    <a:gd name="T13" fmla="*/ 8 h 8"/>
                    <a:gd name="T14" fmla="*/ 7 w 13"/>
                    <a:gd name="T15" fmla="*/ 4 h 8"/>
                    <a:gd name="T16" fmla="*/ 11 w 13"/>
                    <a:gd name="T17" fmla="*/ 2 h 8"/>
                    <a:gd name="T18" fmla="*/ 13 w 13"/>
                    <a:gd name="T19" fmla="*/ 0 h 8"/>
                    <a:gd name="T20" fmla="*/ 11 w 13"/>
                    <a:gd name="T21" fmla="*/ 2 h 8"/>
                    <a:gd name="T22" fmla="*/ 9 w 13"/>
                    <a:gd name="T23" fmla="*/ 2 h 8"/>
                    <a:gd name="T24" fmla="*/ 7 w 13"/>
                    <a:gd name="T25" fmla="*/ 0 h 8"/>
                    <a:gd name="T26" fmla="*/ 5 w 13"/>
                    <a:gd name="T27" fmla="*/ 0 h 8"/>
                    <a:gd name="T28" fmla="*/ 1 w 13"/>
                    <a:gd name="T29" fmla="*/ 2 h 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3"/>
                    <a:gd name="T46" fmla="*/ 0 h 8"/>
                    <a:gd name="T47" fmla="*/ 13 w 13"/>
                    <a:gd name="T48" fmla="*/ 8 h 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3" h="8">
                      <a:moveTo>
                        <a:pt x="1" y="2"/>
                      </a:move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3" y="8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3" y="0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41" name="Freeform 404"/>
                <p:cNvSpPr>
                  <a:spLocks/>
                </p:cNvSpPr>
                <p:nvPr/>
              </p:nvSpPr>
              <p:spPr bwMode="auto">
                <a:xfrm>
                  <a:off x="5132" y="2590"/>
                  <a:ext cx="12" cy="13"/>
                </a:xfrm>
                <a:custGeom>
                  <a:avLst/>
                  <a:gdLst>
                    <a:gd name="T0" fmla="*/ 12 w 12"/>
                    <a:gd name="T1" fmla="*/ 0 h 13"/>
                    <a:gd name="T2" fmla="*/ 8 w 12"/>
                    <a:gd name="T3" fmla="*/ 4 h 13"/>
                    <a:gd name="T4" fmla="*/ 4 w 12"/>
                    <a:gd name="T5" fmla="*/ 9 h 13"/>
                    <a:gd name="T6" fmla="*/ 0 w 12"/>
                    <a:gd name="T7" fmla="*/ 13 h 13"/>
                    <a:gd name="T8" fmla="*/ 4 w 12"/>
                    <a:gd name="T9" fmla="*/ 9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3"/>
                    <a:gd name="T17" fmla="*/ 12 w 12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3">
                      <a:moveTo>
                        <a:pt x="12" y="0"/>
                      </a:moveTo>
                      <a:lnTo>
                        <a:pt x="8" y="4"/>
                      </a:lnTo>
                      <a:lnTo>
                        <a:pt x="4" y="9"/>
                      </a:lnTo>
                      <a:lnTo>
                        <a:pt x="0" y="13"/>
                      </a:lnTo>
                      <a:lnTo>
                        <a:pt x="4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42" name="Freeform 405"/>
                <p:cNvSpPr>
                  <a:spLocks/>
                </p:cNvSpPr>
                <p:nvPr/>
              </p:nvSpPr>
              <p:spPr bwMode="auto">
                <a:xfrm>
                  <a:off x="5132" y="2567"/>
                  <a:ext cx="14" cy="11"/>
                </a:xfrm>
                <a:custGeom>
                  <a:avLst/>
                  <a:gdLst>
                    <a:gd name="T0" fmla="*/ 14 w 14"/>
                    <a:gd name="T1" fmla="*/ 0 h 11"/>
                    <a:gd name="T2" fmla="*/ 12 w 14"/>
                    <a:gd name="T3" fmla="*/ 2 h 11"/>
                    <a:gd name="T4" fmla="*/ 8 w 14"/>
                    <a:gd name="T5" fmla="*/ 2 h 11"/>
                    <a:gd name="T6" fmla="*/ 0 w 14"/>
                    <a:gd name="T7" fmla="*/ 9 h 11"/>
                    <a:gd name="T8" fmla="*/ 0 w 14"/>
                    <a:gd name="T9" fmla="*/ 11 h 11"/>
                    <a:gd name="T10" fmla="*/ 2 w 14"/>
                    <a:gd name="T11" fmla="*/ 11 h 11"/>
                    <a:gd name="T12" fmla="*/ 4 w 14"/>
                    <a:gd name="T13" fmla="*/ 7 h 11"/>
                    <a:gd name="T14" fmla="*/ 8 w 14"/>
                    <a:gd name="T15" fmla="*/ 4 h 11"/>
                    <a:gd name="T16" fmla="*/ 12 w 14"/>
                    <a:gd name="T17" fmla="*/ 2 h 11"/>
                    <a:gd name="T18" fmla="*/ 14 w 14"/>
                    <a:gd name="T19" fmla="*/ 0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"/>
                    <a:gd name="T31" fmla="*/ 0 h 11"/>
                    <a:gd name="T32" fmla="*/ 14 w 14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" h="11">
                      <a:moveTo>
                        <a:pt x="14" y="0"/>
                      </a:moveTo>
                      <a:lnTo>
                        <a:pt x="12" y="2"/>
                      </a:lnTo>
                      <a:lnTo>
                        <a:pt x="8" y="2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2" y="11"/>
                      </a:lnTo>
                      <a:lnTo>
                        <a:pt x="4" y="7"/>
                      </a:lnTo>
                      <a:lnTo>
                        <a:pt x="8" y="4"/>
                      </a:lnTo>
                      <a:lnTo>
                        <a:pt x="12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43" name="Freeform 406"/>
                <p:cNvSpPr>
                  <a:spLocks/>
                </p:cNvSpPr>
                <p:nvPr/>
              </p:nvSpPr>
              <p:spPr bwMode="auto">
                <a:xfrm>
                  <a:off x="5081" y="2607"/>
                  <a:ext cx="11" cy="6"/>
                </a:xfrm>
                <a:custGeom>
                  <a:avLst/>
                  <a:gdLst>
                    <a:gd name="T0" fmla="*/ 0 w 11"/>
                    <a:gd name="T1" fmla="*/ 0 h 6"/>
                    <a:gd name="T2" fmla="*/ 2 w 11"/>
                    <a:gd name="T3" fmla="*/ 6 h 6"/>
                    <a:gd name="T4" fmla="*/ 7 w 11"/>
                    <a:gd name="T5" fmla="*/ 4 h 6"/>
                    <a:gd name="T6" fmla="*/ 11 w 11"/>
                    <a:gd name="T7" fmla="*/ 4 h 6"/>
                    <a:gd name="T8" fmla="*/ 11 w 11"/>
                    <a:gd name="T9" fmla="*/ 2 h 6"/>
                    <a:gd name="T10" fmla="*/ 3 w 11"/>
                    <a:gd name="T11" fmla="*/ 2 h 6"/>
                    <a:gd name="T12" fmla="*/ 0 w 11"/>
                    <a:gd name="T13" fmla="*/ 0 h 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"/>
                    <a:gd name="T22" fmla="*/ 0 h 6"/>
                    <a:gd name="T23" fmla="*/ 11 w 11"/>
                    <a:gd name="T24" fmla="*/ 6 h 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" h="6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7" y="4"/>
                      </a:lnTo>
                      <a:lnTo>
                        <a:pt x="11" y="4"/>
                      </a:lnTo>
                      <a:lnTo>
                        <a:pt x="11" y="2"/>
                      </a:lnTo>
                      <a:lnTo>
                        <a:pt x="3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44" name="Freeform 407"/>
                <p:cNvSpPr>
                  <a:spLocks/>
                </p:cNvSpPr>
                <p:nvPr/>
              </p:nvSpPr>
              <p:spPr bwMode="auto">
                <a:xfrm>
                  <a:off x="5084" y="2686"/>
                  <a:ext cx="2" cy="11"/>
                </a:xfrm>
                <a:custGeom>
                  <a:avLst/>
                  <a:gdLst>
                    <a:gd name="T0" fmla="*/ 0 w 2"/>
                    <a:gd name="T1" fmla="*/ 0 h 11"/>
                    <a:gd name="T2" fmla="*/ 0 w 2"/>
                    <a:gd name="T3" fmla="*/ 4 h 11"/>
                    <a:gd name="T4" fmla="*/ 2 w 2"/>
                    <a:gd name="T5" fmla="*/ 9 h 11"/>
                    <a:gd name="T6" fmla="*/ 2 w 2"/>
                    <a:gd name="T7" fmla="*/ 11 h 11"/>
                    <a:gd name="T8" fmla="*/ 2 w 2"/>
                    <a:gd name="T9" fmla="*/ 9 h 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11"/>
                    <a:gd name="T17" fmla="*/ 2 w 2"/>
                    <a:gd name="T18" fmla="*/ 11 h 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11">
                      <a:moveTo>
                        <a:pt x="0" y="0"/>
                      </a:moveTo>
                      <a:lnTo>
                        <a:pt x="0" y="4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2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45" name="Freeform 408"/>
                <p:cNvSpPr>
                  <a:spLocks/>
                </p:cNvSpPr>
                <p:nvPr/>
              </p:nvSpPr>
              <p:spPr bwMode="auto">
                <a:xfrm>
                  <a:off x="5088" y="2680"/>
                  <a:ext cx="4" cy="12"/>
                </a:xfrm>
                <a:custGeom>
                  <a:avLst/>
                  <a:gdLst>
                    <a:gd name="T0" fmla="*/ 4 w 4"/>
                    <a:gd name="T1" fmla="*/ 12 h 12"/>
                    <a:gd name="T2" fmla="*/ 2 w 4"/>
                    <a:gd name="T3" fmla="*/ 8 h 12"/>
                    <a:gd name="T4" fmla="*/ 2 w 4"/>
                    <a:gd name="T5" fmla="*/ 6 h 12"/>
                    <a:gd name="T6" fmla="*/ 0 w 4"/>
                    <a:gd name="T7" fmla="*/ 4 h 12"/>
                    <a:gd name="T8" fmla="*/ 0 w 4"/>
                    <a:gd name="T9" fmla="*/ 0 h 12"/>
                    <a:gd name="T10" fmla="*/ 0 w 4"/>
                    <a:gd name="T11" fmla="*/ 4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"/>
                    <a:gd name="T19" fmla="*/ 0 h 12"/>
                    <a:gd name="T20" fmla="*/ 4 w 4"/>
                    <a:gd name="T21" fmla="*/ 12 h 1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" h="12">
                      <a:moveTo>
                        <a:pt x="4" y="12"/>
                      </a:move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0" y="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46" name="Freeform 409"/>
                <p:cNvSpPr>
                  <a:spLocks/>
                </p:cNvSpPr>
                <p:nvPr/>
              </p:nvSpPr>
              <p:spPr bwMode="auto">
                <a:xfrm>
                  <a:off x="5140" y="2574"/>
                  <a:ext cx="2" cy="10"/>
                </a:xfrm>
                <a:custGeom>
                  <a:avLst/>
                  <a:gdLst>
                    <a:gd name="T0" fmla="*/ 2 w 2"/>
                    <a:gd name="T1" fmla="*/ 0 h 10"/>
                    <a:gd name="T2" fmla="*/ 0 w 2"/>
                    <a:gd name="T3" fmla="*/ 2 h 10"/>
                    <a:gd name="T4" fmla="*/ 0 w 2"/>
                    <a:gd name="T5" fmla="*/ 6 h 10"/>
                    <a:gd name="T6" fmla="*/ 2 w 2"/>
                    <a:gd name="T7" fmla="*/ 8 h 10"/>
                    <a:gd name="T8" fmla="*/ 2 w 2"/>
                    <a:gd name="T9" fmla="*/ 10 h 10"/>
                    <a:gd name="T10" fmla="*/ 2 w 2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"/>
                    <a:gd name="T19" fmla="*/ 0 h 10"/>
                    <a:gd name="T20" fmla="*/ 2 w 2"/>
                    <a:gd name="T21" fmla="*/ 10 h 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" h="10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47" name="Freeform 410"/>
                <p:cNvSpPr>
                  <a:spLocks/>
                </p:cNvSpPr>
                <p:nvPr/>
              </p:nvSpPr>
              <p:spPr bwMode="auto">
                <a:xfrm>
                  <a:off x="5079" y="2597"/>
                  <a:ext cx="5" cy="2"/>
                </a:xfrm>
                <a:custGeom>
                  <a:avLst/>
                  <a:gdLst>
                    <a:gd name="T0" fmla="*/ 5 w 5"/>
                    <a:gd name="T1" fmla="*/ 2 h 2"/>
                    <a:gd name="T2" fmla="*/ 4 w 5"/>
                    <a:gd name="T3" fmla="*/ 0 h 2"/>
                    <a:gd name="T4" fmla="*/ 0 w 5"/>
                    <a:gd name="T5" fmla="*/ 2 h 2"/>
                    <a:gd name="T6" fmla="*/ 5 w 5"/>
                    <a:gd name="T7" fmla="*/ 2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"/>
                    <a:gd name="T13" fmla="*/ 0 h 2"/>
                    <a:gd name="T14" fmla="*/ 5 w 5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" h="2">
                      <a:moveTo>
                        <a:pt x="5" y="2"/>
                      </a:moveTo>
                      <a:lnTo>
                        <a:pt x="4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48" name="Freeform 411"/>
                <p:cNvSpPr>
                  <a:spLocks/>
                </p:cNvSpPr>
                <p:nvPr/>
              </p:nvSpPr>
              <p:spPr bwMode="auto">
                <a:xfrm>
                  <a:off x="5012" y="2878"/>
                  <a:ext cx="3" cy="6"/>
                </a:xfrm>
                <a:custGeom>
                  <a:avLst/>
                  <a:gdLst>
                    <a:gd name="T0" fmla="*/ 0 w 3"/>
                    <a:gd name="T1" fmla="*/ 0 h 6"/>
                    <a:gd name="T2" fmla="*/ 2 w 3"/>
                    <a:gd name="T3" fmla="*/ 6 h 6"/>
                    <a:gd name="T4" fmla="*/ 3 w 3"/>
                    <a:gd name="T5" fmla="*/ 2 h 6"/>
                    <a:gd name="T6" fmla="*/ 2 w 3"/>
                    <a:gd name="T7" fmla="*/ 6 h 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"/>
                    <a:gd name="T13" fmla="*/ 0 h 6"/>
                    <a:gd name="T14" fmla="*/ 3 w 3"/>
                    <a:gd name="T15" fmla="*/ 6 h 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" h="6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3" y="2"/>
                      </a:lnTo>
                      <a:lnTo>
                        <a:pt x="2" y="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49" name="Freeform 412"/>
                <p:cNvSpPr>
                  <a:spLocks/>
                </p:cNvSpPr>
                <p:nvPr/>
              </p:nvSpPr>
              <p:spPr bwMode="auto">
                <a:xfrm>
                  <a:off x="4994" y="2847"/>
                  <a:ext cx="6" cy="4"/>
                </a:xfrm>
                <a:custGeom>
                  <a:avLst/>
                  <a:gdLst>
                    <a:gd name="T0" fmla="*/ 6 w 6"/>
                    <a:gd name="T1" fmla="*/ 0 h 4"/>
                    <a:gd name="T2" fmla="*/ 4 w 6"/>
                    <a:gd name="T3" fmla="*/ 0 h 4"/>
                    <a:gd name="T4" fmla="*/ 0 w 6"/>
                    <a:gd name="T5" fmla="*/ 4 h 4"/>
                    <a:gd name="T6" fmla="*/ 4 w 6"/>
                    <a:gd name="T7" fmla="*/ 2 h 4"/>
                    <a:gd name="T8" fmla="*/ 6 w 6"/>
                    <a:gd name="T9" fmla="*/ 2 h 4"/>
                    <a:gd name="T10" fmla="*/ 6 w 6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"/>
                    <a:gd name="T19" fmla="*/ 0 h 4"/>
                    <a:gd name="T20" fmla="*/ 6 w 6"/>
                    <a:gd name="T21" fmla="*/ 4 h 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" h="4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50" name="Freeform 413"/>
                <p:cNvSpPr>
                  <a:spLocks/>
                </p:cNvSpPr>
                <p:nvPr/>
              </p:nvSpPr>
              <p:spPr bwMode="auto">
                <a:xfrm>
                  <a:off x="5096" y="2605"/>
                  <a:ext cx="4" cy="4"/>
                </a:xfrm>
                <a:custGeom>
                  <a:avLst/>
                  <a:gdLst>
                    <a:gd name="T0" fmla="*/ 0 w 4"/>
                    <a:gd name="T1" fmla="*/ 0 h 4"/>
                    <a:gd name="T2" fmla="*/ 4 w 4"/>
                    <a:gd name="T3" fmla="*/ 4 h 4"/>
                    <a:gd name="T4" fmla="*/ 2 w 4"/>
                    <a:gd name="T5" fmla="*/ 2 h 4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4"/>
                    <a:gd name="T11" fmla="*/ 4 w 4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4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51" name="Freeform 414"/>
                <p:cNvSpPr>
                  <a:spLocks/>
                </p:cNvSpPr>
                <p:nvPr/>
              </p:nvSpPr>
              <p:spPr bwMode="auto">
                <a:xfrm>
                  <a:off x="5000" y="2855"/>
                  <a:ext cx="2" cy="4"/>
                </a:xfrm>
                <a:custGeom>
                  <a:avLst/>
                  <a:gdLst>
                    <a:gd name="T0" fmla="*/ 0 w 2"/>
                    <a:gd name="T1" fmla="*/ 4 h 4"/>
                    <a:gd name="T2" fmla="*/ 2 w 2"/>
                    <a:gd name="T3" fmla="*/ 0 h 4"/>
                    <a:gd name="T4" fmla="*/ 0 w 2"/>
                    <a:gd name="T5" fmla="*/ 0 h 4"/>
                    <a:gd name="T6" fmla="*/ 0 w 2"/>
                    <a:gd name="T7" fmla="*/ 4 h 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"/>
                    <a:gd name="T13" fmla="*/ 0 h 4"/>
                    <a:gd name="T14" fmla="*/ 2 w 2"/>
                    <a:gd name="T15" fmla="*/ 4 h 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" h="4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52" name="Line 415"/>
                <p:cNvSpPr>
                  <a:spLocks noChangeShapeType="1"/>
                </p:cNvSpPr>
                <p:nvPr/>
              </p:nvSpPr>
              <p:spPr bwMode="auto">
                <a:xfrm>
                  <a:off x="5142" y="2574"/>
                  <a:ext cx="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53" name="Freeform 416"/>
                <p:cNvSpPr>
                  <a:spLocks/>
                </p:cNvSpPr>
                <p:nvPr/>
              </p:nvSpPr>
              <p:spPr bwMode="auto">
                <a:xfrm>
                  <a:off x="5169" y="2569"/>
                  <a:ext cx="86" cy="249"/>
                </a:xfrm>
                <a:custGeom>
                  <a:avLst/>
                  <a:gdLst>
                    <a:gd name="T0" fmla="*/ 0 w 86"/>
                    <a:gd name="T1" fmla="*/ 4 h 249"/>
                    <a:gd name="T2" fmla="*/ 76 w 86"/>
                    <a:gd name="T3" fmla="*/ 178 h 249"/>
                    <a:gd name="T4" fmla="*/ 78 w 86"/>
                    <a:gd name="T5" fmla="*/ 249 h 249"/>
                    <a:gd name="T6" fmla="*/ 86 w 86"/>
                    <a:gd name="T7" fmla="*/ 249 h 249"/>
                    <a:gd name="T8" fmla="*/ 82 w 86"/>
                    <a:gd name="T9" fmla="*/ 173 h 249"/>
                    <a:gd name="T10" fmla="*/ 7 w 86"/>
                    <a:gd name="T11" fmla="*/ 0 h 249"/>
                    <a:gd name="T12" fmla="*/ 0 w 86"/>
                    <a:gd name="T13" fmla="*/ 4 h 2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6"/>
                    <a:gd name="T22" fmla="*/ 0 h 249"/>
                    <a:gd name="T23" fmla="*/ 86 w 86"/>
                    <a:gd name="T24" fmla="*/ 249 h 2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6" h="249">
                      <a:moveTo>
                        <a:pt x="0" y="4"/>
                      </a:moveTo>
                      <a:lnTo>
                        <a:pt x="76" y="178"/>
                      </a:lnTo>
                      <a:lnTo>
                        <a:pt x="78" y="249"/>
                      </a:lnTo>
                      <a:lnTo>
                        <a:pt x="86" y="249"/>
                      </a:lnTo>
                      <a:lnTo>
                        <a:pt x="82" y="173"/>
                      </a:lnTo>
                      <a:lnTo>
                        <a:pt x="7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54" name="Freeform 417"/>
                <p:cNvSpPr>
                  <a:spLocks/>
                </p:cNvSpPr>
                <p:nvPr/>
              </p:nvSpPr>
              <p:spPr bwMode="auto">
                <a:xfrm>
                  <a:off x="5173" y="2605"/>
                  <a:ext cx="84" cy="23"/>
                </a:xfrm>
                <a:custGeom>
                  <a:avLst/>
                  <a:gdLst>
                    <a:gd name="T0" fmla="*/ 0 w 84"/>
                    <a:gd name="T1" fmla="*/ 21 h 23"/>
                    <a:gd name="T2" fmla="*/ 5 w 84"/>
                    <a:gd name="T3" fmla="*/ 16 h 23"/>
                    <a:gd name="T4" fmla="*/ 11 w 84"/>
                    <a:gd name="T5" fmla="*/ 16 h 23"/>
                    <a:gd name="T6" fmla="*/ 23 w 84"/>
                    <a:gd name="T7" fmla="*/ 14 h 23"/>
                    <a:gd name="T8" fmla="*/ 30 w 84"/>
                    <a:gd name="T9" fmla="*/ 14 h 23"/>
                    <a:gd name="T10" fmla="*/ 46 w 84"/>
                    <a:gd name="T11" fmla="*/ 12 h 23"/>
                    <a:gd name="T12" fmla="*/ 57 w 84"/>
                    <a:gd name="T13" fmla="*/ 6 h 23"/>
                    <a:gd name="T14" fmla="*/ 69 w 84"/>
                    <a:gd name="T15" fmla="*/ 4 h 23"/>
                    <a:gd name="T16" fmla="*/ 80 w 84"/>
                    <a:gd name="T17" fmla="*/ 0 h 23"/>
                    <a:gd name="T18" fmla="*/ 84 w 84"/>
                    <a:gd name="T19" fmla="*/ 6 h 23"/>
                    <a:gd name="T20" fmla="*/ 48 w 84"/>
                    <a:gd name="T21" fmla="*/ 14 h 23"/>
                    <a:gd name="T22" fmla="*/ 46 w 84"/>
                    <a:gd name="T23" fmla="*/ 16 h 23"/>
                    <a:gd name="T24" fmla="*/ 30 w 84"/>
                    <a:gd name="T25" fmla="*/ 17 h 23"/>
                    <a:gd name="T26" fmla="*/ 15 w 84"/>
                    <a:gd name="T27" fmla="*/ 17 h 23"/>
                    <a:gd name="T28" fmla="*/ 5 w 84"/>
                    <a:gd name="T29" fmla="*/ 23 h 23"/>
                    <a:gd name="T30" fmla="*/ 0 w 84"/>
                    <a:gd name="T31" fmla="*/ 21 h 2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23"/>
                    <a:gd name="T50" fmla="*/ 84 w 84"/>
                    <a:gd name="T51" fmla="*/ 23 h 2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23">
                      <a:moveTo>
                        <a:pt x="0" y="21"/>
                      </a:moveTo>
                      <a:lnTo>
                        <a:pt x="5" y="16"/>
                      </a:lnTo>
                      <a:lnTo>
                        <a:pt x="11" y="16"/>
                      </a:lnTo>
                      <a:lnTo>
                        <a:pt x="23" y="14"/>
                      </a:lnTo>
                      <a:lnTo>
                        <a:pt x="30" y="14"/>
                      </a:lnTo>
                      <a:lnTo>
                        <a:pt x="46" y="12"/>
                      </a:lnTo>
                      <a:lnTo>
                        <a:pt x="57" y="6"/>
                      </a:lnTo>
                      <a:lnTo>
                        <a:pt x="69" y="4"/>
                      </a:lnTo>
                      <a:lnTo>
                        <a:pt x="80" y="0"/>
                      </a:lnTo>
                      <a:lnTo>
                        <a:pt x="84" y="6"/>
                      </a:lnTo>
                      <a:lnTo>
                        <a:pt x="48" y="14"/>
                      </a:lnTo>
                      <a:lnTo>
                        <a:pt x="46" y="16"/>
                      </a:lnTo>
                      <a:lnTo>
                        <a:pt x="30" y="17"/>
                      </a:lnTo>
                      <a:lnTo>
                        <a:pt x="15" y="17"/>
                      </a:lnTo>
                      <a:lnTo>
                        <a:pt x="5" y="23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55" name="Freeform 418"/>
                <p:cNvSpPr>
                  <a:spLocks/>
                </p:cNvSpPr>
                <p:nvPr/>
              </p:nvSpPr>
              <p:spPr bwMode="auto">
                <a:xfrm>
                  <a:off x="5186" y="2621"/>
                  <a:ext cx="29" cy="17"/>
                </a:xfrm>
                <a:custGeom>
                  <a:avLst/>
                  <a:gdLst>
                    <a:gd name="T0" fmla="*/ 0 w 29"/>
                    <a:gd name="T1" fmla="*/ 13 h 17"/>
                    <a:gd name="T2" fmla="*/ 6 w 29"/>
                    <a:gd name="T3" fmla="*/ 17 h 17"/>
                    <a:gd name="T4" fmla="*/ 12 w 29"/>
                    <a:gd name="T5" fmla="*/ 13 h 17"/>
                    <a:gd name="T6" fmla="*/ 21 w 29"/>
                    <a:gd name="T7" fmla="*/ 13 h 17"/>
                    <a:gd name="T8" fmla="*/ 29 w 29"/>
                    <a:gd name="T9" fmla="*/ 7 h 17"/>
                    <a:gd name="T10" fmla="*/ 29 w 29"/>
                    <a:gd name="T11" fmla="*/ 0 h 17"/>
                    <a:gd name="T12" fmla="*/ 23 w 29"/>
                    <a:gd name="T13" fmla="*/ 0 h 17"/>
                    <a:gd name="T14" fmla="*/ 21 w 29"/>
                    <a:gd name="T15" fmla="*/ 5 h 17"/>
                    <a:gd name="T16" fmla="*/ 19 w 29"/>
                    <a:gd name="T17" fmla="*/ 7 h 17"/>
                    <a:gd name="T18" fmla="*/ 12 w 29"/>
                    <a:gd name="T19" fmla="*/ 7 h 17"/>
                    <a:gd name="T20" fmla="*/ 0 w 29"/>
                    <a:gd name="T21" fmla="*/ 13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9"/>
                    <a:gd name="T34" fmla="*/ 0 h 17"/>
                    <a:gd name="T35" fmla="*/ 29 w 29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9" h="17">
                      <a:moveTo>
                        <a:pt x="0" y="13"/>
                      </a:moveTo>
                      <a:lnTo>
                        <a:pt x="6" y="17"/>
                      </a:lnTo>
                      <a:lnTo>
                        <a:pt x="12" y="13"/>
                      </a:lnTo>
                      <a:lnTo>
                        <a:pt x="21" y="13"/>
                      </a:lnTo>
                      <a:lnTo>
                        <a:pt x="29" y="7"/>
                      </a:lnTo>
                      <a:lnTo>
                        <a:pt x="29" y="0"/>
                      </a:lnTo>
                      <a:lnTo>
                        <a:pt x="23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2" y="7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56" name="Freeform 419"/>
                <p:cNvSpPr>
                  <a:spLocks/>
                </p:cNvSpPr>
                <p:nvPr/>
              </p:nvSpPr>
              <p:spPr bwMode="auto">
                <a:xfrm>
                  <a:off x="5100" y="2742"/>
                  <a:ext cx="153" cy="36"/>
                </a:xfrm>
                <a:custGeom>
                  <a:avLst/>
                  <a:gdLst>
                    <a:gd name="T0" fmla="*/ 151 w 153"/>
                    <a:gd name="T1" fmla="*/ 0 h 36"/>
                    <a:gd name="T2" fmla="*/ 138 w 153"/>
                    <a:gd name="T3" fmla="*/ 9 h 36"/>
                    <a:gd name="T4" fmla="*/ 117 w 153"/>
                    <a:gd name="T5" fmla="*/ 21 h 36"/>
                    <a:gd name="T6" fmla="*/ 92 w 153"/>
                    <a:gd name="T7" fmla="*/ 26 h 36"/>
                    <a:gd name="T8" fmla="*/ 50 w 153"/>
                    <a:gd name="T9" fmla="*/ 24 h 36"/>
                    <a:gd name="T10" fmla="*/ 17 w 153"/>
                    <a:gd name="T11" fmla="*/ 19 h 36"/>
                    <a:gd name="T12" fmla="*/ 0 w 153"/>
                    <a:gd name="T13" fmla="*/ 21 h 36"/>
                    <a:gd name="T14" fmla="*/ 0 w 153"/>
                    <a:gd name="T15" fmla="*/ 30 h 36"/>
                    <a:gd name="T16" fmla="*/ 17 w 153"/>
                    <a:gd name="T17" fmla="*/ 30 h 36"/>
                    <a:gd name="T18" fmla="*/ 46 w 153"/>
                    <a:gd name="T19" fmla="*/ 34 h 36"/>
                    <a:gd name="T20" fmla="*/ 90 w 153"/>
                    <a:gd name="T21" fmla="*/ 36 h 36"/>
                    <a:gd name="T22" fmla="*/ 113 w 153"/>
                    <a:gd name="T23" fmla="*/ 32 h 36"/>
                    <a:gd name="T24" fmla="*/ 134 w 153"/>
                    <a:gd name="T25" fmla="*/ 23 h 36"/>
                    <a:gd name="T26" fmla="*/ 153 w 153"/>
                    <a:gd name="T27" fmla="*/ 11 h 36"/>
                    <a:gd name="T28" fmla="*/ 151 w 153"/>
                    <a:gd name="T29" fmla="*/ 0 h 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53"/>
                    <a:gd name="T46" fmla="*/ 0 h 36"/>
                    <a:gd name="T47" fmla="*/ 153 w 153"/>
                    <a:gd name="T48" fmla="*/ 36 h 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53" h="36">
                      <a:moveTo>
                        <a:pt x="151" y="0"/>
                      </a:moveTo>
                      <a:lnTo>
                        <a:pt x="138" y="9"/>
                      </a:lnTo>
                      <a:lnTo>
                        <a:pt x="117" y="21"/>
                      </a:lnTo>
                      <a:lnTo>
                        <a:pt x="92" y="26"/>
                      </a:lnTo>
                      <a:lnTo>
                        <a:pt x="50" y="24"/>
                      </a:lnTo>
                      <a:lnTo>
                        <a:pt x="17" y="19"/>
                      </a:lnTo>
                      <a:lnTo>
                        <a:pt x="0" y="21"/>
                      </a:lnTo>
                      <a:lnTo>
                        <a:pt x="0" y="30"/>
                      </a:lnTo>
                      <a:lnTo>
                        <a:pt x="17" y="30"/>
                      </a:lnTo>
                      <a:lnTo>
                        <a:pt x="46" y="34"/>
                      </a:lnTo>
                      <a:lnTo>
                        <a:pt x="90" y="36"/>
                      </a:lnTo>
                      <a:lnTo>
                        <a:pt x="113" y="32"/>
                      </a:lnTo>
                      <a:lnTo>
                        <a:pt x="134" y="23"/>
                      </a:lnTo>
                      <a:lnTo>
                        <a:pt x="153" y="11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57" name="Freeform 420"/>
                <p:cNvSpPr>
                  <a:spLocks/>
                </p:cNvSpPr>
                <p:nvPr/>
              </p:nvSpPr>
              <p:spPr bwMode="auto">
                <a:xfrm>
                  <a:off x="5023" y="2644"/>
                  <a:ext cx="178" cy="217"/>
                </a:xfrm>
                <a:custGeom>
                  <a:avLst/>
                  <a:gdLst>
                    <a:gd name="T0" fmla="*/ 14 w 178"/>
                    <a:gd name="T1" fmla="*/ 217 h 217"/>
                    <a:gd name="T2" fmla="*/ 23 w 178"/>
                    <a:gd name="T3" fmla="*/ 215 h 217"/>
                    <a:gd name="T4" fmla="*/ 48 w 178"/>
                    <a:gd name="T5" fmla="*/ 207 h 217"/>
                    <a:gd name="T6" fmla="*/ 61 w 178"/>
                    <a:gd name="T7" fmla="*/ 203 h 217"/>
                    <a:gd name="T8" fmla="*/ 77 w 178"/>
                    <a:gd name="T9" fmla="*/ 201 h 217"/>
                    <a:gd name="T10" fmla="*/ 88 w 178"/>
                    <a:gd name="T11" fmla="*/ 197 h 217"/>
                    <a:gd name="T12" fmla="*/ 102 w 178"/>
                    <a:gd name="T13" fmla="*/ 192 h 217"/>
                    <a:gd name="T14" fmla="*/ 111 w 178"/>
                    <a:gd name="T15" fmla="*/ 184 h 217"/>
                    <a:gd name="T16" fmla="*/ 121 w 178"/>
                    <a:gd name="T17" fmla="*/ 176 h 217"/>
                    <a:gd name="T18" fmla="*/ 138 w 178"/>
                    <a:gd name="T19" fmla="*/ 167 h 217"/>
                    <a:gd name="T20" fmla="*/ 155 w 178"/>
                    <a:gd name="T21" fmla="*/ 147 h 217"/>
                    <a:gd name="T22" fmla="*/ 165 w 178"/>
                    <a:gd name="T23" fmla="*/ 132 h 217"/>
                    <a:gd name="T24" fmla="*/ 167 w 178"/>
                    <a:gd name="T25" fmla="*/ 103 h 217"/>
                    <a:gd name="T26" fmla="*/ 171 w 178"/>
                    <a:gd name="T27" fmla="*/ 98 h 217"/>
                    <a:gd name="T28" fmla="*/ 178 w 178"/>
                    <a:gd name="T29" fmla="*/ 73 h 217"/>
                    <a:gd name="T30" fmla="*/ 175 w 178"/>
                    <a:gd name="T31" fmla="*/ 40 h 217"/>
                    <a:gd name="T32" fmla="*/ 175 w 178"/>
                    <a:gd name="T33" fmla="*/ 30 h 217"/>
                    <a:gd name="T34" fmla="*/ 171 w 178"/>
                    <a:gd name="T35" fmla="*/ 19 h 217"/>
                    <a:gd name="T36" fmla="*/ 165 w 178"/>
                    <a:gd name="T37" fmla="*/ 7 h 217"/>
                    <a:gd name="T38" fmla="*/ 153 w 178"/>
                    <a:gd name="T39" fmla="*/ 0 h 217"/>
                    <a:gd name="T40" fmla="*/ 140 w 178"/>
                    <a:gd name="T41" fmla="*/ 2 h 217"/>
                    <a:gd name="T42" fmla="*/ 127 w 178"/>
                    <a:gd name="T43" fmla="*/ 7 h 217"/>
                    <a:gd name="T44" fmla="*/ 109 w 178"/>
                    <a:gd name="T45" fmla="*/ 63 h 217"/>
                    <a:gd name="T46" fmla="*/ 106 w 178"/>
                    <a:gd name="T47" fmla="*/ 84 h 217"/>
                    <a:gd name="T48" fmla="*/ 98 w 178"/>
                    <a:gd name="T49" fmla="*/ 105 h 217"/>
                    <a:gd name="T50" fmla="*/ 102 w 178"/>
                    <a:gd name="T51" fmla="*/ 121 h 217"/>
                    <a:gd name="T52" fmla="*/ 88 w 178"/>
                    <a:gd name="T53" fmla="*/ 126 h 217"/>
                    <a:gd name="T54" fmla="*/ 77 w 178"/>
                    <a:gd name="T55" fmla="*/ 136 h 217"/>
                    <a:gd name="T56" fmla="*/ 60 w 178"/>
                    <a:gd name="T57" fmla="*/ 142 h 217"/>
                    <a:gd name="T58" fmla="*/ 46 w 178"/>
                    <a:gd name="T59" fmla="*/ 149 h 217"/>
                    <a:gd name="T60" fmla="*/ 27 w 178"/>
                    <a:gd name="T61" fmla="*/ 159 h 217"/>
                    <a:gd name="T62" fmla="*/ 15 w 178"/>
                    <a:gd name="T63" fmla="*/ 167 h 217"/>
                    <a:gd name="T64" fmla="*/ 6 w 178"/>
                    <a:gd name="T65" fmla="*/ 170 h 217"/>
                    <a:gd name="T66" fmla="*/ 0 w 178"/>
                    <a:gd name="T67" fmla="*/ 178 h 217"/>
                    <a:gd name="T68" fmla="*/ 2 w 178"/>
                    <a:gd name="T69" fmla="*/ 195 h 217"/>
                    <a:gd name="T70" fmla="*/ 8 w 178"/>
                    <a:gd name="T71" fmla="*/ 207 h 217"/>
                    <a:gd name="T72" fmla="*/ 10 w 178"/>
                    <a:gd name="T73" fmla="*/ 215 h 2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78"/>
                    <a:gd name="T112" fmla="*/ 0 h 217"/>
                    <a:gd name="T113" fmla="*/ 178 w 178"/>
                    <a:gd name="T114" fmla="*/ 217 h 2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78" h="217">
                      <a:moveTo>
                        <a:pt x="10" y="215"/>
                      </a:moveTo>
                      <a:lnTo>
                        <a:pt x="14" y="217"/>
                      </a:lnTo>
                      <a:lnTo>
                        <a:pt x="17" y="217"/>
                      </a:lnTo>
                      <a:lnTo>
                        <a:pt x="23" y="215"/>
                      </a:lnTo>
                      <a:lnTo>
                        <a:pt x="42" y="209"/>
                      </a:lnTo>
                      <a:lnTo>
                        <a:pt x="48" y="207"/>
                      </a:lnTo>
                      <a:lnTo>
                        <a:pt x="56" y="205"/>
                      </a:lnTo>
                      <a:lnTo>
                        <a:pt x="61" y="203"/>
                      </a:lnTo>
                      <a:lnTo>
                        <a:pt x="69" y="201"/>
                      </a:lnTo>
                      <a:lnTo>
                        <a:pt x="77" y="201"/>
                      </a:lnTo>
                      <a:lnTo>
                        <a:pt x="83" y="199"/>
                      </a:lnTo>
                      <a:lnTo>
                        <a:pt x="88" y="197"/>
                      </a:lnTo>
                      <a:lnTo>
                        <a:pt x="94" y="194"/>
                      </a:lnTo>
                      <a:lnTo>
                        <a:pt x="102" y="192"/>
                      </a:lnTo>
                      <a:lnTo>
                        <a:pt x="106" y="188"/>
                      </a:lnTo>
                      <a:lnTo>
                        <a:pt x="111" y="184"/>
                      </a:lnTo>
                      <a:lnTo>
                        <a:pt x="115" y="180"/>
                      </a:lnTo>
                      <a:lnTo>
                        <a:pt x="121" y="176"/>
                      </a:lnTo>
                      <a:lnTo>
                        <a:pt x="132" y="170"/>
                      </a:lnTo>
                      <a:lnTo>
                        <a:pt x="138" y="167"/>
                      </a:lnTo>
                      <a:lnTo>
                        <a:pt x="152" y="153"/>
                      </a:lnTo>
                      <a:lnTo>
                        <a:pt x="155" y="147"/>
                      </a:lnTo>
                      <a:lnTo>
                        <a:pt x="159" y="144"/>
                      </a:lnTo>
                      <a:lnTo>
                        <a:pt x="165" y="132"/>
                      </a:lnTo>
                      <a:lnTo>
                        <a:pt x="167" y="124"/>
                      </a:lnTo>
                      <a:lnTo>
                        <a:pt x="167" y="103"/>
                      </a:lnTo>
                      <a:lnTo>
                        <a:pt x="169" y="101"/>
                      </a:lnTo>
                      <a:lnTo>
                        <a:pt x="171" y="98"/>
                      </a:lnTo>
                      <a:lnTo>
                        <a:pt x="175" y="88"/>
                      </a:lnTo>
                      <a:lnTo>
                        <a:pt x="178" y="73"/>
                      </a:lnTo>
                      <a:lnTo>
                        <a:pt x="176" y="55"/>
                      </a:lnTo>
                      <a:lnTo>
                        <a:pt x="175" y="40"/>
                      </a:lnTo>
                      <a:lnTo>
                        <a:pt x="171" y="28"/>
                      </a:lnTo>
                      <a:lnTo>
                        <a:pt x="175" y="30"/>
                      </a:lnTo>
                      <a:lnTo>
                        <a:pt x="173" y="26"/>
                      </a:lnTo>
                      <a:lnTo>
                        <a:pt x="171" y="19"/>
                      </a:lnTo>
                      <a:lnTo>
                        <a:pt x="167" y="13"/>
                      </a:lnTo>
                      <a:lnTo>
                        <a:pt x="165" y="7"/>
                      </a:lnTo>
                      <a:lnTo>
                        <a:pt x="159" y="3"/>
                      </a:lnTo>
                      <a:lnTo>
                        <a:pt x="153" y="0"/>
                      </a:lnTo>
                      <a:lnTo>
                        <a:pt x="146" y="2"/>
                      </a:lnTo>
                      <a:lnTo>
                        <a:pt x="140" y="2"/>
                      </a:lnTo>
                      <a:lnTo>
                        <a:pt x="132" y="5"/>
                      </a:lnTo>
                      <a:lnTo>
                        <a:pt x="127" y="7"/>
                      </a:lnTo>
                      <a:lnTo>
                        <a:pt x="121" y="11"/>
                      </a:lnTo>
                      <a:lnTo>
                        <a:pt x="109" y="63"/>
                      </a:lnTo>
                      <a:lnTo>
                        <a:pt x="107" y="74"/>
                      </a:lnTo>
                      <a:lnTo>
                        <a:pt x="106" y="84"/>
                      </a:lnTo>
                      <a:lnTo>
                        <a:pt x="100" y="99"/>
                      </a:lnTo>
                      <a:lnTo>
                        <a:pt x="98" y="105"/>
                      </a:lnTo>
                      <a:lnTo>
                        <a:pt x="98" y="113"/>
                      </a:lnTo>
                      <a:lnTo>
                        <a:pt x="102" y="121"/>
                      </a:lnTo>
                      <a:lnTo>
                        <a:pt x="90" y="124"/>
                      </a:lnTo>
                      <a:lnTo>
                        <a:pt x="88" y="126"/>
                      </a:lnTo>
                      <a:lnTo>
                        <a:pt x="84" y="136"/>
                      </a:lnTo>
                      <a:lnTo>
                        <a:pt x="77" y="136"/>
                      </a:lnTo>
                      <a:lnTo>
                        <a:pt x="71" y="142"/>
                      </a:lnTo>
                      <a:lnTo>
                        <a:pt x="60" y="142"/>
                      </a:lnTo>
                      <a:lnTo>
                        <a:pt x="56" y="144"/>
                      </a:lnTo>
                      <a:lnTo>
                        <a:pt x="46" y="149"/>
                      </a:lnTo>
                      <a:lnTo>
                        <a:pt x="35" y="155"/>
                      </a:lnTo>
                      <a:lnTo>
                        <a:pt x="27" y="159"/>
                      </a:lnTo>
                      <a:lnTo>
                        <a:pt x="23" y="163"/>
                      </a:lnTo>
                      <a:lnTo>
                        <a:pt x="15" y="167"/>
                      </a:lnTo>
                      <a:lnTo>
                        <a:pt x="10" y="169"/>
                      </a:lnTo>
                      <a:lnTo>
                        <a:pt x="6" y="170"/>
                      </a:lnTo>
                      <a:lnTo>
                        <a:pt x="4" y="172"/>
                      </a:lnTo>
                      <a:lnTo>
                        <a:pt x="0" y="178"/>
                      </a:lnTo>
                      <a:lnTo>
                        <a:pt x="0" y="190"/>
                      </a:lnTo>
                      <a:lnTo>
                        <a:pt x="2" y="195"/>
                      </a:lnTo>
                      <a:lnTo>
                        <a:pt x="6" y="201"/>
                      </a:lnTo>
                      <a:lnTo>
                        <a:pt x="8" y="207"/>
                      </a:lnTo>
                      <a:lnTo>
                        <a:pt x="10" y="213"/>
                      </a:lnTo>
                      <a:lnTo>
                        <a:pt x="10" y="21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58" name="Freeform 421"/>
                <p:cNvSpPr>
                  <a:spLocks/>
                </p:cNvSpPr>
                <p:nvPr/>
              </p:nvSpPr>
              <p:spPr bwMode="auto">
                <a:xfrm>
                  <a:off x="5136" y="2661"/>
                  <a:ext cx="31" cy="29"/>
                </a:xfrm>
                <a:custGeom>
                  <a:avLst/>
                  <a:gdLst>
                    <a:gd name="T0" fmla="*/ 31 w 31"/>
                    <a:gd name="T1" fmla="*/ 0 h 29"/>
                    <a:gd name="T2" fmla="*/ 23 w 31"/>
                    <a:gd name="T3" fmla="*/ 4 h 29"/>
                    <a:gd name="T4" fmla="*/ 16 w 31"/>
                    <a:gd name="T5" fmla="*/ 9 h 29"/>
                    <a:gd name="T6" fmla="*/ 12 w 31"/>
                    <a:gd name="T7" fmla="*/ 13 h 29"/>
                    <a:gd name="T8" fmla="*/ 6 w 31"/>
                    <a:gd name="T9" fmla="*/ 23 h 29"/>
                    <a:gd name="T10" fmla="*/ 0 w 31"/>
                    <a:gd name="T11" fmla="*/ 29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"/>
                    <a:gd name="T19" fmla="*/ 0 h 29"/>
                    <a:gd name="T20" fmla="*/ 31 w 31"/>
                    <a:gd name="T21" fmla="*/ 29 h 2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" h="29">
                      <a:moveTo>
                        <a:pt x="31" y="0"/>
                      </a:moveTo>
                      <a:lnTo>
                        <a:pt x="23" y="4"/>
                      </a:lnTo>
                      <a:lnTo>
                        <a:pt x="16" y="9"/>
                      </a:lnTo>
                      <a:lnTo>
                        <a:pt x="12" y="13"/>
                      </a:lnTo>
                      <a:lnTo>
                        <a:pt x="6" y="23"/>
                      </a:lnTo>
                      <a:lnTo>
                        <a:pt x="0" y="2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59" name="Freeform 422"/>
                <p:cNvSpPr>
                  <a:spLocks/>
                </p:cNvSpPr>
                <p:nvPr/>
              </p:nvSpPr>
              <p:spPr bwMode="auto">
                <a:xfrm>
                  <a:off x="5140" y="2690"/>
                  <a:ext cx="10" cy="19"/>
                </a:xfrm>
                <a:custGeom>
                  <a:avLst/>
                  <a:gdLst>
                    <a:gd name="T0" fmla="*/ 10 w 10"/>
                    <a:gd name="T1" fmla="*/ 0 h 19"/>
                    <a:gd name="T2" fmla="*/ 6 w 10"/>
                    <a:gd name="T3" fmla="*/ 4 h 19"/>
                    <a:gd name="T4" fmla="*/ 2 w 10"/>
                    <a:gd name="T5" fmla="*/ 9 h 19"/>
                    <a:gd name="T6" fmla="*/ 0 w 10"/>
                    <a:gd name="T7" fmla="*/ 19 h 19"/>
                    <a:gd name="T8" fmla="*/ 2 w 10"/>
                    <a:gd name="T9" fmla="*/ 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"/>
                    <a:gd name="T16" fmla="*/ 0 h 19"/>
                    <a:gd name="T17" fmla="*/ 10 w 10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" h="19">
                      <a:moveTo>
                        <a:pt x="10" y="0"/>
                      </a:moveTo>
                      <a:lnTo>
                        <a:pt x="6" y="4"/>
                      </a:lnTo>
                      <a:lnTo>
                        <a:pt x="2" y="9"/>
                      </a:lnTo>
                      <a:lnTo>
                        <a:pt x="0" y="19"/>
                      </a:lnTo>
                      <a:lnTo>
                        <a:pt x="2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60" name="Line 423"/>
                <p:cNvSpPr>
                  <a:spLocks noChangeShapeType="1"/>
                </p:cNvSpPr>
                <p:nvPr/>
              </p:nvSpPr>
              <p:spPr bwMode="auto">
                <a:xfrm>
                  <a:off x="5186" y="2736"/>
                  <a:ext cx="4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61" name="Line 424"/>
                <p:cNvSpPr>
                  <a:spLocks noChangeShapeType="1"/>
                </p:cNvSpPr>
                <p:nvPr/>
              </p:nvSpPr>
              <p:spPr bwMode="auto">
                <a:xfrm>
                  <a:off x="5192" y="2715"/>
                  <a:ext cx="4" cy="2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62" name="Freeform 425"/>
                <p:cNvSpPr>
                  <a:spLocks/>
                </p:cNvSpPr>
                <p:nvPr/>
              </p:nvSpPr>
              <p:spPr bwMode="auto">
                <a:xfrm>
                  <a:off x="5096" y="2788"/>
                  <a:ext cx="11" cy="15"/>
                </a:xfrm>
                <a:custGeom>
                  <a:avLst/>
                  <a:gdLst>
                    <a:gd name="T0" fmla="*/ 0 w 11"/>
                    <a:gd name="T1" fmla="*/ 0 h 15"/>
                    <a:gd name="T2" fmla="*/ 4 w 11"/>
                    <a:gd name="T3" fmla="*/ 5 h 15"/>
                    <a:gd name="T4" fmla="*/ 11 w 11"/>
                    <a:gd name="T5" fmla="*/ 11 h 15"/>
                    <a:gd name="T6" fmla="*/ 11 w 11"/>
                    <a:gd name="T7" fmla="*/ 15 h 15"/>
                    <a:gd name="T8" fmla="*/ 11 w 11"/>
                    <a:gd name="T9" fmla="*/ 11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15"/>
                    <a:gd name="T17" fmla="*/ 11 w 11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15">
                      <a:moveTo>
                        <a:pt x="0" y="0"/>
                      </a:moveTo>
                      <a:lnTo>
                        <a:pt x="4" y="5"/>
                      </a:lnTo>
                      <a:lnTo>
                        <a:pt x="11" y="11"/>
                      </a:lnTo>
                      <a:lnTo>
                        <a:pt x="11" y="15"/>
                      </a:lnTo>
                      <a:lnTo>
                        <a:pt x="11" y="1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63" name="Freeform 426"/>
                <p:cNvSpPr>
                  <a:spLocks/>
                </p:cNvSpPr>
                <p:nvPr/>
              </p:nvSpPr>
              <p:spPr bwMode="auto">
                <a:xfrm>
                  <a:off x="5127" y="2768"/>
                  <a:ext cx="21" cy="10"/>
                </a:xfrm>
                <a:custGeom>
                  <a:avLst/>
                  <a:gdLst>
                    <a:gd name="T0" fmla="*/ 0 w 21"/>
                    <a:gd name="T1" fmla="*/ 0 h 10"/>
                    <a:gd name="T2" fmla="*/ 11 w 21"/>
                    <a:gd name="T3" fmla="*/ 8 h 10"/>
                    <a:gd name="T4" fmla="*/ 21 w 21"/>
                    <a:gd name="T5" fmla="*/ 10 h 10"/>
                    <a:gd name="T6" fmla="*/ 11 w 21"/>
                    <a:gd name="T7" fmla="*/ 8 h 1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"/>
                    <a:gd name="T13" fmla="*/ 0 h 10"/>
                    <a:gd name="T14" fmla="*/ 21 w 21"/>
                    <a:gd name="T15" fmla="*/ 10 h 1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" h="10">
                      <a:moveTo>
                        <a:pt x="0" y="0"/>
                      </a:moveTo>
                      <a:lnTo>
                        <a:pt x="11" y="8"/>
                      </a:lnTo>
                      <a:lnTo>
                        <a:pt x="21" y="10"/>
                      </a:lnTo>
                      <a:lnTo>
                        <a:pt x="11" y="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64" name="Freeform 427"/>
                <p:cNvSpPr>
                  <a:spLocks/>
                </p:cNvSpPr>
                <p:nvPr/>
              </p:nvSpPr>
              <p:spPr bwMode="auto">
                <a:xfrm>
                  <a:off x="5111" y="2784"/>
                  <a:ext cx="4" cy="2"/>
                </a:xfrm>
                <a:custGeom>
                  <a:avLst/>
                  <a:gdLst>
                    <a:gd name="T0" fmla="*/ 0 w 4"/>
                    <a:gd name="T1" fmla="*/ 0 h 2"/>
                    <a:gd name="T2" fmla="*/ 2 w 4"/>
                    <a:gd name="T3" fmla="*/ 2 h 2"/>
                    <a:gd name="T4" fmla="*/ 4 w 4"/>
                    <a:gd name="T5" fmla="*/ 2 h 2"/>
                    <a:gd name="T6" fmla="*/ 2 w 4"/>
                    <a:gd name="T7" fmla="*/ 2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"/>
                    <a:gd name="T13" fmla="*/ 0 h 2"/>
                    <a:gd name="T14" fmla="*/ 4 w 4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" h="2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4" y="2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65" name="Freeform 428"/>
                <p:cNvSpPr>
                  <a:spLocks/>
                </p:cNvSpPr>
                <p:nvPr/>
              </p:nvSpPr>
              <p:spPr bwMode="auto">
                <a:xfrm>
                  <a:off x="5226" y="2699"/>
                  <a:ext cx="64" cy="54"/>
                </a:xfrm>
                <a:custGeom>
                  <a:avLst/>
                  <a:gdLst>
                    <a:gd name="T0" fmla="*/ 0 w 64"/>
                    <a:gd name="T1" fmla="*/ 4 h 54"/>
                    <a:gd name="T2" fmla="*/ 6 w 64"/>
                    <a:gd name="T3" fmla="*/ 0 h 54"/>
                    <a:gd name="T4" fmla="*/ 21 w 64"/>
                    <a:gd name="T5" fmla="*/ 8 h 54"/>
                    <a:gd name="T6" fmla="*/ 31 w 64"/>
                    <a:gd name="T7" fmla="*/ 16 h 54"/>
                    <a:gd name="T8" fmla="*/ 42 w 64"/>
                    <a:gd name="T9" fmla="*/ 14 h 54"/>
                    <a:gd name="T10" fmla="*/ 60 w 64"/>
                    <a:gd name="T11" fmla="*/ 8 h 54"/>
                    <a:gd name="T12" fmla="*/ 64 w 64"/>
                    <a:gd name="T13" fmla="*/ 16 h 54"/>
                    <a:gd name="T14" fmla="*/ 48 w 64"/>
                    <a:gd name="T15" fmla="*/ 18 h 54"/>
                    <a:gd name="T16" fmla="*/ 37 w 64"/>
                    <a:gd name="T17" fmla="*/ 23 h 54"/>
                    <a:gd name="T18" fmla="*/ 41 w 64"/>
                    <a:gd name="T19" fmla="*/ 35 h 54"/>
                    <a:gd name="T20" fmla="*/ 39 w 64"/>
                    <a:gd name="T21" fmla="*/ 46 h 54"/>
                    <a:gd name="T22" fmla="*/ 27 w 64"/>
                    <a:gd name="T23" fmla="*/ 54 h 54"/>
                    <a:gd name="T24" fmla="*/ 25 w 64"/>
                    <a:gd name="T25" fmla="*/ 43 h 54"/>
                    <a:gd name="T26" fmla="*/ 33 w 64"/>
                    <a:gd name="T27" fmla="*/ 39 h 54"/>
                    <a:gd name="T28" fmla="*/ 35 w 64"/>
                    <a:gd name="T29" fmla="*/ 35 h 54"/>
                    <a:gd name="T30" fmla="*/ 29 w 64"/>
                    <a:gd name="T31" fmla="*/ 23 h 54"/>
                    <a:gd name="T32" fmla="*/ 10 w 64"/>
                    <a:gd name="T33" fmla="*/ 8 h 54"/>
                    <a:gd name="T34" fmla="*/ 4 w 64"/>
                    <a:gd name="T35" fmla="*/ 14 h 54"/>
                    <a:gd name="T36" fmla="*/ 0 w 64"/>
                    <a:gd name="T37" fmla="*/ 4 h 5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4"/>
                    <a:gd name="T58" fmla="*/ 0 h 54"/>
                    <a:gd name="T59" fmla="*/ 64 w 64"/>
                    <a:gd name="T60" fmla="*/ 54 h 5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4" h="54">
                      <a:moveTo>
                        <a:pt x="0" y="4"/>
                      </a:moveTo>
                      <a:lnTo>
                        <a:pt x="6" y="0"/>
                      </a:lnTo>
                      <a:lnTo>
                        <a:pt x="21" y="8"/>
                      </a:lnTo>
                      <a:lnTo>
                        <a:pt x="31" y="16"/>
                      </a:lnTo>
                      <a:lnTo>
                        <a:pt x="42" y="14"/>
                      </a:lnTo>
                      <a:lnTo>
                        <a:pt x="60" y="8"/>
                      </a:lnTo>
                      <a:lnTo>
                        <a:pt x="64" y="16"/>
                      </a:lnTo>
                      <a:lnTo>
                        <a:pt x="48" y="18"/>
                      </a:lnTo>
                      <a:lnTo>
                        <a:pt x="37" y="23"/>
                      </a:lnTo>
                      <a:lnTo>
                        <a:pt x="41" y="35"/>
                      </a:lnTo>
                      <a:lnTo>
                        <a:pt x="39" y="46"/>
                      </a:lnTo>
                      <a:lnTo>
                        <a:pt x="27" y="54"/>
                      </a:lnTo>
                      <a:lnTo>
                        <a:pt x="25" y="43"/>
                      </a:lnTo>
                      <a:lnTo>
                        <a:pt x="33" y="39"/>
                      </a:lnTo>
                      <a:lnTo>
                        <a:pt x="35" y="35"/>
                      </a:lnTo>
                      <a:lnTo>
                        <a:pt x="29" y="23"/>
                      </a:lnTo>
                      <a:lnTo>
                        <a:pt x="10" y="8"/>
                      </a:lnTo>
                      <a:lnTo>
                        <a:pt x="4" y="1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66" name="Freeform 429"/>
                <p:cNvSpPr>
                  <a:spLocks/>
                </p:cNvSpPr>
                <p:nvPr/>
              </p:nvSpPr>
              <p:spPr bwMode="auto">
                <a:xfrm>
                  <a:off x="5245" y="2632"/>
                  <a:ext cx="31" cy="8"/>
                </a:xfrm>
                <a:custGeom>
                  <a:avLst/>
                  <a:gdLst>
                    <a:gd name="T0" fmla="*/ 31 w 31"/>
                    <a:gd name="T1" fmla="*/ 8 h 8"/>
                    <a:gd name="T2" fmla="*/ 12 w 31"/>
                    <a:gd name="T3" fmla="*/ 6 h 8"/>
                    <a:gd name="T4" fmla="*/ 0 w 31"/>
                    <a:gd name="T5" fmla="*/ 0 h 8"/>
                    <a:gd name="T6" fmla="*/ 0 60000 65536"/>
                    <a:gd name="T7" fmla="*/ 0 60000 65536"/>
                    <a:gd name="T8" fmla="*/ 0 60000 65536"/>
                    <a:gd name="T9" fmla="*/ 0 w 31"/>
                    <a:gd name="T10" fmla="*/ 0 h 8"/>
                    <a:gd name="T11" fmla="*/ 31 w 31"/>
                    <a:gd name="T12" fmla="*/ 8 h 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" h="8">
                      <a:moveTo>
                        <a:pt x="31" y="8"/>
                      </a:moveTo>
                      <a:lnTo>
                        <a:pt x="12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67" name="Freeform 430"/>
                <p:cNvSpPr>
                  <a:spLocks/>
                </p:cNvSpPr>
                <p:nvPr/>
              </p:nvSpPr>
              <p:spPr bwMode="auto">
                <a:xfrm>
                  <a:off x="5207" y="2567"/>
                  <a:ext cx="8" cy="17"/>
                </a:xfrm>
                <a:custGeom>
                  <a:avLst/>
                  <a:gdLst>
                    <a:gd name="T0" fmla="*/ 0 w 8"/>
                    <a:gd name="T1" fmla="*/ 0 h 17"/>
                    <a:gd name="T2" fmla="*/ 0 w 8"/>
                    <a:gd name="T3" fmla="*/ 7 h 17"/>
                    <a:gd name="T4" fmla="*/ 8 w 8"/>
                    <a:gd name="T5" fmla="*/ 17 h 17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17"/>
                    <a:gd name="T11" fmla="*/ 8 w 8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17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8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68" name="Line 431"/>
                <p:cNvSpPr>
                  <a:spLocks noChangeShapeType="1"/>
                </p:cNvSpPr>
                <p:nvPr/>
              </p:nvSpPr>
              <p:spPr bwMode="auto">
                <a:xfrm flipH="1">
                  <a:off x="5228" y="2567"/>
                  <a:ext cx="6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69" name="Line 432"/>
                <p:cNvSpPr>
                  <a:spLocks noChangeShapeType="1"/>
                </p:cNvSpPr>
                <p:nvPr/>
              </p:nvSpPr>
              <p:spPr bwMode="auto">
                <a:xfrm>
                  <a:off x="5222" y="2638"/>
                  <a:ext cx="23" cy="3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70" name="Freeform 433"/>
                <p:cNvSpPr>
                  <a:spLocks/>
                </p:cNvSpPr>
                <p:nvPr/>
              </p:nvSpPr>
              <p:spPr bwMode="auto">
                <a:xfrm>
                  <a:off x="5284" y="2732"/>
                  <a:ext cx="17" cy="6"/>
                </a:xfrm>
                <a:custGeom>
                  <a:avLst/>
                  <a:gdLst>
                    <a:gd name="T0" fmla="*/ 17 w 17"/>
                    <a:gd name="T1" fmla="*/ 6 h 6"/>
                    <a:gd name="T2" fmla="*/ 9 w 17"/>
                    <a:gd name="T3" fmla="*/ 6 h 6"/>
                    <a:gd name="T4" fmla="*/ 0 w 17"/>
                    <a:gd name="T5" fmla="*/ 0 h 6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6"/>
                    <a:gd name="T11" fmla="*/ 17 w 17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6">
                      <a:moveTo>
                        <a:pt x="17" y="6"/>
                      </a:moveTo>
                      <a:lnTo>
                        <a:pt x="9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71" name="Freeform 434"/>
                <p:cNvSpPr>
                  <a:spLocks/>
                </p:cNvSpPr>
                <p:nvPr/>
              </p:nvSpPr>
              <p:spPr bwMode="auto">
                <a:xfrm>
                  <a:off x="5198" y="2599"/>
                  <a:ext cx="3" cy="20"/>
                </a:xfrm>
                <a:custGeom>
                  <a:avLst/>
                  <a:gdLst>
                    <a:gd name="T0" fmla="*/ 0 w 3"/>
                    <a:gd name="T1" fmla="*/ 20 h 20"/>
                    <a:gd name="T2" fmla="*/ 3 w 3"/>
                    <a:gd name="T3" fmla="*/ 12 h 20"/>
                    <a:gd name="T4" fmla="*/ 3 w 3"/>
                    <a:gd name="T5" fmla="*/ 2 h 20"/>
                    <a:gd name="T6" fmla="*/ 1 w 3"/>
                    <a:gd name="T7" fmla="*/ 0 h 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"/>
                    <a:gd name="T13" fmla="*/ 0 h 20"/>
                    <a:gd name="T14" fmla="*/ 3 w 3"/>
                    <a:gd name="T15" fmla="*/ 20 h 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" h="20">
                      <a:moveTo>
                        <a:pt x="0" y="20"/>
                      </a:moveTo>
                      <a:lnTo>
                        <a:pt x="3" y="12"/>
                      </a:lnTo>
                      <a:lnTo>
                        <a:pt x="3" y="2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72" name="Freeform 435"/>
                <p:cNvSpPr>
                  <a:spLocks/>
                </p:cNvSpPr>
                <p:nvPr/>
              </p:nvSpPr>
              <p:spPr bwMode="auto">
                <a:xfrm>
                  <a:off x="5257" y="2759"/>
                  <a:ext cx="11" cy="23"/>
                </a:xfrm>
                <a:custGeom>
                  <a:avLst/>
                  <a:gdLst>
                    <a:gd name="T0" fmla="*/ 0 w 11"/>
                    <a:gd name="T1" fmla="*/ 23 h 23"/>
                    <a:gd name="T2" fmla="*/ 4 w 11"/>
                    <a:gd name="T3" fmla="*/ 11 h 23"/>
                    <a:gd name="T4" fmla="*/ 11 w 11"/>
                    <a:gd name="T5" fmla="*/ 0 h 23"/>
                    <a:gd name="T6" fmla="*/ 0 60000 65536"/>
                    <a:gd name="T7" fmla="*/ 0 60000 65536"/>
                    <a:gd name="T8" fmla="*/ 0 60000 65536"/>
                    <a:gd name="T9" fmla="*/ 0 w 11"/>
                    <a:gd name="T10" fmla="*/ 0 h 23"/>
                    <a:gd name="T11" fmla="*/ 11 w 11"/>
                    <a:gd name="T12" fmla="*/ 23 h 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" h="23">
                      <a:moveTo>
                        <a:pt x="0" y="23"/>
                      </a:moveTo>
                      <a:lnTo>
                        <a:pt x="4" y="11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73" name="Freeform 436"/>
                <p:cNvSpPr>
                  <a:spLocks/>
                </p:cNvSpPr>
                <p:nvPr/>
              </p:nvSpPr>
              <p:spPr bwMode="auto">
                <a:xfrm>
                  <a:off x="5261" y="2778"/>
                  <a:ext cx="65" cy="65"/>
                </a:xfrm>
                <a:custGeom>
                  <a:avLst/>
                  <a:gdLst>
                    <a:gd name="T0" fmla="*/ 65 w 65"/>
                    <a:gd name="T1" fmla="*/ 33 h 65"/>
                    <a:gd name="T2" fmla="*/ 65 w 65"/>
                    <a:gd name="T3" fmla="*/ 25 h 65"/>
                    <a:gd name="T4" fmla="*/ 59 w 65"/>
                    <a:gd name="T5" fmla="*/ 15 h 65"/>
                    <a:gd name="T6" fmla="*/ 55 w 65"/>
                    <a:gd name="T7" fmla="*/ 10 h 65"/>
                    <a:gd name="T8" fmla="*/ 48 w 65"/>
                    <a:gd name="T9" fmla="*/ 4 h 65"/>
                    <a:gd name="T10" fmla="*/ 40 w 65"/>
                    <a:gd name="T11" fmla="*/ 2 h 65"/>
                    <a:gd name="T12" fmla="*/ 32 w 65"/>
                    <a:gd name="T13" fmla="*/ 0 h 65"/>
                    <a:gd name="T14" fmla="*/ 23 w 65"/>
                    <a:gd name="T15" fmla="*/ 2 h 65"/>
                    <a:gd name="T16" fmla="*/ 15 w 65"/>
                    <a:gd name="T17" fmla="*/ 4 h 65"/>
                    <a:gd name="T18" fmla="*/ 9 w 65"/>
                    <a:gd name="T19" fmla="*/ 10 h 65"/>
                    <a:gd name="T20" fmla="*/ 4 w 65"/>
                    <a:gd name="T21" fmla="*/ 17 h 65"/>
                    <a:gd name="T22" fmla="*/ 2 w 65"/>
                    <a:gd name="T23" fmla="*/ 25 h 65"/>
                    <a:gd name="T24" fmla="*/ 0 w 65"/>
                    <a:gd name="T25" fmla="*/ 33 h 65"/>
                    <a:gd name="T26" fmla="*/ 2 w 65"/>
                    <a:gd name="T27" fmla="*/ 40 h 65"/>
                    <a:gd name="T28" fmla="*/ 4 w 65"/>
                    <a:gd name="T29" fmla="*/ 50 h 65"/>
                    <a:gd name="T30" fmla="*/ 15 w 65"/>
                    <a:gd name="T31" fmla="*/ 61 h 65"/>
                    <a:gd name="T32" fmla="*/ 25 w 65"/>
                    <a:gd name="T33" fmla="*/ 63 h 65"/>
                    <a:gd name="T34" fmla="*/ 32 w 65"/>
                    <a:gd name="T35" fmla="*/ 65 h 65"/>
                    <a:gd name="T36" fmla="*/ 40 w 65"/>
                    <a:gd name="T37" fmla="*/ 63 h 65"/>
                    <a:gd name="T38" fmla="*/ 50 w 65"/>
                    <a:gd name="T39" fmla="*/ 60 h 65"/>
                    <a:gd name="T40" fmla="*/ 55 w 65"/>
                    <a:gd name="T41" fmla="*/ 56 h 65"/>
                    <a:gd name="T42" fmla="*/ 61 w 65"/>
                    <a:gd name="T43" fmla="*/ 48 h 65"/>
                    <a:gd name="T44" fmla="*/ 65 w 65"/>
                    <a:gd name="T45" fmla="*/ 40 h 65"/>
                    <a:gd name="T46" fmla="*/ 65 w 65"/>
                    <a:gd name="T47" fmla="*/ 33 h 6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5"/>
                    <a:gd name="T73" fmla="*/ 0 h 65"/>
                    <a:gd name="T74" fmla="*/ 65 w 65"/>
                    <a:gd name="T75" fmla="*/ 65 h 6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5" h="65">
                      <a:moveTo>
                        <a:pt x="65" y="33"/>
                      </a:moveTo>
                      <a:lnTo>
                        <a:pt x="65" y="25"/>
                      </a:lnTo>
                      <a:lnTo>
                        <a:pt x="59" y="15"/>
                      </a:lnTo>
                      <a:lnTo>
                        <a:pt x="55" y="10"/>
                      </a:lnTo>
                      <a:lnTo>
                        <a:pt x="48" y="4"/>
                      </a:lnTo>
                      <a:lnTo>
                        <a:pt x="40" y="2"/>
                      </a:lnTo>
                      <a:lnTo>
                        <a:pt x="32" y="0"/>
                      </a:lnTo>
                      <a:lnTo>
                        <a:pt x="23" y="2"/>
                      </a:lnTo>
                      <a:lnTo>
                        <a:pt x="15" y="4"/>
                      </a:lnTo>
                      <a:lnTo>
                        <a:pt x="9" y="10"/>
                      </a:lnTo>
                      <a:lnTo>
                        <a:pt x="4" y="17"/>
                      </a:lnTo>
                      <a:lnTo>
                        <a:pt x="2" y="25"/>
                      </a:lnTo>
                      <a:lnTo>
                        <a:pt x="0" y="33"/>
                      </a:lnTo>
                      <a:lnTo>
                        <a:pt x="2" y="40"/>
                      </a:lnTo>
                      <a:lnTo>
                        <a:pt x="4" y="50"/>
                      </a:lnTo>
                      <a:lnTo>
                        <a:pt x="15" y="61"/>
                      </a:lnTo>
                      <a:lnTo>
                        <a:pt x="25" y="63"/>
                      </a:lnTo>
                      <a:lnTo>
                        <a:pt x="32" y="65"/>
                      </a:lnTo>
                      <a:lnTo>
                        <a:pt x="40" y="63"/>
                      </a:lnTo>
                      <a:lnTo>
                        <a:pt x="50" y="60"/>
                      </a:lnTo>
                      <a:lnTo>
                        <a:pt x="55" y="56"/>
                      </a:lnTo>
                      <a:lnTo>
                        <a:pt x="61" y="48"/>
                      </a:lnTo>
                      <a:lnTo>
                        <a:pt x="65" y="40"/>
                      </a:lnTo>
                      <a:lnTo>
                        <a:pt x="65" y="3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74" name="Freeform 437"/>
                <p:cNvSpPr>
                  <a:spLocks/>
                </p:cNvSpPr>
                <p:nvPr/>
              </p:nvSpPr>
              <p:spPr bwMode="auto">
                <a:xfrm>
                  <a:off x="5270" y="2788"/>
                  <a:ext cx="46" cy="46"/>
                </a:xfrm>
                <a:custGeom>
                  <a:avLst/>
                  <a:gdLst>
                    <a:gd name="T0" fmla="*/ 46 w 46"/>
                    <a:gd name="T1" fmla="*/ 23 h 46"/>
                    <a:gd name="T2" fmla="*/ 44 w 46"/>
                    <a:gd name="T3" fmla="*/ 15 h 46"/>
                    <a:gd name="T4" fmla="*/ 43 w 46"/>
                    <a:gd name="T5" fmla="*/ 9 h 46"/>
                    <a:gd name="T6" fmla="*/ 37 w 46"/>
                    <a:gd name="T7" fmla="*/ 3 h 46"/>
                    <a:gd name="T8" fmla="*/ 31 w 46"/>
                    <a:gd name="T9" fmla="*/ 2 h 46"/>
                    <a:gd name="T10" fmla="*/ 23 w 46"/>
                    <a:gd name="T11" fmla="*/ 0 h 46"/>
                    <a:gd name="T12" fmla="*/ 16 w 46"/>
                    <a:gd name="T13" fmla="*/ 2 h 46"/>
                    <a:gd name="T14" fmla="*/ 10 w 46"/>
                    <a:gd name="T15" fmla="*/ 3 h 46"/>
                    <a:gd name="T16" fmla="*/ 4 w 46"/>
                    <a:gd name="T17" fmla="*/ 7 h 46"/>
                    <a:gd name="T18" fmla="*/ 2 w 46"/>
                    <a:gd name="T19" fmla="*/ 15 h 46"/>
                    <a:gd name="T20" fmla="*/ 0 w 46"/>
                    <a:gd name="T21" fmla="*/ 23 h 46"/>
                    <a:gd name="T22" fmla="*/ 0 w 46"/>
                    <a:gd name="T23" fmla="*/ 30 h 46"/>
                    <a:gd name="T24" fmla="*/ 4 w 46"/>
                    <a:gd name="T25" fmla="*/ 34 h 46"/>
                    <a:gd name="T26" fmla="*/ 8 w 46"/>
                    <a:gd name="T27" fmla="*/ 42 h 46"/>
                    <a:gd name="T28" fmla="*/ 14 w 46"/>
                    <a:gd name="T29" fmla="*/ 44 h 46"/>
                    <a:gd name="T30" fmla="*/ 21 w 46"/>
                    <a:gd name="T31" fmla="*/ 46 h 46"/>
                    <a:gd name="T32" fmla="*/ 27 w 46"/>
                    <a:gd name="T33" fmla="*/ 46 h 46"/>
                    <a:gd name="T34" fmla="*/ 35 w 46"/>
                    <a:gd name="T35" fmla="*/ 42 h 46"/>
                    <a:gd name="T36" fmla="*/ 41 w 46"/>
                    <a:gd name="T37" fmla="*/ 38 h 46"/>
                    <a:gd name="T38" fmla="*/ 44 w 46"/>
                    <a:gd name="T39" fmla="*/ 32 h 46"/>
                    <a:gd name="T40" fmla="*/ 46 w 46"/>
                    <a:gd name="T41" fmla="*/ 25 h 46"/>
                    <a:gd name="T42" fmla="*/ 46 w 46"/>
                    <a:gd name="T43" fmla="*/ 23 h 4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6"/>
                    <a:gd name="T67" fmla="*/ 0 h 46"/>
                    <a:gd name="T68" fmla="*/ 46 w 46"/>
                    <a:gd name="T69" fmla="*/ 46 h 4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6" h="46">
                      <a:moveTo>
                        <a:pt x="46" y="23"/>
                      </a:moveTo>
                      <a:lnTo>
                        <a:pt x="44" y="15"/>
                      </a:lnTo>
                      <a:lnTo>
                        <a:pt x="43" y="9"/>
                      </a:lnTo>
                      <a:lnTo>
                        <a:pt x="37" y="3"/>
                      </a:lnTo>
                      <a:lnTo>
                        <a:pt x="31" y="2"/>
                      </a:lnTo>
                      <a:lnTo>
                        <a:pt x="23" y="0"/>
                      </a:lnTo>
                      <a:lnTo>
                        <a:pt x="16" y="2"/>
                      </a:lnTo>
                      <a:lnTo>
                        <a:pt x="10" y="3"/>
                      </a:lnTo>
                      <a:lnTo>
                        <a:pt x="4" y="7"/>
                      </a:lnTo>
                      <a:lnTo>
                        <a:pt x="2" y="15"/>
                      </a:lnTo>
                      <a:lnTo>
                        <a:pt x="0" y="23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42"/>
                      </a:lnTo>
                      <a:lnTo>
                        <a:pt x="14" y="44"/>
                      </a:lnTo>
                      <a:lnTo>
                        <a:pt x="21" y="46"/>
                      </a:lnTo>
                      <a:lnTo>
                        <a:pt x="27" y="46"/>
                      </a:lnTo>
                      <a:lnTo>
                        <a:pt x="35" y="42"/>
                      </a:lnTo>
                      <a:lnTo>
                        <a:pt x="41" y="38"/>
                      </a:lnTo>
                      <a:lnTo>
                        <a:pt x="44" y="32"/>
                      </a:lnTo>
                      <a:lnTo>
                        <a:pt x="46" y="25"/>
                      </a:lnTo>
                      <a:lnTo>
                        <a:pt x="46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75" name="Freeform 438"/>
                <p:cNvSpPr>
                  <a:spLocks/>
                </p:cNvSpPr>
                <p:nvPr/>
              </p:nvSpPr>
              <p:spPr bwMode="auto">
                <a:xfrm>
                  <a:off x="5257" y="2820"/>
                  <a:ext cx="6" cy="23"/>
                </a:xfrm>
                <a:custGeom>
                  <a:avLst/>
                  <a:gdLst>
                    <a:gd name="T0" fmla="*/ 0 w 6"/>
                    <a:gd name="T1" fmla="*/ 23 h 23"/>
                    <a:gd name="T2" fmla="*/ 6 w 6"/>
                    <a:gd name="T3" fmla="*/ 18 h 23"/>
                    <a:gd name="T4" fmla="*/ 6 w 6"/>
                    <a:gd name="T5" fmla="*/ 0 h 23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23"/>
                    <a:gd name="T11" fmla="*/ 6 w 6"/>
                    <a:gd name="T12" fmla="*/ 23 h 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23">
                      <a:moveTo>
                        <a:pt x="0" y="23"/>
                      </a:moveTo>
                      <a:lnTo>
                        <a:pt x="6" y="18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76" name="Freeform 439"/>
                <p:cNvSpPr>
                  <a:spLocks/>
                </p:cNvSpPr>
                <p:nvPr/>
              </p:nvSpPr>
              <p:spPr bwMode="auto">
                <a:xfrm>
                  <a:off x="5284" y="2799"/>
                  <a:ext cx="19" cy="21"/>
                </a:xfrm>
                <a:custGeom>
                  <a:avLst/>
                  <a:gdLst>
                    <a:gd name="T0" fmla="*/ 19 w 19"/>
                    <a:gd name="T1" fmla="*/ 12 h 21"/>
                    <a:gd name="T2" fmla="*/ 19 w 19"/>
                    <a:gd name="T3" fmla="*/ 6 h 21"/>
                    <a:gd name="T4" fmla="*/ 15 w 19"/>
                    <a:gd name="T5" fmla="*/ 2 h 21"/>
                    <a:gd name="T6" fmla="*/ 11 w 19"/>
                    <a:gd name="T7" fmla="*/ 0 h 21"/>
                    <a:gd name="T8" fmla="*/ 7 w 19"/>
                    <a:gd name="T9" fmla="*/ 2 h 21"/>
                    <a:gd name="T10" fmla="*/ 4 w 19"/>
                    <a:gd name="T11" fmla="*/ 2 h 21"/>
                    <a:gd name="T12" fmla="*/ 0 w 19"/>
                    <a:gd name="T13" fmla="*/ 6 h 21"/>
                    <a:gd name="T14" fmla="*/ 0 w 19"/>
                    <a:gd name="T15" fmla="*/ 12 h 21"/>
                    <a:gd name="T16" fmla="*/ 2 w 19"/>
                    <a:gd name="T17" fmla="*/ 15 h 21"/>
                    <a:gd name="T18" fmla="*/ 4 w 19"/>
                    <a:gd name="T19" fmla="*/ 19 h 21"/>
                    <a:gd name="T20" fmla="*/ 7 w 19"/>
                    <a:gd name="T21" fmla="*/ 21 h 21"/>
                    <a:gd name="T22" fmla="*/ 13 w 19"/>
                    <a:gd name="T23" fmla="*/ 21 h 21"/>
                    <a:gd name="T24" fmla="*/ 17 w 19"/>
                    <a:gd name="T25" fmla="*/ 19 h 21"/>
                    <a:gd name="T26" fmla="*/ 19 w 19"/>
                    <a:gd name="T27" fmla="*/ 15 h 21"/>
                    <a:gd name="T28" fmla="*/ 19 w 19"/>
                    <a:gd name="T29" fmla="*/ 12 h 2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9"/>
                    <a:gd name="T46" fmla="*/ 0 h 21"/>
                    <a:gd name="T47" fmla="*/ 19 w 19"/>
                    <a:gd name="T48" fmla="*/ 21 h 2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9" h="21">
                      <a:moveTo>
                        <a:pt x="19" y="12"/>
                      </a:moveTo>
                      <a:lnTo>
                        <a:pt x="19" y="6"/>
                      </a:lnTo>
                      <a:lnTo>
                        <a:pt x="15" y="2"/>
                      </a:lnTo>
                      <a:lnTo>
                        <a:pt x="11" y="0"/>
                      </a:lnTo>
                      <a:lnTo>
                        <a:pt x="7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" y="15"/>
                      </a:lnTo>
                      <a:lnTo>
                        <a:pt x="4" y="19"/>
                      </a:lnTo>
                      <a:lnTo>
                        <a:pt x="7" y="21"/>
                      </a:lnTo>
                      <a:lnTo>
                        <a:pt x="13" y="21"/>
                      </a:lnTo>
                      <a:lnTo>
                        <a:pt x="17" y="19"/>
                      </a:lnTo>
                      <a:lnTo>
                        <a:pt x="19" y="15"/>
                      </a:lnTo>
                      <a:lnTo>
                        <a:pt x="19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77" name="Freeform 440"/>
                <p:cNvSpPr>
                  <a:spLocks/>
                </p:cNvSpPr>
                <p:nvPr/>
              </p:nvSpPr>
              <p:spPr bwMode="auto">
                <a:xfrm>
                  <a:off x="5290" y="2807"/>
                  <a:ext cx="13" cy="9"/>
                </a:xfrm>
                <a:custGeom>
                  <a:avLst/>
                  <a:gdLst>
                    <a:gd name="T0" fmla="*/ 13 w 13"/>
                    <a:gd name="T1" fmla="*/ 6 h 9"/>
                    <a:gd name="T2" fmla="*/ 13 w 13"/>
                    <a:gd name="T3" fmla="*/ 2 h 9"/>
                    <a:gd name="T4" fmla="*/ 11 w 13"/>
                    <a:gd name="T5" fmla="*/ 0 h 9"/>
                    <a:gd name="T6" fmla="*/ 1 w 13"/>
                    <a:gd name="T7" fmla="*/ 0 h 9"/>
                    <a:gd name="T8" fmla="*/ 0 w 13"/>
                    <a:gd name="T9" fmla="*/ 4 h 9"/>
                    <a:gd name="T10" fmla="*/ 0 w 13"/>
                    <a:gd name="T11" fmla="*/ 7 h 9"/>
                    <a:gd name="T12" fmla="*/ 1 w 13"/>
                    <a:gd name="T13" fmla="*/ 9 h 9"/>
                    <a:gd name="T14" fmla="*/ 7 w 13"/>
                    <a:gd name="T15" fmla="*/ 9 h 9"/>
                    <a:gd name="T16" fmla="*/ 7 w 13"/>
                    <a:gd name="T17" fmla="*/ 6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"/>
                    <a:gd name="T28" fmla="*/ 0 h 9"/>
                    <a:gd name="T29" fmla="*/ 13 w 13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" h="9">
                      <a:moveTo>
                        <a:pt x="13" y="6"/>
                      </a:move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1" y="0"/>
                      </a:lnTo>
                      <a:lnTo>
                        <a:pt x="0" y="4"/>
                      </a:lnTo>
                      <a:lnTo>
                        <a:pt x="0" y="7"/>
                      </a:lnTo>
                      <a:lnTo>
                        <a:pt x="1" y="9"/>
                      </a:lnTo>
                      <a:lnTo>
                        <a:pt x="7" y="9"/>
                      </a:lnTo>
                      <a:lnTo>
                        <a:pt x="7" y="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78" name="Freeform 441"/>
                <p:cNvSpPr>
                  <a:spLocks/>
                </p:cNvSpPr>
                <p:nvPr/>
              </p:nvSpPr>
              <p:spPr bwMode="auto">
                <a:xfrm>
                  <a:off x="5100" y="2703"/>
                  <a:ext cx="23" cy="8"/>
                </a:xfrm>
                <a:custGeom>
                  <a:avLst/>
                  <a:gdLst>
                    <a:gd name="T0" fmla="*/ 0 w 23"/>
                    <a:gd name="T1" fmla="*/ 2 h 8"/>
                    <a:gd name="T2" fmla="*/ 21 w 23"/>
                    <a:gd name="T3" fmla="*/ 0 h 8"/>
                    <a:gd name="T4" fmla="*/ 23 w 23"/>
                    <a:gd name="T5" fmla="*/ 6 h 8"/>
                    <a:gd name="T6" fmla="*/ 0 w 23"/>
                    <a:gd name="T7" fmla="*/ 8 h 8"/>
                    <a:gd name="T8" fmla="*/ 0 w 23"/>
                    <a:gd name="T9" fmla="*/ 2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8"/>
                    <a:gd name="T17" fmla="*/ 23 w 23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8">
                      <a:moveTo>
                        <a:pt x="0" y="2"/>
                      </a:moveTo>
                      <a:lnTo>
                        <a:pt x="21" y="0"/>
                      </a:lnTo>
                      <a:lnTo>
                        <a:pt x="23" y="6"/>
                      </a:lnTo>
                      <a:lnTo>
                        <a:pt x="0" y="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79" name="Freeform 442"/>
                <p:cNvSpPr>
                  <a:spLocks/>
                </p:cNvSpPr>
                <p:nvPr/>
              </p:nvSpPr>
              <p:spPr bwMode="auto">
                <a:xfrm>
                  <a:off x="5138" y="2826"/>
                  <a:ext cx="44" cy="15"/>
                </a:xfrm>
                <a:custGeom>
                  <a:avLst/>
                  <a:gdLst>
                    <a:gd name="T0" fmla="*/ 0 w 44"/>
                    <a:gd name="T1" fmla="*/ 0 h 15"/>
                    <a:gd name="T2" fmla="*/ 12 w 44"/>
                    <a:gd name="T3" fmla="*/ 8 h 15"/>
                    <a:gd name="T4" fmla="*/ 21 w 44"/>
                    <a:gd name="T5" fmla="*/ 12 h 15"/>
                    <a:gd name="T6" fmla="*/ 31 w 44"/>
                    <a:gd name="T7" fmla="*/ 12 h 15"/>
                    <a:gd name="T8" fmla="*/ 44 w 44"/>
                    <a:gd name="T9" fmla="*/ 15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5"/>
                    <a:gd name="T17" fmla="*/ 44 w 44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5">
                      <a:moveTo>
                        <a:pt x="0" y="0"/>
                      </a:moveTo>
                      <a:lnTo>
                        <a:pt x="12" y="8"/>
                      </a:lnTo>
                      <a:lnTo>
                        <a:pt x="21" y="12"/>
                      </a:lnTo>
                      <a:lnTo>
                        <a:pt x="31" y="12"/>
                      </a:lnTo>
                      <a:lnTo>
                        <a:pt x="44" y="1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80" name="Line 443"/>
                <p:cNvSpPr>
                  <a:spLocks noChangeShapeType="1"/>
                </p:cNvSpPr>
                <p:nvPr/>
              </p:nvSpPr>
              <p:spPr bwMode="auto">
                <a:xfrm>
                  <a:off x="5150" y="2934"/>
                  <a:ext cx="11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</p:grpSp>
          <p:sp>
            <p:nvSpPr>
              <p:cNvPr id="34908" name="Freeform 444"/>
              <p:cNvSpPr>
                <a:spLocks/>
              </p:cNvSpPr>
              <p:nvPr/>
            </p:nvSpPr>
            <p:spPr bwMode="auto">
              <a:xfrm>
                <a:off x="5072" y="3008"/>
                <a:ext cx="247" cy="285"/>
              </a:xfrm>
              <a:custGeom>
                <a:avLst/>
                <a:gdLst>
                  <a:gd name="T0" fmla="*/ 0 w 247"/>
                  <a:gd name="T1" fmla="*/ 13 h 285"/>
                  <a:gd name="T2" fmla="*/ 18 w 247"/>
                  <a:gd name="T3" fmla="*/ 97 h 285"/>
                  <a:gd name="T4" fmla="*/ 42 w 247"/>
                  <a:gd name="T5" fmla="*/ 174 h 285"/>
                  <a:gd name="T6" fmla="*/ 52 w 247"/>
                  <a:gd name="T7" fmla="*/ 211 h 285"/>
                  <a:gd name="T8" fmla="*/ 52 w 247"/>
                  <a:gd name="T9" fmla="*/ 223 h 285"/>
                  <a:gd name="T10" fmla="*/ 55 w 247"/>
                  <a:gd name="T11" fmla="*/ 232 h 285"/>
                  <a:gd name="T12" fmla="*/ 166 w 247"/>
                  <a:gd name="T13" fmla="*/ 256 h 285"/>
                  <a:gd name="T14" fmla="*/ 247 w 247"/>
                  <a:gd name="T15" fmla="*/ 253 h 285"/>
                  <a:gd name="T16" fmla="*/ 235 w 247"/>
                  <a:gd name="T17" fmla="*/ 226 h 285"/>
                  <a:gd name="T18" fmla="*/ 196 w 247"/>
                  <a:gd name="T19" fmla="*/ 91 h 285"/>
                  <a:gd name="T20" fmla="*/ 184 w 247"/>
                  <a:gd name="T21" fmla="*/ 40 h 285"/>
                  <a:gd name="T22" fmla="*/ 178 w 247"/>
                  <a:gd name="T23" fmla="*/ 19 h 285"/>
                  <a:gd name="T24" fmla="*/ 165 w 247"/>
                  <a:gd name="T25" fmla="*/ 19 h 285"/>
                  <a:gd name="T26" fmla="*/ 135 w 247"/>
                  <a:gd name="T27" fmla="*/ 27 h 285"/>
                  <a:gd name="T28" fmla="*/ 109 w 247"/>
                  <a:gd name="T29" fmla="*/ 28 h 285"/>
                  <a:gd name="T30" fmla="*/ 115 w 247"/>
                  <a:gd name="T31" fmla="*/ 82 h 285"/>
                  <a:gd name="T32" fmla="*/ 150 w 247"/>
                  <a:gd name="T33" fmla="*/ 168 h 285"/>
                  <a:gd name="T34" fmla="*/ 162 w 247"/>
                  <a:gd name="T35" fmla="*/ 243 h 285"/>
                  <a:gd name="T36" fmla="*/ 132 w 247"/>
                  <a:gd name="T37" fmla="*/ 246 h 285"/>
                  <a:gd name="T38" fmla="*/ 94 w 247"/>
                  <a:gd name="T39" fmla="*/ 106 h 285"/>
                  <a:gd name="T40" fmla="*/ 64 w 247"/>
                  <a:gd name="T41" fmla="*/ 7 h 285"/>
                  <a:gd name="T42" fmla="*/ 45 w 247"/>
                  <a:gd name="T43" fmla="*/ 24 h 285"/>
                  <a:gd name="T44" fmla="*/ 25 w 247"/>
                  <a:gd name="T45" fmla="*/ 16 h 285"/>
                  <a:gd name="T46" fmla="*/ 0 w 247"/>
                  <a:gd name="T47" fmla="*/ 13 h 2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47"/>
                  <a:gd name="T73" fmla="*/ 0 h 285"/>
                  <a:gd name="T74" fmla="*/ 247 w 247"/>
                  <a:gd name="T75" fmla="*/ 285 h 2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47" h="285">
                    <a:moveTo>
                      <a:pt x="0" y="13"/>
                    </a:moveTo>
                    <a:cubicBezTo>
                      <a:pt x="1" y="34"/>
                      <a:pt x="16" y="76"/>
                      <a:pt x="18" y="97"/>
                    </a:cubicBezTo>
                    <a:cubicBezTo>
                      <a:pt x="21" y="120"/>
                      <a:pt x="35" y="152"/>
                      <a:pt x="42" y="174"/>
                    </a:cubicBezTo>
                    <a:cubicBezTo>
                      <a:pt x="46" y="186"/>
                      <a:pt x="47" y="200"/>
                      <a:pt x="52" y="211"/>
                    </a:cubicBezTo>
                    <a:cubicBezTo>
                      <a:pt x="61" y="225"/>
                      <a:pt x="49" y="213"/>
                      <a:pt x="52" y="223"/>
                    </a:cubicBezTo>
                    <a:cubicBezTo>
                      <a:pt x="53" y="226"/>
                      <a:pt x="54" y="229"/>
                      <a:pt x="55" y="232"/>
                    </a:cubicBezTo>
                    <a:cubicBezTo>
                      <a:pt x="62" y="285"/>
                      <a:pt x="110" y="258"/>
                      <a:pt x="166" y="256"/>
                    </a:cubicBezTo>
                    <a:cubicBezTo>
                      <a:pt x="193" y="251"/>
                      <a:pt x="220" y="258"/>
                      <a:pt x="247" y="253"/>
                    </a:cubicBezTo>
                    <a:cubicBezTo>
                      <a:pt x="240" y="232"/>
                      <a:pt x="245" y="240"/>
                      <a:pt x="235" y="226"/>
                    </a:cubicBezTo>
                    <a:cubicBezTo>
                      <a:pt x="230" y="175"/>
                      <a:pt x="208" y="140"/>
                      <a:pt x="196" y="91"/>
                    </a:cubicBezTo>
                    <a:cubicBezTo>
                      <a:pt x="193" y="78"/>
                      <a:pt x="188" y="53"/>
                      <a:pt x="184" y="40"/>
                    </a:cubicBezTo>
                    <a:cubicBezTo>
                      <a:pt x="183" y="37"/>
                      <a:pt x="181" y="21"/>
                      <a:pt x="178" y="19"/>
                    </a:cubicBezTo>
                    <a:cubicBezTo>
                      <a:pt x="174" y="16"/>
                      <a:pt x="170" y="20"/>
                      <a:pt x="165" y="19"/>
                    </a:cubicBezTo>
                    <a:cubicBezTo>
                      <a:pt x="154" y="20"/>
                      <a:pt x="146" y="27"/>
                      <a:pt x="135" y="27"/>
                    </a:cubicBezTo>
                    <a:cubicBezTo>
                      <a:pt x="127" y="27"/>
                      <a:pt x="113" y="21"/>
                      <a:pt x="109" y="28"/>
                    </a:cubicBezTo>
                    <a:cubicBezTo>
                      <a:pt x="106" y="32"/>
                      <a:pt x="113" y="71"/>
                      <a:pt x="115" y="82"/>
                    </a:cubicBezTo>
                    <a:cubicBezTo>
                      <a:pt x="116" y="106"/>
                      <a:pt x="152" y="144"/>
                      <a:pt x="150" y="168"/>
                    </a:cubicBezTo>
                    <a:cubicBezTo>
                      <a:pt x="166" y="205"/>
                      <a:pt x="165" y="230"/>
                      <a:pt x="162" y="243"/>
                    </a:cubicBezTo>
                    <a:cubicBezTo>
                      <a:pt x="159" y="256"/>
                      <a:pt x="143" y="269"/>
                      <a:pt x="132" y="246"/>
                    </a:cubicBezTo>
                    <a:cubicBezTo>
                      <a:pt x="125" y="236"/>
                      <a:pt x="98" y="119"/>
                      <a:pt x="94" y="106"/>
                    </a:cubicBezTo>
                    <a:cubicBezTo>
                      <a:pt x="89" y="92"/>
                      <a:pt x="75" y="15"/>
                      <a:pt x="64" y="7"/>
                    </a:cubicBezTo>
                    <a:cubicBezTo>
                      <a:pt x="56" y="0"/>
                      <a:pt x="55" y="27"/>
                      <a:pt x="45" y="24"/>
                    </a:cubicBezTo>
                    <a:cubicBezTo>
                      <a:pt x="42" y="23"/>
                      <a:pt x="25" y="16"/>
                      <a:pt x="25" y="16"/>
                    </a:cubicBezTo>
                    <a:cubicBezTo>
                      <a:pt x="6" y="20"/>
                      <a:pt x="13" y="4"/>
                      <a:pt x="0" y="13"/>
                    </a:cubicBez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4909" name="Freeform 445"/>
              <p:cNvSpPr>
                <a:spLocks/>
              </p:cNvSpPr>
              <p:nvPr/>
            </p:nvSpPr>
            <p:spPr bwMode="auto">
              <a:xfrm>
                <a:off x="5039" y="3030"/>
                <a:ext cx="68" cy="248"/>
              </a:xfrm>
              <a:custGeom>
                <a:avLst/>
                <a:gdLst>
                  <a:gd name="T0" fmla="*/ 0 w 68"/>
                  <a:gd name="T1" fmla="*/ 6 h 248"/>
                  <a:gd name="T2" fmla="*/ 6 w 68"/>
                  <a:gd name="T3" fmla="*/ 27 h 248"/>
                  <a:gd name="T4" fmla="*/ 12 w 68"/>
                  <a:gd name="T5" fmla="*/ 54 h 248"/>
                  <a:gd name="T6" fmla="*/ 18 w 68"/>
                  <a:gd name="T7" fmla="*/ 74 h 248"/>
                  <a:gd name="T8" fmla="*/ 25 w 68"/>
                  <a:gd name="T9" fmla="*/ 111 h 248"/>
                  <a:gd name="T10" fmla="*/ 36 w 68"/>
                  <a:gd name="T11" fmla="*/ 173 h 248"/>
                  <a:gd name="T12" fmla="*/ 52 w 68"/>
                  <a:gd name="T13" fmla="*/ 218 h 248"/>
                  <a:gd name="T14" fmla="*/ 60 w 68"/>
                  <a:gd name="T15" fmla="*/ 248 h 248"/>
                  <a:gd name="T16" fmla="*/ 61 w 68"/>
                  <a:gd name="T17" fmla="*/ 230 h 248"/>
                  <a:gd name="T18" fmla="*/ 55 w 68"/>
                  <a:gd name="T19" fmla="*/ 203 h 248"/>
                  <a:gd name="T20" fmla="*/ 49 w 68"/>
                  <a:gd name="T21" fmla="*/ 188 h 248"/>
                  <a:gd name="T22" fmla="*/ 43 w 68"/>
                  <a:gd name="T23" fmla="*/ 161 h 248"/>
                  <a:gd name="T24" fmla="*/ 34 w 68"/>
                  <a:gd name="T25" fmla="*/ 104 h 248"/>
                  <a:gd name="T26" fmla="*/ 28 w 68"/>
                  <a:gd name="T27" fmla="*/ 69 h 248"/>
                  <a:gd name="T28" fmla="*/ 22 w 68"/>
                  <a:gd name="T29" fmla="*/ 57 h 248"/>
                  <a:gd name="T30" fmla="*/ 13 w 68"/>
                  <a:gd name="T31" fmla="*/ 6 h 248"/>
                  <a:gd name="T32" fmla="*/ 12 w 68"/>
                  <a:gd name="T33" fmla="*/ 21 h 248"/>
                  <a:gd name="T34" fmla="*/ 18 w 68"/>
                  <a:gd name="T35" fmla="*/ 45 h 248"/>
                  <a:gd name="T36" fmla="*/ 27 w 68"/>
                  <a:gd name="T37" fmla="*/ 108 h 248"/>
                  <a:gd name="T38" fmla="*/ 33 w 68"/>
                  <a:gd name="T39" fmla="*/ 126 h 248"/>
                  <a:gd name="T40" fmla="*/ 39 w 68"/>
                  <a:gd name="T41" fmla="*/ 159 h 248"/>
                  <a:gd name="T42" fmla="*/ 45 w 68"/>
                  <a:gd name="T43" fmla="*/ 198 h 248"/>
                  <a:gd name="T44" fmla="*/ 60 w 68"/>
                  <a:gd name="T45" fmla="*/ 225 h 248"/>
                  <a:gd name="T46" fmla="*/ 61 w 68"/>
                  <a:gd name="T47" fmla="*/ 243 h 248"/>
                  <a:gd name="T48" fmla="*/ 49 w 68"/>
                  <a:gd name="T49" fmla="*/ 200 h 248"/>
                  <a:gd name="T50" fmla="*/ 37 w 68"/>
                  <a:gd name="T51" fmla="*/ 144 h 248"/>
                  <a:gd name="T52" fmla="*/ 31 w 68"/>
                  <a:gd name="T53" fmla="*/ 129 h 248"/>
                  <a:gd name="T54" fmla="*/ 13 w 68"/>
                  <a:gd name="T55" fmla="*/ 38 h 248"/>
                  <a:gd name="T56" fmla="*/ 4 w 68"/>
                  <a:gd name="T57" fmla="*/ 14 h 248"/>
                  <a:gd name="T58" fmla="*/ 9 w 68"/>
                  <a:gd name="T59" fmla="*/ 15 h 248"/>
                  <a:gd name="T60" fmla="*/ 4 w 68"/>
                  <a:gd name="T61" fmla="*/ 0 h 248"/>
                  <a:gd name="T62" fmla="*/ 0 w 68"/>
                  <a:gd name="T63" fmla="*/ 6 h 2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8"/>
                  <a:gd name="T97" fmla="*/ 0 h 248"/>
                  <a:gd name="T98" fmla="*/ 68 w 68"/>
                  <a:gd name="T99" fmla="*/ 248 h 2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8" h="248">
                    <a:moveTo>
                      <a:pt x="0" y="6"/>
                    </a:moveTo>
                    <a:cubicBezTo>
                      <a:pt x="1" y="13"/>
                      <a:pt x="3" y="21"/>
                      <a:pt x="6" y="27"/>
                    </a:cubicBezTo>
                    <a:cubicBezTo>
                      <a:pt x="7" y="36"/>
                      <a:pt x="8" y="46"/>
                      <a:pt x="12" y="54"/>
                    </a:cubicBezTo>
                    <a:cubicBezTo>
                      <a:pt x="13" y="61"/>
                      <a:pt x="15" y="68"/>
                      <a:pt x="18" y="74"/>
                    </a:cubicBezTo>
                    <a:cubicBezTo>
                      <a:pt x="20" y="86"/>
                      <a:pt x="19" y="100"/>
                      <a:pt x="25" y="111"/>
                    </a:cubicBezTo>
                    <a:cubicBezTo>
                      <a:pt x="30" y="131"/>
                      <a:pt x="28" y="153"/>
                      <a:pt x="36" y="173"/>
                    </a:cubicBezTo>
                    <a:cubicBezTo>
                      <a:pt x="38" y="187"/>
                      <a:pt x="43" y="207"/>
                      <a:pt x="52" y="218"/>
                    </a:cubicBezTo>
                    <a:cubicBezTo>
                      <a:pt x="53" y="230"/>
                      <a:pt x="50" y="242"/>
                      <a:pt x="60" y="248"/>
                    </a:cubicBezTo>
                    <a:cubicBezTo>
                      <a:pt x="68" y="244"/>
                      <a:pt x="63" y="237"/>
                      <a:pt x="61" y="230"/>
                    </a:cubicBezTo>
                    <a:cubicBezTo>
                      <a:pt x="60" y="221"/>
                      <a:pt x="59" y="211"/>
                      <a:pt x="55" y="203"/>
                    </a:cubicBezTo>
                    <a:cubicBezTo>
                      <a:pt x="54" y="197"/>
                      <a:pt x="52" y="193"/>
                      <a:pt x="49" y="188"/>
                    </a:cubicBezTo>
                    <a:cubicBezTo>
                      <a:pt x="48" y="179"/>
                      <a:pt x="47" y="169"/>
                      <a:pt x="43" y="161"/>
                    </a:cubicBezTo>
                    <a:cubicBezTo>
                      <a:pt x="42" y="144"/>
                      <a:pt x="42" y="120"/>
                      <a:pt x="34" y="104"/>
                    </a:cubicBezTo>
                    <a:cubicBezTo>
                      <a:pt x="32" y="93"/>
                      <a:pt x="31" y="79"/>
                      <a:pt x="28" y="69"/>
                    </a:cubicBezTo>
                    <a:cubicBezTo>
                      <a:pt x="27" y="65"/>
                      <a:pt x="22" y="57"/>
                      <a:pt x="22" y="57"/>
                    </a:cubicBezTo>
                    <a:cubicBezTo>
                      <a:pt x="20" y="40"/>
                      <a:pt x="18" y="22"/>
                      <a:pt x="13" y="6"/>
                    </a:cubicBezTo>
                    <a:cubicBezTo>
                      <a:pt x="7" y="11"/>
                      <a:pt x="9" y="15"/>
                      <a:pt x="12" y="21"/>
                    </a:cubicBezTo>
                    <a:cubicBezTo>
                      <a:pt x="14" y="29"/>
                      <a:pt x="18" y="45"/>
                      <a:pt x="18" y="45"/>
                    </a:cubicBezTo>
                    <a:cubicBezTo>
                      <a:pt x="20" y="65"/>
                      <a:pt x="18" y="90"/>
                      <a:pt x="27" y="108"/>
                    </a:cubicBezTo>
                    <a:cubicBezTo>
                      <a:pt x="28" y="114"/>
                      <a:pt x="30" y="120"/>
                      <a:pt x="33" y="126"/>
                    </a:cubicBezTo>
                    <a:cubicBezTo>
                      <a:pt x="34" y="137"/>
                      <a:pt x="37" y="148"/>
                      <a:pt x="39" y="159"/>
                    </a:cubicBezTo>
                    <a:cubicBezTo>
                      <a:pt x="39" y="170"/>
                      <a:pt x="37" y="188"/>
                      <a:pt x="45" y="198"/>
                    </a:cubicBezTo>
                    <a:cubicBezTo>
                      <a:pt x="47" y="208"/>
                      <a:pt x="54" y="217"/>
                      <a:pt x="60" y="225"/>
                    </a:cubicBezTo>
                    <a:cubicBezTo>
                      <a:pt x="62" y="233"/>
                      <a:pt x="63" y="235"/>
                      <a:pt x="61" y="243"/>
                    </a:cubicBezTo>
                    <a:cubicBezTo>
                      <a:pt x="59" y="230"/>
                      <a:pt x="55" y="212"/>
                      <a:pt x="49" y="200"/>
                    </a:cubicBezTo>
                    <a:cubicBezTo>
                      <a:pt x="46" y="181"/>
                      <a:pt x="44" y="162"/>
                      <a:pt x="37" y="144"/>
                    </a:cubicBezTo>
                    <a:cubicBezTo>
                      <a:pt x="36" y="138"/>
                      <a:pt x="34" y="135"/>
                      <a:pt x="31" y="129"/>
                    </a:cubicBezTo>
                    <a:cubicBezTo>
                      <a:pt x="26" y="98"/>
                      <a:pt x="19" y="68"/>
                      <a:pt x="13" y="38"/>
                    </a:cubicBezTo>
                    <a:cubicBezTo>
                      <a:pt x="11" y="28"/>
                      <a:pt x="14" y="16"/>
                      <a:pt x="4" y="14"/>
                    </a:cubicBezTo>
                    <a:cubicBezTo>
                      <a:pt x="2" y="4"/>
                      <a:pt x="7" y="11"/>
                      <a:pt x="9" y="15"/>
                    </a:cubicBezTo>
                    <a:cubicBezTo>
                      <a:pt x="10" y="7"/>
                      <a:pt x="8" y="6"/>
                      <a:pt x="4" y="0"/>
                    </a:cubicBezTo>
                    <a:cubicBezTo>
                      <a:pt x="3" y="9"/>
                      <a:pt x="5" y="9"/>
                      <a:pt x="0" y="6"/>
                    </a:cubicBezTo>
                    <a:close/>
                  </a:path>
                </a:pathLst>
              </a:custGeom>
              <a:solidFill>
                <a:srgbClr val="FFCC6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4910" name="Freeform 447"/>
              <p:cNvSpPr>
                <a:spLocks/>
              </p:cNvSpPr>
              <p:nvPr/>
            </p:nvSpPr>
            <p:spPr bwMode="auto">
              <a:xfrm>
                <a:off x="5197" y="3255"/>
                <a:ext cx="126" cy="29"/>
              </a:xfrm>
              <a:custGeom>
                <a:avLst/>
                <a:gdLst>
                  <a:gd name="T0" fmla="*/ 122 w 126"/>
                  <a:gd name="T1" fmla="*/ 0 h 29"/>
                  <a:gd name="T2" fmla="*/ 126 w 126"/>
                  <a:gd name="T3" fmla="*/ 17 h 29"/>
                  <a:gd name="T4" fmla="*/ 108 w 126"/>
                  <a:gd name="T5" fmla="*/ 23 h 29"/>
                  <a:gd name="T6" fmla="*/ 93 w 126"/>
                  <a:gd name="T7" fmla="*/ 24 h 29"/>
                  <a:gd name="T8" fmla="*/ 69 w 126"/>
                  <a:gd name="T9" fmla="*/ 23 h 29"/>
                  <a:gd name="T10" fmla="*/ 33 w 126"/>
                  <a:gd name="T11" fmla="*/ 27 h 29"/>
                  <a:gd name="T12" fmla="*/ 0 w 126"/>
                  <a:gd name="T13" fmla="*/ 20 h 29"/>
                  <a:gd name="T14" fmla="*/ 29 w 126"/>
                  <a:gd name="T15" fmla="*/ 5 h 29"/>
                  <a:gd name="T16" fmla="*/ 51 w 126"/>
                  <a:gd name="T17" fmla="*/ 6 h 29"/>
                  <a:gd name="T18" fmla="*/ 95 w 126"/>
                  <a:gd name="T19" fmla="*/ 8 h 29"/>
                  <a:gd name="T20" fmla="*/ 111 w 126"/>
                  <a:gd name="T21" fmla="*/ 2 h 29"/>
                  <a:gd name="T22" fmla="*/ 122 w 126"/>
                  <a:gd name="T23" fmla="*/ 0 h 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29"/>
                  <a:gd name="T38" fmla="*/ 126 w 126"/>
                  <a:gd name="T39" fmla="*/ 29 h 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29">
                    <a:moveTo>
                      <a:pt x="122" y="0"/>
                    </a:moveTo>
                    <a:cubicBezTo>
                      <a:pt x="123" y="6"/>
                      <a:pt x="125" y="11"/>
                      <a:pt x="126" y="17"/>
                    </a:cubicBezTo>
                    <a:cubicBezTo>
                      <a:pt x="121" y="26"/>
                      <a:pt x="118" y="24"/>
                      <a:pt x="108" y="23"/>
                    </a:cubicBezTo>
                    <a:cubicBezTo>
                      <a:pt x="102" y="20"/>
                      <a:pt x="99" y="23"/>
                      <a:pt x="93" y="24"/>
                    </a:cubicBezTo>
                    <a:cubicBezTo>
                      <a:pt x="85" y="23"/>
                      <a:pt x="77" y="24"/>
                      <a:pt x="69" y="23"/>
                    </a:cubicBezTo>
                    <a:cubicBezTo>
                      <a:pt x="57" y="24"/>
                      <a:pt x="45" y="25"/>
                      <a:pt x="33" y="27"/>
                    </a:cubicBezTo>
                    <a:cubicBezTo>
                      <a:pt x="23" y="26"/>
                      <a:pt x="7" y="29"/>
                      <a:pt x="0" y="20"/>
                    </a:cubicBezTo>
                    <a:cubicBezTo>
                      <a:pt x="4" y="9"/>
                      <a:pt x="18" y="7"/>
                      <a:pt x="29" y="5"/>
                    </a:cubicBezTo>
                    <a:cubicBezTo>
                      <a:pt x="35" y="2"/>
                      <a:pt x="45" y="6"/>
                      <a:pt x="51" y="6"/>
                    </a:cubicBezTo>
                    <a:cubicBezTo>
                      <a:pt x="65" y="12"/>
                      <a:pt x="79" y="9"/>
                      <a:pt x="95" y="8"/>
                    </a:cubicBezTo>
                    <a:cubicBezTo>
                      <a:pt x="101" y="6"/>
                      <a:pt x="106" y="6"/>
                      <a:pt x="111" y="2"/>
                    </a:cubicBezTo>
                    <a:cubicBezTo>
                      <a:pt x="119" y="3"/>
                      <a:pt x="115" y="4"/>
                      <a:pt x="122" y="0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4911" name="Freeform 446"/>
              <p:cNvSpPr>
                <a:spLocks/>
              </p:cNvSpPr>
              <p:nvPr/>
            </p:nvSpPr>
            <p:spPr bwMode="auto">
              <a:xfrm>
                <a:off x="5091" y="3264"/>
                <a:ext cx="126" cy="29"/>
              </a:xfrm>
              <a:custGeom>
                <a:avLst/>
                <a:gdLst>
                  <a:gd name="T0" fmla="*/ 122 w 126"/>
                  <a:gd name="T1" fmla="*/ 0 h 29"/>
                  <a:gd name="T2" fmla="*/ 126 w 126"/>
                  <a:gd name="T3" fmla="*/ 17 h 29"/>
                  <a:gd name="T4" fmla="*/ 108 w 126"/>
                  <a:gd name="T5" fmla="*/ 23 h 29"/>
                  <a:gd name="T6" fmla="*/ 93 w 126"/>
                  <a:gd name="T7" fmla="*/ 24 h 29"/>
                  <a:gd name="T8" fmla="*/ 69 w 126"/>
                  <a:gd name="T9" fmla="*/ 23 h 29"/>
                  <a:gd name="T10" fmla="*/ 33 w 126"/>
                  <a:gd name="T11" fmla="*/ 27 h 29"/>
                  <a:gd name="T12" fmla="*/ 0 w 126"/>
                  <a:gd name="T13" fmla="*/ 20 h 29"/>
                  <a:gd name="T14" fmla="*/ 29 w 126"/>
                  <a:gd name="T15" fmla="*/ 5 h 29"/>
                  <a:gd name="T16" fmla="*/ 51 w 126"/>
                  <a:gd name="T17" fmla="*/ 6 h 29"/>
                  <a:gd name="T18" fmla="*/ 95 w 126"/>
                  <a:gd name="T19" fmla="*/ 8 h 29"/>
                  <a:gd name="T20" fmla="*/ 111 w 126"/>
                  <a:gd name="T21" fmla="*/ 2 h 29"/>
                  <a:gd name="T22" fmla="*/ 122 w 126"/>
                  <a:gd name="T23" fmla="*/ 0 h 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29"/>
                  <a:gd name="T38" fmla="*/ 126 w 126"/>
                  <a:gd name="T39" fmla="*/ 29 h 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29">
                    <a:moveTo>
                      <a:pt x="122" y="0"/>
                    </a:moveTo>
                    <a:cubicBezTo>
                      <a:pt x="123" y="6"/>
                      <a:pt x="125" y="11"/>
                      <a:pt x="126" y="17"/>
                    </a:cubicBezTo>
                    <a:cubicBezTo>
                      <a:pt x="121" y="26"/>
                      <a:pt x="118" y="24"/>
                      <a:pt x="108" y="23"/>
                    </a:cubicBezTo>
                    <a:cubicBezTo>
                      <a:pt x="102" y="20"/>
                      <a:pt x="99" y="23"/>
                      <a:pt x="93" y="24"/>
                    </a:cubicBezTo>
                    <a:cubicBezTo>
                      <a:pt x="85" y="23"/>
                      <a:pt x="77" y="24"/>
                      <a:pt x="69" y="23"/>
                    </a:cubicBezTo>
                    <a:cubicBezTo>
                      <a:pt x="57" y="24"/>
                      <a:pt x="45" y="25"/>
                      <a:pt x="33" y="27"/>
                    </a:cubicBezTo>
                    <a:cubicBezTo>
                      <a:pt x="23" y="26"/>
                      <a:pt x="7" y="29"/>
                      <a:pt x="0" y="20"/>
                    </a:cubicBezTo>
                    <a:cubicBezTo>
                      <a:pt x="4" y="9"/>
                      <a:pt x="18" y="7"/>
                      <a:pt x="29" y="5"/>
                    </a:cubicBezTo>
                    <a:cubicBezTo>
                      <a:pt x="35" y="2"/>
                      <a:pt x="45" y="6"/>
                      <a:pt x="51" y="6"/>
                    </a:cubicBezTo>
                    <a:cubicBezTo>
                      <a:pt x="65" y="12"/>
                      <a:pt x="79" y="9"/>
                      <a:pt x="95" y="8"/>
                    </a:cubicBezTo>
                    <a:cubicBezTo>
                      <a:pt x="101" y="6"/>
                      <a:pt x="106" y="6"/>
                      <a:pt x="111" y="2"/>
                    </a:cubicBezTo>
                    <a:cubicBezTo>
                      <a:pt x="119" y="3"/>
                      <a:pt x="115" y="4"/>
                      <a:pt x="122" y="0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</p:grpSp>
        <p:grpSp>
          <p:nvGrpSpPr>
            <p:cNvPr id="34829" name="Group 448"/>
            <p:cNvGrpSpPr>
              <a:grpSpLocks/>
            </p:cNvGrpSpPr>
            <p:nvPr/>
          </p:nvGrpSpPr>
          <p:grpSpPr bwMode="auto">
            <a:xfrm flipH="1">
              <a:off x="3708" y="2524"/>
              <a:ext cx="302" cy="460"/>
              <a:chOff x="4981" y="2513"/>
              <a:chExt cx="366" cy="780"/>
            </a:xfrm>
          </p:grpSpPr>
          <p:grpSp>
            <p:nvGrpSpPr>
              <p:cNvPr id="34833" name="Group 375"/>
              <p:cNvGrpSpPr>
                <a:grpSpLocks noChangeAspect="1"/>
              </p:cNvGrpSpPr>
              <p:nvPr/>
            </p:nvGrpSpPr>
            <p:grpSpPr bwMode="auto">
              <a:xfrm>
                <a:off x="4981" y="2513"/>
                <a:ext cx="366" cy="530"/>
                <a:chOff x="4981" y="2513"/>
                <a:chExt cx="366" cy="530"/>
              </a:xfrm>
            </p:grpSpPr>
            <p:sp>
              <p:nvSpPr>
                <p:cNvPr id="34838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981" y="2513"/>
                  <a:ext cx="366" cy="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39" name="Freeform 376"/>
                <p:cNvSpPr>
                  <a:spLocks/>
                </p:cNvSpPr>
                <p:nvPr/>
              </p:nvSpPr>
              <p:spPr bwMode="auto">
                <a:xfrm>
                  <a:off x="5245" y="2759"/>
                  <a:ext cx="94" cy="100"/>
                </a:xfrm>
                <a:custGeom>
                  <a:avLst/>
                  <a:gdLst>
                    <a:gd name="T0" fmla="*/ 94 w 94"/>
                    <a:gd name="T1" fmla="*/ 52 h 100"/>
                    <a:gd name="T2" fmla="*/ 92 w 94"/>
                    <a:gd name="T3" fmla="*/ 42 h 100"/>
                    <a:gd name="T4" fmla="*/ 91 w 94"/>
                    <a:gd name="T5" fmla="*/ 34 h 100"/>
                    <a:gd name="T6" fmla="*/ 87 w 94"/>
                    <a:gd name="T7" fmla="*/ 25 h 100"/>
                    <a:gd name="T8" fmla="*/ 79 w 94"/>
                    <a:gd name="T9" fmla="*/ 17 h 100"/>
                    <a:gd name="T10" fmla="*/ 71 w 94"/>
                    <a:gd name="T11" fmla="*/ 11 h 100"/>
                    <a:gd name="T12" fmla="*/ 64 w 94"/>
                    <a:gd name="T13" fmla="*/ 7 h 100"/>
                    <a:gd name="T14" fmla="*/ 54 w 94"/>
                    <a:gd name="T15" fmla="*/ 0 h 100"/>
                    <a:gd name="T16" fmla="*/ 46 w 94"/>
                    <a:gd name="T17" fmla="*/ 4 h 100"/>
                    <a:gd name="T18" fmla="*/ 0 w 94"/>
                    <a:gd name="T19" fmla="*/ 27 h 100"/>
                    <a:gd name="T20" fmla="*/ 2 w 94"/>
                    <a:gd name="T21" fmla="*/ 61 h 100"/>
                    <a:gd name="T22" fmla="*/ 6 w 94"/>
                    <a:gd name="T23" fmla="*/ 75 h 100"/>
                    <a:gd name="T24" fmla="*/ 12 w 94"/>
                    <a:gd name="T25" fmla="*/ 86 h 100"/>
                    <a:gd name="T26" fmla="*/ 25 w 94"/>
                    <a:gd name="T27" fmla="*/ 94 h 100"/>
                    <a:gd name="T28" fmla="*/ 33 w 94"/>
                    <a:gd name="T29" fmla="*/ 98 h 100"/>
                    <a:gd name="T30" fmla="*/ 43 w 94"/>
                    <a:gd name="T31" fmla="*/ 100 h 100"/>
                    <a:gd name="T32" fmla="*/ 52 w 94"/>
                    <a:gd name="T33" fmla="*/ 100 h 100"/>
                    <a:gd name="T34" fmla="*/ 62 w 94"/>
                    <a:gd name="T35" fmla="*/ 98 h 100"/>
                    <a:gd name="T36" fmla="*/ 69 w 94"/>
                    <a:gd name="T37" fmla="*/ 92 h 100"/>
                    <a:gd name="T38" fmla="*/ 77 w 94"/>
                    <a:gd name="T39" fmla="*/ 88 h 100"/>
                    <a:gd name="T40" fmla="*/ 85 w 94"/>
                    <a:gd name="T41" fmla="*/ 80 h 100"/>
                    <a:gd name="T42" fmla="*/ 89 w 94"/>
                    <a:gd name="T43" fmla="*/ 73 h 100"/>
                    <a:gd name="T44" fmla="*/ 92 w 94"/>
                    <a:gd name="T45" fmla="*/ 63 h 100"/>
                    <a:gd name="T46" fmla="*/ 94 w 94"/>
                    <a:gd name="T47" fmla="*/ 54 h 100"/>
                    <a:gd name="T48" fmla="*/ 94 w 94"/>
                    <a:gd name="T49" fmla="*/ 52 h 10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94"/>
                    <a:gd name="T76" fmla="*/ 0 h 100"/>
                    <a:gd name="T77" fmla="*/ 94 w 94"/>
                    <a:gd name="T78" fmla="*/ 100 h 10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94" h="100">
                      <a:moveTo>
                        <a:pt x="94" y="52"/>
                      </a:moveTo>
                      <a:lnTo>
                        <a:pt x="92" y="42"/>
                      </a:lnTo>
                      <a:lnTo>
                        <a:pt x="91" y="34"/>
                      </a:lnTo>
                      <a:lnTo>
                        <a:pt x="87" y="25"/>
                      </a:lnTo>
                      <a:lnTo>
                        <a:pt x="79" y="17"/>
                      </a:lnTo>
                      <a:lnTo>
                        <a:pt x="71" y="11"/>
                      </a:lnTo>
                      <a:lnTo>
                        <a:pt x="64" y="7"/>
                      </a:lnTo>
                      <a:lnTo>
                        <a:pt x="54" y="0"/>
                      </a:lnTo>
                      <a:lnTo>
                        <a:pt x="46" y="4"/>
                      </a:lnTo>
                      <a:lnTo>
                        <a:pt x="0" y="27"/>
                      </a:lnTo>
                      <a:lnTo>
                        <a:pt x="2" y="61"/>
                      </a:lnTo>
                      <a:lnTo>
                        <a:pt x="6" y="75"/>
                      </a:lnTo>
                      <a:lnTo>
                        <a:pt x="12" y="86"/>
                      </a:lnTo>
                      <a:lnTo>
                        <a:pt x="25" y="94"/>
                      </a:lnTo>
                      <a:lnTo>
                        <a:pt x="33" y="98"/>
                      </a:lnTo>
                      <a:lnTo>
                        <a:pt x="43" y="100"/>
                      </a:lnTo>
                      <a:lnTo>
                        <a:pt x="52" y="100"/>
                      </a:lnTo>
                      <a:lnTo>
                        <a:pt x="62" y="98"/>
                      </a:lnTo>
                      <a:lnTo>
                        <a:pt x="69" y="92"/>
                      </a:lnTo>
                      <a:lnTo>
                        <a:pt x="77" y="88"/>
                      </a:lnTo>
                      <a:lnTo>
                        <a:pt x="85" y="80"/>
                      </a:lnTo>
                      <a:lnTo>
                        <a:pt x="89" y="73"/>
                      </a:lnTo>
                      <a:lnTo>
                        <a:pt x="92" y="63"/>
                      </a:lnTo>
                      <a:lnTo>
                        <a:pt x="94" y="54"/>
                      </a:lnTo>
                      <a:lnTo>
                        <a:pt x="94" y="52"/>
                      </a:lnTo>
                      <a:close/>
                    </a:path>
                  </a:pathLst>
                </a:custGeom>
                <a:solidFill>
                  <a:srgbClr val="80FF8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40" name="Freeform 377"/>
                <p:cNvSpPr>
                  <a:spLocks/>
                </p:cNvSpPr>
                <p:nvPr/>
              </p:nvSpPr>
              <p:spPr bwMode="auto">
                <a:xfrm>
                  <a:off x="5167" y="2567"/>
                  <a:ext cx="140" cy="221"/>
                </a:xfrm>
                <a:custGeom>
                  <a:avLst/>
                  <a:gdLst>
                    <a:gd name="T0" fmla="*/ 82 w 140"/>
                    <a:gd name="T1" fmla="*/ 221 h 221"/>
                    <a:gd name="T2" fmla="*/ 134 w 140"/>
                    <a:gd name="T3" fmla="*/ 194 h 221"/>
                    <a:gd name="T4" fmla="*/ 140 w 140"/>
                    <a:gd name="T5" fmla="*/ 188 h 221"/>
                    <a:gd name="T6" fmla="*/ 140 w 140"/>
                    <a:gd name="T7" fmla="*/ 184 h 221"/>
                    <a:gd name="T8" fmla="*/ 138 w 140"/>
                    <a:gd name="T9" fmla="*/ 175 h 221"/>
                    <a:gd name="T10" fmla="*/ 134 w 140"/>
                    <a:gd name="T11" fmla="*/ 169 h 221"/>
                    <a:gd name="T12" fmla="*/ 132 w 140"/>
                    <a:gd name="T13" fmla="*/ 163 h 221"/>
                    <a:gd name="T14" fmla="*/ 126 w 140"/>
                    <a:gd name="T15" fmla="*/ 151 h 221"/>
                    <a:gd name="T16" fmla="*/ 121 w 140"/>
                    <a:gd name="T17" fmla="*/ 138 h 221"/>
                    <a:gd name="T18" fmla="*/ 121 w 140"/>
                    <a:gd name="T19" fmla="*/ 130 h 221"/>
                    <a:gd name="T20" fmla="*/ 119 w 140"/>
                    <a:gd name="T21" fmla="*/ 123 h 221"/>
                    <a:gd name="T22" fmla="*/ 115 w 140"/>
                    <a:gd name="T23" fmla="*/ 109 h 221"/>
                    <a:gd name="T24" fmla="*/ 113 w 140"/>
                    <a:gd name="T25" fmla="*/ 94 h 221"/>
                    <a:gd name="T26" fmla="*/ 109 w 140"/>
                    <a:gd name="T27" fmla="*/ 79 h 221"/>
                    <a:gd name="T28" fmla="*/ 107 w 140"/>
                    <a:gd name="T29" fmla="*/ 71 h 221"/>
                    <a:gd name="T30" fmla="*/ 103 w 140"/>
                    <a:gd name="T31" fmla="*/ 67 h 221"/>
                    <a:gd name="T32" fmla="*/ 67 w 140"/>
                    <a:gd name="T33" fmla="*/ 0 h 221"/>
                    <a:gd name="T34" fmla="*/ 40 w 140"/>
                    <a:gd name="T35" fmla="*/ 0 h 221"/>
                    <a:gd name="T36" fmla="*/ 6 w 140"/>
                    <a:gd name="T37" fmla="*/ 19 h 221"/>
                    <a:gd name="T38" fmla="*/ 0 w 140"/>
                    <a:gd name="T39" fmla="*/ 30 h 221"/>
                    <a:gd name="T40" fmla="*/ 2 w 140"/>
                    <a:gd name="T41" fmla="*/ 34 h 221"/>
                    <a:gd name="T42" fmla="*/ 0 w 140"/>
                    <a:gd name="T43" fmla="*/ 40 h 221"/>
                    <a:gd name="T44" fmla="*/ 2 w 140"/>
                    <a:gd name="T45" fmla="*/ 44 h 221"/>
                    <a:gd name="T46" fmla="*/ 6 w 140"/>
                    <a:gd name="T47" fmla="*/ 57 h 221"/>
                    <a:gd name="T48" fmla="*/ 25 w 140"/>
                    <a:gd name="T49" fmla="*/ 69 h 221"/>
                    <a:gd name="T50" fmla="*/ 34 w 140"/>
                    <a:gd name="T51" fmla="*/ 75 h 221"/>
                    <a:gd name="T52" fmla="*/ 40 w 140"/>
                    <a:gd name="T53" fmla="*/ 79 h 221"/>
                    <a:gd name="T54" fmla="*/ 42 w 140"/>
                    <a:gd name="T55" fmla="*/ 86 h 221"/>
                    <a:gd name="T56" fmla="*/ 44 w 140"/>
                    <a:gd name="T57" fmla="*/ 92 h 221"/>
                    <a:gd name="T58" fmla="*/ 48 w 140"/>
                    <a:gd name="T59" fmla="*/ 98 h 221"/>
                    <a:gd name="T60" fmla="*/ 50 w 140"/>
                    <a:gd name="T61" fmla="*/ 103 h 221"/>
                    <a:gd name="T62" fmla="*/ 52 w 140"/>
                    <a:gd name="T63" fmla="*/ 109 h 221"/>
                    <a:gd name="T64" fmla="*/ 55 w 140"/>
                    <a:gd name="T65" fmla="*/ 117 h 221"/>
                    <a:gd name="T66" fmla="*/ 57 w 140"/>
                    <a:gd name="T67" fmla="*/ 123 h 221"/>
                    <a:gd name="T68" fmla="*/ 59 w 140"/>
                    <a:gd name="T69" fmla="*/ 128 h 221"/>
                    <a:gd name="T70" fmla="*/ 65 w 140"/>
                    <a:gd name="T71" fmla="*/ 142 h 221"/>
                    <a:gd name="T72" fmla="*/ 67 w 140"/>
                    <a:gd name="T73" fmla="*/ 148 h 221"/>
                    <a:gd name="T74" fmla="*/ 71 w 140"/>
                    <a:gd name="T75" fmla="*/ 161 h 221"/>
                    <a:gd name="T76" fmla="*/ 77 w 140"/>
                    <a:gd name="T77" fmla="*/ 173 h 221"/>
                    <a:gd name="T78" fmla="*/ 78 w 140"/>
                    <a:gd name="T79" fmla="*/ 180 h 221"/>
                    <a:gd name="T80" fmla="*/ 78 w 140"/>
                    <a:gd name="T81" fmla="*/ 188 h 221"/>
                    <a:gd name="T82" fmla="*/ 80 w 140"/>
                    <a:gd name="T83" fmla="*/ 203 h 221"/>
                    <a:gd name="T84" fmla="*/ 82 w 140"/>
                    <a:gd name="T85" fmla="*/ 221 h 221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40"/>
                    <a:gd name="T130" fmla="*/ 0 h 221"/>
                    <a:gd name="T131" fmla="*/ 140 w 140"/>
                    <a:gd name="T132" fmla="*/ 221 h 221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40" h="221">
                      <a:moveTo>
                        <a:pt x="82" y="221"/>
                      </a:moveTo>
                      <a:lnTo>
                        <a:pt x="134" y="194"/>
                      </a:lnTo>
                      <a:lnTo>
                        <a:pt x="140" y="188"/>
                      </a:lnTo>
                      <a:lnTo>
                        <a:pt x="140" y="184"/>
                      </a:lnTo>
                      <a:lnTo>
                        <a:pt x="138" y="175"/>
                      </a:lnTo>
                      <a:lnTo>
                        <a:pt x="134" y="169"/>
                      </a:lnTo>
                      <a:lnTo>
                        <a:pt x="132" y="163"/>
                      </a:lnTo>
                      <a:lnTo>
                        <a:pt x="126" y="151"/>
                      </a:lnTo>
                      <a:lnTo>
                        <a:pt x="121" y="138"/>
                      </a:lnTo>
                      <a:lnTo>
                        <a:pt x="121" y="130"/>
                      </a:lnTo>
                      <a:lnTo>
                        <a:pt x="119" y="123"/>
                      </a:lnTo>
                      <a:lnTo>
                        <a:pt x="115" y="109"/>
                      </a:lnTo>
                      <a:lnTo>
                        <a:pt x="113" y="94"/>
                      </a:lnTo>
                      <a:lnTo>
                        <a:pt x="109" y="79"/>
                      </a:lnTo>
                      <a:lnTo>
                        <a:pt x="107" y="71"/>
                      </a:lnTo>
                      <a:lnTo>
                        <a:pt x="103" y="67"/>
                      </a:lnTo>
                      <a:lnTo>
                        <a:pt x="67" y="0"/>
                      </a:lnTo>
                      <a:lnTo>
                        <a:pt x="40" y="0"/>
                      </a:lnTo>
                      <a:lnTo>
                        <a:pt x="6" y="19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0" y="40"/>
                      </a:lnTo>
                      <a:lnTo>
                        <a:pt x="2" y="44"/>
                      </a:lnTo>
                      <a:lnTo>
                        <a:pt x="6" y="57"/>
                      </a:lnTo>
                      <a:lnTo>
                        <a:pt x="25" y="69"/>
                      </a:lnTo>
                      <a:lnTo>
                        <a:pt x="34" y="75"/>
                      </a:lnTo>
                      <a:lnTo>
                        <a:pt x="40" y="79"/>
                      </a:lnTo>
                      <a:lnTo>
                        <a:pt x="42" y="86"/>
                      </a:lnTo>
                      <a:lnTo>
                        <a:pt x="44" y="92"/>
                      </a:lnTo>
                      <a:lnTo>
                        <a:pt x="48" y="98"/>
                      </a:lnTo>
                      <a:lnTo>
                        <a:pt x="50" y="103"/>
                      </a:lnTo>
                      <a:lnTo>
                        <a:pt x="52" y="109"/>
                      </a:lnTo>
                      <a:lnTo>
                        <a:pt x="55" y="117"/>
                      </a:lnTo>
                      <a:lnTo>
                        <a:pt x="57" y="123"/>
                      </a:lnTo>
                      <a:lnTo>
                        <a:pt x="59" y="128"/>
                      </a:lnTo>
                      <a:lnTo>
                        <a:pt x="65" y="142"/>
                      </a:lnTo>
                      <a:lnTo>
                        <a:pt x="67" y="148"/>
                      </a:lnTo>
                      <a:lnTo>
                        <a:pt x="71" y="161"/>
                      </a:lnTo>
                      <a:lnTo>
                        <a:pt x="77" y="173"/>
                      </a:lnTo>
                      <a:lnTo>
                        <a:pt x="78" y="180"/>
                      </a:lnTo>
                      <a:lnTo>
                        <a:pt x="78" y="188"/>
                      </a:lnTo>
                      <a:lnTo>
                        <a:pt x="80" y="203"/>
                      </a:lnTo>
                      <a:lnTo>
                        <a:pt x="82" y="221"/>
                      </a:lnTo>
                      <a:close/>
                    </a:path>
                  </a:pathLst>
                </a:custGeom>
                <a:solidFill>
                  <a:srgbClr val="80FF8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41" name="Freeform 378"/>
                <p:cNvSpPr>
                  <a:spLocks/>
                </p:cNvSpPr>
                <p:nvPr/>
              </p:nvSpPr>
              <p:spPr bwMode="auto">
                <a:xfrm>
                  <a:off x="5104" y="2636"/>
                  <a:ext cx="155" cy="271"/>
                </a:xfrm>
                <a:custGeom>
                  <a:avLst/>
                  <a:gdLst>
                    <a:gd name="T0" fmla="*/ 3 w 155"/>
                    <a:gd name="T1" fmla="*/ 225 h 271"/>
                    <a:gd name="T2" fmla="*/ 2 w 155"/>
                    <a:gd name="T3" fmla="*/ 228 h 271"/>
                    <a:gd name="T4" fmla="*/ 0 w 155"/>
                    <a:gd name="T5" fmla="*/ 244 h 271"/>
                    <a:gd name="T6" fmla="*/ 2 w 155"/>
                    <a:gd name="T7" fmla="*/ 257 h 271"/>
                    <a:gd name="T8" fmla="*/ 5 w 155"/>
                    <a:gd name="T9" fmla="*/ 267 h 271"/>
                    <a:gd name="T10" fmla="*/ 26 w 155"/>
                    <a:gd name="T11" fmla="*/ 271 h 271"/>
                    <a:gd name="T12" fmla="*/ 42 w 155"/>
                    <a:gd name="T13" fmla="*/ 269 h 271"/>
                    <a:gd name="T14" fmla="*/ 53 w 155"/>
                    <a:gd name="T15" fmla="*/ 267 h 271"/>
                    <a:gd name="T16" fmla="*/ 67 w 155"/>
                    <a:gd name="T17" fmla="*/ 263 h 271"/>
                    <a:gd name="T18" fmla="*/ 99 w 155"/>
                    <a:gd name="T19" fmla="*/ 261 h 271"/>
                    <a:gd name="T20" fmla="*/ 118 w 155"/>
                    <a:gd name="T21" fmla="*/ 257 h 271"/>
                    <a:gd name="T22" fmla="*/ 141 w 155"/>
                    <a:gd name="T23" fmla="*/ 246 h 271"/>
                    <a:gd name="T24" fmla="*/ 153 w 155"/>
                    <a:gd name="T25" fmla="*/ 236 h 271"/>
                    <a:gd name="T26" fmla="*/ 153 w 155"/>
                    <a:gd name="T27" fmla="*/ 211 h 271"/>
                    <a:gd name="T28" fmla="*/ 143 w 155"/>
                    <a:gd name="T29" fmla="*/ 184 h 271"/>
                    <a:gd name="T30" fmla="*/ 141 w 155"/>
                    <a:gd name="T31" fmla="*/ 134 h 271"/>
                    <a:gd name="T32" fmla="*/ 140 w 155"/>
                    <a:gd name="T33" fmla="*/ 109 h 271"/>
                    <a:gd name="T34" fmla="*/ 134 w 155"/>
                    <a:gd name="T35" fmla="*/ 90 h 271"/>
                    <a:gd name="T36" fmla="*/ 126 w 155"/>
                    <a:gd name="T37" fmla="*/ 73 h 271"/>
                    <a:gd name="T38" fmla="*/ 118 w 155"/>
                    <a:gd name="T39" fmla="*/ 54 h 271"/>
                    <a:gd name="T40" fmla="*/ 115 w 155"/>
                    <a:gd name="T41" fmla="*/ 40 h 271"/>
                    <a:gd name="T42" fmla="*/ 109 w 155"/>
                    <a:gd name="T43" fmla="*/ 27 h 271"/>
                    <a:gd name="T44" fmla="*/ 103 w 155"/>
                    <a:gd name="T45" fmla="*/ 15 h 271"/>
                    <a:gd name="T46" fmla="*/ 97 w 155"/>
                    <a:gd name="T47" fmla="*/ 4 h 271"/>
                    <a:gd name="T48" fmla="*/ 71 w 155"/>
                    <a:gd name="T49" fmla="*/ 0 h 271"/>
                    <a:gd name="T50" fmla="*/ 49 w 155"/>
                    <a:gd name="T51" fmla="*/ 10 h 271"/>
                    <a:gd name="T52" fmla="*/ 46 w 155"/>
                    <a:gd name="T53" fmla="*/ 15 h 271"/>
                    <a:gd name="T54" fmla="*/ 59 w 155"/>
                    <a:gd name="T55" fmla="*/ 10 h 271"/>
                    <a:gd name="T56" fmla="*/ 72 w 155"/>
                    <a:gd name="T57" fmla="*/ 8 h 271"/>
                    <a:gd name="T58" fmla="*/ 82 w 155"/>
                    <a:gd name="T59" fmla="*/ 15 h 271"/>
                    <a:gd name="T60" fmla="*/ 90 w 155"/>
                    <a:gd name="T61" fmla="*/ 27 h 271"/>
                    <a:gd name="T62" fmla="*/ 94 w 155"/>
                    <a:gd name="T63" fmla="*/ 38 h 271"/>
                    <a:gd name="T64" fmla="*/ 94 w 155"/>
                    <a:gd name="T65" fmla="*/ 48 h 271"/>
                    <a:gd name="T66" fmla="*/ 95 w 155"/>
                    <a:gd name="T67" fmla="*/ 81 h 271"/>
                    <a:gd name="T68" fmla="*/ 90 w 155"/>
                    <a:gd name="T69" fmla="*/ 106 h 271"/>
                    <a:gd name="T70" fmla="*/ 86 w 155"/>
                    <a:gd name="T71" fmla="*/ 111 h 271"/>
                    <a:gd name="T72" fmla="*/ 84 w 155"/>
                    <a:gd name="T73" fmla="*/ 134 h 271"/>
                    <a:gd name="T74" fmla="*/ 78 w 155"/>
                    <a:gd name="T75" fmla="*/ 152 h 271"/>
                    <a:gd name="T76" fmla="*/ 57 w 155"/>
                    <a:gd name="T77" fmla="*/ 175 h 271"/>
                    <a:gd name="T78" fmla="*/ 40 w 155"/>
                    <a:gd name="T79" fmla="*/ 184 h 271"/>
                    <a:gd name="T80" fmla="*/ 30 w 155"/>
                    <a:gd name="T81" fmla="*/ 192 h 271"/>
                    <a:gd name="T82" fmla="*/ 21 w 155"/>
                    <a:gd name="T83" fmla="*/ 200 h 271"/>
                    <a:gd name="T84" fmla="*/ 7 w 155"/>
                    <a:gd name="T85" fmla="*/ 205 h 271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55"/>
                    <a:gd name="T130" fmla="*/ 0 h 271"/>
                    <a:gd name="T131" fmla="*/ 155 w 155"/>
                    <a:gd name="T132" fmla="*/ 271 h 271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55" h="271">
                      <a:moveTo>
                        <a:pt x="2" y="207"/>
                      </a:moveTo>
                      <a:lnTo>
                        <a:pt x="3" y="225"/>
                      </a:lnTo>
                      <a:lnTo>
                        <a:pt x="3" y="228"/>
                      </a:lnTo>
                      <a:lnTo>
                        <a:pt x="2" y="228"/>
                      </a:lnTo>
                      <a:lnTo>
                        <a:pt x="2" y="240"/>
                      </a:lnTo>
                      <a:lnTo>
                        <a:pt x="0" y="244"/>
                      </a:lnTo>
                      <a:lnTo>
                        <a:pt x="0" y="255"/>
                      </a:lnTo>
                      <a:lnTo>
                        <a:pt x="2" y="257"/>
                      </a:lnTo>
                      <a:lnTo>
                        <a:pt x="5" y="263"/>
                      </a:lnTo>
                      <a:lnTo>
                        <a:pt x="5" y="267"/>
                      </a:lnTo>
                      <a:lnTo>
                        <a:pt x="15" y="269"/>
                      </a:lnTo>
                      <a:lnTo>
                        <a:pt x="26" y="271"/>
                      </a:lnTo>
                      <a:lnTo>
                        <a:pt x="34" y="271"/>
                      </a:lnTo>
                      <a:lnTo>
                        <a:pt x="42" y="269"/>
                      </a:lnTo>
                      <a:lnTo>
                        <a:pt x="48" y="269"/>
                      </a:lnTo>
                      <a:lnTo>
                        <a:pt x="53" y="267"/>
                      </a:lnTo>
                      <a:lnTo>
                        <a:pt x="59" y="265"/>
                      </a:lnTo>
                      <a:lnTo>
                        <a:pt x="67" y="263"/>
                      </a:lnTo>
                      <a:lnTo>
                        <a:pt x="82" y="263"/>
                      </a:lnTo>
                      <a:lnTo>
                        <a:pt x="99" y="261"/>
                      </a:lnTo>
                      <a:lnTo>
                        <a:pt x="115" y="257"/>
                      </a:lnTo>
                      <a:lnTo>
                        <a:pt x="118" y="257"/>
                      </a:lnTo>
                      <a:lnTo>
                        <a:pt x="132" y="251"/>
                      </a:lnTo>
                      <a:lnTo>
                        <a:pt x="141" y="246"/>
                      </a:lnTo>
                      <a:lnTo>
                        <a:pt x="149" y="236"/>
                      </a:lnTo>
                      <a:lnTo>
                        <a:pt x="153" y="236"/>
                      </a:lnTo>
                      <a:lnTo>
                        <a:pt x="155" y="234"/>
                      </a:lnTo>
                      <a:lnTo>
                        <a:pt x="153" y="211"/>
                      </a:lnTo>
                      <a:lnTo>
                        <a:pt x="147" y="198"/>
                      </a:lnTo>
                      <a:lnTo>
                        <a:pt x="143" y="184"/>
                      </a:lnTo>
                      <a:lnTo>
                        <a:pt x="143" y="152"/>
                      </a:lnTo>
                      <a:lnTo>
                        <a:pt x="141" y="134"/>
                      </a:lnTo>
                      <a:lnTo>
                        <a:pt x="141" y="117"/>
                      </a:lnTo>
                      <a:lnTo>
                        <a:pt x="140" y="109"/>
                      </a:lnTo>
                      <a:lnTo>
                        <a:pt x="138" y="104"/>
                      </a:lnTo>
                      <a:lnTo>
                        <a:pt x="134" y="90"/>
                      </a:lnTo>
                      <a:lnTo>
                        <a:pt x="128" y="79"/>
                      </a:lnTo>
                      <a:lnTo>
                        <a:pt x="126" y="73"/>
                      </a:lnTo>
                      <a:lnTo>
                        <a:pt x="122" y="59"/>
                      </a:lnTo>
                      <a:lnTo>
                        <a:pt x="118" y="54"/>
                      </a:lnTo>
                      <a:lnTo>
                        <a:pt x="117" y="46"/>
                      </a:lnTo>
                      <a:lnTo>
                        <a:pt x="115" y="40"/>
                      </a:lnTo>
                      <a:lnTo>
                        <a:pt x="113" y="34"/>
                      </a:lnTo>
                      <a:lnTo>
                        <a:pt x="109" y="27"/>
                      </a:lnTo>
                      <a:lnTo>
                        <a:pt x="105" y="21"/>
                      </a:lnTo>
                      <a:lnTo>
                        <a:pt x="103" y="15"/>
                      </a:lnTo>
                      <a:lnTo>
                        <a:pt x="101" y="10"/>
                      </a:lnTo>
                      <a:lnTo>
                        <a:pt x="97" y="4"/>
                      </a:lnTo>
                      <a:lnTo>
                        <a:pt x="8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10"/>
                      </a:lnTo>
                      <a:lnTo>
                        <a:pt x="40" y="19"/>
                      </a:lnTo>
                      <a:lnTo>
                        <a:pt x="46" y="15"/>
                      </a:lnTo>
                      <a:lnTo>
                        <a:pt x="51" y="11"/>
                      </a:lnTo>
                      <a:lnTo>
                        <a:pt x="59" y="10"/>
                      </a:lnTo>
                      <a:lnTo>
                        <a:pt x="65" y="10"/>
                      </a:lnTo>
                      <a:lnTo>
                        <a:pt x="72" y="8"/>
                      </a:lnTo>
                      <a:lnTo>
                        <a:pt x="78" y="11"/>
                      </a:lnTo>
                      <a:lnTo>
                        <a:pt x="82" y="15"/>
                      </a:lnTo>
                      <a:lnTo>
                        <a:pt x="86" y="21"/>
                      </a:lnTo>
                      <a:lnTo>
                        <a:pt x="90" y="27"/>
                      </a:lnTo>
                      <a:lnTo>
                        <a:pt x="94" y="34"/>
                      </a:lnTo>
                      <a:lnTo>
                        <a:pt x="94" y="38"/>
                      </a:lnTo>
                      <a:lnTo>
                        <a:pt x="88" y="36"/>
                      </a:lnTo>
                      <a:lnTo>
                        <a:pt x="94" y="48"/>
                      </a:lnTo>
                      <a:lnTo>
                        <a:pt x="95" y="65"/>
                      </a:lnTo>
                      <a:lnTo>
                        <a:pt x="95" y="81"/>
                      </a:lnTo>
                      <a:lnTo>
                        <a:pt x="94" y="96"/>
                      </a:lnTo>
                      <a:lnTo>
                        <a:pt x="90" y="106"/>
                      </a:lnTo>
                      <a:lnTo>
                        <a:pt x="88" y="107"/>
                      </a:lnTo>
                      <a:lnTo>
                        <a:pt x="86" y="111"/>
                      </a:lnTo>
                      <a:lnTo>
                        <a:pt x="86" y="129"/>
                      </a:lnTo>
                      <a:lnTo>
                        <a:pt x="84" y="134"/>
                      </a:lnTo>
                      <a:lnTo>
                        <a:pt x="84" y="140"/>
                      </a:lnTo>
                      <a:lnTo>
                        <a:pt x="78" y="152"/>
                      </a:lnTo>
                      <a:lnTo>
                        <a:pt x="74" y="157"/>
                      </a:lnTo>
                      <a:lnTo>
                        <a:pt x="57" y="175"/>
                      </a:lnTo>
                      <a:lnTo>
                        <a:pt x="51" y="178"/>
                      </a:lnTo>
                      <a:lnTo>
                        <a:pt x="40" y="184"/>
                      </a:lnTo>
                      <a:lnTo>
                        <a:pt x="36" y="188"/>
                      </a:lnTo>
                      <a:lnTo>
                        <a:pt x="30" y="192"/>
                      </a:lnTo>
                      <a:lnTo>
                        <a:pt x="26" y="196"/>
                      </a:lnTo>
                      <a:lnTo>
                        <a:pt x="21" y="200"/>
                      </a:lnTo>
                      <a:lnTo>
                        <a:pt x="13" y="203"/>
                      </a:lnTo>
                      <a:lnTo>
                        <a:pt x="7" y="205"/>
                      </a:lnTo>
                      <a:lnTo>
                        <a:pt x="2" y="207"/>
                      </a:lnTo>
                      <a:close/>
                    </a:path>
                  </a:pathLst>
                </a:custGeom>
                <a:solidFill>
                  <a:srgbClr val="80C2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42" name="Freeform 379"/>
                <p:cNvSpPr>
                  <a:spLocks/>
                </p:cNvSpPr>
                <p:nvPr/>
              </p:nvSpPr>
              <p:spPr bwMode="auto">
                <a:xfrm>
                  <a:off x="5056" y="2870"/>
                  <a:ext cx="205" cy="165"/>
                </a:xfrm>
                <a:custGeom>
                  <a:avLst/>
                  <a:gdLst>
                    <a:gd name="T0" fmla="*/ 203 w 205"/>
                    <a:gd name="T1" fmla="*/ 0 h 165"/>
                    <a:gd name="T2" fmla="*/ 201 w 205"/>
                    <a:gd name="T3" fmla="*/ 0 h 165"/>
                    <a:gd name="T4" fmla="*/ 189 w 205"/>
                    <a:gd name="T5" fmla="*/ 12 h 165"/>
                    <a:gd name="T6" fmla="*/ 180 w 205"/>
                    <a:gd name="T7" fmla="*/ 17 h 165"/>
                    <a:gd name="T8" fmla="*/ 166 w 205"/>
                    <a:gd name="T9" fmla="*/ 21 h 165"/>
                    <a:gd name="T10" fmla="*/ 163 w 205"/>
                    <a:gd name="T11" fmla="*/ 21 h 165"/>
                    <a:gd name="T12" fmla="*/ 147 w 205"/>
                    <a:gd name="T13" fmla="*/ 27 h 165"/>
                    <a:gd name="T14" fmla="*/ 132 w 205"/>
                    <a:gd name="T15" fmla="*/ 27 h 165"/>
                    <a:gd name="T16" fmla="*/ 117 w 205"/>
                    <a:gd name="T17" fmla="*/ 29 h 165"/>
                    <a:gd name="T18" fmla="*/ 107 w 205"/>
                    <a:gd name="T19" fmla="*/ 29 h 165"/>
                    <a:gd name="T20" fmla="*/ 101 w 205"/>
                    <a:gd name="T21" fmla="*/ 31 h 165"/>
                    <a:gd name="T22" fmla="*/ 96 w 205"/>
                    <a:gd name="T23" fmla="*/ 35 h 165"/>
                    <a:gd name="T24" fmla="*/ 63 w 205"/>
                    <a:gd name="T25" fmla="*/ 35 h 165"/>
                    <a:gd name="T26" fmla="*/ 53 w 205"/>
                    <a:gd name="T27" fmla="*/ 31 h 165"/>
                    <a:gd name="T28" fmla="*/ 50 w 205"/>
                    <a:gd name="T29" fmla="*/ 35 h 165"/>
                    <a:gd name="T30" fmla="*/ 46 w 205"/>
                    <a:gd name="T31" fmla="*/ 41 h 165"/>
                    <a:gd name="T32" fmla="*/ 36 w 205"/>
                    <a:gd name="T33" fmla="*/ 50 h 165"/>
                    <a:gd name="T34" fmla="*/ 28 w 205"/>
                    <a:gd name="T35" fmla="*/ 60 h 165"/>
                    <a:gd name="T36" fmla="*/ 23 w 205"/>
                    <a:gd name="T37" fmla="*/ 69 h 165"/>
                    <a:gd name="T38" fmla="*/ 15 w 205"/>
                    <a:gd name="T39" fmla="*/ 81 h 165"/>
                    <a:gd name="T40" fmla="*/ 7 w 205"/>
                    <a:gd name="T41" fmla="*/ 90 h 165"/>
                    <a:gd name="T42" fmla="*/ 4 w 205"/>
                    <a:gd name="T43" fmla="*/ 104 h 165"/>
                    <a:gd name="T44" fmla="*/ 2 w 205"/>
                    <a:gd name="T45" fmla="*/ 112 h 165"/>
                    <a:gd name="T46" fmla="*/ 0 w 205"/>
                    <a:gd name="T47" fmla="*/ 119 h 165"/>
                    <a:gd name="T48" fmla="*/ 2 w 205"/>
                    <a:gd name="T49" fmla="*/ 127 h 165"/>
                    <a:gd name="T50" fmla="*/ 5 w 205"/>
                    <a:gd name="T51" fmla="*/ 133 h 165"/>
                    <a:gd name="T52" fmla="*/ 9 w 205"/>
                    <a:gd name="T53" fmla="*/ 138 h 165"/>
                    <a:gd name="T54" fmla="*/ 11 w 205"/>
                    <a:gd name="T55" fmla="*/ 144 h 165"/>
                    <a:gd name="T56" fmla="*/ 19 w 205"/>
                    <a:gd name="T57" fmla="*/ 165 h 165"/>
                    <a:gd name="T58" fmla="*/ 90 w 205"/>
                    <a:gd name="T59" fmla="*/ 165 h 165"/>
                    <a:gd name="T60" fmla="*/ 88 w 205"/>
                    <a:gd name="T61" fmla="*/ 158 h 165"/>
                    <a:gd name="T62" fmla="*/ 86 w 205"/>
                    <a:gd name="T63" fmla="*/ 150 h 165"/>
                    <a:gd name="T64" fmla="*/ 84 w 205"/>
                    <a:gd name="T65" fmla="*/ 146 h 165"/>
                    <a:gd name="T66" fmla="*/ 80 w 205"/>
                    <a:gd name="T67" fmla="*/ 140 h 165"/>
                    <a:gd name="T68" fmla="*/ 76 w 205"/>
                    <a:gd name="T69" fmla="*/ 135 h 165"/>
                    <a:gd name="T70" fmla="*/ 74 w 205"/>
                    <a:gd name="T71" fmla="*/ 131 h 165"/>
                    <a:gd name="T72" fmla="*/ 74 w 205"/>
                    <a:gd name="T73" fmla="*/ 127 h 165"/>
                    <a:gd name="T74" fmla="*/ 76 w 205"/>
                    <a:gd name="T75" fmla="*/ 123 h 165"/>
                    <a:gd name="T76" fmla="*/ 86 w 205"/>
                    <a:gd name="T77" fmla="*/ 119 h 165"/>
                    <a:gd name="T78" fmla="*/ 96 w 205"/>
                    <a:gd name="T79" fmla="*/ 112 h 165"/>
                    <a:gd name="T80" fmla="*/ 107 w 205"/>
                    <a:gd name="T81" fmla="*/ 104 h 165"/>
                    <a:gd name="T82" fmla="*/ 109 w 205"/>
                    <a:gd name="T83" fmla="*/ 117 h 165"/>
                    <a:gd name="T84" fmla="*/ 115 w 205"/>
                    <a:gd name="T85" fmla="*/ 131 h 165"/>
                    <a:gd name="T86" fmla="*/ 117 w 205"/>
                    <a:gd name="T87" fmla="*/ 146 h 165"/>
                    <a:gd name="T88" fmla="*/ 122 w 205"/>
                    <a:gd name="T89" fmla="*/ 156 h 165"/>
                    <a:gd name="T90" fmla="*/ 128 w 205"/>
                    <a:gd name="T91" fmla="*/ 165 h 165"/>
                    <a:gd name="T92" fmla="*/ 199 w 205"/>
                    <a:gd name="T93" fmla="*/ 165 h 165"/>
                    <a:gd name="T94" fmla="*/ 197 w 205"/>
                    <a:gd name="T95" fmla="*/ 154 h 165"/>
                    <a:gd name="T96" fmla="*/ 193 w 205"/>
                    <a:gd name="T97" fmla="*/ 140 h 165"/>
                    <a:gd name="T98" fmla="*/ 191 w 205"/>
                    <a:gd name="T99" fmla="*/ 125 h 165"/>
                    <a:gd name="T100" fmla="*/ 191 w 205"/>
                    <a:gd name="T101" fmla="*/ 90 h 165"/>
                    <a:gd name="T102" fmla="*/ 189 w 205"/>
                    <a:gd name="T103" fmla="*/ 73 h 165"/>
                    <a:gd name="T104" fmla="*/ 195 w 205"/>
                    <a:gd name="T105" fmla="*/ 60 h 165"/>
                    <a:gd name="T106" fmla="*/ 199 w 205"/>
                    <a:gd name="T107" fmla="*/ 46 h 165"/>
                    <a:gd name="T108" fmla="*/ 201 w 205"/>
                    <a:gd name="T109" fmla="*/ 31 h 165"/>
                    <a:gd name="T110" fmla="*/ 205 w 205"/>
                    <a:gd name="T111" fmla="*/ 17 h 165"/>
                    <a:gd name="T112" fmla="*/ 203 w 205"/>
                    <a:gd name="T113" fmla="*/ 0 h 16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5"/>
                    <a:gd name="T172" fmla="*/ 0 h 165"/>
                    <a:gd name="T173" fmla="*/ 205 w 205"/>
                    <a:gd name="T174" fmla="*/ 165 h 16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5" h="165">
                      <a:moveTo>
                        <a:pt x="203" y="0"/>
                      </a:moveTo>
                      <a:lnTo>
                        <a:pt x="201" y="0"/>
                      </a:lnTo>
                      <a:lnTo>
                        <a:pt x="189" y="12"/>
                      </a:lnTo>
                      <a:lnTo>
                        <a:pt x="180" y="17"/>
                      </a:lnTo>
                      <a:lnTo>
                        <a:pt x="166" y="21"/>
                      </a:lnTo>
                      <a:lnTo>
                        <a:pt x="163" y="21"/>
                      </a:lnTo>
                      <a:lnTo>
                        <a:pt x="147" y="27"/>
                      </a:lnTo>
                      <a:lnTo>
                        <a:pt x="132" y="27"/>
                      </a:lnTo>
                      <a:lnTo>
                        <a:pt x="117" y="29"/>
                      </a:lnTo>
                      <a:lnTo>
                        <a:pt x="107" y="29"/>
                      </a:lnTo>
                      <a:lnTo>
                        <a:pt x="101" y="31"/>
                      </a:lnTo>
                      <a:lnTo>
                        <a:pt x="96" y="35"/>
                      </a:lnTo>
                      <a:lnTo>
                        <a:pt x="63" y="35"/>
                      </a:lnTo>
                      <a:lnTo>
                        <a:pt x="53" y="31"/>
                      </a:lnTo>
                      <a:lnTo>
                        <a:pt x="50" y="35"/>
                      </a:lnTo>
                      <a:lnTo>
                        <a:pt x="46" y="41"/>
                      </a:lnTo>
                      <a:lnTo>
                        <a:pt x="36" y="50"/>
                      </a:lnTo>
                      <a:lnTo>
                        <a:pt x="28" y="60"/>
                      </a:lnTo>
                      <a:lnTo>
                        <a:pt x="23" y="69"/>
                      </a:lnTo>
                      <a:lnTo>
                        <a:pt x="15" y="81"/>
                      </a:lnTo>
                      <a:lnTo>
                        <a:pt x="7" y="90"/>
                      </a:lnTo>
                      <a:lnTo>
                        <a:pt x="4" y="104"/>
                      </a:lnTo>
                      <a:lnTo>
                        <a:pt x="2" y="112"/>
                      </a:lnTo>
                      <a:lnTo>
                        <a:pt x="0" y="119"/>
                      </a:lnTo>
                      <a:lnTo>
                        <a:pt x="2" y="127"/>
                      </a:lnTo>
                      <a:lnTo>
                        <a:pt x="5" y="133"/>
                      </a:lnTo>
                      <a:lnTo>
                        <a:pt x="9" y="138"/>
                      </a:lnTo>
                      <a:lnTo>
                        <a:pt x="11" y="144"/>
                      </a:lnTo>
                      <a:lnTo>
                        <a:pt x="19" y="165"/>
                      </a:lnTo>
                      <a:lnTo>
                        <a:pt x="90" y="165"/>
                      </a:lnTo>
                      <a:lnTo>
                        <a:pt x="88" y="158"/>
                      </a:lnTo>
                      <a:lnTo>
                        <a:pt x="86" y="150"/>
                      </a:lnTo>
                      <a:lnTo>
                        <a:pt x="84" y="146"/>
                      </a:lnTo>
                      <a:lnTo>
                        <a:pt x="80" y="140"/>
                      </a:lnTo>
                      <a:lnTo>
                        <a:pt x="76" y="135"/>
                      </a:lnTo>
                      <a:lnTo>
                        <a:pt x="74" y="131"/>
                      </a:lnTo>
                      <a:lnTo>
                        <a:pt x="74" y="127"/>
                      </a:lnTo>
                      <a:lnTo>
                        <a:pt x="76" y="123"/>
                      </a:lnTo>
                      <a:lnTo>
                        <a:pt x="86" y="119"/>
                      </a:lnTo>
                      <a:lnTo>
                        <a:pt x="96" y="112"/>
                      </a:lnTo>
                      <a:lnTo>
                        <a:pt x="107" y="104"/>
                      </a:lnTo>
                      <a:lnTo>
                        <a:pt x="109" y="117"/>
                      </a:lnTo>
                      <a:lnTo>
                        <a:pt x="115" y="131"/>
                      </a:lnTo>
                      <a:lnTo>
                        <a:pt x="117" y="146"/>
                      </a:lnTo>
                      <a:lnTo>
                        <a:pt x="122" y="156"/>
                      </a:lnTo>
                      <a:lnTo>
                        <a:pt x="128" y="165"/>
                      </a:lnTo>
                      <a:lnTo>
                        <a:pt x="199" y="165"/>
                      </a:lnTo>
                      <a:lnTo>
                        <a:pt x="197" y="154"/>
                      </a:lnTo>
                      <a:lnTo>
                        <a:pt x="193" y="140"/>
                      </a:lnTo>
                      <a:lnTo>
                        <a:pt x="191" y="125"/>
                      </a:lnTo>
                      <a:lnTo>
                        <a:pt x="191" y="90"/>
                      </a:lnTo>
                      <a:lnTo>
                        <a:pt x="189" y="73"/>
                      </a:lnTo>
                      <a:lnTo>
                        <a:pt x="195" y="60"/>
                      </a:lnTo>
                      <a:lnTo>
                        <a:pt x="199" y="46"/>
                      </a:lnTo>
                      <a:lnTo>
                        <a:pt x="201" y="31"/>
                      </a:lnTo>
                      <a:lnTo>
                        <a:pt x="205" y="17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43" name="Freeform 380"/>
                <p:cNvSpPr>
                  <a:spLocks/>
                </p:cNvSpPr>
                <p:nvPr/>
              </p:nvSpPr>
              <p:spPr bwMode="auto">
                <a:xfrm>
                  <a:off x="5119" y="2624"/>
                  <a:ext cx="111" cy="106"/>
                </a:xfrm>
                <a:custGeom>
                  <a:avLst/>
                  <a:gdLst>
                    <a:gd name="T0" fmla="*/ 54 w 111"/>
                    <a:gd name="T1" fmla="*/ 0 h 106"/>
                    <a:gd name="T2" fmla="*/ 46 w 111"/>
                    <a:gd name="T3" fmla="*/ 2 h 106"/>
                    <a:gd name="T4" fmla="*/ 44 w 111"/>
                    <a:gd name="T5" fmla="*/ 4 h 106"/>
                    <a:gd name="T6" fmla="*/ 40 w 111"/>
                    <a:gd name="T7" fmla="*/ 6 h 106"/>
                    <a:gd name="T8" fmla="*/ 36 w 111"/>
                    <a:gd name="T9" fmla="*/ 8 h 106"/>
                    <a:gd name="T10" fmla="*/ 34 w 111"/>
                    <a:gd name="T11" fmla="*/ 10 h 106"/>
                    <a:gd name="T12" fmla="*/ 25 w 111"/>
                    <a:gd name="T13" fmla="*/ 18 h 106"/>
                    <a:gd name="T14" fmla="*/ 17 w 111"/>
                    <a:gd name="T15" fmla="*/ 27 h 106"/>
                    <a:gd name="T16" fmla="*/ 13 w 111"/>
                    <a:gd name="T17" fmla="*/ 35 h 106"/>
                    <a:gd name="T18" fmla="*/ 6 w 111"/>
                    <a:gd name="T19" fmla="*/ 46 h 106"/>
                    <a:gd name="T20" fmla="*/ 4 w 111"/>
                    <a:gd name="T21" fmla="*/ 58 h 106"/>
                    <a:gd name="T22" fmla="*/ 0 w 111"/>
                    <a:gd name="T23" fmla="*/ 68 h 106"/>
                    <a:gd name="T24" fmla="*/ 0 w 111"/>
                    <a:gd name="T25" fmla="*/ 79 h 106"/>
                    <a:gd name="T26" fmla="*/ 4 w 111"/>
                    <a:gd name="T27" fmla="*/ 89 h 106"/>
                    <a:gd name="T28" fmla="*/ 8 w 111"/>
                    <a:gd name="T29" fmla="*/ 94 h 106"/>
                    <a:gd name="T30" fmla="*/ 11 w 111"/>
                    <a:gd name="T31" fmla="*/ 94 h 106"/>
                    <a:gd name="T32" fmla="*/ 31 w 111"/>
                    <a:gd name="T33" fmla="*/ 102 h 106"/>
                    <a:gd name="T34" fmla="*/ 48 w 111"/>
                    <a:gd name="T35" fmla="*/ 106 h 106"/>
                    <a:gd name="T36" fmla="*/ 61 w 111"/>
                    <a:gd name="T37" fmla="*/ 106 h 106"/>
                    <a:gd name="T38" fmla="*/ 84 w 111"/>
                    <a:gd name="T39" fmla="*/ 104 h 106"/>
                    <a:gd name="T40" fmla="*/ 102 w 111"/>
                    <a:gd name="T41" fmla="*/ 96 h 106"/>
                    <a:gd name="T42" fmla="*/ 109 w 111"/>
                    <a:gd name="T43" fmla="*/ 89 h 106"/>
                    <a:gd name="T44" fmla="*/ 111 w 111"/>
                    <a:gd name="T45" fmla="*/ 89 h 106"/>
                    <a:gd name="T46" fmla="*/ 107 w 111"/>
                    <a:gd name="T47" fmla="*/ 77 h 106"/>
                    <a:gd name="T48" fmla="*/ 107 w 111"/>
                    <a:gd name="T49" fmla="*/ 81 h 106"/>
                    <a:gd name="T50" fmla="*/ 100 w 111"/>
                    <a:gd name="T51" fmla="*/ 89 h 106"/>
                    <a:gd name="T52" fmla="*/ 84 w 111"/>
                    <a:gd name="T53" fmla="*/ 98 h 106"/>
                    <a:gd name="T54" fmla="*/ 57 w 111"/>
                    <a:gd name="T55" fmla="*/ 100 h 106"/>
                    <a:gd name="T56" fmla="*/ 36 w 111"/>
                    <a:gd name="T57" fmla="*/ 100 h 106"/>
                    <a:gd name="T58" fmla="*/ 15 w 111"/>
                    <a:gd name="T59" fmla="*/ 91 h 106"/>
                    <a:gd name="T60" fmla="*/ 13 w 111"/>
                    <a:gd name="T61" fmla="*/ 85 h 106"/>
                    <a:gd name="T62" fmla="*/ 25 w 111"/>
                    <a:gd name="T63" fmla="*/ 31 h 106"/>
                    <a:gd name="T64" fmla="*/ 31 w 111"/>
                    <a:gd name="T65" fmla="*/ 27 h 106"/>
                    <a:gd name="T66" fmla="*/ 44 w 111"/>
                    <a:gd name="T67" fmla="*/ 16 h 106"/>
                    <a:gd name="T68" fmla="*/ 56 w 111"/>
                    <a:gd name="T69" fmla="*/ 12 h 106"/>
                    <a:gd name="T70" fmla="*/ 73 w 111"/>
                    <a:gd name="T71" fmla="*/ 12 h 106"/>
                    <a:gd name="T72" fmla="*/ 54 w 111"/>
                    <a:gd name="T73" fmla="*/ 0 h 10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11"/>
                    <a:gd name="T112" fmla="*/ 0 h 106"/>
                    <a:gd name="T113" fmla="*/ 111 w 111"/>
                    <a:gd name="T114" fmla="*/ 106 h 10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11" h="106">
                      <a:moveTo>
                        <a:pt x="54" y="0"/>
                      </a:moveTo>
                      <a:lnTo>
                        <a:pt x="46" y="2"/>
                      </a:lnTo>
                      <a:lnTo>
                        <a:pt x="44" y="4"/>
                      </a:lnTo>
                      <a:lnTo>
                        <a:pt x="40" y="6"/>
                      </a:lnTo>
                      <a:lnTo>
                        <a:pt x="36" y="8"/>
                      </a:lnTo>
                      <a:lnTo>
                        <a:pt x="34" y="10"/>
                      </a:lnTo>
                      <a:lnTo>
                        <a:pt x="25" y="18"/>
                      </a:lnTo>
                      <a:lnTo>
                        <a:pt x="17" y="27"/>
                      </a:lnTo>
                      <a:lnTo>
                        <a:pt x="13" y="35"/>
                      </a:lnTo>
                      <a:lnTo>
                        <a:pt x="6" y="46"/>
                      </a:lnTo>
                      <a:lnTo>
                        <a:pt x="4" y="58"/>
                      </a:lnTo>
                      <a:lnTo>
                        <a:pt x="0" y="68"/>
                      </a:lnTo>
                      <a:lnTo>
                        <a:pt x="0" y="79"/>
                      </a:lnTo>
                      <a:lnTo>
                        <a:pt x="4" y="89"/>
                      </a:lnTo>
                      <a:lnTo>
                        <a:pt x="8" y="94"/>
                      </a:lnTo>
                      <a:lnTo>
                        <a:pt x="11" y="94"/>
                      </a:lnTo>
                      <a:lnTo>
                        <a:pt x="31" y="102"/>
                      </a:lnTo>
                      <a:lnTo>
                        <a:pt x="48" y="106"/>
                      </a:lnTo>
                      <a:lnTo>
                        <a:pt x="61" y="106"/>
                      </a:lnTo>
                      <a:lnTo>
                        <a:pt x="84" y="104"/>
                      </a:lnTo>
                      <a:lnTo>
                        <a:pt x="102" y="96"/>
                      </a:lnTo>
                      <a:lnTo>
                        <a:pt x="109" y="89"/>
                      </a:lnTo>
                      <a:lnTo>
                        <a:pt x="111" y="89"/>
                      </a:lnTo>
                      <a:lnTo>
                        <a:pt x="107" y="77"/>
                      </a:lnTo>
                      <a:lnTo>
                        <a:pt x="107" y="81"/>
                      </a:lnTo>
                      <a:lnTo>
                        <a:pt x="100" y="89"/>
                      </a:lnTo>
                      <a:lnTo>
                        <a:pt x="84" y="98"/>
                      </a:lnTo>
                      <a:lnTo>
                        <a:pt x="57" y="100"/>
                      </a:lnTo>
                      <a:lnTo>
                        <a:pt x="36" y="100"/>
                      </a:lnTo>
                      <a:lnTo>
                        <a:pt x="15" y="91"/>
                      </a:lnTo>
                      <a:lnTo>
                        <a:pt x="13" y="85"/>
                      </a:lnTo>
                      <a:lnTo>
                        <a:pt x="25" y="31"/>
                      </a:lnTo>
                      <a:lnTo>
                        <a:pt x="31" y="27"/>
                      </a:lnTo>
                      <a:lnTo>
                        <a:pt x="44" y="16"/>
                      </a:lnTo>
                      <a:lnTo>
                        <a:pt x="56" y="12"/>
                      </a:lnTo>
                      <a:lnTo>
                        <a:pt x="73" y="1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44" name="Freeform 381"/>
                <p:cNvSpPr>
                  <a:spLocks/>
                </p:cNvSpPr>
                <p:nvPr/>
              </p:nvSpPr>
              <p:spPr bwMode="auto">
                <a:xfrm>
                  <a:off x="5100" y="2601"/>
                  <a:ext cx="73" cy="179"/>
                </a:xfrm>
                <a:custGeom>
                  <a:avLst/>
                  <a:gdLst>
                    <a:gd name="T0" fmla="*/ 2 w 73"/>
                    <a:gd name="T1" fmla="*/ 179 h 179"/>
                    <a:gd name="T2" fmla="*/ 7 w 73"/>
                    <a:gd name="T3" fmla="*/ 179 h 179"/>
                    <a:gd name="T4" fmla="*/ 11 w 73"/>
                    <a:gd name="T5" fmla="*/ 169 h 179"/>
                    <a:gd name="T6" fmla="*/ 13 w 73"/>
                    <a:gd name="T7" fmla="*/ 167 h 179"/>
                    <a:gd name="T8" fmla="*/ 25 w 73"/>
                    <a:gd name="T9" fmla="*/ 164 h 179"/>
                    <a:gd name="T10" fmla="*/ 23 w 73"/>
                    <a:gd name="T11" fmla="*/ 158 h 179"/>
                    <a:gd name="T12" fmla="*/ 21 w 73"/>
                    <a:gd name="T13" fmla="*/ 148 h 179"/>
                    <a:gd name="T14" fmla="*/ 23 w 73"/>
                    <a:gd name="T15" fmla="*/ 141 h 179"/>
                    <a:gd name="T16" fmla="*/ 29 w 73"/>
                    <a:gd name="T17" fmla="*/ 129 h 179"/>
                    <a:gd name="T18" fmla="*/ 30 w 73"/>
                    <a:gd name="T19" fmla="*/ 117 h 179"/>
                    <a:gd name="T20" fmla="*/ 29 w 73"/>
                    <a:gd name="T21" fmla="*/ 117 h 179"/>
                    <a:gd name="T22" fmla="*/ 23 w 73"/>
                    <a:gd name="T23" fmla="*/ 110 h 179"/>
                    <a:gd name="T24" fmla="*/ 21 w 73"/>
                    <a:gd name="T25" fmla="*/ 102 h 179"/>
                    <a:gd name="T26" fmla="*/ 21 w 73"/>
                    <a:gd name="T27" fmla="*/ 91 h 179"/>
                    <a:gd name="T28" fmla="*/ 23 w 73"/>
                    <a:gd name="T29" fmla="*/ 81 h 179"/>
                    <a:gd name="T30" fmla="*/ 25 w 73"/>
                    <a:gd name="T31" fmla="*/ 69 h 179"/>
                    <a:gd name="T32" fmla="*/ 32 w 73"/>
                    <a:gd name="T33" fmla="*/ 58 h 179"/>
                    <a:gd name="T34" fmla="*/ 36 w 73"/>
                    <a:gd name="T35" fmla="*/ 50 h 179"/>
                    <a:gd name="T36" fmla="*/ 44 w 73"/>
                    <a:gd name="T37" fmla="*/ 41 h 179"/>
                    <a:gd name="T38" fmla="*/ 52 w 73"/>
                    <a:gd name="T39" fmla="*/ 33 h 179"/>
                    <a:gd name="T40" fmla="*/ 55 w 73"/>
                    <a:gd name="T41" fmla="*/ 31 h 179"/>
                    <a:gd name="T42" fmla="*/ 59 w 73"/>
                    <a:gd name="T43" fmla="*/ 29 h 179"/>
                    <a:gd name="T44" fmla="*/ 61 w 73"/>
                    <a:gd name="T45" fmla="*/ 27 h 179"/>
                    <a:gd name="T46" fmla="*/ 65 w 73"/>
                    <a:gd name="T47" fmla="*/ 25 h 179"/>
                    <a:gd name="T48" fmla="*/ 73 w 73"/>
                    <a:gd name="T49" fmla="*/ 23 h 179"/>
                    <a:gd name="T50" fmla="*/ 69 w 73"/>
                    <a:gd name="T51" fmla="*/ 8 h 179"/>
                    <a:gd name="T52" fmla="*/ 65 w 73"/>
                    <a:gd name="T53" fmla="*/ 6 h 179"/>
                    <a:gd name="T54" fmla="*/ 69 w 73"/>
                    <a:gd name="T55" fmla="*/ 0 h 179"/>
                    <a:gd name="T56" fmla="*/ 59 w 73"/>
                    <a:gd name="T57" fmla="*/ 0 h 179"/>
                    <a:gd name="T58" fmla="*/ 52 w 73"/>
                    <a:gd name="T59" fmla="*/ 4 h 179"/>
                    <a:gd name="T60" fmla="*/ 46 w 73"/>
                    <a:gd name="T61" fmla="*/ 8 h 179"/>
                    <a:gd name="T62" fmla="*/ 42 w 73"/>
                    <a:gd name="T63" fmla="*/ 10 h 179"/>
                    <a:gd name="T64" fmla="*/ 23 w 73"/>
                    <a:gd name="T65" fmla="*/ 29 h 179"/>
                    <a:gd name="T66" fmla="*/ 21 w 73"/>
                    <a:gd name="T67" fmla="*/ 33 h 179"/>
                    <a:gd name="T68" fmla="*/ 15 w 73"/>
                    <a:gd name="T69" fmla="*/ 39 h 179"/>
                    <a:gd name="T70" fmla="*/ 11 w 73"/>
                    <a:gd name="T71" fmla="*/ 41 h 179"/>
                    <a:gd name="T72" fmla="*/ 6 w 73"/>
                    <a:gd name="T73" fmla="*/ 45 h 179"/>
                    <a:gd name="T74" fmla="*/ 2 w 73"/>
                    <a:gd name="T75" fmla="*/ 75 h 179"/>
                    <a:gd name="T76" fmla="*/ 2 w 73"/>
                    <a:gd name="T77" fmla="*/ 137 h 179"/>
                    <a:gd name="T78" fmla="*/ 4 w 73"/>
                    <a:gd name="T79" fmla="*/ 150 h 179"/>
                    <a:gd name="T80" fmla="*/ 2 w 73"/>
                    <a:gd name="T81" fmla="*/ 156 h 179"/>
                    <a:gd name="T82" fmla="*/ 0 w 73"/>
                    <a:gd name="T83" fmla="*/ 162 h 179"/>
                    <a:gd name="T84" fmla="*/ 0 w 73"/>
                    <a:gd name="T85" fmla="*/ 171 h 179"/>
                    <a:gd name="T86" fmla="*/ 2 w 73"/>
                    <a:gd name="T87" fmla="*/ 179 h 1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73"/>
                    <a:gd name="T133" fmla="*/ 0 h 179"/>
                    <a:gd name="T134" fmla="*/ 73 w 73"/>
                    <a:gd name="T135" fmla="*/ 179 h 1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73" h="179">
                      <a:moveTo>
                        <a:pt x="2" y="179"/>
                      </a:moveTo>
                      <a:lnTo>
                        <a:pt x="7" y="179"/>
                      </a:lnTo>
                      <a:lnTo>
                        <a:pt x="11" y="169"/>
                      </a:lnTo>
                      <a:lnTo>
                        <a:pt x="13" y="167"/>
                      </a:lnTo>
                      <a:lnTo>
                        <a:pt x="25" y="164"/>
                      </a:lnTo>
                      <a:lnTo>
                        <a:pt x="23" y="158"/>
                      </a:lnTo>
                      <a:lnTo>
                        <a:pt x="21" y="148"/>
                      </a:lnTo>
                      <a:lnTo>
                        <a:pt x="23" y="141"/>
                      </a:lnTo>
                      <a:lnTo>
                        <a:pt x="29" y="129"/>
                      </a:lnTo>
                      <a:lnTo>
                        <a:pt x="30" y="117"/>
                      </a:lnTo>
                      <a:lnTo>
                        <a:pt x="29" y="117"/>
                      </a:lnTo>
                      <a:lnTo>
                        <a:pt x="23" y="110"/>
                      </a:lnTo>
                      <a:lnTo>
                        <a:pt x="21" y="102"/>
                      </a:lnTo>
                      <a:lnTo>
                        <a:pt x="21" y="91"/>
                      </a:lnTo>
                      <a:lnTo>
                        <a:pt x="23" y="81"/>
                      </a:lnTo>
                      <a:lnTo>
                        <a:pt x="25" y="69"/>
                      </a:lnTo>
                      <a:lnTo>
                        <a:pt x="32" y="58"/>
                      </a:lnTo>
                      <a:lnTo>
                        <a:pt x="36" y="50"/>
                      </a:lnTo>
                      <a:lnTo>
                        <a:pt x="44" y="41"/>
                      </a:lnTo>
                      <a:lnTo>
                        <a:pt x="52" y="33"/>
                      </a:lnTo>
                      <a:lnTo>
                        <a:pt x="55" y="31"/>
                      </a:lnTo>
                      <a:lnTo>
                        <a:pt x="59" y="29"/>
                      </a:lnTo>
                      <a:lnTo>
                        <a:pt x="61" y="27"/>
                      </a:lnTo>
                      <a:lnTo>
                        <a:pt x="65" y="25"/>
                      </a:lnTo>
                      <a:lnTo>
                        <a:pt x="73" y="23"/>
                      </a:lnTo>
                      <a:lnTo>
                        <a:pt x="69" y="8"/>
                      </a:lnTo>
                      <a:lnTo>
                        <a:pt x="65" y="6"/>
                      </a:lnTo>
                      <a:lnTo>
                        <a:pt x="69" y="0"/>
                      </a:lnTo>
                      <a:lnTo>
                        <a:pt x="59" y="0"/>
                      </a:lnTo>
                      <a:lnTo>
                        <a:pt x="52" y="4"/>
                      </a:lnTo>
                      <a:lnTo>
                        <a:pt x="46" y="8"/>
                      </a:lnTo>
                      <a:lnTo>
                        <a:pt x="42" y="10"/>
                      </a:lnTo>
                      <a:lnTo>
                        <a:pt x="23" y="29"/>
                      </a:lnTo>
                      <a:lnTo>
                        <a:pt x="21" y="33"/>
                      </a:lnTo>
                      <a:lnTo>
                        <a:pt x="15" y="39"/>
                      </a:lnTo>
                      <a:lnTo>
                        <a:pt x="11" y="41"/>
                      </a:lnTo>
                      <a:lnTo>
                        <a:pt x="6" y="45"/>
                      </a:lnTo>
                      <a:lnTo>
                        <a:pt x="2" y="75"/>
                      </a:lnTo>
                      <a:lnTo>
                        <a:pt x="2" y="137"/>
                      </a:lnTo>
                      <a:lnTo>
                        <a:pt x="4" y="150"/>
                      </a:lnTo>
                      <a:lnTo>
                        <a:pt x="2" y="156"/>
                      </a:lnTo>
                      <a:lnTo>
                        <a:pt x="0" y="162"/>
                      </a:lnTo>
                      <a:lnTo>
                        <a:pt x="0" y="171"/>
                      </a:lnTo>
                      <a:lnTo>
                        <a:pt x="2" y="179"/>
                      </a:lnTo>
                      <a:close/>
                    </a:path>
                  </a:pathLst>
                </a:custGeom>
                <a:solidFill>
                  <a:srgbClr val="80C2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45" name="Freeform 382"/>
                <p:cNvSpPr>
                  <a:spLocks/>
                </p:cNvSpPr>
                <p:nvPr/>
              </p:nvSpPr>
              <p:spPr bwMode="auto">
                <a:xfrm>
                  <a:off x="5008" y="2872"/>
                  <a:ext cx="46" cy="163"/>
                </a:xfrm>
                <a:custGeom>
                  <a:avLst/>
                  <a:gdLst>
                    <a:gd name="T0" fmla="*/ 0 w 46"/>
                    <a:gd name="T1" fmla="*/ 14 h 163"/>
                    <a:gd name="T2" fmla="*/ 0 w 46"/>
                    <a:gd name="T3" fmla="*/ 23 h 163"/>
                    <a:gd name="T4" fmla="*/ 6 w 46"/>
                    <a:gd name="T5" fmla="*/ 39 h 163"/>
                    <a:gd name="T6" fmla="*/ 6 w 46"/>
                    <a:gd name="T7" fmla="*/ 54 h 163"/>
                    <a:gd name="T8" fmla="*/ 9 w 46"/>
                    <a:gd name="T9" fmla="*/ 71 h 163"/>
                    <a:gd name="T10" fmla="*/ 13 w 46"/>
                    <a:gd name="T11" fmla="*/ 90 h 163"/>
                    <a:gd name="T12" fmla="*/ 15 w 46"/>
                    <a:gd name="T13" fmla="*/ 108 h 163"/>
                    <a:gd name="T14" fmla="*/ 19 w 46"/>
                    <a:gd name="T15" fmla="*/ 121 h 163"/>
                    <a:gd name="T16" fmla="*/ 21 w 46"/>
                    <a:gd name="T17" fmla="*/ 127 h 163"/>
                    <a:gd name="T18" fmla="*/ 25 w 46"/>
                    <a:gd name="T19" fmla="*/ 142 h 163"/>
                    <a:gd name="T20" fmla="*/ 29 w 46"/>
                    <a:gd name="T21" fmla="*/ 156 h 163"/>
                    <a:gd name="T22" fmla="*/ 29 w 46"/>
                    <a:gd name="T23" fmla="*/ 163 h 163"/>
                    <a:gd name="T24" fmla="*/ 46 w 46"/>
                    <a:gd name="T25" fmla="*/ 163 h 163"/>
                    <a:gd name="T26" fmla="*/ 44 w 46"/>
                    <a:gd name="T27" fmla="*/ 156 h 163"/>
                    <a:gd name="T28" fmla="*/ 44 w 46"/>
                    <a:gd name="T29" fmla="*/ 150 h 163"/>
                    <a:gd name="T30" fmla="*/ 40 w 46"/>
                    <a:gd name="T31" fmla="*/ 138 h 163"/>
                    <a:gd name="T32" fmla="*/ 36 w 46"/>
                    <a:gd name="T33" fmla="*/ 123 h 163"/>
                    <a:gd name="T34" fmla="*/ 34 w 46"/>
                    <a:gd name="T35" fmla="*/ 108 h 163"/>
                    <a:gd name="T36" fmla="*/ 30 w 46"/>
                    <a:gd name="T37" fmla="*/ 94 h 163"/>
                    <a:gd name="T38" fmla="*/ 29 w 46"/>
                    <a:gd name="T39" fmla="*/ 81 h 163"/>
                    <a:gd name="T40" fmla="*/ 25 w 46"/>
                    <a:gd name="T41" fmla="*/ 63 h 163"/>
                    <a:gd name="T42" fmla="*/ 21 w 46"/>
                    <a:gd name="T43" fmla="*/ 48 h 163"/>
                    <a:gd name="T44" fmla="*/ 17 w 46"/>
                    <a:gd name="T45" fmla="*/ 33 h 163"/>
                    <a:gd name="T46" fmla="*/ 17 w 46"/>
                    <a:gd name="T47" fmla="*/ 19 h 163"/>
                    <a:gd name="T48" fmla="*/ 11 w 46"/>
                    <a:gd name="T49" fmla="*/ 0 h 163"/>
                    <a:gd name="T50" fmla="*/ 7 w 46"/>
                    <a:gd name="T51" fmla="*/ 0 h 163"/>
                    <a:gd name="T52" fmla="*/ 6 w 46"/>
                    <a:gd name="T53" fmla="*/ 2 h 163"/>
                    <a:gd name="T54" fmla="*/ 2 w 46"/>
                    <a:gd name="T55" fmla="*/ 4 h 163"/>
                    <a:gd name="T56" fmla="*/ 2 w 46"/>
                    <a:gd name="T57" fmla="*/ 8 h 163"/>
                    <a:gd name="T58" fmla="*/ 0 w 46"/>
                    <a:gd name="T59" fmla="*/ 10 h 163"/>
                    <a:gd name="T60" fmla="*/ 0 w 46"/>
                    <a:gd name="T61" fmla="*/ 14 h 16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"/>
                    <a:gd name="T94" fmla="*/ 0 h 163"/>
                    <a:gd name="T95" fmla="*/ 46 w 46"/>
                    <a:gd name="T96" fmla="*/ 163 h 16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" h="163">
                      <a:moveTo>
                        <a:pt x="0" y="14"/>
                      </a:moveTo>
                      <a:lnTo>
                        <a:pt x="0" y="23"/>
                      </a:lnTo>
                      <a:lnTo>
                        <a:pt x="6" y="39"/>
                      </a:lnTo>
                      <a:lnTo>
                        <a:pt x="6" y="54"/>
                      </a:lnTo>
                      <a:lnTo>
                        <a:pt x="9" y="71"/>
                      </a:lnTo>
                      <a:lnTo>
                        <a:pt x="13" y="90"/>
                      </a:lnTo>
                      <a:lnTo>
                        <a:pt x="15" y="108"/>
                      </a:lnTo>
                      <a:lnTo>
                        <a:pt x="19" y="121"/>
                      </a:lnTo>
                      <a:lnTo>
                        <a:pt x="21" y="127"/>
                      </a:lnTo>
                      <a:lnTo>
                        <a:pt x="25" y="142"/>
                      </a:lnTo>
                      <a:lnTo>
                        <a:pt x="29" y="156"/>
                      </a:lnTo>
                      <a:lnTo>
                        <a:pt x="29" y="163"/>
                      </a:lnTo>
                      <a:lnTo>
                        <a:pt x="46" y="163"/>
                      </a:lnTo>
                      <a:lnTo>
                        <a:pt x="44" y="156"/>
                      </a:lnTo>
                      <a:lnTo>
                        <a:pt x="44" y="150"/>
                      </a:lnTo>
                      <a:lnTo>
                        <a:pt x="40" y="138"/>
                      </a:lnTo>
                      <a:lnTo>
                        <a:pt x="36" y="123"/>
                      </a:lnTo>
                      <a:lnTo>
                        <a:pt x="34" y="108"/>
                      </a:lnTo>
                      <a:lnTo>
                        <a:pt x="30" y="94"/>
                      </a:lnTo>
                      <a:lnTo>
                        <a:pt x="29" y="81"/>
                      </a:lnTo>
                      <a:lnTo>
                        <a:pt x="25" y="63"/>
                      </a:lnTo>
                      <a:lnTo>
                        <a:pt x="21" y="48"/>
                      </a:lnTo>
                      <a:lnTo>
                        <a:pt x="17" y="33"/>
                      </a:lnTo>
                      <a:lnTo>
                        <a:pt x="17" y="19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6" y="2"/>
                      </a:lnTo>
                      <a:lnTo>
                        <a:pt x="2" y="4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46" name="Freeform 383"/>
                <p:cNvSpPr>
                  <a:spLocks/>
                </p:cNvSpPr>
                <p:nvPr/>
              </p:nvSpPr>
              <p:spPr bwMode="auto">
                <a:xfrm>
                  <a:off x="5019" y="2918"/>
                  <a:ext cx="23" cy="113"/>
                </a:xfrm>
                <a:custGeom>
                  <a:avLst/>
                  <a:gdLst>
                    <a:gd name="T0" fmla="*/ 0 w 23"/>
                    <a:gd name="T1" fmla="*/ 0 h 113"/>
                    <a:gd name="T2" fmla="*/ 2 w 23"/>
                    <a:gd name="T3" fmla="*/ 14 h 113"/>
                    <a:gd name="T4" fmla="*/ 8 w 23"/>
                    <a:gd name="T5" fmla="*/ 29 h 113"/>
                    <a:gd name="T6" fmla="*/ 10 w 23"/>
                    <a:gd name="T7" fmla="*/ 42 h 113"/>
                    <a:gd name="T8" fmla="*/ 12 w 23"/>
                    <a:gd name="T9" fmla="*/ 60 h 113"/>
                    <a:gd name="T10" fmla="*/ 14 w 23"/>
                    <a:gd name="T11" fmla="*/ 71 h 113"/>
                    <a:gd name="T12" fmla="*/ 14 w 23"/>
                    <a:gd name="T13" fmla="*/ 79 h 113"/>
                    <a:gd name="T14" fmla="*/ 18 w 23"/>
                    <a:gd name="T15" fmla="*/ 92 h 113"/>
                    <a:gd name="T16" fmla="*/ 21 w 23"/>
                    <a:gd name="T17" fmla="*/ 106 h 113"/>
                    <a:gd name="T18" fmla="*/ 23 w 23"/>
                    <a:gd name="T19" fmla="*/ 113 h 113"/>
                    <a:gd name="T20" fmla="*/ 21 w 23"/>
                    <a:gd name="T21" fmla="*/ 106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"/>
                    <a:gd name="T34" fmla="*/ 0 h 113"/>
                    <a:gd name="T35" fmla="*/ 23 w 23"/>
                    <a:gd name="T36" fmla="*/ 113 h 11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" h="113">
                      <a:moveTo>
                        <a:pt x="0" y="0"/>
                      </a:moveTo>
                      <a:lnTo>
                        <a:pt x="2" y="14"/>
                      </a:lnTo>
                      <a:lnTo>
                        <a:pt x="8" y="29"/>
                      </a:lnTo>
                      <a:lnTo>
                        <a:pt x="10" y="42"/>
                      </a:lnTo>
                      <a:lnTo>
                        <a:pt x="12" y="60"/>
                      </a:lnTo>
                      <a:lnTo>
                        <a:pt x="14" y="71"/>
                      </a:lnTo>
                      <a:lnTo>
                        <a:pt x="14" y="79"/>
                      </a:lnTo>
                      <a:lnTo>
                        <a:pt x="18" y="92"/>
                      </a:lnTo>
                      <a:lnTo>
                        <a:pt x="21" y="106"/>
                      </a:lnTo>
                      <a:lnTo>
                        <a:pt x="23" y="113"/>
                      </a:lnTo>
                      <a:lnTo>
                        <a:pt x="21" y="10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47" name="Freeform 384"/>
                <p:cNvSpPr>
                  <a:spLocks/>
                </p:cNvSpPr>
                <p:nvPr/>
              </p:nvSpPr>
              <p:spPr bwMode="auto">
                <a:xfrm>
                  <a:off x="5065" y="2515"/>
                  <a:ext cx="102" cy="77"/>
                </a:xfrm>
                <a:custGeom>
                  <a:avLst/>
                  <a:gdLst>
                    <a:gd name="T0" fmla="*/ 6 w 102"/>
                    <a:gd name="T1" fmla="*/ 40 h 77"/>
                    <a:gd name="T2" fmla="*/ 8 w 102"/>
                    <a:gd name="T3" fmla="*/ 38 h 77"/>
                    <a:gd name="T4" fmla="*/ 8 w 102"/>
                    <a:gd name="T5" fmla="*/ 42 h 77"/>
                    <a:gd name="T6" fmla="*/ 14 w 102"/>
                    <a:gd name="T7" fmla="*/ 42 h 77"/>
                    <a:gd name="T8" fmla="*/ 18 w 102"/>
                    <a:gd name="T9" fmla="*/ 40 h 77"/>
                    <a:gd name="T10" fmla="*/ 23 w 102"/>
                    <a:gd name="T11" fmla="*/ 42 h 77"/>
                    <a:gd name="T12" fmla="*/ 33 w 102"/>
                    <a:gd name="T13" fmla="*/ 38 h 77"/>
                    <a:gd name="T14" fmla="*/ 41 w 102"/>
                    <a:gd name="T15" fmla="*/ 36 h 77"/>
                    <a:gd name="T16" fmla="*/ 48 w 102"/>
                    <a:gd name="T17" fmla="*/ 38 h 77"/>
                    <a:gd name="T18" fmla="*/ 52 w 102"/>
                    <a:gd name="T19" fmla="*/ 48 h 77"/>
                    <a:gd name="T20" fmla="*/ 54 w 102"/>
                    <a:gd name="T21" fmla="*/ 54 h 77"/>
                    <a:gd name="T22" fmla="*/ 56 w 102"/>
                    <a:gd name="T23" fmla="*/ 61 h 77"/>
                    <a:gd name="T24" fmla="*/ 58 w 102"/>
                    <a:gd name="T25" fmla="*/ 63 h 77"/>
                    <a:gd name="T26" fmla="*/ 64 w 102"/>
                    <a:gd name="T27" fmla="*/ 63 h 77"/>
                    <a:gd name="T28" fmla="*/ 71 w 102"/>
                    <a:gd name="T29" fmla="*/ 56 h 77"/>
                    <a:gd name="T30" fmla="*/ 79 w 102"/>
                    <a:gd name="T31" fmla="*/ 50 h 77"/>
                    <a:gd name="T32" fmla="*/ 85 w 102"/>
                    <a:gd name="T33" fmla="*/ 54 h 77"/>
                    <a:gd name="T34" fmla="*/ 85 w 102"/>
                    <a:gd name="T35" fmla="*/ 59 h 77"/>
                    <a:gd name="T36" fmla="*/ 83 w 102"/>
                    <a:gd name="T37" fmla="*/ 63 h 77"/>
                    <a:gd name="T38" fmla="*/ 81 w 102"/>
                    <a:gd name="T39" fmla="*/ 67 h 77"/>
                    <a:gd name="T40" fmla="*/ 75 w 102"/>
                    <a:gd name="T41" fmla="*/ 73 h 77"/>
                    <a:gd name="T42" fmla="*/ 79 w 102"/>
                    <a:gd name="T43" fmla="*/ 71 h 77"/>
                    <a:gd name="T44" fmla="*/ 83 w 102"/>
                    <a:gd name="T45" fmla="*/ 77 h 77"/>
                    <a:gd name="T46" fmla="*/ 87 w 102"/>
                    <a:gd name="T47" fmla="*/ 73 h 77"/>
                    <a:gd name="T48" fmla="*/ 88 w 102"/>
                    <a:gd name="T49" fmla="*/ 73 h 77"/>
                    <a:gd name="T50" fmla="*/ 92 w 102"/>
                    <a:gd name="T51" fmla="*/ 75 h 77"/>
                    <a:gd name="T52" fmla="*/ 96 w 102"/>
                    <a:gd name="T53" fmla="*/ 71 h 77"/>
                    <a:gd name="T54" fmla="*/ 98 w 102"/>
                    <a:gd name="T55" fmla="*/ 65 h 77"/>
                    <a:gd name="T56" fmla="*/ 100 w 102"/>
                    <a:gd name="T57" fmla="*/ 59 h 77"/>
                    <a:gd name="T58" fmla="*/ 102 w 102"/>
                    <a:gd name="T59" fmla="*/ 50 h 77"/>
                    <a:gd name="T60" fmla="*/ 100 w 102"/>
                    <a:gd name="T61" fmla="*/ 42 h 77"/>
                    <a:gd name="T62" fmla="*/ 100 w 102"/>
                    <a:gd name="T63" fmla="*/ 34 h 77"/>
                    <a:gd name="T64" fmla="*/ 94 w 102"/>
                    <a:gd name="T65" fmla="*/ 21 h 77"/>
                    <a:gd name="T66" fmla="*/ 87 w 102"/>
                    <a:gd name="T67" fmla="*/ 11 h 77"/>
                    <a:gd name="T68" fmla="*/ 81 w 102"/>
                    <a:gd name="T69" fmla="*/ 8 h 77"/>
                    <a:gd name="T70" fmla="*/ 75 w 102"/>
                    <a:gd name="T71" fmla="*/ 6 h 77"/>
                    <a:gd name="T72" fmla="*/ 69 w 102"/>
                    <a:gd name="T73" fmla="*/ 0 h 77"/>
                    <a:gd name="T74" fmla="*/ 37 w 102"/>
                    <a:gd name="T75" fmla="*/ 0 h 77"/>
                    <a:gd name="T76" fmla="*/ 29 w 102"/>
                    <a:gd name="T77" fmla="*/ 4 h 77"/>
                    <a:gd name="T78" fmla="*/ 18 w 102"/>
                    <a:gd name="T79" fmla="*/ 10 h 77"/>
                    <a:gd name="T80" fmla="*/ 12 w 102"/>
                    <a:gd name="T81" fmla="*/ 17 h 77"/>
                    <a:gd name="T82" fmla="*/ 6 w 102"/>
                    <a:gd name="T83" fmla="*/ 25 h 77"/>
                    <a:gd name="T84" fmla="*/ 4 w 102"/>
                    <a:gd name="T85" fmla="*/ 31 h 77"/>
                    <a:gd name="T86" fmla="*/ 0 w 102"/>
                    <a:gd name="T87" fmla="*/ 36 h 77"/>
                    <a:gd name="T88" fmla="*/ 0 w 102"/>
                    <a:gd name="T89" fmla="*/ 44 h 77"/>
                    <a:gd name="T90" fmla="*/ 6 w 102"/>
                    <a:gd name="T91" fmla="*/ 40 h 77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02"/>
                    <a:gd name="T139" fmla="*/ 0 h 77"/>
                    <a:gd name="T140" fmla="*/ 102 w 102"/>
                    <a:gd name="T141" fmla="*/ 77 h 77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02" h="77">
                      <a:moveTo>
                        <a:pt x="6" y="40"/>
                      </a:moveTo>
                      <a:lnTo>
                        <a:pt x="8" y="38"/>
                      </a:lnTo>
                      <a:lnTo>
                        <a:pt x="8" y="42"/>
                      </a:lnTo>
                      <a:lnTo>
                        <a:pt x="14" y="42"/>
                      </a:lnTo>
                      <a:lnTo>
                        <a:pt x="18" y="40"/>
                      </a:lnTo>
                      <a:lnTo>
                        <a:pt x="23" y="42"/>
                      </a:lnTo>
                      <a:lnTo>
                        <a:pt x="33" y="38"/>
                      </a:lnTo>
                      <a:lnTo>
                        <a:pt x="41" y="36"/>
                      </a:lnTo>
                      <a:lnTo>
                        <a:pt x="48" y="38"/>
                      </a:lnTo>
                      <a:lnTo>
                        <a:pt x="52" y="48"/>
                      </a:lnTo>
                      <a:lnTo>
                        <a:pt x="54" y="54"/>
                      </a:lnTo>
                      <a:lnTo>
                        <a:pt x="56" y="61"/>
                      </a:lnTo>
                      <a:lnTo>
                        <a:pt x="58" y="63"/>
                      </a:lnTo>
                      <a:lnTo>
                        <a:pt x="64" y="63"/>
                      </a:lnTo>
                      <a:lnTo>
                        <a:pt x="71" y="56"/>
                      </a:lnTo>
                      <a:lnTo>
                        <a:pt x="79" y="50"/>
                      </a:lnTo>
                      <a:lnTo>
                        <a:pt x="85" y="54"/>
                      </a:lnTo>
                      <a:lnTo>
                        <a:pt x="85" y="59"/>
                      </a:lnTo>
                      <a:lnTo>
                        <a:pt x="83" y="63"/>
                      </a:lnTo>
                      <a:lnTo>
                        <a:pt x="81" y="67"/>
                      </a:lnTo>
                      <a:lnTo>
                        <a:pt x="75" y="73"/>
                      </a:lnTo>
                      <a:lnTo>
                        <a:pt x="79" y="71"/>
                      </a:lnTo>
                      <a:lnTo>
                        <a:pt x="83" y="77"/>
                      </a:lnTo>
                      <a:lnTo>
                        <a:pt x="87" y="73"/>
                      </a:lnTo>
                      <a:lnTo>
                        <a:pt x="88" y="73"/>
                      </a:lnTo>
                      <a:lnTo>
                        <a:pt x="92" y="75"/>
                      </a:lnTo>
                      <a:lnTo>
                        <a:pt x="96" y="71"/>
                      </a:lnTo>
                      <a:lnTo>
                        <a:pt x="98" y="65"/>
                      </a:lnTo>
                      <a:lnTo>
                        <a:pt x="100" y="59"/>
                      </a:lnTo>
                      <a:lnTo>
                        <a:pt x="102" y="50"/>
                      </a:lnTo>
                      <a:lnTo>
                        <a:pt x="100" y="42"/>
                      </a:lnTo>
                      <a:lnTo>
                        <a:pt x="100" y="34"/>
                      </a:lnTo>
                      <a:lnTo>
                        <a:pt x="94" y="21"/>
                      </a:lnTo>
                      <a:lnTo>
                        <a:pt x="87" y="11"/>
                      </a:lnTo>
                      <a:lnTo>
                        <a:pt x="81" y="8"/>
                      </a:lnTo>
                      <a:lnTo>
                        <a:pt x="75" y="6"/>
                      </a:lnTo>
                      <a:lnTo>
                        <a:pt x="69" y="0"/>
                      </a:lnTo>
                      <a:lnTo>
                        <a:pt x="37" y="0"/>
                      </a:lnTo>
                      <a:lnTo>
                        <a:pt x="29" y="4"/>
                      </a:lnTo>
                      <a:lnTo>
                        <a:pt x="18" y="10"/>
                      </a:lnTo>
                      <a:lnTo>
                        <a:pt x="12" y="17"/>
                      </a:lnTo>
                      <a:lnTo>
                        <a:pt x="6" y="25"/>
                      </a:lnTo>
                      <a:lnTo>
                        <a:pt x="4" y="31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48" name="Freeform 385"/>
                <p:cNvSpPr>
                  <a:spLocks/>
                </p:cNvSpPr>
                <p:nvPr/>
              </p:nvSpPr>
              <p:spPr bwMode="auto">
                <a:xfrm>
                  <a:off x="5031" y="2945"/>
                  <a:ext cx="13" cy="86"/>
                </a:xfrm>
                <a:custGeom>
                  <a:avLst/>
                  <a:gdLst>
                    <a:gd name="T0" fmla="*/ 13 w 13"/>
                    <a:gd name="T1" fmla="*/ 86 h 86"/>
                    <a:gd name="T2" fmla="*/ 11 w 13"/>
                    <a:gd name="T3" fmla="*/ 73 h 86"/>
                    <a:gd name="T4" fmla="*/ 7 w 13"/>
                    <a:gd name="T5" fmla="*/ 58 h 86"/>
                    <a:gd name="T6" fmla="*/ 4 w 13"/>
                    <a:gd name="T7" fmla="*/ 44 h 86"/>
                    <a:gd name="T8" fmla="*/ 2 w 13"/>
                    <a:gd name="T9" fmla="*/ 29 h 86"/>
                    <a:gd name="T10" fmla="*/ 2 w 13"/>
                    <a:gd name="T11" fmla="*/ 14 h 86"/>
                    <a:gd name="T12" fmla="*/ 0 w 13"/>
                    <a:gd name="T13" fmla="*/ 0 h 86"/>
                    <a:gd name="T14" fmla="*/ 2 w 13"/>
                    <a:gd name="T15" fmla="*/ 0 h 86"/>
                    <a:gd name="T16" fmla="*/ 0 w 13"/>
                    <a:gd name="T17" fmla="*/ 0 h 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"/>
                    <a:gd name="T28" fmla="*/ 0 h 86"/>
                    <a:gd name="T29" fmla="*/ 13 w 13"/>
                    <a:gd name="T30" fmla="*/ 86 h 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" h="86">
                      <a:moveTo>
                        <a:pt x="13" y="86"/>
                      </a:moveTo>
                      <a:lnTo>
                        <a:pt x="11" y="73"/>
                      </a:lnTo>
                      <a:lnTo>
                        <a:pt x="7" y="58"/>
                      </a:lnTo>
                      <a:lnTo>
                        <a:pt x="4" y="44"/>
                      </a:lnTo>
                      <a:lnTo>
                        <a:pt x="2" y="29"/>
                      </a:lnTo>
                      <a:lnTo>
                        <a:pt x="2" y="14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49" name="Freeform 386"/>
                <p:cNvSpPr>
                  <a:spLocks/>
                </p:cNvSpPr>
                <p:nvPr/>
              </p:nvSpPr>
              <p:spPr bwMode="auto">
                <a:xfrm>
                  <a:off x="5069" y="2551"/>
                  <a:ext cx="81" cy="81"/>
                </a:xfrm>
                <a:custGeom>
                  <a:avLst/>
                  <a:gdLst>
                    <a:gd name="T0" fmla="*/ 29 w 81"/>
                    <a:gd name="T1" fmla="*/ 81 h 81"/>
                    <a:gd name="T2" fmla="*/ 35 w 81"/>
                    <a:gd name="T3" fmla="*/ 79 h 81"/>
                    <a:gd name="T4" fmla="*/ 38 w 81"/>
                    <a:gd name="T5" fmla="*/ 77 h 81"/>
                    <a:gd name="T6" fmla="*/ 61 w 81"/>
                    <a:gd name="T7" fmla="*/ 54 h 81"/>
                    <a:gd name="T8" fmla="*/ 67 w 81"/>
                    <a:gd name="T9" fmla="*/ 52 h 81"/>
                    <a:gd name="T10" fmla="*/ 73 w 81"/>
                    <a:gd name="T11" fmla="*/ 46 h 81"/>
                    <a:gd name="T12" fmla="*/ 77 w 81"/>
                    <a:gd name="T13" fmla="*/ 45 h 81"/>
                    <a:gd name="T14" fmla="*/ 79 w 81"/>
                    <a:gd name="T15" fmla="*/ 41 h 81"/>
                    <a:gd name="T16" fmla="*/ 77 w 81"/>
                    <a:gd name="T17" fmla="*/ 35 h 81"/>
                    <a:gd name="T18" fmla="*/ 71 w 81"/>
                    <a:gd name="T19" fmla="*/ 37 h 81"/>
                    <a:gd name="T20" fmla="*/ 77 w 81"/>
                    <a:gd name="T21" fmla="*/ 31 h 81"/>
                    <a:gd name="T22" fmla="*/ 79 w 81"/>
                    <a:gd name="T23" fmla="*/ 27 h 81"/>
                    <a:gd name="T24" fmla="*/ 81 w 81"/>
                    <a:gd name="T25" fmla="*/ 23 h 81"/>
                    <a:gd name="T26" fmla="*/ 81 w 81"/>
                    <a:gd name="T27" fmla="*/ 18 h 81"/>
                    <a:gd name="T28" fmla="*/ 77 w 81"/>
                    <a:gd name="T29" fmla="*/ 14 h 81"/>
                    <a:gd name="T30" fmla="*/ 69 w 81"/>
                    <a:gd name="T31" fmla="*/ 20 h 81"/>
                    <a:gd name="T32" fmla="*/ 61 w 81"/>
                    <a:gd name="T33" fmla="*/ 27 h 81"/>
                    <a:gd name="T34" fmla="*/ 54 w 81"/>
                    <a:gd name="T35" fmla="*/ 27 h 81"/>
                    <a:gd name="T36" fmla="*/ 52 w 81"/>
                    <a:gd name="T37" fmla="*/ 25 h 81"/>
                    <a:gd name="T38" fmla="*/ 52 w 81"/>
                    <a:gd name="T39" fmla="*/ 18 h 81"/>
                    <a:gd name="T40" fmla="*/ 50 w 81"/>
                    <a:gd name="T41" fmla="*/ 12 h 81"/>
                    <a:gd name="T42" fmla="*/ 46 w 81"/>
                    <a:gd name="T43" fmla="*/ 2 h 81"/>
                    <a:gd name="T44" fmla="*/ 38 w 81"/>
                    <a:gd name="T45" fmla="*/ 0 h 81"/>
                    <a:gd name="T46" fmla="*/ 29 w 81"/>
                    <a:gd name="T47" fmla="*/ 4 h 81"/>
                    <a:gd name="T48" fmla="*/ 19 w 81"/>
                    <a:gd name="T49" fmla="*/ 6 h 81"/>
                    <a:gd name="T50" fmla="*/ 6 w 81"/>
                    <a:gd name="T51" fmla="*/ 6 h 81"/>
                    <a:gd name="T52" fmla="*/ 6 w 81"/>
                    <a:gd name="T53" fmla="*/ 2 h 81"/>
                    <a:gd name="T54" fmla="*/ 2 w 81"/>
                    <a:gd name="T55" fmla="*/ 4 h 81"/>
                    <a:gd name="T56" fmla="*/ 2 w 81"/>
                    <a:gd name="T57" fmla="*/ 8 h 81"/>
                    <a:gd name="T58" fmla="*/ 0 w 81"/>
                    <a:gd name="T59" fmla="*/ 14 h 81"/>
                    <a:gd name="T60" fmla="*/ 0 w 81"/>
                    <a:gd name="T61" fmla="*/ 18 h 81"/>
                    <a:gd name="T62" fmla="*/ 2 w 81"/>
                    <a:gd name="T63" fmla="*/ 22 h 81"/>
                    <a:gd name="T64" fmla="*/ 6 w 81"/>
                    <a:gd name="T65" fmla="*/ 27 h 81"/>
                    <a:gd name="T66" fmla="*/ 6 w 81"/>
                    <a:gd name="T67" fmla="*/ 31 h 81"/>
                    <a:gd name="T68" fmla="*/ 4 w 81"/>
                    <a:gd name="T69" fmla="*/ 37 h 81"/>
                    <a:gd name="T70" fmla="*/ 2 w 81"/>
                    <a:gd name="T71" fmla="*/ 45 h 81"/>
                    <a:gd name="T72" fmla="*/ 2 w 81"/>
                    <a:gd name="T73" fmla="*/ 46 h 81"/>
                    <a:gd name="T74" fmla="*/ 4 w 81"/>
                    <a:gd name="T75" fmla="*/ 48 h 81"/>
                    <a:gd name="T76" fmla="*/ 10 w 81"/>
                    <a:gd name="T77" fmla="*/ 48 h 81"/>
                    <a:gd name="T78" fmla="*/ 10 w 81"/>
                    <a:gd name="T79" fmla="*/ 52 h 81"/>
                    <a:gd name="T80" fmla="*/ 12 w 81"/>
                    <a:gd name="T81" fmla="*/ 56 h 81"/>
                    <a:gd name="T82" fmla="*/ 27 w 81"/>
                    <a:gd name="T83" fmla="*/ 56 h 81"/>
                    <a:gd name="T84" fmla="*/ 23 w 81"/>
                    <a:gd name="T85" fmla="*/ 60 h 81"/>
                    <a:gd name="T86" fmla="*/ 17 w 81"/>
                    <a:gd name="T87" fmla="*/ 62 h 81"/>
                    <a:gd name="T88" fmla="*/ 15 w 81"/>
                    <a:gd name="T89" fmla="*/ 64 h 81"/>
                    <a:gd name="T90" fmla="*/ 14 w 81"/>
                    <a:gd name="T91" fmla="*/ 64 h 81"/>
                    <a:gd name="T92" fmla="*/ 17 w 81"/>
                    <a:gd name="T93" fmla="*/ 68 h 81"/>
                    <a:gd name="T94" fmla="*/ 15 w 81"/>
                    <a:gd name="T95" fmla="*/ 71 h 81"/>
                    <a:gd name="T96" fmla="*/ 15 w 81"/>
                    <a:gd name="T97" fmla="*/ 77 h 81"/>
                    <a:gd name="T98" fmla="*/ 17 w 81"/>
                    <a:gd name="T99" fmla="*/ 81 h 81"/>
                    <a:gd name="T100" fmla="*/ 29 w 81"/>
                    <a:gd name="T101" fmla="*/ 81 h 8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81"/>
                    <a:gd name="T154" fmla="*/ 0 h 81"/>
                    <a:gd name="T155" fmla="*/ 81 w 81"/>
                    <a:gd name="T156" fmla="*/ 81 h 8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81" h="81">
                      <a:moveTo>
                        <a:pt x="29" y="81"/>
                      </a:moveTo>
                      <a:lnTo>
                        <a:pt x="35" y="79"/>
                      </a:lnTo>
                      <a:lnTo>
                        <a:pt x="38" y="77"/>
                      </a:lnTo>
                      <a:lnTo>
                        <a:pt x="61" y="54"/>
                      </a:lnTo>
                      <a:lnTo>
                        <a:pt x="67" y="52"/>
                      </a:lnTo>
                      <a:lnTo>
                        <a:pt x="73" y="46"/>
                      </a:lnTo>
                      <a:lnTo>
                        <a:pt x="77" y="45"/>
                      </a:lnTo>
                      <a:lnTo>
                        <a:pt x="79" y="41"/>
                      </a:lnTo>
                      <a:lnTo>
                        <a:pt x="77" y="35"/>
                      </a:lnTo>
                      <a:lnTo>
                        <a:pt x="71" y="37"/>
                      </a:lnTo>
                      <a:lnTo>
                        <a:pt x="77" y="31"/>
                      </a:lnTo>
                      <a:lnTo>
                        <a:pt x="79" y="27"/>
                      </a:lnTo>
                      <a:lnTo>
                        <a:pt x="81" y="23"/>
                      </a:lnTo>
                      <a:lnTo>
                        <a:pt x="81" y="18"/>
                      </a:lnTo>
                      <a:lnTo>
                        <a:pt x="77" y="14"/>
                      </a:lnTo>
                      <a:lnTo>
                        <a:pt x="69" y="20"/>
                      </a:lnTo>
                      <a:lnTo>
                        <a:pt x="61" y="27"/>
                      </a:lnTo>
                      <a:lnTo>
                        <a:pt x="54" y="27"/>
                      </a:lnTo>
                      <a:lnTo>
                        <a:pt x="52" y="25"/>
                      </a:lnTo>
                      <a:lnTo>
                        <a:pt x="52" y="18"/>
                      </a:lnTo>
                      <a:lnTo>
                        <a:pt x="50" y="12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29" y="4"/>
                      </a:lnTo>
                      <a:lnTo>
                        <a:pt x="19" y="6"/>
                      </a:lnTo>
                      <a:lnTo>
                        <a:pt x="6" y="6"/>
                      </a:lnTo>
                      <a:lnTo>
                        <a:pt x="6" y="2"/>
                      </a:lnTo>
                      <a:lnTo>
                        <a:pt x="2" y="4"/>
                      </a:lnTo>
                      <a:lnTo>
                        <a:pt x="2" y="8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6" y="27"/>
                      </a:lnTo>
                      <a:lnTo>
                        <a:pt x="6" y="31"/>
                      </a:lnTo>
                      <a:lnTo>
                        <a:pt x="4" y="37"/>
                      </a:lnTo>
                      <a:lnTo>
                        <a:pt x="2" y="45"/>
                      </a:lnTo>
                      <a:lnTo>
                        <a:pt x="2" y="46"/>
                      </a:lnTo>
                      <a:lnTo>
                        <a:pt x="4" y="48"/>
                      </a:lnTo>
                      <a:lnTo>
                        <a:pt x="10" y="48"/>
                      </a:lnTo>
                      <a:lnTo>
                        <a:pt x="10" y="52"/>
                      </a:lnTo>
                      <a:lnTo>
                        <a:pt x="12" y="56"/>
                      </a:lnTo>
                      <a:lnTo>
                        <a:pt x="27" y="56"/>
                      </a:lnTo>
                      <a:lnTo>
                        <a:pt x="23" y="60"/>
                      </a:lnTo>
                      <a:lnTo>
                        <a:pt x="17" y="62"/>
                      </a:lnTo>
                      <a:lnTo>
                        <a:pt x="15" y="64"/>
                      </a:lnTo>
                      <a:lnTo>
                        <a:pt x="14" y="64"/>
                      </a:lnTo>
                      <a:lnTo>
                        <a:pt x="17" y="68"/>
                      </a:lnTo>
                      <a:lnTo>
                        <a:pt x="15" y="71"/>
                      </a:lnTo>
                      <a:lnTo>
                        <a:pt x="15" y="77"/>
                      </a:lnTo>
                      <a:lnTo>
                        <a:pt x="17" y="81"/>
                      </a:lnTo>
                      <a:lnTo>
                        <a:pt x="29" y="81"/>
                      </a:lnTo>
                      <a:close/>
                    </a:path>
                  </a:pathLst>
                </a:custGeom>
                <a:solidFill>
                  <a:srgbClr val="FCE6C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50" name="Freeform 387"/>
                <p:cNvSpPr>
                  <a:spLocks/>
                </p:cNvSpPr>
                <p:nvPr/>
              </p:nvSpPr>
              <p:spPr bwMode="auto">
                <a:xfrm>
                  <a:off x="5104" y="2588"/>
                  <a:ext cx="65" cy="58"/>
                </a:xfrm>
                <a:custGeom>
                  <a:avLst/>
                  <a:gdLst>
                    <a:gd name="T0" fmla="*/ 0 w 65"/>
                    <a:gd name="T1" fmla="*/ 54 h 58"/>
                    <a:gd name="T2" fmla="*/ 0 w 65"/>
                    <a:gd name="T3" fmla="*/ 58 h 58"/>
                    <a:gd name="T4" fmla="*/ 5 w 65"/>
                    <a:gd name="T5" fmla="*/ 54 h 58"/>
                    <a:gd name="T6" fmla="*/ 11 w 65"/>
                    <a:gd name="T7" fmla="*/ 52 h 58"/>
                    <a:gd name="T8" fmla="*/ 15 w 65"/>
                    <a:gd name="T9" fmla="*/ 48 h 58"/>
                    <a:gd name="T10" fmla="*/ 19 w 65"/>
                    <a:gd name="T11" fmla="*/ 42 h 58"/>
                    <a:gd name="T12" fmla="*/ 32 w 65"/>
                    <a:gd name="T13" fmla="*/ 29 h 58"/>
                    <a:gd name="T14" fmla="*/ 38 w 65"/>
                    <a:gd name="T15" fmla="*/ 25 h 58"/>
                    <a:gd name="T16" fmla="*/ 44 w 65"/>
                    <a:gd name="T17" fmla="*/ 21 h 58"/>
                    <a:gd name="T18" fmla="*/ 48 w 65"/>
                    <a:gd name="T19" fmla="*/ 17 h 58"/>
                    <a:gd name="T20" fmla="*/ 57 w 65"/>
                    <a:gd name="T21" fmla="*/ 15 h 58"/>
                    <a:gd name="T22" fmla="*/ 65 w 65"/>
                    <a:gd name="T23" fmla="*/ 13 h 58"/>
                    <a:gd name="T24" fmla="*/ 63 w 65"/>
                    <a:gd name="T25" fmla="*/ 9 h 58"/>
                    <a:gd name="T26" fmla="*/ 61 w 65"/>
                    <a:gd name="T27" fmla="*/ 6 h 58"/>
                    <a:gd name="T28" fmla="*/ 59 w 65"/>
                    <a:gd name="T29" fmla="*/ 6 h 58"/>
                    <a:gd name="T30" fmla="*/ 55 w 65"/>
                    <a:gd name="T31" fmla="*/ 4 h 58"/>
                    <a:gd name="T32" fmla="*/ 51 w 65"/>
                    <a:gd name="T33" fmla="*/ 2 h 58"/>
                    <a:gd name="T34" fmla="*/ 49 w 65"/>
                    <a:gd name="T35" fmla="*/ 0 h 58"/>
                    <a:gd name="T36" fmla="*/ 48 w 65"/>
                    <a:gd name="T37" fmla="*/ 0 h 58"/>
                    <a:gd name="T38" fmla="*/ 44 w 65"/>
                    <a:gd name="T39" fmla="*/ 4 h 58"/>
                    <a:gd name="T40" fmla="*/ 40 w 65"/>
                    <a:gd name="T41" fmla="*/ 6 h 58"/>
                    <a:gd name="T42" fmla="*/ 38 w 65"/>
                    <a:gd name="T43" fmla="*/ 9 h 58"/>
                    <a:gd name="T44" fmla="*/ 32 w 65"/>
                    <a:gd name="T45" fmla="*/ 15 h 58"/>
                    <a:gd name="T46" fmla="*/ 25 w 65"/>
                    <a:gd name="T47" fmla="*/ 19 h 58"/>
                    <a:gd name="T48" fmla="*/ 21 w 65"/>
                    <a:gd name="T49" fmla="*/ 23 h 58"/>
                    <a:gd name="T50" fmla="*/ 17 w 65"/>
                    <a:gd name="T51" fmla="*/ 29 h 58"/>
                    <a:gd name="T52" fmla="*/ 13 w 65"/>
                    <a:gd name="T53" fmla="*/ 33 h 58"/>
                    <a:gd name="T54" fmla="*/ 7 w 65"/>
                    <a:gd name="T55" fmla="*/ 34 h 58"/>
                    <a:gd name="T56" fmla="*/ 3 w 65"/>
                    <a:gd name="T57" fmla="*/ 40 h 58"/>
                    <a:gd name="T58" fmla="*/ 2 w 65"/>
                    <a:gd name="T59" fmla="*/ 50 h 58"/>
                    <a:gd name="T60" fmla="*/ 0 w 65"/>
                    <a:gd name="T61" fmla="*/ 54 h 58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65"/>
                    <a:gd name="T94" fmla="*/ 0 h 58"/>
                    <a:gd name="T95" fmla="*/ 65 w 65"/>
                    <a:gd name="T96" fmla="*/ 58 h 58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65" h="58">
                      <a:moveTo>
                        <a:pt x="0" y="54"/>
                      </a:moveTo>
                      <a:lnTo>
                        <a:pt x="0" y="58"/>
                      </a:lnTo>
                      <a:lnTo>
                        <a:pt x="5" y="54"/>
                      </a:lnTo>
                      <a:lnTo>
                        <a:pt x="11" y="52"/>
                      </a:lnTo>
                      <a:lnTo>
                        <a:pt x="15" y="48"/>
                      </a:lnTo>
                      <a:lnTo>
                        <a:pt x="19" y="42"/>
                      </a:lnTo>
                      <a:lnTo>
                        <a:pt x="32" y="29"/>
                      </a:lnTo>
                      <a:lnTo>
                        <a:pt x="38" y="25"/>
                      </a:lnTo>
                      <a:lnTo>
                        <a:pt x="44" y="21"/>
                      </a:lnTo>
                      <a:lnTo>
                        <a:pt x="48" y="17"/>
                      </a:lnTo>
                      <a:lnTo>
                        <a:pt x="57" y="15"/>
                      </a:lnTo>
                      <a:lnTo>
                        <a:pt x="65" y="13"/>
                      </a:lnTo>
                      <a:lnTo>
                        <a:pt x="63" y="9"/>
                      </a:lnTo>
                      <a:lnTo>
                        <a:pt x="61" y="6"/>
                      </a:lnTo>
                      <a:lnTo>
                        <a:pt x="59" y="6"/>
                      </a:lnTo>
                      <a:lnTo>
                        <a:pt x="55" y="4"/>
                      </a:lnTo>
                      <a:lnTo>
                        <a:pt x="51" y="2"/>
                      </a:lnTo>
                      <a:lnTo>
                        <a:pt x="49" y="0"/>
                      </a:lnTo>
                      <a:lnTo>
                        <a:pt x="48" y="0"/>
                      </a:lnTo>
                      <a:lnTo>
                        <a:pt x="44" y="4"/>
                      </a:lnTo>
                      <a:lnTo>
                        <a:pt x="40" y="6"/>
                      </a:lnTo>
                      <a:lnTo>
                        <a:pt x="38" y="9"/>
                      </a:lnTo>
                      <a:lnTo>
                        <a:pt x="32" y="15"/>
                      </a:lnTo>
                      <a:lnTo>
                        <a:pt x="25" y="19"/>
                      </a:lnTo>
                      <a:lnTo>
                        <a:pt x="21" y="23"/>
                      </a:lnTo>
                      <a:lnTo>
                        <a:pt x="17" y="29"/>
                      </a:lnTo>
                      <a:lnTo>
                        <a:pt x="13" y="33"/>
                      </a:lnTo>
                      <a:lnTo>
                        <a:pt x="7" y="34"/>
                      </a:lnTo>
                      <a:lnTo>
                        <a:pt x="3" y="40"/>
                      </a:lnTo>
                      <a:lnTo>
                        <a:pt x="2" y="5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51" name="Freeform 388"/>
                <p:cNvSpPr>
                  <a:spLocks/>
                </p:cNvSpPr>
                <p:nvPr/>
              </p:nvSpPr>
              <p:spPr bwMode="auto">
                <a:xfrm>
                  <a:off x="5037" y="2970"/>
                  <a:ext cx="11" cy="63"/>
                </a:xfrm>
                <a:custGeom>
                  <a:avLst/>
                  <a:gdLst>
                    <a:gd name="T0" fmla="*/ 0 w 11"/>
                    <a:gd name="T1" fmla="*/ 0 h 63"/>
                    <a:gd name="T2" fmla="*/ 1 w 11"/>
                    <a:gd name="T3" fmla="*/ 15 h 63"/>
                    <a:gd name="T4" fmla="*/ 3 w 11"/>
                    <a:gd name="T5" fmla="*/ 31 h 63"/>
                    <a:gd name="T6" fmla="*/ 5 w 11"/>
                    <a:gd name="T7" fmla="*/ 44 h 63"/>
                    <a:gd name="T8" fmla="*/ 9 w 11"/>
                    <a:gd name="T9" fmla="*/ 60 h 63"/>
                    <a:gd name="T10" fmla="*/ 11 w 11"/>
                    <a:gd name="T11" fmla="*/ 63 h 63"/>
                    <a:gd name="T12" fmla="*/ 9 w 11"/>
                    <a:gd name="T13" fmla="*/ 60 h 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"/>
                    <a:gd name="T22" fmla="*/ 0 h 63"/>
                    <a:gd name="T23" fmla="*/ 11 w 11"/>
                    <a:gd name="T24" fmla="*/ 63 h 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" h="63">
                      <a:moveTo>
                        <a:pt x="0" y="0"/>
                      </a:move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5" y="44"/>
                      </a:lnTo>
                      <a:lnTo>
                        <a:pt x="9" y="60"/>
                      </a:lnTo>
                      <a:lnTo>
                        <a:pt x="11" y="63"/>
                      </a:lnTo>
                      <a:lnTo>
                        <a:pt x="9" y="6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52" name="Freeform 389"/>
                <p:cNvSpPr>
                  <a:spLocks/>
                </p:cNvSpPr>
                <p:nvPr/>
              </p:nvSpPr>
              <p:spPr bwMode="auto">
                <a:xfrm>
                  <a:off x="4983" y="2830"/>
                  <a:ext cx="52" cy="57"/>
                </a:xfrm>
                <a:custGeom>
                  <a:avLst/>
                  <a:gdLst>
                    <a:gd name="T0" fmla="*/ 25 w 52"/>
                    <a:gd name="T1" fmla="*/ 57 h 57"/>
                    <a:gd name="T2" fmla="*/ 27 w 52"/>
                    <a:gd name="T3" fmla="*/ 52 h 57"/>
                    <a:gd name="T4" fmla="*/ 27 w 52"/>
                    <a:gd name="T5" fmla="*/ 46 h 57"/>
                    <a:gd name="T6" fmla="*/ 29 w 52"/>
                    <a:gd name="T7" fmla="*/ 42 h 57"/>
                    <a:gd name="T8" fmla="*/ 36 w 52"/>
                    <a:gd name="T9" fmla="*/ 42 h 57"/>
                    <a:gd name="T10" fmla="*/ 38 w 52"/>
                    <a:gd name="T11" fmla="*/ 38 h 57"/>
                    <a:gd name="T12" fmla="*/ 40 w 52"/>
                    <a:gd name="T13" fmla="*/ 36 h 57"/>
                    <a:gd name="T14" fmla="*/ 46 w 52"/>
                    <a:gd name="T15" fmla="*/ 34 h 57"/>
                    <a:gd name="T16" fmla="*/ 52 w 52"/>
                    <a:gd name="T17" fmla="*/ 29 h 57"/>
                    <a:gd name="T18" fmla="*/ 50 w 52"/>
                    <a:gd name="T19" fmla="*/ 27 h 57"/>
                    <a:gd name="T20" fmla="*/ 48 w 52"/>
                    <a:gd name="T21" fmla="*/ 21 h 57"/>
                    <a:gd name="T22" fmla="*/ 46 w 52"/>
                    <a:gd name="T23" fmla="*/ 15 h 57"/>
                    <a:gd name="T24" fmla="*/ 44 w 52"/>
                    <a:gd name="T25" fmla="*/ 8 h 57"/>
                    <a:gd name="T26" fmla="*/ 42 w 52"/>
                    <a:gd name="T27" fmla="*/ 6 h 57"/>
                    <a:gd name="T28" fmla="*/ 40 w 52"/>
                    <a:gd name="T29" fmla="*/ 0 h 57"/>
                    <a:gd name="T30" fmla="*/ 34 w 52"/>
                    <a:gd name="T31" fmla="*/ 4 h 57"/>
                    <a:gd name="T32" fmla="*/ 27 w 52"/>
                    <a:gd name="T33" fmla="*/ 6 h 57"/>
                    <a:gd name="T34" fmla="*/ 21 w 52"/>
                    <a:gd name="T35" fmla="*/ 8 h 57"/>
                    <a:gd name="T36" fmla="*/ 15 w 52"/>
                    <a:gd name="T37" fmla="*/ 8 h 57"/>
                    <a:gd name="T38" fmla="*/ 11 w 52"/>
                    <a:gd name="T39" fmla="*/ 9 h 57"/>
                    <a:gd name="T40" fmla="*/ 8 w 52"/>
                    <a:gd name="T41" fmla="*/ 11 h 57"/>
                    <a:gd name="T42" fmla="*/ 4 w 52"/>
                    <a:gd name="T43" fmla="*/ 13 h 57"/>
                    <a:gd name="T44" fmla="*/ 2 w 52"/>
                    <a:gd name="T45" fmla="*/ 17 h 57"/>
                    <a:gd name="T46" fmla="*/ 0 w 52"/>
                    <a:gd name="T47" fmla="*/ 21 h 57"/>
                    <a:gd name="T48" fmla="*/ 0 w 52"/>
                    <a:gd name="T49" fmla="*/ 29 h 57"/>
                    <a:gd name="T50" fmla="*/ 2 w 52"/>
                    <a:gd name="T51" fmla="*/ 32 h 57"/>
                    <a:gd name="T52" fmla="*/ 4 w 52"/>
                    <a:gd name="T53" fmla="*/ 34 h 57"/>
                    <a:gd name="T54" fmla="*/ 4 w 52"/>
                    <a:gd name="T55" fmla="*/ 38 h 57"/>
                    <a:gd name="T56" fmla="*/ 6 w 52"/>
                    <a:gd name="T57" fmla="*/ 40 h 57"/>
                    <a:gd name="T58" fmla="*/ 8 w 52"/>
                    <a:gd name="T59" fmla="*/ 40 h 57"/>
                    <a:gd name="T60" fmla="*/ 11 w 52"/>
                    <a:gd name="T61" fmla="*/ 48 h 57"/>
                    <a:gd name="T62" fmla="*/ 15 w 52"/>
                    <a:gd name="T63" fmla="*/ 50 h 57"/>
                    <a:gd name="T64" fmla="*/ 17 w 52"/>
                    <a:gd name="T65" fmla="*/ 50 h 57"/>
                    <a:gd name="T66" fmla="*/ 17 w 52"/>
                    <a:gd name="T67" fmla="*/ 56 h 57"/>
                    <a:gd name="T68" fmla="*/ 19 w 52"/>
                    <a:gd name="T69" fmla="*/ 57 h 57"/>
                    <a:gd name="T70" fmla="*/ 25 w 52"/>
                    <a:gd name="T71" fmla="*/ 57 h 5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52"/>
                    <a:gd name="T109" fmla="*/ 0 h 57"/>
                    <a:gd name="T110" fmla="*/ 52 w 52"/>
                    <a:gd name="T111" fmla="*/ 57 h 5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52" h="57">
                      <a:moveTo>
                        <a:pt x="25" y="57"/>
                      </a:moveTo>
                      <a:lnTo>
                        <a:pt x="27" y="52"/>
                      </a:lnTo>
                      <a:lnTo>
                        <a:pt x="27" y="46"/>
                      </a:lnTo>
                      <a:lnTo>
                        <a:pt x="29" y="42"/>
                      </a:lnTo>
                      <a:lnTo>
                        <a:pt x="36" y="42"/>
                      </a:lnTo>
                      <a:lnTo>
                        <a:pt x="38" y="38"/>
                      </a:lnTo>
                      <a:lnTo>
                        <a:pt x="40" y="36"/>
                      </a:lnTo>
                      <a:lnTo>
                        <a:pt x="46" y="34"/>
                      </a:lnTo>
                      <a:lnTo>
                        <a:pt x="52" y="29"/>
                      </a:lnTo>
                      <a:lnTo>
                        <a:pt x="50" y="27"/>
                      </a:lnTo>
                      <a:lnTo>
                        <a:pt x="48" y="21"/>
                      </a:lnTo>
                      <a:lnTo>
                        <a:pt x="46" y="15"/>
                      </a:lnTo>
                      <a:lnTo>
                        <a:pt x="44" y="8"/>
                      </a:lnTo>
                      <a:lnTo>
                        <a:pt x="42" y="6"/>
                      </a:lnTo>
                      <a:lnTo>
                        <a:pt x="40" y="0"/>
                      </a:lnTo>
                      <a:lnTo>
                        <a:pt x="34" y="4"/>
                      </a:lnTo>
                      <a:lnTo>
                        <a:pt x="27" y="6"/>
                      </a:lnTo>
                      <a:lnTo>
                        <a:pt x="21" y="8"/>
                      </a:lnTo>
                      <a:lnTo>
                        <a:pt x="15" y="8"/>
                      </a:lnTo>
                      <a:lnTo>
                        <a:pt x="11" y="9"/>
                      </a:lnTo>
                      <a:lnTo>
                        <a:pt x="8" y="11"/>
                      </a:lnTo>
                      <a:lnTo>
                        <a:pt x="4" y="13"/>
                      </a:lnTo>
                      <a:lnTo>
                        <a:pt x="2" y="17"/>
                      </a:lnTo>
                      <a:lnTo>
                        <a:pt x="0" y="21"/>
                      </a:lnTo>
                      <a:lnTo>
                        <a:pt x="0" y="29"/>
                      </a:lnTo>
                      <a:lnTo>
                        <a:pt x="2" y="32"/>
                      </a:lnTo>
                      <a:lnTo>
                        <a:pt x="4" y="34"/>
                      </a:lnTo>
                      <a:lnTo>
                        <a:pt x="4" y="38"/>
                      </a:lnTo>
                      <a:lnTo>
                        <a:pt x="6" y="40"/>
                      </a:lnTo>
                      <a:lnTo>
                        <a:pt x="8" y="40"/>
                      </a:lnTo>
                      <a:lnTo>
                        <a:pt x="11" y="48"/>
                      </a:lnTo>
                      <a:lnTo>
                        <a:pt x="15" y="50"/>
                      </a:lnTo>
                      <a:lnTo>
                        <a:pt x="17" y="50"/>
                      </a:lnTo>
                      <a:lnTo>
                        <a:pt x="17" y="56"/>
                      </a:lnTo>
                      <a:lnTo>
                        <a:pt x="19" y="57"/>
                      </a:lnTo>
                      <a:lnTo>
                        <a:pt x="25" y="57"/>
                      </a:lnTo>
                      <a:close/>
                    </a:path>
                  </a:pathLst>
                </a:custGeom>
                <a:solidFill>
                  <a:srgbClr val="FCE6C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53" name="Freeform 390"/>
                <p:cNvSpPr>
                  <a:spLocks/>
                </p:cNvSpPr>
                <p:nvPr/>
              </p:nvSpPr>
              <p:spPr bwMode="auto">
                <a:xfrm>
                  <a:off x="5019" y="2878"/>
                  <a:ext cx="10" cy="56"/>
                </a:xfrm>
                <a:custGeom>
                  <a:avLst/>
                  <a:gdLst>
                    <a:gd name="T0" fmla="*/ 0 w 10"/>
                    <a:gd name="T1" fmla="*/ 0 h 56"/>
                    <a:gd name="T2" fmla="*/ 0 w 10"/>
                    <a:gd name="T3" fmla="*/ 11 h 56"/>
                    <a:gd name="T4" fmla="*/ 4 w 10"/>
                    <a:gd name="T5" fmla="*/ 27 h 56"/>
                    <a:gd name="T6" fmla="*/ 6 w 10"/>
                    <a:gd name="T7" fmla="*/ 40 h 56"/>
                    <a:gd name="T8" fmla="*/ 10 w 10"/>
                    <a:gd name="T9" fmla="*/ 56 h 56"/>
                    <a:gd name="T10" fmla="*/ 6 w 10"/>
                    <a:gd name="T11" fmla="*/ 40 h 5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56"/>
                    <a:gd name="T20" fmla="*/ 10 w 10"/>
                    <a:gd name="T21" fmla="*/ 56 h 5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56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4" y="27"/>
                      </a:lnTo>
                      <a:lnTo>
                        <a:pt x="6" y="40"/>
                      </a:lnTo>
                      <a:lnTo>
                        <a:pt x="10" y="56"/>
                      </a:lnTo>
                      <a:lnTo>
                        <a:pt x="6" y="4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54" name="Freeform 391"/>
                <p:cNvSpPr>
                  <a:spLocks/>
                </p:cNvSpPr>
                <p:nvPr/>
              </p:nvSpPr>
              <p:spPr bwMode="auto">
                <a:xfrm>
                  <a:off x="5019" y="2891"/>
                  <a:ext cx="12" cy="52"/>
                </a:xfrm>
                <a:custGeom>
                  <a:avLst/>
                  <a:gdLst>
                    <a:gd name="T0" fmla="*/ 0 w 12"/>
                    <a:gd name="T1" fmla="*/ 0 h 52"/>
                    <a:gd name="T2" fmla="*/ 2 w 12"/>
                    <a:gd name="T3" fmla="*/ 16 h 52"/>
                    <a:gd name="T4" fmla="*/ 6 w 12"/>
                    <a:gd name="T5" fmla="*/ 29 h 52"/>
                    <a:gd name="T6" fmla="*/ 8 w 12"/>
                    <a:gd name="T7" fmla="*/ 43 h 52"/>
                    <a:gd name="T8" fmla="*/ 10 w 12"/>
                    <a:gd name="T9" fmla="*/ 52 h 52"/>
                    <a:gd name="T10" fmla="*/ 12 w 12"/>
                    <a:gd name="T11" fmla="*/ 50 h 52"/>
                    <a:gd name="T12" fmla="*/ 12 w 12"/>
                    <a:gd name="T13" fmla="*/ 44 h 52"/>
                    <a:gd name="T14" fmla="*/ 12 w 12"/>
                    <a:gd name="T15" fmla="*/ 5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"/>
                    <a:gd name="T25" fmla="*/ 0 h 52"/>
                    <a:gd name="T26" fmla="*/ 12 w 12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" h="52">
                      <a:moveTo>
                        <a:pt x="0" y="0"/>
                      </a:moveTo>
                      <a:lnTo>
                        <a:pt x="2" y="16"/>
                      </a:lnTo>
                      <a:lnTo>
                        <a:pt x="6" y="29"/>
                      </a:lnTo>
                      <a:lnTo>
                        <a:pt x="8" y="43"/>
                      </a:lnTo>
                      <a:lnTo>
                        <a:pt x="10" y="52"/>
                      </a:lnTo>
                      <a:lnTo>
                        <a:pt x="12" y="50"/>
                      </a:lnTo>
                      <a:lnTo>
                        <a:pt x="12" y="44"/>
                      </a:lnTo>
                      <a:lnTo>
                        <a:pt x="12" y="5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55" name="Freeform 392"/>
                <p:cNvSpPr>
                  <a:spLocks/>
                </p:cNvSpPr>
                <p:nvPr/>
              </p:nvSpPr>
              <p:spPr bwMode="auto">
                <a:xfrm>
                  <a:off x="5075" y="2665"/>
                  <a:ext cx="25" cy="52"/>
                </a:xfrm>
                <a:custGeom>
                  <a:avLst/>
                  <a:gdLst>
                    <a:gd name="T0" fmla="*/ 19 w 25"/>
                    <a:gd name="T1" fmla="*/ 38 h 52"/>
                    <a:gd name="T2" fmla="*/ 19 w 25"/>
                    <a:gd name="T3" fmla="*/ 30 h 52"/>
                    <a:gd name="T4" fmla="*/ 21 w 25"/>
                    <a:gd name="T5" fmla="*/ 34 h 52"/>
                    <a:gd name="T6" fmla="*/ 25 w 25"/>
                    <a:gd name="T7" fmla="*/ 40 h 52"/>
                    <a:gd name="T8" fmla="*/ 25 w 25"/>
                    <a:gd name="T9" fmla="*/ 19 h 52"/>
                    <a:gd name="T10" fmla="*/ 23 w 25"/>
                    <a:gd name="T11" fmla="*/ 17 h 52"/>
                    <a:gd name="T12" fmla="*/ 21 w 25"/>
                    <a:gd name="T13" fmla="*/ 17 h 52"/>
                    <a:gd name="T14" fmla="*/ 19 w 25"/>
                    <a:gd name="T15" fmla="*/ 13 h 52"/>
                    <a:gd name="T16" fmla="*/ 17 w 25"/>
                    <a:gd name="T17" fmla="*/ 11 h 52"/>
                    <a:gd name="T18" fmla="*/ 23 w 25"/>
                    <a:gd name="T19" fmla="*/ 0 h 52"/>
                    <a:gd name="T20" fmla="*/ 19 w 25"/>
                    <a:gd name="T21" fmla="*/ 0 h 52"/>
                    <a:gd name="T22" fmla="*/ 17 w 25"/>
                    <a:gd name="T23" fmla="*/ 2 h 52"/>
                    <a:gd name="T24" fmla="*/ 13 w 25"/>
                    <a:gd name="T25" fmla="*/ 7 h 52"/>
                    <a:gd name="T26" fmla="*/ 11 w 25"/>
                    <a:gd name="T27" fmla="*/ 7 h 52"/>
                    <a:gd name="T28" fmla="*/ 9 w 25"/>
                    <a:gd name="T29" fmla="*/ 9 h 52"/>
                    <a:gd name="T30" fmla="*/ 8 w 25"/>
                    <a:gd name="T31" fmla="*/ 15 h 52"/>
                    <a:gd name="T32" fmla="*/ 8 w 25"/>
                    <a:gd name="T33" fmla="*/ 17 h 52"/>
                    <a:gd name="T34" fmla="*/ 4 w 25"/>
                    <a:gd name="T35" fmla="*/ 17 h 52"/>
                    <a:gd name="T36" fmla="*/ 4 w 25"/>
                    <a:gd name="T37" fmla="*/ 25 h 52"/>
                    <a:gd name="T38" fmla="*/ 0 w 25"/>
                    <a:gd name="T39" fmla="*/ 30 h 52"/>
                    <a:gd name="T40" fmla="*/ 0 w 25"/>
                    <a:gd name="T41" fmla="*/ 34 h 52"/>
                    <a:gd name="T42" fmla="*/ 4 w 25"/>
                    <a:gd name="T43" fmla="*/ 42 h 52"/>
                    <a:gd name="T44" fmla="*/ 8 w 25"/>
                    <a:gd name="T45" fmla="*/ 44 h 52"/>
                    <a:gd name="T46" fmla="*/ 13 w 25"/>
                    <a:gd name="T47" fmla="*/ 50 h 52"/>
                    <a:gd name="T48" fmla="*/ 19 w 25"/>
                    <a:gd name="T49" fmla="*/ 52 h 52"/>
                    <a:gd name="T50" fmla="*/ 19 w 25"/>
                    <a:gd name="T51" fmla="*/ 38 h 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5"/>
                    <a:gd name="T79" fmla="*/ 0 h 52"/>
                    <a:gd name="T80" fmla="*/ 25 w 25"/>
                    <a:gd name="T81" fmla="*/ 52 h 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5" h="52">
                      <a:moveTo>
                        <a:pt x="19" y="38"/>
                      </a:moveTo>
                      <a:lnTo>
                        <a:pt x="19" y="30"/>
                      </a:lnTo>
                      <a:lnTo>
                        <a:pt x="21" y="34"/>
                      </a:lnTo>
                      <a:lnTo>
                        <a:pt x="25" y="40"/>
                      </a:lnTo>
                      <a:lnTo>
                        <a:pt x="25" y="19"/>
                      </a:lnTo>
                      <a:lnTo>
                        <a:pt x="23" y="17"/>
                      </a:lnTo>
                      <a:lnTo>
                        <a:pt x="21" y="17"/>
                      </a:lnTo>
                      <a:lnTo>
                        <a:pt x="19" y="13"/>
                      </a:lnTo>
                      <a:lnTo>
                        <a:pt x="17" y="11"/>
                      </a:lnTo>
                      <a:lnTo>
                        <a:pt x="23" y="0"/>
                      </a:lnTo>
                      <a:lnTo>
                        <a:pt x="19" y="0"/>
                      </a:lnTo>
                      <a:lnTo>
                        <a:pt x="17" y="2"/>
                      </a:lnTo>
                      <a:lnTo>
                        <a:pt x="13" y="7"/>
                      </a:lnTo>
                      <a:lnTo>
                        <a:pt x="11" y="7"/>
                      </a:lnTo>
                      <a:lnTo>
                        <a:pt x="9" y="9"/>
                      </a:lnTo>
                      <a:lnTo>
                        <a:pt x="8" y="15"/>
                      </a:lnTo>
                      <a:lnTo>
                        <a:pt x="8" y="17"/>
                      </a:lnTo>
                      <a:lnTo>
                        <a:pt x="4" y="17"/>
                      </a:lnTo>
                      <a:lnTo>
                        <a:pt x="4" y="25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4" y="42"/>
                      </a:lnTo>
                      <a:lnTo>
                        <a:pt x="8" y="44"/>
                      </a:lnTo>
                      <a:lnTo>
                        <a:pt x="13" y="50"/>
                      </a:lnTo>
                      <a:lnTo>
                        <a:pt x="19" y="52"/>
                      </a:lnTo>
                      <a:lnTo>
                        <a:pt x="19" y="38"/>
                      </a:lnTo>
                      <a:close/>
                    </a:path>
                  </a:pathLst>
                </a:custGeom>
                <a:solidFill>
                  <a:srgbClr val="FCE6C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56" name="Freeform 393"/>
                <p:cNvSpPr>
                  <a:spLocks/>
                </p:cNvSpPr>
                <p:nvPr/>
              </p:nvSpPr>
              <p:spPr bwMode="auto">
                <a:xfrm>
                  <a:off x="5019" y="2945"/>
                  <a:ext cx="12" cy="50"/>
                </a:xfrm>
                <a:custGeom>
                  <a:avLst/>
                  <a:gdLst>
                    <a:gd name="T0" fmla="*/ 0 w 12"/>
                    <a:gd name="T1" fmla="*/ 0 h 50"/>
                    <a:gd name="T2" fmla="*/ 4 w 12"/>
                    <a:gd name="T3" fmla="*/ 14 h 50"/>
                    <a:gd name="T4" fmla="*/ 8 w 12"/>
                    <a:gd name="T5" fmla="*/ 27 h 50"/>
                    <a:gd name="T6" fmla="*/ 10 w 12"/>
                    <a:gd name="T7" fmla="*/ 42 h 50"/>
                    <a:gd name="T8" fmla="*/ 12 w 12"/>
                    <a:gd name="T9" fmla="*/ 50 h 50"/>
                    <a:gd name="T10" fmla="*/ 10 w 12"/>
                    <a:gd name="T11" fmla="*/ 4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"/>
                    <a:gd name="T19" fmla="*/ 0 h 50"/>
                    <a:gd name="T20" fmla="*/ 12 w 12"/>
                    <a:gd name="T21" fmla="*/ 50 h 5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" h="50">
                      <a:moveTo>
                        <a:pt x="0" y="0"/>
                      </a:moveTo>
                      <a:lnTo>
                        <a:pt x="4" y="14"/>
                      </a:lnTo>
                      <a:lnTo>
                        <a:pt x="8" y="27"/>
                      </a:lnTo>
                      <a:lnTo>
                        <a:pt x="10" y="42"/>
                      </a:lnTo>
                      <a:lnTo>
                        <a:pt x="12" y="50"/>
                      </a:lnTo>
                      <a:lnTo>
                        <a:pt x="10" y="4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57" name="Freeform 394"/>
                <p:cNvSpPr>
                  <a:spLocks/>
                </p:cNvSpPr>
                <p:nvPr/>
              </p:nvSpPr>
              <p:spPr bwMode="auto">
                <a:xfrm>
                  <a:off x="5092" y="2695"/>
                  <a:ext cx="8" cy="43"/>
                </a:xfrm>
                <a:custGeom>
                  <a:avLst/>
                  <a:gdLst>
                    <a:gd name="T0" fmla="*/ 8 w 8"/>
                    <a:gd name="T1" fmla="*/ 10 h 43"/>
                    <a:gd name="T2" fmla="*/ 4 w 8"/>
                    <a:gd name="T3" fmla="*/ 4 h 43"/>
                    <a:gd name="T4" fmla="*/ 2 w 8"/>
                    <a:gd name="T5" fmla="*/ 0 h 43"/>
                    <a:gd name="T6" fmla="*/ 2 w 8"/>
                    <a:gd name="T7" fmla="*/ 4 h 43"/>
                    <a:gd name="T8" fmla="*/ 0 w 8"/>
                    <a:gd name="T9" fmla="*/ 6 h 43"/>
                    <a:gd name="T10" fmla="*/ 2 w 8"/>
                    <a:gd name="T11" fmla="*/ 20 h 43"/>
                    <a:gd name="T12" fmla="*/ 4 w 8"/>
                    <a:gd name="T13" fmla="*/ 35 h 43"/>
                    <a:gd name="T14" fmla="*/ 8 w 8"/>
                    <a:gd name="T15" fmla="*/ 43 h 43"/>
                    <a:gd name="T16" fmla="*/ 8 w 8"/>
                    <a:gd name="T17" fmla="*/ 10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"/>
                    <a:gd name="T28" fmla="*/ 0 h 43"/>
                    <a:gd name="T29" fmla="*/ 8 w 8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" h="43">
                      <a:moveTo>
                        <a:pt x="8" y="10"/>
                      </a:moveTo>
                      <a:lnTo>
                        <a:pt x="4" y="4"/>
                      </a:lnTo>
                      <a:lnTo>
                        <a:pt x="2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2" y="20"/>
                      </a:lnTo>
                      <a:lnTo>
                        <a:pt x="4" y="35"/>
                      </a:lnTo>
                      <a:lnTo>
                        <a:pt x="8" y="43"/>
                      </a:lnTo>
                      <a:lnTo>
                        <a:pt x="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58" name="Freeform 395"/>
                <p:cNvSpPr>
                  <a:spLocks/>
                </p:cNvSpPr>
                <p:nvPr/>
              </p:nvSpPr>
              <p:spPr bwMode="auto">
                <a:xfrm>
                  <a:off x="5092" y="2646"/>
                  <a:ext cx="14" cy="40"/>
                </a:xfrm>
                <a:custGeom>
                  <a:avLst/>
                  <a:gdLst>
                    <a:gd name="T0" fmla="*/ 10 w 14"/>
                    <a:gd name="T1" fmla="*/ 40 h 40"/>
                    <a:gd name="T2" fmla="*/ 10 w 14"/>
                    <a:gd name="T3" fmla="*/ 32 h 40"/>
                    <a:gd name="T4" fmla="*/ 14 w 14"/>
                    <a:gd name="T5" fmla="*/ 0 h 40"/>
                    <a:gd name="T6" fmla="*/ 6 w 14"/>
                    <a:gd name="T7" fmla="*/ 21 h 40"/>
                    <a:gd name="T8" fmla="*/ 0 w 14"/>
                    <a:gd name="T9" fmla="*/ 32 h 40"/>
                    <a:gd name="T10" fmla="*/ 6 w 14"/>
                    <a:gd name="T11" fmla="*/ 38 h 40"/>
                    <a:gd name="T12" fmla="*/ 10 w 14"/>
                    <a:gd name="T13" fmla="*/ 40 h 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40"/>
                    <a:gd name="T23" fmla="*/ 14 w 14"/>
                    <a:gd name="T24" fmla="*/ 40 h 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40">
                      <a:moveTo>
                        <a:pt x="10" y="40"/>
                      </a:moveTo>
                      <a:lnTo>
                        <a:pt x="10" y="32"/>
                      </a:lnTo>
                      <a:lnTo>
                        <a:pt x="14" y="0"/>
                      </a:lnTo>
                      <a:lnTo>
                        <a:pt x="6" y="21"/>
                      </a:lnTo>
                      <a:lnTo>
                        <a:pt x="0" y="32"/>
                      </a:lnTo>
                      <a:lnTo>
                        <a:pt x="6" y="38"/>
                      </a:lnTo>
                      <a:lnTo>
                        <a:pt x="1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59" name="Freeform 396"/>
                <p:cNvSpPr>
                  <a:spLocks/>
                </p:cNvSpPr>
                <p:nvPr/>
              </p:nvSpPr>
              <p:spPr bwMode="auto">
                <a:xfrm>
                  <a:off x="5015" y="2909"/>
                  <a:ext cx="4" cy="34"/>
                </a:xfrm>
                <a:custGeom>
                  <a:avLst/>
                  <a:gdLst>
                    <a:gd name="T0" fmla="*/ 4 w 4"/>
                    <a:gd name="T1" fmla="*/ 34 h 34"/>
                    <a:gd name="T2" fmla="*/ 2 w 4"/>
                    <a:gd name="T3" fmla="*/ 17 h 34"/>
                    <a:gd name="T4" fmla="*/ 0 w 4"/>
                    <a:gd name="T5" fmla="*/ 2 h 34"/>
                    <a:gd name="T6" fmla="*/ 0 w 4"/>
                    <a:gd name="T7" fmla="*/ 0 h 34"/>
                    <a:gd name="T8" fmla="*/ 0 w 4"/>
                    <a:gd name="T9" fmla="*/ 2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"/>
                    <a:gd name="T16" fmla="*/ 0 h 34"/>
                    <a:gd name="T17" fmla="*/ 4 w 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" h="34">
                      <a:moveTo>
                        <a:pt x="4" y="34"/>
                      </a:moveTo>
                      <a:lnTo>
                        <a:pt x="2" y="1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60" name="Freeform 397"/>
                <p:cNvSpPr>
                  <a:spLocks/>
                </p:cNvSpPr>
                <p:nvPr/>
              </p:nvSpPr>
              <p:spPr bwMode="auto">
                <a:xfrm>
                  <a:off x="5079" y="2571"/>
                  <a:ext cx="28" cy="5"/>
                </a:xfrm>
                <a:custGeom>
                  <a:avLst/>
                  <a:gdLst>
                    <a:gd name="T0" fmla="*/ 25 w 28"/>
                    <a:gd name="T1" fmla="*/ 3 h 5"/>
                    <a:gd name="T2" fmla="*/ 17 w 28"/>
                    <a:gd name="T3" fmla="*/ 3 h 5"/>
                    <a:gd name="T4" fmla="*/ 11 w 28"/>
                    <a:gd name="T5" fmla="*/ 2 h 5"/>
                    <a:gd name="T6" fmla="*/ 9 w 28"/>
                    <a:gd name="T7" fmla="*/ 2 h 5"/>
                    <a:gd name="T8" fmla="*/ 5 w 28"/>
                    <a:gd name="T9" fmla="*/ 3 h 5"/>
                    <a:gd name="T10" fmla="*/ 0 w 28"/>
                    <a:gd name="T11" fmla="*/ 3 h 5"/>
                    <a:gd name="T12" fmla="*/ 0 w 28"/>
                    <a:gd name="T13" fmla="*/ 2 h 5"/>
                    <a:gd name="T14" fmla="*/ 0 w 28"/>
                    <a:gd name="T15" fmla="*/ 3 h 5"/>
                    <a:gd name="T16" fmla="*/ 0 w 28"/>
                    <a:gd name="T17" fmla="*/ 2 h 5"/>
                    <a:gd name="T18" fmla="*/ 5 w 28"/>
                    <a:gd name="T19" fmla="*/ 0 h 5"/>
                    <a:gd name="T20" fmla="*/ 15 w 28"/>
                    <a:gd name="T21" fmla="*/ 0 h 5"/>
                    <a:gd name="T22" fmla="*/ 17 w 28"/>
                    <a:gd name="T23" fmla="*/ 2 h 5"/>
                    <a:gd name="T24" fmla="*/ 19 w 28"/>
                    <a:gd name="T25" fmla="*/ 2 h 5"/>
                    <a:gd name="T26" fmla="*/ 21 w 28"/>
                    <a:gd name="T27" fmla="*/ 3 h 5"/>
                    <a:gd name="T28" fmla="*/ 27 w 28"/>
                    <a:gd name="T29" fmla="*/ 3 h 5"/>
                    <a:gd name="T30" fmla="*/ 28 w 28"/>
                    <a:gd name="T31" fmla="*/ 5 h 5"/>
                    <a:gd name="T32" fmla="*/ 25 w 28"/>
                    <a:gd name="T33" fmla="*/ 3 h 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"/>
                    <a:gd name="T52" fmla="*/ 0 h 5"/>
                    <a:gd name="T53" fmla="*/ 28 w 28"/>
                    <a:gd name="T54" fmla="*/ 5 h 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" h="5">
                      <a:moveTo>
                        <a:pt x="25" y="3"/>
                      </a:moveTo>
                      <a:lnTo>
                        <a:pt x="17" y="3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5" y="3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19" y="2"/>
                      </a:lnTo>
                      <a:lnTo>
                        <a:pt x="21" y="3"/>
                      </a:lnTo>
                      <a:lnTo>
                        <a:pt x="27" y="3"/>
                      </a:lnTo>
                      <a:lnTo>
                        <a:pt x="28" y="5"/>
                      </a:lnTo>
                      <a:lnTo>
                        <a:pt x="25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61" name="Freeform 398"/>
                <p:cNvSpPr>
                  <a:spLocks/>
                </p:cNvSpPr>
                <p:nvPr/>
              </p:nvSpPr>
              <p:spPr bwMode="auto">
                <a:xfrm>
                  <a:off x="5012" y="2884"/>
                  <a:ext cx="5" cy="25"/>
                </a:xfrm>
                <a:custGeom>
                  <a:avLst/>
                  <a:gdLst>
                    <a:gd name="T0" fmla="*/ 0 w 5"/>
                    <a:gd name="T1" fmla="*/ 0 h 25"/>
                    <a:gd name="T2" fmla="*/ 2 w 5"/>
                    <a:gd name="T3" fmla="*/ 13 h 25"/>
                    <a:gd name="T4" fmla="*/ 3 w 5"/>
                    <a:gd name="T5" fmla="*/ 25 h 25"/>
                    <a:gd name="T6" fmla="*/ 5 w 5"/>
                    <a:gd name="T7" fmla="*/ 23 h 25"/>
                    <a:gd name="T8" fmla="*/ 3 w 5"/>
                    <a:gd name="T9" fmla="*/ 5 h 25"/>
                    <a:gd name="T10" fmla="*/ 3 w 5"/>
                    <a:gd name="T11" fmla="*/ 2 h 25"/>
                    <a:gd name="T12" fmla="*/ 3 w 5"/>
                    <a:gd name="T13" fmla="*/ 5 h 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"/>
                    <a:gd name="T22" fmla="*/ 0 h 25"/>
                    <a:gd name="T23" fmla="*/ 5 w 5"/>
                    <a:gd name="T24" fmla="*/ 25 h 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" h="25">
                      <a:moveTo>
                        <a:pt x="0" y="0"/>
                      </a:moveTo>
                      <a:lnTo>
                        <a:pt x="2" y="13"/>
                      </a:lnTo>
                      <a:lnTo>
                        <a:pt x="3" y="25"/>
                      </a:lnTo>
                      <a:lnTo>
                        <a:pt x="5" y="23"/>
                      </a:lnTo>
                      <a:lnTo>
                        <a:pt x="3" y="5"/>
                      </a:lnTo>
                      <a:lnTo>
                        <a:pt x="3" y="2"/>
                      </a:lnTo>
                      <a:lnTo>
                        <a:pt x="3" y="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62" name="Freeform 399"/>
                <p:cNvSpPr>
                  <a:spLocks/>
                </p:cNvSpPr>
                <p:nvPr/>
              </p:nvSpPr>
              <p:spPr bwMode="auto">
                <a:xfrm>
                  <a:off x="5083" y="2576"/>
                  <a:ext cx="15" cy="6"/>
                </a:xfrm>
                <a:custGeom>
                  <a:avLst/>
                  <a:gdLst>
                    <a:gd name="T0" fmla="*/ 3 w 15"/>
                    <a:gd name="T1" fmla="*/ 0 h 6"/>
                    <a:gd name="T2" fmla="*/ 7 w 15"/>
                    <a:gd name="T3" fmla="*/ 0 h 6"/>
                    <a:gd name="T4" fmla="*/ 9 w 15"/>
                    <a:gd name="T5" fmla="*/ 2 h 6"/>
                    <a:gd name="T6" fmla="*/ 13 w 15"/>
                    <a:gd name="T7" fmla="*/ 2 h 6"/>
                    <a:gd name="T8" fmla="*/ 15 w 15"/>
                    <a:gd name="T9" fmla="*/ 4 h 6"/>
                    <a:gd name="T10" fmla="*/ 5 w 15"/>
                    <a:gd name="T11" fmla="*/ 4 h 6"/>
                    <a:gd name="T12" fmla="*/ 3 w 15"/>
                    <a:gd name="T13" fmla="*/ 6 h 6"/>
                    <a:gd name="T14" fmla="*/ 3 w 15"/>
                    <a:gd name="T15" fmla="*/ 4 h 6"/>
                    <a:gd name="T16" fmla="*/ 1 w 15"/>
                    <a:gd name="T17" fmla="*/ 0 h 6"/>
                    <a:gd name="T18" fmla="*/ 0 w 15"/>
                    <a:gd name="T19" fmla="*/ 0 h 6"/>
                    <a:gd name="T20" fmla="*/ 3 w 15"/>
                    <a:gd name="T21" fmla="*/ 0 h 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5"/>
                    <a:gd name="T34" fmla="*/ 0 h 6"/>
                    <a:gd name="T35" fmla="*/ 15 w 15"/>
                    <a:gd name="T36" fmla="*/ 6 h 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5" h="6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9" y="2"/>
                      </a:lnTo>
                      <a:lnTo>
                        <a:pt x="13" y="2"/>
                      </a:lnTo>
                      <a:lnTo>
                        <a:pt x="15" y="4"/>
                      </a:lnTo>
                      <a:lnTo>
                        <a:pt x="5" y="4"/>
                      </a:lnTo>
                      <a:lnTo>
                        <a:pt x="3" y="6"/>
                      </a:lnTo>
                      <a:lnTo>
                        <a:pt x="3" y="4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63" name="Freeform 400"/>
                <p:cNvSpPr>
                  <a:spLocks/>
                </p:cNvSpPr>
                <p:nvPr/>
              </p:nvSpPr>
              <p:spPr bwMode="auto">
                <a:xfrm>
                  <a:off x="4991" y="2853"/>
                  <a:ext cx="3" cy="15"/>
                </a:xfrm>
                <a:custGeom>
                  <a:avLst/>
                  <a:gdLst>
                    <a:gd name="T0" fmla="*/ 3 w 3"/>
                    <a:gd name="T1" fmla="*/ 0 h 15"/>
                    <a:gd name="T2" fmla="*/ 1 w 3"/>
                    <a:gd name="T3" fmla="*/ 6 h 15"/>
                    <a:gd name="T4" fmla="*/ 1 w 3"/>
                    <a:gd name="T5" fmla="*/ 11 h 15"/>
                    <a:gd name="T6" fmla="*/ 0 w 3"/>
                    <a:gd name="T7" fmla="*/ 15 h 15"/>
                    <a:gd name="T8" fmla="*/ 1 w 3"/>
                    <a:gd name="T9" fmla="*/ 11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"/>
                    <a:gd name="T16" fmla="*/ 0 h 15"/>
                    <a:gd name="T17" fmla="*/ 3 w 3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" h="15">
                      <a:moveTo>
                        <a:pt x="3" y="0"/>
                      </a:moveTo>
                      <a:lnTo>
                        <a:pt x="1" y="6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1" y="1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64" name="Freeform 401"/>
                <p:cNvSpPr>
                  <a:spLocks/>
                </p:cNvSpPr>
                <p:nvPr/>
              </p:nvSpPr>
              <p:spPr bwMode="auto">
                <a:xfrm>
                  <a:off x="4987" y="2845"/>
                  <a:ext cx="2" cy="14"/>
                </a:xfrm>
                <a:custGeom>
                  <a:avLst/>
                  <a:gdLst>
                    <a:gd name="T0" fmla="*/ 2 w 2"/>
                    <a:gd name="T1" fmla="*/ 0 h 14"/>
                    <a:gd name="T2" fmla="*/ 2 w 2"/>
                    <a:gd name="T3" fmla="*/ 4 h 14"/>
                    <a:gd name="T4" fmla="*/ 0 w 2"/>
                    <a:gd name="T5" fmla="*/ 8 h 14"/>
                    <a:gd name="T6" fmla="*/ 0 w 2"/>
                    <a:gd name="T7" fmla="*/ 14 h 14"/>
                    <a:gd name="T8" fmla="*/ 0 w 2"/>
                    <a:gd name="T9" fmla="*/ 8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14"/>
                    <a:gd name="T17" fmla="*/ 2 w 2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14">
                      <a:moveTo>
                        <a:pt x="2" y="0"/>
                      </a:move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0" y="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65" name="Freeform 402"/>
                <p:cNvSpPr>
                  <a:spLocks/>
                </p:cNvSpPr>
                <p:nvPr/>
              </p:nvSpPr>
              <p:spPr bwMode="auto">
                <a:xfrm>
                  <a:off x="5077" y="2690"/>
                  <a:ext cx="7" cy="13"/>
                </a:xfrm>
                <a:custGeom>
                  <a:avLst/>
                  <a:gdLst>
                    <a:gd name="T0" fmla="*/ 0 w 7"/>
                    <a:gd name="T1" fmla="*/ 0 h 13"/>
                    <a:gd name="T2" fmla="*/ 2 w 7"/>
                    <a:gd name="T3" fmla="*/ 4 h 13"/>
                    <a:gd name="T4" fmla="*/ 6 w 7"/>
                    <a:gd name="T5" fmla="*/ 9 h 13"/>
                    <a:gd name="T6" fmla="*/ 7 w 7"/>
                    <a:gd name="T7" fmla="*/ 13 h 13"/>
                    <a:gd name="T8" fmla="*/ 6 w 7"/>
                    <a:gd name="T9" fmla="*/ 9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"/>
                    <a:gd name="T16" fmla="*/ 0 h 13"/>
                    <a:gd name="T17" fmla="*/ 7 w 7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" h="13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6" y="9"/>
                      </a:lnTo>
                      <a:lnTo>
                        <a:pt x="7" y="13"/>
                      </a:lnTo>
                      <a:lnTo>
                        <a:pt x="6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66" name="Freeform 403"/>
                <p:cNvSpPr>
                  <a:spLocks/>
                </p:cNvSpPr>
                <p:nvPr/>
              </p:nvSpPr>
              <p:spPr bwMode="auto">
                <a:xfrm>
                  <a:off x="5083" y="2607"/>
                  <a:ext cx="13" cy="8"/>
                </a:xfrm>
                <a:custGeom>
                  <a:avLst/>
                  <a:gdLst>
                    <a:gd name="T0" fmla="*/ 1 w 13"/>
                    <a:gd name="T1" fmla="*/ 2 h 8"/>
                    <a:gd name="T2" fmla="*/ 9 w 13"/>
                    <a:gd name="T3" fmla="*/ 2 h 8"/>
                    <a:gd name="T4" fmla="*/ 7 w 13"/>
                    <a:gd name="T5" fmla="*/ 4 h 8"/>
                    <a:gd name="T6" fmla="*/ 5 w 13"/>
                    <a:gd name="T7" fmla="*/ 4 h 8"/>
                    <a:gd name="T8" fmla="*/ 0 w 13"/>
                    <a:gd name="T9" fmla="*/ 6 h 8"/>
                    <a:gd name="T10" fmla="*/ 0 w 13"/>
                    <a:gd name="T11" fmla="*/ 8 h 8"/>
                    <a:gd name="T12" fmla="*/ 3 w 13"/>
                    <a:gd name="T13" fmla="*/ 8 h 8"/>
                    <a:gd name="T14" fmla="*/ 7 w 13"/>
                    <a:gd name="T15" fmla="*/ 4 h 8"/>
                    <a:gd name="T16" fmla="*/ 11 w 13"/>
                    <a:gd name="T17" fmla="*/ 2 h 8"/>
                    <a:gd name="T18" fmla="*/ 13 w 13"/>
                    <a:gd name="T19" fmla="*/ 0 h 8"/>
                    <a:gd name="T20" fmla="*/ 11 w 13"/>
                    <a:gd name="T21" fmla="*/ 2 h 8"/>
                    <a:gd name="T22" fmla="*/ 9 w 13"/>
                    <a:gd name="T23" fmla="*/ 2 h 8"/>
                    <a:gd name="T24" fmla="*/ 7 w 13"/>
                    <a:gd name="T25" fmla="*/ 0 h 8"/>
                    <a:gd name="T26" fmla="*/ 5 w 13"/>
                    <a:gd name="T27" fmla="*/ 0 h 8"/>
                    <a:gd name="T28" fmla="*/ 1 w 13"/>
                    <a:gd name="T29" fmla="*/ 2 h 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3"/>
                    <a:gd name="T46" fmla="*/ 0 h 8"/>
                    <a:gd name="T47" fmla="*/ 13 w 13"/>
                    <a:gd name="T48" fmla="*/ 8 h 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3" h="8">
                      <a:moveTo>
                        <a:pt x="1" y="2"/>
                      </a:moveTo>
                      <a:lnTo>
                        <a:pt x="9" y="2"/>
                      </a:lnTo>
                      <a:lnTo>
                        <a:pt x="7" y="4"/>
                      </a:lnTo>
                      <a:lnTo>
                        <a:pt x="5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3" y="8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3" y="0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67" name="Freeform 404"/>
                <p:cNvSpPr>
                  <a:spLocks/>
                </p:cNvSpPr>
                <p:nvPr/>
              </p:nvSpPr>
              <p:spPr bwMode="auto">
                <a:xfrm>
                  <a:off x="5132" y="2590"/>
                  <a:ext cx="12" cy="13"/>
                </a:xfrm>
                <a:custGeom>
                  <a:avLst/>
                  <a:gdLst>
                    <a:gd name="T0" fmla="*/ 12 w 12"/>
                    <a:gd name="T1" fmla="*/ 0 h 13"/>
                    <a:gd name="T2" fmla="*/ 8 w 12"/>
                    <a:gd name="T3" fmla="*/ 4 h 13"/>
                    <a:gd name="T4" fmla="*/ 4 w 12"/>
                    <a:gd name="T5" fmla="*/ 9 h 13"/>
                    <a:gd name="T6" fmla="*/ 0 w 12"/>
                    <a:gd name="T7" fmla="*/ 13 h 13"/>
                    <a:gd name="T8" fmla="*/ 4 w 12"/>
                    <a:gd name="T9" fmla="*/ 9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13"/>
                    <a:gd name="T17" fmla="*/ 12 w 12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13">
                      <a:moveTo>
                        <a:pt x="12" y="0"/>
                      </a:moveTo>
                      <a:lnTo>
                        <a:pt x="8" y="4"/>
                      </a:lnTo>
                      <a:lnTo>
                        <a:pt x="4" y="9"/>
                      </a:lnTo>
                      <a:lnTo>
                        <a:pt x="0" y="13"/>
                      </a:lnTo>
                      <a:lnTo>
                        <a:pt x="4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68" name="Freeform 405"/>
                <p:cNvSpPr>
                  <a:spLocks/>
                </p:cNvSpPr>
                <p:nvPr/>
              </p:nvSpPr>
              <p:spPr bwMode="auto">
                <a:xfrm>
                  <a:off x="5132" y="2567"/>
                  <a:ext cx="14" cy="11"/>
                </a:xfrm>
                <a:custGeom>
                  <a:avLst/>
                  <a:gdLst>
                    <a:gd name="T0" fmla="*/ 14 w 14"/>
                    <a:gd name="T1" fmla="*/ 0 h 11"/>
                    <a:gd name="T2" fmla="*/ 12 w 14"/>
                    <a:gd name="T3" fmla="*/ 2 h 11"/>
                    <a:gd name="T4" fmla="*/ 8 w 14"/>
                    <a:gd name="T5" fmla="*/ 2 h 11"/>
                    <a:gd name="T6" fmla="*/ 0 w 14"/>
                    <a:gd name="T7" fmla="*/ 9 h 11"/>
                    <a:gd name="T8" fmla="*/ 0 w 14"/>
                    <a:gd name="T9" fmla="*/ 11 h 11"/>
                    <a:gd name="T10" fmla="*/ 2 w 14"/>
                    <a:gd name="T11" fmla="*/ 11 h 11"/>
                    <a:gd name="T12" fmla="*/ 4 w 14"/>
                    <a:gd name="T13" fmla="*/ 7 h 11"/>
                    <a:gd name="T14" fmla="*/ 8 w 14"/>
                    <a:gd name="T15" fmla="*/ 4 h 11"/>
                    <a:gd name="T16" fmla="*/ 12 w 14"/>
                    <a:gd name="T17" fmla="*/ 2 h 11"/>
                    <a:gd name="T18" fmla="*/ 14 w 14"/>
                    <a:gd name="T19" fmla="*/ 0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"/>
                    <a:gd name="T31" fmla="*/ 0 h 11"/>
                    <a:gd name="T32" fmla="*/ 14 w 14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" h="11">
                      <a:moveTo>
                        <a:pt x="14" y="0"/>
                      </a:moveTo>
                      <a:lnTo>
                        <a:pt x="12" y="2"/>
                      </a:lnTo>
                      <a:lnTo>
                        <a:pt x="8" y="2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2" y="11"/>
                      </a:lnTo>
                      <a:lnTo>
                        <a:pt x="4" y="7"/>
                      </a:lnTo>
                      <a:lnTo>
                        <a:pt x="8" y="4"/>
                      </a:lnTo>
                      <a:lnTo>
                        <a:pt x="12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69" name="Freeform 406"/>
                <p:cNvSpPr>
                  <a:spLocks/>
                </p:cNvSpPr>
                <p:nvPr/>
              </p:nvSpPr>
              <p:spPr bwMode="auto">
                <a:xfrm>
                  <a:off x="5081" y="2607"/>
                  <a:ext cx="11" cy="6"/>
                </a:xfrm>
                <a:custGeom>
                  <a:avLst/>
                  <a:gdLst>
                    <a:gd name="T0" fmla="*/ 0 w 11"/>
                    <a:gd name="T1" fmla="*/ 0 h 6"/>
                    <a:gd name="T2" fmla="*/ 2 w 11"/>
                    <a:gd name="T3" fmla="*/ 6 h 6"/>
                    <a:gd name="T4" fmla="*/ 7 w 11"/>
                    <a:gd name="T5" fmla="*/ 4 h 6"/>
                    <a:gd name="T6" fmla="*/ 11 w 11"/>
                    <a:gd name="T7" fmla="*/ 4 h 6"/>
                    <a:gd name="T8" fmla="*/ 11 w 11"/>
                    <a:gd name="T9" fmla="*/ 2 h 6"/>
                    <a:gd name="T10" fmla="*/ 3 w 11"/>
                    <a:gd name="T11" fmla="*/ 2 h 6"/>
                    <a:gd name="T12" fmla="*/ 0 w 11"/>
                    <a:gd name="T13" fmla="*/ 0 h 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"/>
                    <a:gd name="T22" fmla="*/ 0 h 6"/>
                    <a:gd name="T23" fmla="*/ 11 w 11"/>
                    <a:gd name="T24" fmla="*/ 6 h 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" h="6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7" y="4"/>
                      </a:lnTo>
                      <a:lnTo>
                        <a:pt x="11" y="4"/>
                      </a:lnTo>
                      <a:lnTo>
                        <a:pt x="11" y="2"/>
                      </a:lnTo>
                      <a:lnTo>
                        <a:pt x="3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70" name="Freeform 407"/>
                <p:cNvSpPr>
                  <a:spLocks/>
                </p:cNvSpPr>
                <p:nvPr/>
              </p:nvSpPr>
              <p:spPr bwMode="auto">
                <a:xfrm>
                  <a:off x="5084" y="2686"/>
                  <a:ext cx="2" cy="11"/>
                </a:xfrm>
                <a:custGeom>
                  <a:avLst/>
                  <a:gdLst>
                    <a:gd name="T0" fmla="*/ 0 w 2"/>
                    <a:gd name="T1" fmla="*/ 0 h 11"/>
                    <a:gd name="T2" fmla="*/ 0 w 2"/>
                    <a:gd name="T3" fmla="*/ 4 h 11"/>
                    <a:gd name="T4" fmla="*/ 2 w 2"/>
                    <a:gd name="T5" fmla="*/ 9 h 11"/>
                    <a:gd name="T6" fmla="*/ 2 w 2"/>
                    <a:gd name="T7" fmla="*/ 11 h 11"/>
                    <a:gd name="T8" fmla="*/ 2 w 2"/>
                    <a:gd name="T9" fmla="*/ 9 h 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11"/>
                    <a:gd name="T17" fmla="*/ 2 w 2"/>
                    <a:gd name="T18" fmla="*/ 11 h 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11">
                      <a:moveTo>
                        <a:pt x="0" y="0"/>
                      </a:moveTo>
                      <a:lnTo>
                        <a:pt x="0" y="4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2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71" name="Freeform 408"/>
                <p:cNvSpPr>
                  <a:spLocks/>
                </p:cNvSpPr>
                <p:nvPr/>
              </p:nvSpPr>
              <p:spPr bwMode="auto">
                <a:xfrm>
                  <a:off x="5088" y="2680"/>
                  <a:ext cx="4" cy="12"/>
                </a:xfrm>
                <a:custGeom>
                  <a:avLst/>
                  <a:gdLst>
                    <a:gd name="T0" fmla="*/ 4 w 4"/>
                    <a:gd name="T1" fmla="*/ 12 h 12"/>
                    <a:gd name="T2" fmla="*/ 2 w 4"/>
                    <a:gd name="T3" fmla="*/ 8 h 12"/>
                    <a:gd name="T4" fmla="*/ 2 w 4"/>
                    <a:gd name="T5" fmla="*/ 6 h 12"/>
                    <a:gd name="T6" fmla="*/ 0 w 4"/>
                    <a:gd name="T7" fmla="*/ 4 h 12"/>
                    <a:gd name="T8" fmla="*/ 0 w 4"/>
                    <a:gd name="T9" fmla="*/ 0 h 12"/>
                    <a:gd name="T10" fmla="*/ 0 w 4"/>
                    <a:gd name="T11" fmla="*/ 4 h 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"/>
                    <a:gd name="T19" fmla="*/ 0 h 12"/>
                    <a:gd name="T20" fmla="*/ 4 w 4"/>
                    <a:gd name="T21" fmla="*/ 12 h 1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" h="12">
                      <a:moveTo>
                        <a:pt x="4" y="12"/>
                      </a:move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0" y="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72" name="Freeform 409"/>
                <p:cNvSpPr>
                  <a:spLocks/>
                </p:cNvSpPr>
                <p:nvPr/>
              </p:nvSpPr>
              <p:spPr bwMode="auto">
                <a:xfrm>
                  <a:off x="5140" y="2574"/>
                  <a:ext cx="2" cy="10"/>
                </a:xfrm>
                <a:custGeom>
                  <a:avLst/>
                  <a:gdLst>
                    <a:gd name="T0" fmla="*/ 2 w 2"/>
                    <a:gd name="T1" fmla="*/ 0 h 10"/>
                    <a:gd name="T2" fmla="*/ 0 w 2"/>
                    <a:gd name="T3" fmla="*/ 2 h 10"/>
                    <a:gd name="T4" fmla="*/ 0 w 2"/>
                    <a:gd name="T5" fmla="*/ 6 h 10"/>
                    <a:gd name="T6" fmla="*/ 2 w 2"/>
                    <a:gd name="T7" fmla="*/ 8 h 10"/>
                    <a:gd name="T8" fmla="*/ 2 w 2"/>
                    <a:gd name="T9" fmla="*/ 10 h 10"/>
                    <a:gd name="T10" fmla="*/ 2 w 2"/>
                    <a:gd name="T11" fmla="*/ 0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"/>
                    <a:gd name="T19" fmla="*/ 0 h 10"/>
                    <a:gd name="T20" fmla="*/ 2 w 2"/>
                    <a:gd name="T21" fmla="*/ 10 h 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" h="10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73" name="Freeform 410"/>
                <p:cNvSpPr>
                  <a:spLocks/>
                </p:cNvSpPr>
                <p:nvPr/>
              </p:nvSpPr>
              <p:spPr bwMode="auto">
                <a:xfrm>
                  <a:off x="5079" y="2597"/>
                  <a:ext cx="5" cy="2"/>
                </a:xfrm>
                <a:custGeom>
                  <a:avLst/>
                  <a:gdLst>
                    <a:gd name="T0" fmla="*/ 5 w 5"/>
                    <a:gd name="T1" fmla="*/ 2 h 2"/>
                    <a:gd name="T2" fmla="*/ 4 w 5"/>
                    <a:gd name="T3" fmla="*/ 0 h 2"/>
                    <a:gd name="T4" fmla="*/ 0 w 5"/>
                    <a:gd name="T5" fmla="*/ 2 h 2"/>
                    <a:gd name="T6" fmla="*/ 5 w 5"/>
                    <a:gd name="T7" fmla="*/ 2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"/>
                    <a:gd name="T13" fmla="*/ 0 h 2"/>
                    <a:gd name="T14" fmla="*/ 5 w 5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" h="2">
                      <a:moveTo>
                        <a:pt x="5" y="2"/>
                      </a:moveTo>
                      <a:lnTo>
                        <a:pt x="4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74" name="Freeform 411"/>
                <p:cNvSpPr>
                  <a:spLocks/>
                </p:cNvSpPr>
                <p:nvPr/>
              </p:nvSpPr>
              <p:spPr bwMode="auto">
                <a:xfrm>
                  <a:off x="5012" y="2878"/>
                  <a:ext cx="3" cy="6"/>
                </a:xfrm>
                <a:custGeom>
                  <a:avLst/>
                  <a:gdLst>
                    <a:gd name="T0" fmla="*/ 0 w 3"/>
                    <a:gd name="T1" fmla="*/ 0 h 6"/>
                    <a:gd name="T2" fmla="*/ 2 w 3"/>
                    <a:gd name="T3" fmla="*/ 6 h 6"/>
                    <a:gd name="T4" fmla="*/ 3 w 3"/>
                    <a:gd name="T5" fmla="*/ 2 h 6"/>
                    <a:gd name="T6" fmla="*/ 2 w 3"/>
                    <a:gd name="T7" fmla="*/ 6 h 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"/>
                    <a:gd name="T13" fmla="*/ 0 h 6"/>
                    <a:gd name="T14" fmla="*/ 3 w 3"/>
                    <a:gd name="T15" fmla="*/ 6 h 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" h="6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3" y="2"/>
                      </a:lnTo>
                      <a:lnTo>
                        <a:pt x="2" y="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75" name="Freeform 412"/>
                <p:cNvSpPr>
                  <a:spLocks/>
                </p:cNvSpPr>
                <p:nvPr/>
              </p:nvSpPr>
              <p:spPr bwMode="auto">
                <a:xfrm>
                  <a:off x="4994" y="2847"/>
                  <a:ext cx="6" cy="4"/>
                </a:xfrm>
                <a:custGeom>
                  <a:avLst/>
                  <a:gdLst>
                    <a:gd name="T0" fmla="*/ 6 w 6"/>
                    <a:gd name="T1" fmla="*/ 0 h 4"/>
                    <a:gd name="T2" fmla="*/ 4 w 6"/>
                    <a:gd name="T3" fmla="*/ 0 h 4"/>
                    <a:gd name="T4" fmla="*/ 0 w 6"/>
                    <a:gd name="T5" fmla="*/ 4 h 4"/>
                    <a:gd name="T6" fmla="*/ 4 w 6"/>
                    <a:gd name="T7" fmla="*/ 2 h 4"/>
                    <a:gd name="T8" fmla="*/ 6 w 6"/>
                    <a:gd name="T9" fmla="*/ 2 h 4"/>
                    <a:gd name="T10" fmla="*/ 6 w 6"/>
                    <a:gd name="T11" fmla="*/ 0 h 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"/>
                    <a:gd name="T19" fmla="*/ 0 h 4"/>
                    <a:gd name="T20" fmla="*/ 6 w 6"/>
                    <a:gd name="T21" fmla="*/ 4 h 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" h="4">
                      <a:moveTo>
                        <a:pt x="6" y="0"/>
                      </a:move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6" y="2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76" name="Freeform 413"/>
                <p:cNvSpPr>
                  <a:spLocks/>
                </p:cNvSpPr>
                <p:nvPr/>
              </p:nvSpPr>
              <p:spPr bwMode="auto">
                <a:xfrm>
                  <a:off x="5096" y="2605"/>
                  <a:ext cx="4" cy="4"/>
                </a:xfrm>
                <a:custGeom>
                  <a:avLst/>
                  <a:gdLst>
                    <a:gd name="T0" fmla="*/ 0 w 4"/>
                    <a:gd name="T1" fmla="*/ 0 h 4"/>
                    <a:gd name="T2" fmla="*/ 4 w 4"/>
                    <a:gd name="T3" fmla="*/ 4 h 4"/>
                    <a:gd name="T4" fmla="*/ 2 w 4"/>
                    <a:gd name="T5" fmla="*/ 2 h 4"/>
                    <a:gd name="T6" fmla="*/ 0 60000 65536"/>
                    <a:gd name="T7" fmla="*/ 0 60000 65536"/>
                    <a:gd name="T8" fmla="*/ 0 60000 65536"/>
                    <a:gd name="T9" fmla="*/ 0 w 4"/>
                    <a:gd name="T10" fmla="*/ 0 h 4"/>
                    <a:gd name="T11" fmla="*/ 4 w 4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" h="4">
                      <a:moveTo>
                        <a:pt x="0" y="0"/>
                      </a:moveTo>
                      <a:lnTo>
                        <a:pt x="4" y="4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77" name="Freeform 414"/>
                <p:cNvSpPr>
                  <a:spLocks/>
                </p:cNvSpPr>
                <p:nvPr/>
              </p:nvSpPr>
              <p:spPr bwMode="auto">
                <a:xfrm>
                  <a:off x="5000" y="2855"/>
                  <a:ext cx="2" cy="4"/>
                </a:xfrm>
                <a:custGeom>
                  <a:avLst/>
                  <a:gdLst>
                    <a:gd name="T0" fmla="*/ 0 w 2"/>
                    <a:gd name="T1" fmla="*/ 4 h 4"/>
                    <a:gd name="T2" fmla="*/ 2 w 2"/>
                    <a:gd name="T3" fmla="*/ 0 h 4"/>
                    <a:gd name="T4" fmla="*/ 0 w 2"/>
                    <a:gd name="T5" fmla="*/ 0 h 4"/>
                    <a:gd name="T6" fmla="*/ 0 w 2"/>
                    <a:gd name="T7" fmla="*/ 4 h 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"/>
                    <a:gd name="T13" fmla="*/ 0 h 4"/>
                    <a:gd name="T14" fmla="*/ 2 w 2"/>
                    <a:gd name="T15" fmla="*/ 4 h 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" h="4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78" name="Line 415"/>
                <p:cNvSpPr>
                  <a:spLocks noChangeShapeType="1"/>
                </p:cNvSpPr>
                <p:nvPr/>
              </p:nvSpPr>
              <p:spPr bwMode="auto">
                <a:xfrm>
                  <a:off x="5142" y="2574"/>
                  <a:ext cx="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79" name="Freeform 416"/>
                <p:cNvSpPr>
                  <a:spLocks/>
                </p:cNvSpPr>
                <p:nvPr/>
              </p:nvSpPr>
              <p:spPr bwMode="auto">
                <a:xfrm>
                  <a:off x="5169" y="2569"/>
                  <a:ext cx="86" cy="249"/>
                </a:xfrm>
                <a:custGeom>
                  <a:avLst/>
                  <a:gdLst>
                    <a:gd name="T0" fmla="*/ 0 w 86"/>
                    <a:gd name="T1" fmla="*/ 4 h 249"/>
                    <a:gd name="T2" fmla="*/ 76 w 86"/>
                    <a:gd name="T3" fmla="*/ 178 h 249"/>
                    <a:gd name="T4" fmla="*/ 78 w 86"/>
                    <a:gd name="T5" fmla="*/ 249 h 249"/>
                    <a:gd name="T6" fmla="*/ 86 w 86"/>
                    <a:gd name="T7" fmla="*/ 249 h 249"/>
                    <a:gd name="T8" fmla="*/ 82 w 86"/>
                    <a:gd name="T9" fmla="*/ 173 h 249"/>
                    <a:gd name="T10" fmla="*/ 7 w 86"/>
                    <a:gd name="T11" fmla="*/ 0 h 249"/>
                    <a:gd name="T12" fmla="*/ 0 w 86"/>
                    <a:gd name="T13" fmla="*/ 4 h 24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6"/>
                    <a:gd name="T22" fmla="*/ 0 h 249"/>
                    <a:gd name="T23" fmla="*/ 86 w 86"/>
                    <a:gd name="T24" fmla="*/ 249 h 24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6" h="249">
                      <a:moveTo>
                        <a:pt x="0" y="4"/>
                      </a:moveTo>
                      <a:lnTo>
                        <a:pt x="76" y="178"/>
                      </a:lnTo>
                      <a:lnTo>
                        <a:pt x="78" y="249"/>
                      </a:lnTo>
                      <a:lnTo>
                        <a:pt x="86" y="249"/>
                      </a:lnTo>
                      <a:lnTo>
                        <a:pt x="82" y="173"/>
                      </a:lnTo>
                      <a:lnTo>
                        <a:pt x="7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80" name="Freeform 417"/>
                <p:cNvSpPr>
                  <a:spLocks/>
                </p:cNvSpPr>
                <p:nvPr/>
              </p:nvSpPr>
              <p:spPr bwMode="auto">
                <a:xfrm>
                  <a:off x="5173" y="2605"/>
                  <a:ext cx="84" cy="23"/>
                </a:xfrm>
                <a:custGeom>
                  <a:avLst/>
                  <a:gdLst>
                    <a:gd name="T0" fmla="*/ 0 w 84"/>
                    <a:gd name="T1" fmla="*/ 21 h 23"/>
                    <a:gd name="T2" fmla="*/ 5 w 84"/>
                    <a:gd name="T3" fmla="*/ 16 h 23"/>
                    <a:gd name="T4" fmla="*/ 11 w 84"/>
                    <a:gd name="T5" fmla="*/ 16 h 23"/>
                    <a:gd name="T6" fmla="*/ 23 w 84"/>
                    <a:gd name="T7" fmla="*/ 14 h 23"/>
                    <a:gd name="T8" fmla="*/ 30 w 84"/>
                    <a:gd name="T9" fmla="*/ 14 h 23"/>
                    <a:gd name="T10" fmla="*/ 46 w 84"/>
                    <a:gd name="T11" fmla="*/ 12 h 23"/>
                    <a:gd name="T12" fmla="*/ 57 w 84"/>
                    <a:gd name="T13" fmla="*/ 6 h 23"/>
                    <a:gd name="T14" fmla="*/ 69 w 84"/>
                    <a:gd name="T15" fmla="*/ 4 h 23"/>
                    <a:gd name="T16" fmla="*/ 80 w 84"/>
                    <a:gd name="T17" fmla="*/ 0 h 23"/>
                    <a:gd name="T18" fmla="*/ 84 w 84"/>
                    <a:gd name="T19" fmla="*/ 6 h 23"/>
                    <a:gd name="T20" fmla="*/ 48 w 84"/>
                    <a:gd name="T21" fmla="*/ 14 h 23"/>
                    <a:gd name="T22" fmla="*/ 46 w 84"/>
                    <a:gd name="T23" fmla="*/ 16 h 23"/>
                    <a:gd name="T24" fmla="*/ 30 w 84"/>
                    <a:gd name="T25" fmla="*/ 17 h 23"/>
                    <a:gd name="T26" fmla="*/ 15 w 84"/>
                    <a:gd name="T27" fmla="*/ 17 h 23"/>
                    <a:gd name="T28" fmla="*/ 5 w 84"/>
                    <a:gd name="T29" fmla="*/ 23 h 23"/>
                    <a:gd name="T30" fmla="*/ 0 w 84"/>
                    <a:gd name="T31" fmla="*/ 21 h 2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4"/>
                    <a:gd name="T49" fmla="*/ 0 h 23"/>
                    <a:gd name="T50" fmla="*/ 84 w 84"/>
                    <a:gd name="T51" fmla="*/ 23 h 2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4" h="23">
                      <a:moveTo>
                        <a:pt x="0" y="21"/>
                      </a:moveTo>
                      <a:lnTo>
                        <a:pt x="5" y="16"/>
                      </a:lnTo>
                      <a:lnTo>
                        <a:pt x="11" y="16"/>
                      </a:lnTo>
                      <a:lnTo>
                        <a:pt x="23" y="14"/>
                      </a:lnTo>
                      <a:lnTo>
                        <a:pt x="30" y="14"/>
                      </a:lnTo>
                      <a:lnTo>
                        <a:pt x="46" y="12"/>
                      </a:lnTo>
                      <a:lnTo>
                        <a:pt x="57" y="6"/>
                      </a:lnTo>
                      <a:lnTo>
                        <a:pt x="69" y="4"/>
                      </a:lnTo>
                      <a:lnTo>
                        <a:pt x="80" y="0"/>
                      </a:lnTo>
                      <a:lnTo>
                        <a:pt x="84" y="6"/>
                      </a:lnTo>
                      <a:lnTo>
                        <a:pt x="48" y="14"/>
                      </a:lnTo>
                      <a:lnTo>
                        <a:pt x="46" y="16"/>
                      </a:lnTo>
                      <a:lnTo>
                        <a:pt x="30" y="17"/>
                      </a:lnTo>
                      <a:lnTo>
                        <a:pt x="15" y="17"/>
                      </a:lnTo>
                      <a:lnTo>
                        <a:pt x="5" y="23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81" name="Freeform 418"/>
                <p:cNvSpPr>
                  <a:spLocks/>
                </p:cNvSpPr>
                <p:nvPr/>
              </p:nvSpPr>
              <p:spPr bwMode="auto">
                <a:xfrm>
                  <a:off x="5186" y="2621"/>
                  <a:ext cx="29" cy="17"/>
                </a:xfrm>
                <a:custGeom>
                  <a:avLst/>
                  <a:gdLst>
                    <a:gd name="T0" fmla="*/ 0 w 29"/>
                    <a:gd name="T1" fmla="*/ 13 h 17"/>
                    <a:gd name="T2" fmla="*/ 6 w 29"/>
                    <a:gd name="T3" fmla="*/ 17 h 17"/>
                    <a:gd name="T4" fmla="*/ 12 w 29"/>
                    <a:gd name="T5" fmla="*/ 13 h 17"/>
                    <a:gd name="T6" fmla="*/ 21 w 29"/>
                    <a:gd name="T7" fmla="*/ 13 h 17"/>
                    <a:gd name="T8" fmla="*/ 29 w 29"/>
                    <a:gd name="T9" fmla="*/ 7 h 17"/>
                    <a:gd name="T10" fmla="*/ 29 w 29"/>
                    <a:gd name="T11" fmla="*/ 0 h 17"/>
                    <a:gd name="T12" fmla="*/ 23 w 29"/>
                    <a:gd name="T13" fmla="*/ 0 h 17"/>
                    <a:gd name="T14" fmla="*/ 21 w 29"/>
                    <a:gd name="T15" fmla="*/ 5 h 17"/>
                    <a:gd name="T16" fmla="*/ 19 w 29"/>
                    <a:gd name="T17" fmla="*/ 7 h 17"/>
                    <a:gd name="T18" fmla="*/ 12 w 29"/>
                    <a:gd name="T19" fmla="*/ 7 h 17"/>
                    <a:gd name="T20" fmla="*/ 0 w 29"/>
                    <a:gd name="T21" fmla="*/ 13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9"/>
                    <a:gd name="T34" fmla="*/ 0 h 17"/>
                    <a:gd name="T35" fmla="*/ 29 w 29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9" h="17">
                      <a:moveTo>
                        <a:pt x="0" y="13"/>
                      </a:moveTo>
                      <a:lnTo>
                        <a:pt x="6" y="17"/>
                      </a:lnTo>
                      <a:lnTo>
                        <a:pt x="12" y="13"/>
                      </a:lnTo>
                      <a:lnTo>
                        <a:pt x="21" y="13"/>
                      </a:lnTo>
                      <a:lnTo>
                        <a:pt x="29" y="7"/>
                      </a:lnTo>
                      <a:lnTo>
                        <a:pt x="29" y="0"/>
                      </a:lnTo>
                      <a:lnTo>
                        <a:pt x="23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2" y="7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82" name="Freeform 419"/>
                <p:cNvSpPr>
                  <a:spLocks/>
                </p:cNvSpPr>
                <p:nvPr/>
              </p:nvSpPr>
              <p:spPr bwMode="auto">
                <a:xfrm>
                  <a:off x="5100" y="2742"/>
                  <a:ext cx="153" cy="36"/>
                </a:xfrm>
                <a:custGeom>
                  <a:avLst/>
                  <a:gdLst>
                    <a:gd name="T0" fmla="*/ 151 w 153"/>
                    <a:gd name="T1" fmla="*/ 0 h 36"/>
                    <a:gd name="T2" fmla="*/ 138 w 153"/>
                    <a:gd name="T3" fmla="*/ 9 h 36"/>
                    <a:gd name="T4" fmla="*/ 117 w 153"/>
                    <a:gd name="T5" fmla="*/ 21 h 36"/>
                    <a:gd name="T6" fmla="*/ 92 w 153"/>
                    <a:gd name="T7" fmla="*/ 26 h 36"/>
                    <a:gd name="T8" fmla="*/ 50 w 153"/>
                    <a:gd name="T9" fmla="*/ 24 h 36"/>
                    <a:gd name="T10" fmla="*/ 17 w 153"/>
                    <a:gd name="T11" fmla="*/ 19 h 36"/>
                    <a:gd name="T12" fmla="*/ 0 w 153"/>
                    <a:gd name="T13" fmla="*/ 21 h 36"/>
                    <a:gd name="T14" fmla="*/ 0 w 153"/>
                    <a:gd name="T15" fmla="*/ 30 h 36"/>
                    <a:gd name="T16" fmla="*/ 17 w 153"/>
                    <a:gd name="T17" fmla="*/ 30 h 36"/>
                    <a:gd name="T18" fmla="*/ 46 w 153"/>
                    <a:gd name="T19" fmla="*/ 34 h 36"/>
                    <a:gd name="T20" fmla="*/ 90 w 153"/>
                    <a:gd name="T21" fmla="*/ 36 h 36"/>
                    <a:gd name="T22" fmla="*/ 113 w 153"/>
                    <a:gd name="T23" fmla="*/ 32 h 36"/>
                    <a:gd name="T24" fmla="*/ 134 w 153"/>
                    <a:gd name="T25" fmla="*/ 23 h 36"/>
                    <a:gd name="T26" fmla="*/ 153 w 153"/>
                    <a:gd name="T27" fmla="*/ 11 h 36"/>
                    <a:gd name="T28" fmla="*/ 151 w 153"/>
                    <a:gd name="T29" fmla="*/ 0 h 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53"/>
                    <a:gd name="T46" fmla="*/ 0 h 36"/>
                    <a:gd name="T47" fmla="*/ 153 w 153"/>
                    <a:gd name="T48" fmla="*/ 36 h 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53" h="36">
                      <a:moveTo>
                        <a:pt x="151" y="0"/>
                      </a:moveTo>
                      <a:lnTo>
                        <a:pt x="138" y="9"/>
                      </a:lnTo>
                      <a:lnTo>
                        <a:pt x="117" y="21"/>
                      </a:lnTo>
                      <a:lnTo>
                        <a:pt x="92" y="26"/>
                      </a:lnTo>
                      <a:lnTo>
                        <a:pt x="50" y="24"/>
                      </a:lnTo>
                      <a:lnTo>
                        <a:pt x="17" y="19"/>
                      </a:lnTo>
                      <a:lnTo>
                        <a:pt x="0" y="21"/>
                      </a:lnTo>
                      <a:lnTo>
                        <a:pt x="0" y="30"/>
                      </a:lnTo>
                      <a:lnTo>
                        <a:pt x="17" y="30"/>
                      </a:lnTo>
                      <a:lnTo>
                        <a:pt x="46" y="34"/>
                      </a:lnTo>
                      <a:lnTo>
                        <a:pt x="90" y="36"/>
                      </a:lnTo>
                      <a:lnTo>
                        <a:pt x="113" y="32"/>
                      </a:lnTo>
                      <a:lnTo>
                        <a:pt x="134" y="23"/>
                      </a:lnTo>
                      <a:lnTo>
                        <a:pt x="153" y="11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83" name="Freeform 420"/>
                <p:cNvSpPr>
                  <a:spLocks/>
                </p:cNvSpPr>
                <p:nvPr/>
              </p:nvSpPr>
              <p:spPr bwMode="auto">
                <a:xfrm>
                  <a:off x="5023" y="2644"/>
                  <a:ext cx="178" cy="217"/>
                </a:xfrm>
                <a:custGeom>
                  <a:avLst/>
                  <a:gdLst>
                    <a:gd name="T0" fmla="*/ 14 w 178"/>
                    <a:gd name="T1" fmla="*/ 217 h 217"/>
                    <a:gd name="T2" fmla="*/ 23 w 178"/>
                    <a:gd name="T3" fmla="*/ 215 h 217"/>
                    <a:gd name="T4" fmla="*/ 48 w 178"/>
                    <a:gd name="T5" fmla="*/ 207 h 217"/>
                    <a:gd name="T6" fmla="*/ 61 w 178"/>
                    <a:gd name="T7" fmla="*/ 203 h 217"/>
                    <a:gd name="T8" fmla="*/ 77 w 178"/>
                    <a:gd name="T9" fmla="*/ 201 h 217"/>
                    <a:gd name="T10" fmla="*/ 88 w 178"/>
                    <a:gd name="T11" fmla="*/ 197 h 217"/>
                    <a:gd name="T12" fmla="*/ 102 w 178"/>
                    <a:gd name="T13" fmla="*/ 192 h 217"/>
                    <a:gd name="T14" fmla="*/ 111 w 178"/>
                    <a:gd name="T15" fmla="*/ 184 h 217"/>
                    <a:gd name="T16" fmla="*/ 121 w 178"/>
                    <a:gd name="T17" fmla="*/ 176 h 217"/>
                    <a:gd name="T18" fmla="*/ 138 w 178"/>
                    <a:gd name="T19" fmla="*/ 167 h 217"/>
                    <a:gd name="T20" fmla="*/ 155 w 178"/>
                    <a:gd name="T21" fmla="*/ 147 h 217"/>
                    <a:gd name="T22" fmla="*/ 165 w 178"/>
                    <a:gd name="T23" fmla="*/ 132 h 217"/>
                    <a:gd name="T24" fmla="*/ 167 w 178"/>
                    <a:gd name="T25" fmla="*/ 103 h 217"/>
                    <a:gd name="T26" fmla="*/ 171 w 178"/>
                    <a:gd name="T27" fmla="*/ 98 h 217"/>
                    <a:gd name="T28" fmla="*/ 178 w 178"/>
                    <a:gd name="T29" fmla="*/ 73 h 217"/>
                    <a:gd name="T30" fmla="*/ 175 w 178"/>
                    <a:gd name="T31" fmla="*/ 40 h 217"/>
                    <a:gd name="T32" fmla="*/ 175 w 178"/>
                    <a:gd name="T33" fmla="*/ 30 h 217"/>
                    <a:gd name="T34" fmla="*/ 171 w 178"/>
                    <a:gd name="T35" fmla="*/ 19 h 217"/>
                    <a:gd name="T36" fmla="*/ 165 w 178"/>
                    <a:gd name="T37" fmla="*/ 7 h 217"/>
                    <a:gd name="T38" fmla="*/ 153 w 178"/>
                    <a:gd name="T39" fmla="*/ 0 h 217"/>
                    <a:gd name="T40" fmla="*/ 140 w 178"/>
                    <a:gd name="T41" fmla="*/ 2 h 217"/>
                    <a:gd name="T42" fmla="*/ 127 w 178"/>
                    <a:gd name="T43" fmla="*/ 7 h 217"/>
                    <a:gd name="T44" fmla="*/ 109 w 178"/>
                    <a:gd name="T45" fmla="*/ 63 h 217"/>
                    <a:gd name="T46" fmla="*/ 106 w 178"/>
                    <a:gd name="T47" fmla="*/ 84 h 217"/>
                    <a:gd name="T48" fmla="*/ 98 w 178"/>
                    <a:gd name="T49" fmla="*/ 105 h 217"/>
                    <a:gd name="T50" fmla="*/ 102 w 178"/>
                    <a:gd name="T51" fmla="*/ 121 h 217"/>
                    <a:gd name="T52" fmla="*/ 88 w 178"/>
                    <a:gd name="T53" fmla="*/ 126 h 217"/>
                    <a:gd name="T54" fmla="*/ 77 w 178"/>
                    <a:gd name="T55" fmla="*/ 136 h 217"/>
                    <a:gd name="T56" fmla="*/ 60 w 178"/>
                    <a:gd name="T57" fmla="*/ 142 h 217"/>
                    <a:gd name="T58" fmla="*/ 46 w 178"/>
                    <a:gd name="T59" fmla="*/ 149 h 217"/>
                    <a:gd name="T60" fmla="*/ 27 w 178"/>
                    <a:gd name="T61" fmla="*/ 159 h 217"/>
                    <a:gd name="T62" fmla="*/ 15 w 178"/>
                    <a:gd name="T63" fmla="*/ 167 h 217"/>
                    <a:gd name="T64" fmla="*/ 6 w 178"/>
                    <a:gd name="T65" fmla="*/ 170 h 217"/>
                    <a:gd name="T66" fmla="*/ 0 w 178"/>
                    <a:gd name="T67" fmla="*/ 178 h 217"/>
                    <a:gd name="T68" fmla="*/ 2 w 178"/>
                    <a:gd name="T69" fmla="*/ 195 h 217"/>
                    <a:gd name="T70" fmla="*/ 8 w 178"/>
                    <a:gd name="T71" fmla="*/ 207 h 217"/>
                    <a:gd name="T72" fmla="*/ 10 w 178"/>
                    <a:gd name="T73" fmla="*/ 215 h 21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78"/>
                    <a:gd name="T112" fmla="*/ 0 h 217"/>
                    <a:gd name="T113" fmla="*/ 178 w 178"/>
                    <a:gd name="T114" fmla="*/ 217 h 21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78" h="217">
                      <a:moveTo>
                        <a:pt x="10" y="215"/>
                      </a:moveTo>
                      <a:lnTo>
                        <a:pt x="14" y="217"/>
                      </a:lnTo>
                      <a:lnTo>
                        <a:pt x="17" y="217"/>
                      </a:lnTo>
                      <a:lnTo>
                        <a:pt x="23" y="215"/>
                      </a:lnTo>
                      <a:lnTo>
                        <a:pt x="42" y="209"/>
                      </a:lnTo>
                      <a:lnTo>
                        <a:pt x="48" y="207"/>
                      </a:lnTo>
                      <a:lnTo>
                        <a:pt x="56" y="205"/>
                      </a:lnTo>
                      <a:lnTo>
                        <a:pt x="61" y="203"/>
                      </a:lnTo>
                      <a:lnTo>
                        <a:pt x="69" y="201"/>
                      </a:lnTo>
                      <a:lnTo>
                        <a:pt x="77" y="201"/>
                      </a:lnTo>
                      <a:lnTo>
                        <a:pt x="83" y="199"/>
                      </a:lnTo>
                      <a:lnTo>
                        <a:pt x="88" y="197"/>
                      </a:lnTo>
                      <a:lnTo>
                        <a:pt x="94" y="194"/>
                      </a:lnTo>
                      <a:lnTo>
                        <a:pt x="102" y="192"/>
                      </a:lnTo>
                      <a:lnTo>
                        <a:pt x="106" y="188"/>
                      </a:lnTo>
                      <a:lnTo>
                        <a:pt x="111" y="184"/>
                      </a:lnTo>
                      <a:lnTo>
                        <a:pt x="115" y="180"/>
                      </a:lnTo>
                      <a:lnTo>
                        <a:pt x="121" y="176"/>
                      </a:lnTo>
                      <a:lnTo>
                        <a:pt x="132" y="170"/>
                      </a:lnTo>
                      <a:lnTo>
                        <a:pt x="138" y="167"/>
                      </a:lnTo>
                      <a:lnTo>
                        <a:pt x="152" y="153"/>
                      </a:lnTo>
                      <a:lnTo>
                        <a:pt x="155" y="147"/>
                      </a:lnTo>
                      <a:lnTo>
                        <a:pt x="159" y="144"/>
                      </a:lnTo>
                      <a:lnTo>
                        <a:pt x="165" y="132"/>
                      </a:lnTo>
                      <a:lnTo>
                        <a:pt x="167" y="124"/>
                      </a:lnTo>
                      <a:lnTo>
                        <a:pt x="167" y="103"/>
                      </a:lnTo>
                      <a:lnTo>
                        <a:pt x="169" y="101"/>
                      </a:lnTo>
                      <a:lnTo>
                        <a:pt x="171" y="98"/>
                      </a:lnTo>
                      <a:lnTo>
                        <a:pt x="175" y="88"/>
                      </a:lnTo>
                      <a:lnTo>
                        <a:pt x="178" y="73"/>
                      </a:lnTo>
                      <a:lnTo>
                        <a:pt x="176" y="55"/>
                      </a:lnTo>
                      <a:lnTo>
                        <a:pt x="175" y="40"/>
                      </a:lnTo>
                      <a:lnTo>
                        <a:pt x="171" y="28"/>
                      </a:lnTo>
                      <a:lnTo>
                        <a:pt x="175" y="30"/>
                      </a:lnTo>
                      <a:lnTo>
                        <a:pt x="173" y="26"/>
                      </a:lnTo>
                      <a:lnTo>
                        <a:pt x="171" y="19"/>
                      </a:lnTo>
                      <a:lnTo>
                        <a:pt x="167" y="13"/>
                      </a:lnTo>
                      <a:lnTo>
                        <a:pt x="165" y="7"/>
                      </a:lnTo>
                      <a:lnTo>
                        <a:pt x="159" y="3"/>
                      </a:lnTo>
                      <a:lnTo>
                        <a:pt x="153" y="0"/>
                      </a:lnTo>
                      <a:lnTo>
                        <a:pt x="146" y="2"/>
                      </a:lnTo>
                      <a:lnTo>
                        <a:pt x="140" y="2"/>
                      </a:lnTo>
                      <a:lnTo>
                        <a:pt x="132" y="5"/>
                      </a:lnTo>
                      <a:lnTo>
                        <a:pt x="127" y="7"/>
                      </a:lnTo>
                      <a:lnTo>
                        <a:pt x="121" y="11"/>
                      </a:lnTo>
                      <a:lnTo>
                        <a:pt x="109" y="63"/>
                      </a:lnTo>
                      <a:lnTo>
                        <a:pt x="107" y="74"/>
                      </a:lnTo>
                      <a:lnTo>
                        <a:pt x="106" y="84"/>
                      </a:lnTo>
                      <a:lnTo>
                        <a:pt x="100" y="99"/>
                      </a:lnTo>
                      <a:lnTo>
                        <a:pt x="98" y="105"/>
                      </a:lnTo>
                      <a:lnTo>
                        <a:pt x="98" y="113"/>
                      </a:lnTo>
                      <a:lnTo>
                        <a:pt x="102" y="121"/>
                      </a:lnTo>
                      <a:lnTo>
                        <a:pt x="90" y="124"/>
                      </a:lnTo>
                      <a:lnTo>
                        <a:pt x="88" y="126"/>
                      </a:lnTo>
                      <a:lnTo>
                        <a:pt x="84" y="136"/>
                      </a:lnTo>
                      <a:lnTo>
                        <a:pt x="77" y="136"/>
                      </a:lnTo>
                      <a:lnTo>
                        <a:pt x="71" y="142"/>
                      </a:lnTo>
                      <a:lnTo>
                        <a:pt x="60" y="142"/>
                      </a:lnTo>
                      <a:lnTo>
                        <a:pt x="56" y="144"/>
                      </a:lnTo>
                      <a:lnTo>
                        <a:pt x="46" y="149"/>
                      </a:lnTo>
                      <a:lnTo>
                        <a:pt x="35" y="155"/>
                      </a:lnTo>
                      <a:lnTo>
                        <a:pt x="27" y="159"/>
                      </a:lnTo>
                      <a:lnTo>
                        <a:pt x="23" y="163"/>
                      </a:lnTo>
                      <a:lnTo>
                        <a:pt x="15" y="167"/>
                      </a:lnTo>
                      <a:lnTo>
                        <a:pt x="10" y="169"/>
                      </a:lnTo>
                      <a:lnTo>
                        <a:pt x="6" y="170"/>
                      </a:lnTo>
                      <a:lnTo>
                        <a:pt x="4" y="172"/>
                      </a:lnTo>
                      <a:lnTo>
                        <a:pt x="0" y="178"/>
                      </a:lnTo>
                      <a:lnTo>
                        <a:pt x="0" y="190"/>
                      </a:lnTo>
                      <a:lnTo>
                        <a:pt x="2" y="195"/>
                      </a:lnTo>
                      <a:lnTo>
                        <a:pt x="6" y="201"/>
                      </a:lnTo>
                      <a:lnTo>
                        <a:pt x="8" y="207"/>
                      </a:lnTo>
                      <a:lnTo>
                        <a:pt x="10" y="213"/>
                      </a:lnTo>
                      <a:lnTo>
                        <a:pt x="10" y="21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84" name="Freeform 421"/>
                <p:cNvSpPr>
                  <a:spLocks/>
                </p:cNvSpPr>
                <p:nvPr/>
              </p:nvSpPr>
              <p:spPr bwMode="auto">
                <a:xfrm>
                  <a:off x="5136" y="2661"/>
                  <a:ext cx="31" cy="29"/>
                </a:xfrm>
                <a:custGeom>
                  <a:avLst/>
                  <a:gdLst>
                    <a:gd name="T0" fmla="*/ 31 w 31"/>
                    <a:gd name="T1" fmla="*/ 0 h 29"/>
                    <a:gd name="T2" fmla="*/ 23 w 31"/>
                    <a:gd name="T3" fmla="*/ 4 h 29"/>
                    <a:gd name="T4" fmla="*/ 16 w 31"/>
                    <a:gd name="T5" fmla="*/ 9 h 29"/>
                    <a:gd name="T6" fmla="*/ 12 w 31"/>
                    <a:gd name="T7" fmla="*/ 13 h 29"/>
                    <a:gd name="T8" fmla="*/ 6 w 31"/>
                    <a:gd name="T9" fmla="*/ 23 h 29"/>
                    <a:gd name="T10" fmla="*/ 0 w 31"/>
                    <a:gd name="T11" fmla="*/ 29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"/>
                    <a:gd name="T19" fmla="*/ 0 h 29"/>
                    <a:gd name="T20" fmla="*/ 31 w 31"/>
                    <a:gd name="T21" fmla="*/ 29 h 2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" h="29">
                      <a:moveTo>
                        <a:pt x="31" y="0"/>
                      </a:moveTo>
                      <a:lnTo>
                        <a:pt x="23" y="4"/>
                      </a:lnTo>
                      <a:lnTo>
                        <a:pt x="16" y="9"/>
                      </a:lnTo>
                      <a:lnTo>
                        <a:pt x="12" y="13"/>
                      </a:lnTo>
                      <a:lnTo>
                        <a:pt x="6" y="23"/>
                      </a:lnTo>
                      <a:lnTo>
                        <a:pt x="0" y="2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85" name="Freeform 422"/>
                <p:cNvSpPr>
                  <a:spLocks/>
                </p:cNvSpPr>
                <p:nvPr/>
              </p:nvSpPr>
              <p:spPr bwMode="auto">
                <a:xfrm>
                  <a:off x="5140" y="2690"/>
                  <a:ext cx="10" cy="19"/>
                </a:xfrm>
                <a:custGeom>
                  <a:avLst/>
                  <a:gdLst>
                    <a:gd name="T0" fmla="*/ 10 w 10"/>
                    <a:gd name="T1" fmla="*/ 0 h 19"/>
                    <a:gd name="T2" fmla="*/ 6 w 10"/>
                    <a:gd name="T3" fmla="*/ 4 h 19"/>
                    <a:gd name="T4" fmla="*/ 2 w 10"/>
                    <a:gd name="T5" fmla="*/ 9 h 19"/>
                    <a:gd name="T6" fmla="*/ 0 w 10"/>
                    <a:gd name="T7" fmla="*/ 19 h 19"/>
                    <a:gd name="T8" fmla="*/ 2 w 10"/>
                    <a:gd name="T9" fmla="*/ 9 h 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"/>
                    <a:gd name="T16" fmla="*/ 0 h 19"/>
                    <a:gd name="T17" fmla="*/ 10 w 10"/>
                    <a:gd name="T18" fmla="*/ 19 h 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" h="19">
                      <a:moveTo>
                        <a:pt x="10" y="0"/>
                      </a:moveTo>
                      <a:lnTo>
                        <a:pt x="6" y="4"/>
                      </a:lnTo>
                      <a:lnTo>
                        <a:pt x="2" y="9"/>
                      </a:lnTo>
                      <a:lnTo>
                        <a:pt x="0" y="19"/>
                      </a:lnTo>
                      <a:lnTo>
                        <a:pt x="2" y="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86" name="Line 423"/>
                <p:cNvSpPr>
                  <a:spLocks noChangeShapeType="1"/>
                </p:cNvSpPr>
                <p:nvPr/>
              </p:nvSpPr>
              <p:spPr bwMode="auto">
                <a:xfrm>
                  <a:off x="5186" y="2736"/>
                  <a:ext cx="4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87" name="Line 424"/>
                <p:cNvSpPr>
                  <a:spLocks noChangeShapeType="1"/>
                </p:cNvSpPr>
                <p:nvPr/>
              </p:nvSpPr>
              <p:spPr bwMode="auto">
                <a:xfrm>
                  <a:off x="5192" y="2715"/>
                  <a:ext cx="4" cy="2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88" name="Freeform 425"/>
                <p:cNvSpPr>
                  <a:spLocks/>
                </p:cNvSpPr>
                <p:nvPr/>
              </p:nvSpPr>
              <p:spPr bwMode="auto">
                <a:xfrm>
                  <a:off x="5096" y="2788"/>
                  <a:ext cx="11" cy="15"/>
                </a:xfrm>
                <a:custGeom>
                  <a:avLst/>
                  <a:gdLst>
                    <a:gd name="T0" fmla="*/ 0 w 11"/>
                    <a:gd name="T1" fmla="*/ 0 h 15"/>
                    <a:gd name="T2" fmla="*/ 4 w 11"/>
                    <a:gd name="T3" fmla="*/ 5 h 15"/>
                    <a:gd name="T4" fmla="*/ 11 w 11"/>
                    <a:gd name="T5" fmla="*/ 11 h 15"/>
                    <a:gd name="T6" fmla="*/ 11 w 11"/>
                    <a:gd name="T7" fmla="*/ 15 h 15"/>
                    <a:gd name="T8" fmla="*/ 11 w 11"/>
                    <a:gd name="T9" fmla="*/ 11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15"/>
                    <a:gd name="T17" fmla="*/ 11 w 11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15">
                      <a:moveTo>
                        <a:pt x="0" y="0"/>
                      </a:moveTo>
                      <a:lnTo>
                        <a:pt x="4" y="5"/>
                      </a:lnTo>
                      <a:lnTo>
                        <a:pt x="11" y="11"/>
                      </a:lnTo>
                      <a:lnTo>
                        <a:pt x="11" y="15"/>
                      </a:lnTo>
                      <a:lnTo>
                        <a:pt x="11" y="1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89" name="Freeform 426"/>
                <p:cNvSpPr>
                  <a:spLocks/>
                </p:cNvSpPr>
                <p:nvPr/>
              </p:nvSpPr>
              <p:spPr bwMode="auto">
                <a:xfrm>
                  <a:off x="5127" y="2768"/>
                  <a:ext cx="21" cy="10"/>
                </a:xfrm>
                <a:custGeom>
                  <a:avLst/>
                  <a:gdLst>
                    <a:gd name="T0" fmla="*/ 0 w 21"/>
                    <a:gd name="T1" fmla="*/ 0 h 10"/>
                    <a:gd name="T2" fmla="*/ 11 w 21"/>
                    <a:gd name="T3" fmla="*/ 8 h 10"/>
                    <a:gd name="T4" fmla="*/ 21 w 21"/>
                    <a:gd name="T5" fmla="*/ 10 h 10"/>
                    <a:gd name="T6" fmla="*/ 11 w 21"/>
                    <a:gd name="T7" fmla="*/ 8 h 1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"/>
                    <a:gd name="T13" fmla="*/ 0 h 10"/>
                    <a:gd name="T14" fmla="*/ 21 w 21"/>
                    <a:gd name="T15" fmla="*/ 10 h 1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" h="10">
                      <a:moveTo>
                        <a:pt x="0" y="0"/>
                      </a:moveTo>
                      <a:lnTo>
                        <a:pt x="11" y="8"/>
                      </a:lnTo>
                      <a:lnTo>
                        <a:pt x="21" y="10"/>
                      </a:lnTo>
                      <a:lnTo>
                        <a:pt x="11" y="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90" name="Freeform 427"/>
                <p:cNvSpPr>
                  <a:spLocks/>
                </p:cNvSpPr>
                <p:nvPr/>
              </p:nvSpPr>
              <p:spPr bwMode="auto">
                <a:xfrm>
                  <a:off x="5111" y="2784"/>
                  <a:ext cx="4" cy="2"/>
                </a:xfrm>
                <a:custGeom>
                  <a:avLst/>
                  <a:gdLst>
                    <a:gd name="T0" fmla="*/ 0 w 4"/>
                    <a:gd name="T1" fmla="*/ 0 h 2"/>
                    <a:gd name="T2" fmla="*/ 2 w 4"/>
                    <a:gd name="T3" fmla="*/ 2 h 2"/>
                    <a:gd name="T4" fmla="*/ 4 w 4"/>
                    <a:gd name="T5" fmla="*/ 2 h 2"/>
                    <a:gd name="T6" fmla="*/ 2 w 4"/>
                    <a:gd name="T7" fmla="*/ 2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"/>
                    <a:gd name="T13" fmla="*/ 0 h 2"/>
                    <a:gd name="T14" fmla="*/ 4 w 4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" h="2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4" y="2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91" name="Freeform 428"/>
                <p:cNvSpPr>
                  <a:spLocks/>
                </p:cNvSpPr>
                <p:nvPr/>
              </p:nvSpPr>
              <p:spPr bwMode="auto">
                <a:xfrm>
                  <a:off x="5226" y="2699"/>
                  <a:ext cx="64" cy="54"/>
                </a:xfrm>
                <a:custGeom>
                  <a:avLst/>
                  <a:gdLst>
                    <a:gd name="T0" fmla="*/ 0 w 64"/>
                    <a:gd name="T1" fmla="*/ 4 h 54"/>
                    <a:gd name="T2" fmla="*/ 6 w 64"/>
                    <a:gd name="T3" fmla="*/ 0 h 54"/>
                    <a:gd name="T4" fmla="*/ 21 w 64"/>
                    <a:gd name="T5" fmla="*/ 8 h 54"/>
                    <a:gd name="T6" fmla="*/ 31 w 64"/>
                    <a:gd name="T7" fmla="*/ 16 h 54"/>
                    <a:gd name="T8" fmla="*/ 42 w 64"/>
                    <a:gd name="T9" fmla="*/ 14 h 54"/>
                    <a:gd name="T10" fmla="*/ 60 w 64"/>
                    <a:gd name="T11" fmla="*/ 8 h 54"/>
                    <a:gd name="T12" fmla="*/ 64 w 64"/>
                    <a:gd name="T13" fmla="*/ 16 h 54"/>
                    <a:gd name="T14" fmla="*/ 48 w 64"/>
                    <a:gd name="T15" fmla="*/ 18 h 54"/>
                    <a:gd name="T16" fmla="*/ 37 w 64"/>
                    <a:gd name="T17" fmla="*/ 23 h 54"/>
                    <a:gd name="T18" fmla="*/ 41 w 64"/>
                    <a:gd name="T19" fmla="*/ 35 h 54"/>
                    <a:gd name="T20" fmla="*/ 39 w 64"/>
                    <a:gd name="T21" fmla="*/ 46 h 54"/>
                    <a:gd name="T22" fmla="*/ 27 w 64"/>
                    <a:gd name="T23" fmla="*/ 54 h 54"/>
                    <a:gd name="T24" fmla="*/ 25 w 64"/>
                    <a:gd name="T25" fmla="*/ 43 h 54"/>
                    <a:gd name="T26" fmla="*/ 33 w 64"/>
                    <a:gd name="T27" fmla="*/ 39 h 54"/>
                    <a:gd name="T28" fmla="*/ 35 w 64"/>
                    <a:gd name="T29" fmla="*/ 35 h 54"/>
                    <a:gd name="T30" fmla="*/ 29 w 64"/>
                    <a:gd name="T31" fmla="*/ 23 h 54"/>
                    <a:gd name="T32" fmla="*/ 10 w 64"/>
                    <a:gd name="T33" fmla="*/ 8 h 54"/>
                    <a:gd name="T34" fmla="*/ 4 w 64"/>
                    <a:gd name="T35" fmla="*/ 14 h 54"/>
                    <a:gd name="T36" fmla="*/ 0 w 64"/>
                    <a:gd name="T37" fmla="*/ 4 h 5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4"/>
                    <a:gd name="T58" fmla="*/ 0 h 54"/>
                    <a:gd name="T59" fmla="*/ 64 w 64"/>
                    <a:gd name="T60" fmla="*/ 54 h 5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4" h="54">
                      <a:moveTo>
                        <a:pt x="0" y="4"/>
                      </a:moveTo>
                      <a:lnTo>
                        <a:pt x="6" y="0"/>
                      </a:lnTo>
                      <a:lnTo>
                        <a:pt x="21" y="8"/>
                      </a:lnTo>
                      <a:lnTo>
                        <a:pt x="31" y="16"/>
                      </a:lnTo>
                      <a:lnTo>
                        <a:pt x="42" y="14"/>
                      </a:lnTo>
                      <a:lnTo>
                        <a:pt x="60" y="8"/>
                      </a:lnTo>
                      <a:lnTo>
                        <a:pt x="64" y="16"/>
                      </a:lnTo>
                      <a:lnTo>
                        <a:pt x="48" y="18"/>
                      </a:lnTo>
                      <a:lnTo>
                        <a:pt x="37" y="23"/>
                      </a:lnTo>
                      <a:lnTo>
                        <a:pt x="41" y="35"/>
                      </a:lnTo>
                      <a:lnTo>
                        <a:pt x="39" y="46"/>
                      </a:lnTo>
                      <a:lnTo>
                        <a:pt x="27" y="54"/>
                      </a:lnTo>
                      <a:lnTo>
                        <a:pt x="25" y="43"/>
                      </a:lnTo>
                      <a:lnTo>
                        <a:pt x="33" y="39"/>
                      </a:lnTo>
                      <a:lnTo>
                        <a:pt x="35" y="35"/>
                      </a:lnTo>
                      <a:lnTo>
                        <a:pt x="29" y="23"/>
                      </a:lnTo>
                      <a:lnTo>
                        <a:pt x="10" y="8"/>
                      </a:lnTo>
                      <a:lnTo>
                        <a:pt x="4" y="1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92" name="Freeform 429"/>
                <p:cNvSpPr>
                  <a:spLocks/>
                </p:cNvSpPr>
                <p:nvPr/>
              </p:nvSpPr>
              <p:spPr bwMode="auto">
                <a:xfrm>
                  <a:off x="5245" y="2632"/>
                  <a:ext cx="31" cy="8"/>
                </a:xfrm>
                <a:custGeom>
                  <a:avLst/>
                  <a:gdLst>
                    <a:gd name="T0" fmla="*/ 31 w 31"/>
                    <a:gd name="T1" fmla="*/ 8 h 8"/>
                    <a:gd name="T2" fmla="*/ 12 w 31"/>
                    <a:gd name="T3" fmla="*/ 6 h 8"/>
                    <a:gd name="T4" fmla="*/ 0 w 31"/>
                    <a:gd name="T5" fmla="*/ 0 h 8"/>
                    <a:gd name="T6" fmla="*/ 0 60000 65536"/>
                    <a:gd name="T7" fmla="*/ 0 60000 65536"/>
                    <a:gd name="T8" fmla="*/ 0 60000 65536"/>
                    <a:gd name="T9" fmla="*/ 0 w 31"/>
                    <a:gd name="T10" fmla="*/ 0 h 8"/>
                    <a:gd name="T11" fmla="*/ 31 w 31"/>
                    <a:gd name="T12" fmla="*/ 8 h 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" h="8">
                      <a:moveTo>
                        <a:pt x="31" y="8"/>
                      </a:moveTo>
                      <a:lnTo>
                        <a:pt x="12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93" name="Freeform 430"/>
                <p:cNvSpPr>
                  <a:spLocks/>
                </p:cNvSpPr>
                <p:nvPr/>
              </p:nvSpPr>
              <p:spPr bwMode="auto">
                <a:xfrm>
                  <a:off x="5207" y="2567"/>
                  <a:ext cx="8" cy="17"/>
                </a:xfrm>
                <a:custGeom>
                  <a:avLst/>
                  <a:gdLst>
                    <a:gd name="T0" fmla="*/ 0 w 8"/>
                    <a:gd name="T1" fmla="*/ 0 h 17"/>
                    <a:gd name="T2" fmla="*/ 0 w 8"/>
                    <a:gd name="T3" fmla="*/ 7 h 17"/>
                    <a:gd name="T4" fmla="*/ 8 w 8"/>
                    <a:gd name="T5" fmla="*/ 17 h 17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17"/>
                    <a:gd name="T11" fmla="*/ 8 w 8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17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8" y="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94" name="Line 431"/>
                <p:cNvSpPr>
                  <a:spLocks noChangeShapeType="1"/>
                </p:cNvSpPr>
                <p:nvPr/>
              </p:nvSpPr>
              <p:spPr bwMode="auto">
                <a:xfrm flipH="1">
                  <a:off x="5228" y="2567"/>
                  <a:ext cx="6" cy="1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95" name="Line 432"/>
                <p:cNvSpPr>
                  <a:spLocks noChangeShapeType="1"/>
                </p:cNvSpPr>
                <p:nvPr/>
              </p:nvSpPr>
              <p:spPr bwMode="auto">
                <a:xfrm>
                  <a:off x="5222" y="2638"/>
                  <a:ext cx="23" cy="3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96" name="Freeform 433"/>
                <p:cNvSpPr>
                  <a:spLocks/>
                </p:cNvSpPr>
                <p:nvPr/>
              </p:nvSpPr>
              <p:spPr bwMode="auto">
                <a:xfrm>
                  <a:off x="5284" y="2732"/>
                  <a:ext cx="17" cy="6"/>
                </a:xfrm>
                <a:custGeom>
                  <a:avLst/>
                  <a:gdLst>
                    <a:gd name="T0" fmla="*/ 17 w 17"/>
                    <a:gd name="T1" fmla="*/ 6 h 6"/>
                    <a:gd name="T2" fmla="*/ 9 w 17"/>
                    <a:gd name="T3" fmla="*/ 6 h 6"/>
                    <a:gd name="T4" fmla="*/ 0 w 17"/>
                    <a:gd name="T5" fmla="*/ 0 h 6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6"/>
                    <a:gd name="T11" fmla="*/ 17 w 17"/>
                    <a:gd name="T12" fmla="*/ 6 h 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6">
                      <a:moveTo>
                        <a:pt x="17" y="6"/>
                      </a:moveTo>
                      <a:lnTo>
                        <a:pt x="9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97" name="Freeform 434"/>
                <p:cNvSpPr>
                  <a:spLocks/>
                </p:cNvSpPr>
                <p:nvPr/>
              </p:nvSpPr>
              <p:spPr bwMode="auto">
                <a:xfrm>
                  <a:off x="5198" y="2599"/>
                  <a:ext cx="3" cy="20"/>
                </a:xfrm>
                <a:custGeom>
                  <a:avLst/>
                  <a:gdLst>
                    <a:gd name="T0" fmla="*/ 0 w 3"/>
                    <a:gd name="T1" fmla="*/ 20 h 20"/>
                    <a:gd name="T2" fmla="*/ 3 w 3"/>
                    <a:gd name="T3" fmla="*/ 12 h 20"/>
                    <a:gd name="T4" fmla="*/ 3 w 3"/>
                    <a:gd name="T5" fmla="*/ 2 h 20"/>
                    <a:gd name="T6" fmla="*/ 1 w 3"/>
                    <a:gd name="T7" fmla="*/ 0 h 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"/>
                    <a:gd name="T13" fmla="*/ 0 h 20"/>
                    <a:gd name="T14" fmla="*/ 3 w 3"/>
                    <a:gd name="T15" fmla="*/ 20 h 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" h="20">
                      <a:moveTo>
                        <a:pt x="0" y="20"/>
                      </a:moveTo>
                      <a:lnTo>
                        <a:pt x="3" y="12"/>
                      </a:lnTo>
                      <a:lnTo>
                        <a:pt x="3" y="2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98" name="Freeform 435"/>
                <p:cNvSpPr>
                  <a:spLocks/>
                </p:cNvSpPr>
                <p:nvPr/>
              </p:nvSpPr>
              <p:spPr bwMode="auto">
                <a:xfrm>
                  <a:off x="5257" y="2759"/>
                  <a:ext cx="11" cy="23"/>
                </a:xfrm>
                <a:custGeom>
                  <a:avLst/>
                  <a:gdLst>
                    <a:gd name="T0" fmla="*/ 0 w 11"/>
                    <a:gd name="T1" fmla="*/ 23 h 23"/>
                    <a:gd name="T2" fmla="*/ 4 w 11"/>
                    <a:gd name="T3" fmla="*/ 11 h 23"/>
                    <a:gd name="T4" fmla="*/ 11 w 11"/>
                    <a:gd name="T5" fmla="*/ 0 h 23"/>
                    <a:gd name="T6" fmla="*/ 0 60000 65536"/>
                    <a:gd name="T7" fmla="*/ 0 60000 65536"/>
                    <a:gd name="T8" fmla="*/ 0 60000 65536"/>
                    <a:gd name="T9" fmla="*/ 0 w 11"/>
                    <a:gd name="T10" fmla="*/ 0 h 23"/>
                    <a:gd name="T11" fmla="*/ 11 w 11"/>
                    <a:gd name="T12" fmla="*/ 23 h 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" h="23">
                      <a:moveTo>
                        <a:pt x="0" y="23"/>
                      </a:moveTo>
                      <a:lnTo>
                        <a:pt x="4" y="11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899" name="Freeform 436"/>
                <p:cNvSpPr>
                  <a:spLocks/>
                </p:cNvSpPr>
                <p:nvPr/>
              </p:nvSpPr>
              <p:spPr bwMode="auto">
                <a:xfrm>
                  <a:off x="5261" y="2778"/>
                  <a:ext cx="65" cy="65"/>
                </a:xfrm>
                <a:custGeom>
                  <a:avLst/>
                  <a:gdLst>
                    <a:gd name="T0" fmla="*/ 65 w 65"/>
                    <a:gd name="T1" fmla="*/ 33 h 65"/>
                    <a:gd name="T2" fmla="*/ 65 w 65"/>
                    <a:gd name="T3" fmla="*/ 25 h 65"/>
                    <a:gd name="T4" fmla="*/ 59 w 65"/>
                    <a:gd name="T5" fmla="*/ 15 h 65"/>
                    <a:gd name="T6" fmla="*/ 55 w 65"/>
                    <a:gd name="T7" fmla="*/ 10 h 65"/>
                    <a:gd name="T8" fmla="*/ 48 w 65"/>
                    <a:gd name="T9" fmla="*/ 4 h 65"/>
                    <a:gd name="T10" fmla="*/ 40 w 65"/>
                    <a:gd name="T11" fmla="*/ 2 h 65"/>
                    <a:gd name="T12" fmla="*/ 32 w 65"/>
                    <a:gd name="T13" fmla="*/ 0 h 65"/>
                    <a:gd name="T14" fmla="*/ 23 w 65"/>
                    <a:gd name="T15" fmla="*/ 2 h 65"/>
                    <a:gd name="T16" fmla="*/ 15 w 65"/>
                    <a:gd name="T17" fmla="*/ 4 h 65"/>
                    <a:gd name="T18" fmla="*/ 9 w 65"/>
                    <a:gd name="T19" fmla="*/ 10 h 65"/>
                    <a:gd name="T20" fmla="*/ 4 w 65"/>
                    <a:gd name="T21" fmla="*/ 17 h 65"/>
                    <a:gd name="T22" fmla="*/ 2 w 65"/>
                    <a:gd name="T23" fmla="*/ 25 h 65"/>
                    <a:gd name="T24" fmla="*/ 0 w 65"/>
                    <a:gd name="T25" fmla="*/ 33 h 65"/>
                    <a:gd name="T26" fmla="*/ 2 w 65"/>
                    <a:gd name="T27" fmla="*/ 40 h 65"/>
                    <a:gd name="T28" fmla="*/ 4 w 65"/>
                    <a:gd name="T29" fmla="*/ 50 h 65"/>
                    <a:gd name="T30" fmla="*/ 15 w 65"/>
                    <a:gd name="T31" fmla="*/ 61 h 65"/>
                    <a:gd name="T32" fmla="*/ 25 w 65"/>
                    <a:gd name="T33" fmla="*/ 63 h 65"/>
                    <a:gd name="T34" fmla="*/ 32 w 65"/>
                    <a:gd name="T35" fmla="*/ 65 h 65"/>
                    <a:gd name="T36" fmla="*/ 40 w 65"/>
                    <a:gd name="T37" fmla="*/ 63 h 65"/>
                    <a:gd name="T38" fmla="*/ 50 w 65"/>
                    <a:gd name="T39" fmla="*/ 60 h 65"/>
                    <a:gd name="T40" fmla="*/ 55 w 65"/>
                    <a:gd name="T41" fmla="*/ 56 h 65"/>
                    <a:gd name="T42" fmla="*/ 61 w 65"/>
                    <a:gd name="T43" fmla="*/ 48 h 65"/>
                    <a:gd name="T44" fmla="*/ 65 w 65"/>
                    <a:gd name="T45" fmla="*/ 40 h 65"/>
                    <a:gd name="T46" fmla="*/ 65 w 65"/>
                    <a:gd name="T47" fmla="*/ 33 h 6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5"/>
                    <a:gd name="T73" fmla="*/ 0 h 65"/>
                    <a:gd name="T74" fmla="*/ 65 w 65"/>
                    <a:gd name="T75" fmla="*/ 65 h 6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5" h="65">
                      <a:moveTo>
                        <a:pt x="65" y="33"/>
                      </a:moveTo>
                      <a:lnTo>
                        <a:pt x="65" y="25"/>
                      </a:lnTo>
                      <a:lnTo>
                        <a:pt x="59" y="15"/>
                      </a:lnTo>
                      <a:lnTo>
                        <a:pt x="55" y="10"/>
                      </a:lnTo>
                      <a:lnTo>
                        <a:pt x="48" y="4"/>
                      </a:lnTo>
                      <a:lnTo>
                        <a:pt x="40" y="2"/>
                      </a:lnTo>
                      <a:lnTo>
                        <a:pt x="32" y="0"/>
                      </a:lnTo>
                      <a:lnTo>
                        <a:pt x="23" y="2"/>
                      </a:lnTo>
                      <a:lnTo>
                        <a:pt x="15" y="4"/>
                      </a:lnTo>
                      <a:lnTo>
                        <a:pt x="9" y="10"/>
                      </a:lnTo>
                      <a:lnTo>
                        <a:pt x="4" y="17"/>
                      </a:lnTo>
                      <a:lnTo>
                        <a:pt x="2" y="25"/>
                      </a:lnTo>
                      <a:lnTo>
                        <a:pt x="0" y="33"/>
                      </a:lnTo>
                      <a:lnTo>
                        <a:pt x="2" y="40"/>
                      </a:lnTo>
                      <a:lnTo>
                        <a:pt x="4" y="50"/>
                      </a:lnTo>
                      <a:lnTo>
                        <a:pt x="15" y="61"/>
                      </a:lnTo>
                      <a:lnTo>
                        <a:pt x="25" y="63"/>
                      </a:lnTo>
                      <a:lnTo>
                        <a:pt x="32" y="65"/>
                      </a:lnTo>
                      <a:lnTo>
                        <a:pt x="40" y="63"/>
                      </a:lnTo>
                      <a:lnTo>
                        <a:pt x="50" y="60"/>
                      </a:lnTo>
                      <a:lnTo>
                        <a:pt x="55" y="56"/>
                      </a:lnTo>
                      <a:lnTo>
                        <a:pt x="61" y="48"/>
                      </a:lnTo>
                      <a:lnTo>
                        <a:pt x="65" y="40"/>
                      </a:lnTo>
                      <a:lnTo>
                        <a:pt x="65" y="3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00" name="Freeform 437"/>
                <p:cNvSpPr>
                  <a:spLocks/>
                </p:cNvSpPr>
                <p:nvPr/>
              </p:nvSpPr>
              <p:spPr bwMode="auto">
                <a:xfrm>
                  <a:off x="5270" y="2788"/>
                  <a:ext cx="46" cy="46"/>
                </a:xfrm>
                <a:custGeom>
                  <a:avLst/>
                  <a:gdLst>
                    <a:gd name="T0" fmla="*/ 46 w 46"/>
                    <a:gd name="T1" fmla="*/ 23 h 46"/>
                    <a:gd name="T2" fmla="*/ 44 w 46"/>
                    <a:gd name="T3" fmla="*/ 15 h 46"/>
                    <a:gd name="T4" fmla="*/ 43 w 46"/>
                    <a:gd name="T5" fmla="*/ 9 h 46"/>
                    <a:gd name="T6" fmla="*/ 37 w 46"/>
                    <a:gd name="T7" fmla="*/ 3 h 46"/>
                    <a:gd name="T8" fmla="*/ 31 w 46"/>
                    <a:gd name="T9" fmla="*/ 2 h 46"/>
                    <a:gd name="T10" fmla="*/ 23 w 46"/>
                    <a:gd name="T11" fmla="*/ 0 h 46"/>
                    <a:gd name="T12" fmla="*/ 16 w 46"/>
                    <a:gd name="T13" fmla="*/ 2 h 46"/>
                    <a:gd name="T14" fmla="*/ 10 w 46"/>
                    <a:gd name="T15" fmla="*/ 3 h 46"/>
                    <a:gd name="T16" fmla="*/ 4 w 46"/>
                    <a:gd name="T17" fmla="*/ 7 h 46"/>
                    <a:gd name="T18" fmla="*/ 2 w 46"/>
                    <a:gd name="T19" fmla="*/ 15 h 46"/>
                    <a:gd name="T20" fmla="*/ 0 w 46"/>
                    <a:gd name="T21" fmla="*/ 23 h 46"/>
                    <a:gd name="T22" fmla="*/ 0 w 46"/>
                    <a:gd name="T23" fmla="*/ 30 h 46"/>
                    <a:gd name="T24" fmla="*/ 4 w 46"/>
                    <a:gd name="T25" fmla="*/ 34 h 46"/>
                    <a:gd name="T26" fmla="*/ 8 w 46"/>
                    <a:gd name="T27" fmla="*/ 42 h 46"/>
                    <a:gd name="T28" fmla="*/ 14 w 46"/>
                    <a:gd name="T29" fmla="*/ 44 h 46"/>
                    <a:gd name="T30" fmla="*/ 21 w 46"/>
                    <a:gd name="T31" fmla="*/ 46 h 46"/>
                    <a:gd name="T32" fmla="*/ 27 w 46"/>
                    <a:gd name="T33" fmla="*/ 46 h 46"/>
                    <a:gd name="T34" fmla="*/ 35 w 46"/>
                    <a:gd name="T35" fmla="*/ 42 h 46"/>
                    <a:gd name="T36" fmla="*/ 41 w 46"/>
                    <a:gd name="T37" fmla="*/ 38 h 46"/>
                    <a:gd name="T38" fmla="*/ 44 w 46"/>
                    <a:gd name="T39" fmla="*/ 32 h 46"/>
                    <a:gd name="T40" fmla="*/ 46 w 46"/>
                    <a:gd name="T41" fmla="*/ 25 h 46"/>
                    <a:gd name="T42" fmla="*/ 46 w 46"/>
                    <a:gd name="T43" fmla="*/ 23 h 4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6"/>
                    <a:gd name="T67" fmla="*/ 0 h 46"/>
                    <a:gd name="T68" fmla="*/ 46 w 46"/>
                    <a:gd name="T69" fmla="*/ 46 h 4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6" h="46">
                      <a:moveTo>
                        <a:pt x="46" y="23"/>
                      </a:moveTo>
                      <a:lnTo>
                        <a:pt x="44" y="15"/>
                      </a:lnTo>
                      <a:lnTo>
                        <a:pt x="43" y="9"/>
                      </a:lnTo>
                      <a:lnTo>
                        <a:pt x="37" y="3"/>
                      </a:lnTo>
                      <a:lnTo>
                        <a:pt x="31" y="2"/>
                      </a:lnTo>
                      <a:lnTo>
                        <a:pt x="23" y="0"/>
                      </a:lnTo>
                      <a:lnTo>
                        <a:pt x="16" y="2"/>
                      </a:lnTo>
                      <a:lnTo>
                        <a:pt x="10" y="3"/>
                      </a:lnTo>
                      <a:lnTo>
                        <a:pt x="4" y="7"/>
                      </a:lnTo>
                      <a:lnTo>
                        <a:pt x="2" y="15"/>
                      </a:lnTo>
                      <a:lnTo>
                        <a:pt x="0" y="23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42"/>
                      </a:lnTo>
                      <a:lnTo>
                        <a:pt x="14" y="44"/>
                      </a:lnTo>
                      <a:lnTo>
                        <a:pt x="21" y="46"/>
                      </a:lnTo>
                      <a:lnTo>
                        <a:pt x="27" y="46"/>
                      </a:lnTo>
                      <a:lnTo>
                        <a:pt x="35" y="42"/>
                      </a:lnTo>
                      <a:lnTo>
                        <a:pt x="41" y="38"/>
                      </a:lnTo>
                      <a:lnTo>
                        <a:pt x="44" y="32"/>
                      </a:lnTo>
                      <a:lnTo>
                        <a:pt x="46" y="25"/>
                      </a:lnTo>
                      <a:lnTo>
                        <a:pt x="46" y="2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01" name="Freeform 438"/>
                <p:cNvSpPr>
                  <a:spLocks/>
                </p:cNvSpPr>
                <p:nvPr/>
              </p:nvSpPr>
              <p:spPr bwMode="auto">
                <a:xfrm>
                  <a:off x="5257" y="2820"/>
                  <a:ext cx="6" cy="23"/>
                </a:xfrm>
                <a:custGeom>
                  <a:avLst/>
                  <a:gdLst>
                    <a:gd name="T0" fmla="*/ 0 w 6"/>
                    <a:gd name="T1" fmla="*/ 23 h 23"/>
                    <a:gd name="T2" fmla="*/ 6 w 6"/>
                    <a:gd name="T3" fmla="*/ 18 h 23"/>
                    <a:gd name="T4" fmla="*/ 6 w 6"/>
                    <a:gd name="T5" fmla="*/ 0 h 23"/>
                    <a:gd name="T6" fmla="*/ 0 60000 65536"/>
                    <a:gd name="T7" fmla="*/ 0 60000 65536"/>
                    <a:gd name="T8" fmla="*/ 0 60000 65536"/>
                    <a:gd name="T9" fmla="*/ 0 w 6"/>
                    <a:gd name="T10" fmla="*/ 0 h 23"/>
                    <a:gd name="T11" fmla="*/ 6 w 6"/>
                    <a:gd name="T12" fmla="*/ 23 h 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" h="23">
                      <a:moveTo>
                        <a:pt x="0" y="23"/>
                      </a:moveTo>
                      <a:lnTo>
                        <a:pt x="6" y="18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02" name="Freeform 439"/>
                <p:cNvSpPr>
                  <a:spLocks/>
                </p:cNvSpPr>
                <p:nvPr/>
              </p:nvSpPr>
              <p:spPr bwMode="auto">
                <a:xfrm>
                  <a:off x="5284" y="2799"/>
                  <a:ext cx="19" cy="21"/>
                </a:xfrm>
                <a:custGeom>
                  <a:avLst/>
                  <a:gdLst>
                    <a:gd name="T0" fmla="*/ 19 w 19"/>
                    <a:gd name="T1" fmla="*/ 12 h 21"/>
                    <a:gd name="T2" fmla="*/ 19 w 19"/>
                    <a:gd name="T3" fmla="*/ 6 h 21"/>
                    <a:gd name="T4" fmla="*/ 15 w 19"/>
                    <a:gd name="T5" fmla="*/ 2 h 21"/>
                    <a:gd name="T6" fmla="*/ 11 w 19"/>
                    <a:gd name="T7" fmla="*/ 0 h 21"/>
                    <a:gd name="T8" fmla="*/ 7 w 19"/>
                    <a:gd name="T9" fmla="*/ 2 h 21"/>
                    <a:gd name="T10" fmla="*/ 4 w 19"/>
                    <a:gd name="T11" fmla="*/ 2 h 21"/>
                    <a:gd name="T12" fmla="*/ 0 w 19"/>
                    <a:gd name="T13" fmla="*/ 6 h 21"/>
                    <a:gd name="T14" fmla="*/ 0 w 19"/>
                    <a:gd name="T15" fmla="*/ 12 h 21"/>
                    <a:gd name="T16" fmla="*/ 2 w 19"/>
                    <a:gd name="T17" fmla="*/ 15 h 21"/>
                    <a:gd name="T18" fmla="*/ 4 w 19"/>
                    <a:gd name="T19" fmla="*/ 19 h 21"/>
                    <a:gd name="T20" fmla="*/ 7 w 19"/>
                    <a:gd name="T21" fmla="*/ 21 h 21"/>
                    <a:gd name="T22" fmla="*/ 13 w 19"/>
                    <a:gd name="T23" fmla="*/ 21 h 21"/>
                    <a:gd name="T24" fmla="*/ 17 w 19"/>
                    <a:gd name="T25" fmla="*/ 19 h 21"/>
                    <a:gd name="T26" fmla="*/ 19 w 19"/>
                    <a:gd name="T27" fmla="*/ 15 h 21"/>
                    <a:gd name="T28" fmla="*/ 19 w 19"/>
                    <a:gd name="T29" fmla="*/ 12 h 2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9"/>
                    <a:gd name="T46" fmla="*/ 0 h 21"/>
                    <a:gd name="T47" fmla="*/ 19 w 19"/>
                    <a:gd name="T48" fmla="*/ 21 h 2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9" h="21">
                      <a:moveTo>
                        <a:pt x="19" y="12"/>
                      </a:moveTo>
                      <a:lnTo>
                        <a:pt x="19" y="6"/>
                      </a:lnTo>
                      <a:lnTo>
                        <a:pt x="15" y="2"/>
                      </a:lnTo>
                      <a:lnTo>
                        <a:pt x="11" y="0"/>
                      </a:lnTo>
                      <a:lnTo>
                        <a:pt x="7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2" y="15"/>
                      </a:lnTo>
                      <a:lnTo>
                        <a:pt x="4" y="19"/>
                      </a:lnTo>
                      <a:lnTo>
                        <a:pt x="7" y="21"/>
                      </a:lnTo>
                      <a:lnTo>
                        <a:pt x="13" y="21"/>
                      </a:lnTo>
                      <a:lnTo>
                        <a:pt x="17" y="19"/>
                      </a:lnTo>
                      <a:lnTo>
                        <a:pt x="19" y="15"/>
                      </a:lnTo>
                      <a:lnTo>
                        <a:pt x="19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03" name="Freeform 440"/>
                <p:cNvSpPr>
                  <a:spLocks/>
                </p:cNvSpPr>
                <p:nvPr/>
              </p:nvSpPr>
              <p:spPr bwMode="auto">
                <a:xfrm>
                  <a:off x="5290" y="2807"/>
                  <a:ext cx="13" cy="9"/>
                </a:xfrm>
                <a:custGeom>
                  <a:avLst/>
                  <a:gdLst>
                    <a:gd name="T0" fmla="*/ 13 w 13"/>
                    <a:gd name="T1" fmla="*/ 6 h 9"/>
                    <a:gd name="T2" fmla="*/ 13 w 13"/>
                    <a:gd name="T3" fmla="*/ 2 h 9"/>
                    <a:gd name="T4" fmla="*/ 11 w 13"/>
                    <a:gd name="T5" fmla="*/ 0 h 9"/>
                    <a:gd name="T6" fmla="*/ 1 w 13"/>
                    <a:gd name="T7" fmla="*/ 0 h 9"/>
                    <a:gd name="T8" fmla="*/ 0 w 13"/>
                    <a:gd name="T9" fmla="*/ 4 h 9"/>
                    <a:gd name="T10" fmla="*/ 0 w 13"/>
                    <a:gd name="T11" fmla="*/ 7 h 9"/>
                    <a:gd name="T12" fmla="*/ 1 w 13"/>
                    <a:gd name="T13" fmla="*/ 9 h 9"/>
                    <a:gd name="T14" fmla="*/ 7 w 13"/>
                    <a:gd name="T15" fmla="*/ 9 h 9"/>
                    <a:gd name="T16" fmla="*/ 7 w 13"/>
                    <a:gd name="T17" fmla="*/ 6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"/>
                    <a:gd name="T28" fmla="*/ 0 h 9"/>
                    <a:gd name="T29" fmla="*/ 13 w 13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" h="9">
                      <a:moveTo>
                        <a:pt x="13" y="6"/>
                      </a:move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1" y="0"/>
                      </a:lnTo>
                      <a:lnTo>
                        <a:pt x="0" y="4"/>
                      </a:lnTo>
                      <a:lnTo>
                        <a:pt x="0" y="7"/>
                      </a:lnTo>
                      <a:lnTo>
                        <a:pt x="1" y="9"/>
                      </a:lnTo>
                      <a:lnTo>
                        <a:pt x="7" y="9"/>
                      </a:lnTo>
                      <a:lnTo>
                        <a:pt x="7" y="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04" name="Freeform 441"/>
                <p:cNvSpPr>
                  <a:spLocks/>
                </p:cNvSpPr>
                <p:nvPr/>
              </p:nvSpPr>
              <p:spPr bwMode="auto">
                <a:xfrm>
                  <a:off x="5100" y="2703"/>
                  <a:ext cx="23" cy="8"/>
                </a:xfrm>
                <a:custGeom>
                  <a:avLst/>
                  <a:gdLst>
                    <a:gd name="T0" fmla="*/ 0 w 23"/>
                    <a:gd name="T1" fmla="*/ 2 h 8"/>
                    <a:gd name="T2" fmla="*/ 21 w 23"/>
                    <a:gd name="T3" fmla="*/ 0 h 8"/>
                    <a:gd name="T4" fmla="*/ 23 w 23"/>
                    <a:gd name="T5" fmla="*/ 6 h 8"/>
                    <a:gd name="T6" fmla="*/ 0 w 23"/>
                    <a:gd name="T7" fmla="*/ 8 h 8"/>
                    <a:gd name="T8" fmla="*/ 0 w 23"/>
                    <a:gd name="T9" fmla="*/ 2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8"/>
                    <a:gd name="T17" fmla="*/ 23 w 23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8">
                      <a:moveTo>
                        <a:pt x="0" y="2"/>
                      </a:moveTo>
                      <a:lnTo>
                        <a:pt x="21" y="0"/>
                      </a:lnTo>
                      <a:lnTo>
                        <a:pt x="23" y="6"/>
                      </a:lnTo>
                      <a:lnTo>
                        <a:pt x="0" y="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05" name="Freeform 442"/>
                <p:cNvSpPr>
                  <a:spLocks/>
                </p:cNvSpPr>
                <p:nvPr/>
              </p:nvSpPr>
              <p:spPr bwMode="auto">
                <a:xfrm>
                  <a:off x="5138" y="2826"/>
                  <a:ext cx="44" cy="15"/>
                </a:xfrm>
                <a:custGeom>
                  <a:avLst/>
                  <a:gdLst>
                    <a:gd name="T0" fmla="*/ 0 w 44"/>
                    <a:gd name="T1" fmla="*/ 0 h 15"/>
                    <a:gd name="T2" fmla="*/ 12 w 44"/>
                    <a:gd name="T3" fmla="*/ 8 h 15"/>
                    <a:gd name="T4" fmla="*/ 21 w 44"/>
                    <a:gd name="T5" fmla="*/ 12 h 15"/>
                    <a:gd name="T6" fmla="*/ 31 w 44"/>
                    <a:gd name="T7" fmla="*/ 12 h 15"/>
                    <a:gd name="T8" fmla="*/ 44 w 44"/>
                    <a:gd name="T9" fmla="*/ 15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5"/>
                    <a:gd name="T17" fmla="*/ 44 w 44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5">
                      <a:moveTo>
                        <a:pt x="0" y="0"/>
                      </a:moveTo>
                      <a:lnTo>
                        <a:pt x="12" y="8"/>
                      </a:lnTo>
                      <a:lnTo>
                        <a:pt x="21" y="12"/>
                      </a:lnTo>
                      <a:lnTo>
                        <a:pt x="31" y="12"/>
                      </a:lnTo>
                      <a:lnTo>
                        <a:pt x="44" y="1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  <p:sp>
              <p:nvSpPr>
                <p:cNvPr id="34906" name="Line 443"/>
                <p:cNvSpPr>
                  <a:spLocks noChangeShapeType="1"/>
                </p:cNvSpPr>
                <p:nvPr/>
              </p:nvSpPr>
              <p:spPr bwMode="auto">
                <a:xfrm>
                  <a:off x="5150" y="2934"/>
                  <a:ext cx="11" cy="4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sz="1350"/>
                </a:p>
              </p:txBody>
            </p:sp>
          </p:grpSp>
          <p:sp>
            <p:nvSpPr>
              <p:cNvPr id="34834" name="Freeform 444"/>
              <p:cNvSpPr>
                <a:spLocks/>
              </p:cNvSpPr>
              <p:nvPr/>
            </p:nvSpPr>
            <p:spPr bwMode="auto">
              <a:xfrm>
                <a:off x="5072" y="3008"/>
                <a:ext cx="247" cy="285"/>
              </a:xfrm>
              <a:custGeom>
                <a:avLst/>
                <a:gdLst>
                  <a:gd name="T0" fmla="*/ 0 w 247"/>
                  <a:gd name="T1" fmla="*/ 13 h 285"/>
                  <a:gd name="T2" fmla="*/ 18 w 247"/>
                  <a:gd name="T3" fmla="*/ 97 h 285"/>
                  <a:gd name="T4" fmla="*/ 42 w 247"/>
                  <a:gd name="T5" fmla="*/ 174 h 285"/>
                  <a:gd name="T6" fmla="*/ 52 w 247"/>
                  <a:gd name="T7" fmla="*/ 211 h 285"/>
                  <a:gd name="T8" fmla="*/ 52 w 247"/>
                  <a:gd name="T9" fmla="*/ 223 h 285"/>
                  <a:gd name="T10" fmla="*/ 55 w 247"/>
                  <a:gd name="T11" fmla="*/ 232 h 285"/>
                  <a:gd name="T12" fmla="*/ 166 w 247"/>
                  <a:gd name="T13" fmla="*/ 256 h 285"/>
                  <a:gd name="T14" fmla="*/ 247 w 247"/>
                  <a:gd name="T15" fmla="*/ 253 h 285"/>
                  <a:gd name="T16" fmla="*/ 235 w 247"/>
                  <a:gd name="T17" fmla="*/ 226 h 285"/>
                  <a:gd name="T18" fmla="*/ 196 w 247"/>
                  <a:gd name="T19" fmla="*/ 91 h 285"/>
                  <a:gd name="T20" fmla="*/ 184 w 247"/>
                  <a:gd name="T21" fmla="*/ 40 h 285"/>
                  <a:gd name="T22" fmla="*/ 178 w 247"/>
                  <a:gd name="T23" fmla="*/ 19 h 285"/>
                  <a:gd name="T24" fmla="*/ 165 w 247"/>
                  <a:gd name="T25" fmla="*/ 19 h 285"/>
                  <a:gd name="T26" fmla="*/ 135 w 247"/>
                  <a:gd name="T27" fmla="*/ 27 h 285"/>
                  <a:gd name="T28" fmla="*/ 109 w 247"/>
                  <a:gd name="T29" fmla="*/ 28 h 285"/>
                  <a:gd name="T30" fmla="*/ 115 w 247"/>
                  <a:gd name="T31" fmla="*/ 82 h 285"/>
                  <a:gd name="T32" fmla="*/ 150 w 247"/>
                  <a:gd name="T33" fmla="*/ 168 h 285"/>
                  <a:gd name="T34" fmla="*/ 162 w 247"/>
                  <a:gd name="T35" fmla="*/ 243 h 285"/>
                  <a:gd name="T36" fmla="*/ 132 w 247"/>
                  <a:gd name="T37" fmla="*/ 246 h 285"/>
                  <a:gd name="T38" fmla="*/ 94 w 247"/>
                  <a:gd name="T39" fmla="*/ 106 h 285"/>
                  <a:gd name="T40" fmla="*/ 64 w 247"/>
                  <a:gd name="T41" fmla="*/ 7 h 285"/>
                  <a:gd name="T42" fmla="*/ 45 w 247"/>
                  <a:gd name="T43" fmla="*/ 24 h 285"/>
                  <a:gd name="T44" fmla="*/ 25 w 247"/>
                  <a:gd name="T45" fmla="*/ 16 h 285"/>
                  <a:gd name="T46" fmla="*/ 0 w 247"/>
                  <a:gd name="T47" fmla="*/ 13 h 28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47"/>
                  <a:gd name="T73" fmla="*/ 0 h 285"/>
                  <a:gd name="T74" fmla="*/ 247 w 247"/>
                  <a:gd name="T75" fmla="*/ 285 h 28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47" h="285">
                    <a:moveTo>
                      <a:pt x="0" y="13"/>
                    </a:moveTo>
                    <a:cubicBezTo>
                      <a:pt x="1" y="34"/>
                      <a:pt x="16" y="76"/>
                      <a:pt x="18" y="97"/>
                    </a:cubicBezTo>
                    <a:cubicBezTo>
                      <a:pt x="21" y="120"/>
                      <a:pt x="35" y="152"/>
                      <a:pt x="42" y="174"/>
                    </a:cubicBezTo>
                    <a:cubicBezTo>
                      <a:pt x="46" y="186"/>
                      <a:pt x="47" y="200"/>
                      <a:pt x="52" y="211"/>
                    </a:cubicBezTo>
                    <a:cubicBezTo>
                      <a:pt x="61" y="225"/>
                      <a:pt x="49" y="213"/>
                      <a:pt x="52" y="223"/>
                    </a:cubicBezTo>
                    <a:cubicBezTo>
                      <a:pt x="53" y="226"/>
                      <a:pt x="54" y="229"/>
                      <a:pt x="55" y="232"/>
                    </a:cubicBezTo>
                    <a:cubicBezTo>
                      <a:pt x="62" y="285"/>
                      <a:pt x="110" y="258"/>
                      <a:pt x="166" y="256"/>
                    </a:cubicBezTo>
                    <a:cubicBezTo>
                      <a:pt x="193" y="251"/>
                      <a:pt x="220" y="258"/>
                      <a:pt x="247" y="253"/>
                    </a:cubicBezTo>
                    <a:cubicBezTo>
                      <a:pt x="240" y="232"/>
                      <a:pt x="245" y="240"/>
                      <a:pt x="235" y="226"/>
                    </a:cubicBezTo>
                    <a:cubicBezTo>
                      <a:pt x="230" y="175"/>
                      <a:pt x="208" y="140"/>
                      <a:pt x="196" y="91"/>
                    </a:cubicBezTo>
                    <a:cubicBezTo>
                      <a:pt x="193" y="78"/>
                      <a:pt x="188" y="53"/>
                      <a:pt x="184" y="40"/>
                    </a:cubicBezTo>
                    <a:cubicBezTo>
                      <a:pt x="183" y="37"/>
                      <a:pt x="181" y="21"/>
                      <a:pt x="178" y="19"/>
                    </a:cubicBezTo>
                    <a:cubicBezTo>
                      <a:pt x="174" y="16"/>
                      <a:pt x="170" y="20"/>
                      <a:pt x="165" y="19"/>
                    </a:cubicBezTo>
                    <a:cubicBezTo>
                      <a:pt x="154" y="20"/>
                      <a:pt x="146" y="27"/>
                      <a:pt x="135" y="27"/>
                    </a:cubicBezTo>
                    <a:cubicBezTo>
                      <a:pt x="127" y="27"/>
                      <a:pt x="113" y="21"/>
                      <a:pt x="109" y="28"/>
                    </a:cubicBezTo>
                    <a:cubicBezTo>
                      <a:pt x="106" y="32"/>
                      <a:pt x="113" y="71"/>
                      <a:pt x="115" y="82"/>
                    </a:cubicBezTo>
                    <a:cubicBezTo>
                      <a:pt x="116" y="106"/>
                      <a:pt x="152" y="144"/>
                      <a:pt x="150" y="168"/>
                    </a:cubicBezTo>
                    <a:cubicBezTo>
                      <a:pt x="166" y="205"/>
                      <a:pt x="165" y="230"/>
                      <a:pt x="162" y="243"/>
                    </a:cubicBezTo>
                    <a:cubicBezTo>
                      <a:pt x="159" y="256"/>
                      <a:pt x="143" y="269"/>
                      <a:pt x="132" y="246"/>
                    </a:cubicBezTo>
                    <a:cubicBezTo>
                      <a:pt x="125" y="236"/>
                      <a:pt x="98" y="119"/>
                      <a:pt x="94" y="106"/>
                    </a:cubicBezTo>
                    <a:cubicBezTo>
                      <a:pt x="89" y="92"/>
                      <a:pt x="75" y="15"/>
                      <a:pt x="64" y="7"/>
                    </a:cubicBezTo>
                    <a:cubicBezTo>
                      <a:pt x="56" y="0"/>
                      <a:pt x="55" y="27"/>
                      <a:pt x="45" y="24"/>
                    </a:cubicBezTo>
                    <a:cubicBezTo>
                      <a:pt x="42" y="23"/>
                      <a:pt x="25" y="16"/>
                      <a:pt x="25" y="16"/>
                    </a:cubicBezTo>
                    <a:cubicBezTo>
                      <a:pt x="6" y="20"/>
                      <a:pt x="13" y="4"/>
                      <a:pt x="0" y="13"/>
                    </a:cubicBez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4835" name="Freeform 445"/>
              <p:cNvSpPr>
                <a:spLocks/>
              </p:cNvSpPr>
              <p:nvPr/>
            </p:nvSpPr>
            <p:spPr bwMode="auto">
              <a:xfrm>
                <a:off x="5039" y="3030"/>
                <a:ext cx="68" cy="248"/>
              </a:xfrm>
              <a:custGeom>
                <a:avLst/>
                <a:gdLst>
                  <a:gd name="T0" fmla="*/ 0 w 68"/>
                  <a:gd name="T1" fmla="*/ 6 h 248"/>
                  <a:gd name="T2" fmla="*/ 6 w 68"/>
                  <a:gd name="T3" fmla="*/ 27 h 248"/>
                  <a:gd name="T4" fmla="*/ 12 w 68"/>
                  <a:gd name="T5" fmla="*/ 54 h 248"/>
                  <a:gd name="T6" fmla="*/ 18 w 68"/>
                  <a:gd name="T7" fmla="*/ 74 h 248"/>
                  <a:gd name="T8" fmla="*/ 25 w 68"/>
                  <a:gd name="T9" fmla="*/ 111 h 248"/>
                  <a:gd name="T10" fmla="*/ 36 w 68"/>
                  <a:gd name="T11" fmla="*/ 173 h 248"/>
                  <a:gd name="T12" fmla="*/ 52 w 68"/>
                  <a:gd name="T13" fmla="*/ 218 h 248"/>
                  <a:gd name="T14" fmla="*/ 60 w 68"/>
                  <a:gd name="T15" fmla="*/ 248 h 248"/>
                  <a:gd name="T16" fmla="*/ 61 w 68"/>
                  <a:gd name="T17" fmla="*/ 230 h 248"/>
                  <a:gd name="T18" fmla="*/ 55 w 68"/>
                  <a:gd name="T19" fmla="*/ 203 h 248"/>
                  <a:gd name="T20" fmla="*/ 49 w 68"/>
                  <a:gd name="T21" fmla="*/ 188 h 248"/>
                  <a:gd name="T22" fmla="*/ 43 w 68"/>
                  <a:gd name="T23" fmla="*/ 161 h 248"/>
                  <a:gd name="T24" fmla="*/ 34 w 68"/>
                  <a:gd name="T25" fmla="*/ 104 h 248"/>
                  <a:gd name="T26" fmla="*/ 28 w 68"/>
                  <a:gd name="T27" fmla="*/ 69 h 248"/>
                  <a:gd name="T28" fmla="*/ 22 w 68"/>
                  <a:gd name="T29" fmla="*/ 57 h 248"/>
                  <a:gd name="T30" fmla="*/ 13 w 68"/>
                  <a:gd name="T31" fmla="*/ 6 h 248"/>
                  <a:gd name="T32" fmla="*/ 12 w 68"/>
                  <a:gd name="T33" fmla="*/ 21 h 248"/>
                  <a:gd name="T34" fmla="*/ 18 w 68"/>
                  <a:gd name="T35" fmla="*/ 45 h 248"/>
                  <a:gd name="T36" fmla="*/ 27 w 68"/>
                  <a:gd name="T37" fmla="*/ 108 h 248"/>
                  <a:gd name="T38" fmla="*/ 33 w 68"/>
                  <a:gd name="T39" fmla="*/ 126 h 248"/>
                  <a:gd name="T40" fmla="*/ 39 w 68"/>
                  <a:gd name="T41" fmla="*/ 159 h 248"/>
                  <a:gd name="T42" fmla="*/ 45 w 68"/>
                  <a:gd name="T43" fmla="*/ 198 h 248"/>
                  <a:gd name="T44" fmla="*/ 60 w 68"/>
                  <a:gd name="T45" fmla="*/ 225 h 248"/>
                  <a:gd name="T46" fmla="*/ 61 w 68"/>
                  <a:gd name="T47" fmla="*/ 243 h 248"/>
                  <a:gd name="T48" fmla="*/ 49 w 68"/>
                  <a:gd name="T49" fmla="*/ 200 h 248"/>
                  <a:gd name="T50" fmla="*/ 37 w 68"/>
                  <a:gd name="T51" fmla="*/ 144 h 248"/>
                  <a:gd name="T52" fmla="*/ 31 w 68"/>
                  <a:gd name="T53" fmla="*/ 129 h 248"/>
                  <a:gd name="T54" fmla="*/ 13 w 68"/>
                  <a:gd name="T55" fmla="*/ 38 h 248"/>
                  <a:gd name="T56" fmla="*/ 4 w 68"/>
                  <a:gd name="T57" fmla="*/ 14 h 248"/>
                  <a:gd name="T58" fmla="*/ 9 w 68"/>
                  <a:gd name="T59" fmla="*/ 15 h 248"/>
                  <a:gd name="T60" fmla="*/ 4 w 68"/>
                  <a:gd name="T61" fmla="*/ 0 h 248"/>
                  <a:gd name="T62" fmla="*/ 0 w 68"/>
                  <a:gd name="T63" fmla="*/ 6 h 2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8"/>
                  <a:gd name="T97" fmla="*/ 0 h 248"/>
                  <a:gd name="T98" fmla="*/ 68 w 68"/>
                  <a:gd name="T99" fmla="*/ 248 h 2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8" h="248">
                    <a:moveTo>
                      <a:pt x="0" y="6"/>
                    </a:moveTo>
                    <a:cubicBezTo>
                      <a:pt x="1" y="13"/>
                      <a:pt x="3" y="21"/>
                      <a:pt x="6" y="27"/>
                    </a:cubicBezTo>
                    <a:cubicBezTo>
                      <a:pt x="7" y="36"/>
                      <a:pt x="8" y="46"/>
                      <a:pt x="12" y="54"/>
                    </a:cubicBezTo>
                    <a:cubicBezTo>
                      <a:pt x="13" y="61"/>
                      <a:pt x="15" y="68"/>
                      <a:pt x="18" y="74"/>
                    </a:cubicBezTo>
                    <a:cubicBezTo>
                      <a:pt x="20" y="86"/>
                      <a:pt x="19" y="100"/>
                      <a:pt x="25" y="111"/>
                    </a:cubicBezTo>
                    <a:cubicBezTo>
                      <a:pt x="30" y="131"/>
                      <a:pt x="28" y="153"/>
                      <a:pt x="36" y="173"/>
                    </a:cubicBezTo>
                    <a:cubicBezTo>
                      <a:pt x="38" y="187"/>
                      <a:pt x="43" y="207"/>
                      <a:pt x="52" y="218"/>
                    </a:cubicBezTo>
                    <a:cubicBezTo>
                      <a:pt x="53" y="230"/>
                      <a:pt x="50" y="242"/>
                      <a:pt x="60" y="248"/>
                    </a:cubicBezTo>
                    <a:cubicBezTo>
                      <a:pt x="68" y="244"/>
                      <a:pt x="63" y="237"/>
                      <a:pt x="61" y="230"/>
                    </a:cubicBezTo>
                    <a:cubicBezTo>
                      <a:pt x="60" y="221"/>
                      <a:pt x="59" y="211"/>
                      <a:pt x="55" y="203"/>
                    </a:cubicBezTo>
                    <a:cubicBezTo>
                      <a:pt x="54" y="197"/>
                      <a:pt x="52" y="193"/>
                      <a:pt x="49" y="188"/>
                    </a:cubicBezTo>
                    <a:cubicBezTo>
                      <a:pt x="48" y="179"/>
                      <a:pt x="47" y="169"/>
                      <a:pt x="43" y="161"/>
                    </a:cubicBezTo>
                    <a:cubicBezTo>
                      <a:pt x="42" y="144"/>
                      <a:pt x="42" y="120"/>
                      <a:pt x="34" y="104"/>
                    </a:cubicBezTo>
                    <a:cubicBezTo>
                      <a:pt x="32" y="93"/>
                      <a:pt x="31" y="79"/>
                      <a:pt x="28" y="69"/>
                    </a:cubicBezTo>
                    <a:cubicBezTo>
                      <a:pt x="27" y="65"/>
                      <a:pt x="22" y="57"/>
                      <a:pt x="22" y="57"/>
                    </a:cubicBezTo>
                    <a:cubicBezTo>
                      <a:pt x="20" y="40"/>
                      <a:pt x="18" y="22"/>
                      <a:pt x="13" y="6"/>
                    </a:cubicBezTo>
                    <a:cubicBezTo>
                      <a:pt x="7" y="11"/>
                      <a:pt x="9" y="15"/>
                      <a:pt x="12" y="21"/>
                    </a:cubicBezTo>
                    <a:cubicBezTo>
                      <a:pt x="14" y="29"/>
                      <a:pt x="18" y="45"/>
                      <a:pt x="18" y="45"/>
                    </a:cubicBezTo>
                    <a:cubicBezTo>
                      <a:pt x="20" y="65"/>
                      <a:pt x="18" y="90"/>
                      <a:pt x="27" y="108"/>
                    </a:cubicBezTo>
                    <a:cubicBezTo>
                      <a:pt x="28" y="114"/>
                      <a:pt x="30" y="120"/>
                      <a:pt x="33" y="126"/>
                    </a:cubicBezTo>
                    <a:cubicBezTo>
                      <a:pt x="34" y="137"/>
                      <a:pt x="37" y="148"/>
                      <a:pt x="39" y="159"/>
                    </a:cubicBezTo>
                    <a:cubicBezTo>
                      <a:pt x="39" y="170"/>
                      <a:pt x="37" y="188"/>
                      <a:pt x="45" y="198"/>
                    </a:cubicBezTo>
                    <a:cubicBezTo>
                      <a:pt x="47" y="208"/>
                      <a:pt x="54" y="217"/>
                      <a:pt x="60" y="225"/>
                    </a:cubicBezTo>
                    <a:cubicBezTo>
                      <a:pt x="62" y="233"/>
                      <a:pt x="63" y="235"/>
                      <a:pt x="61" y="243"/>
                    </a:cubicBezTo>
                    <a:cubicBezTo>
                      <a:pt x="59" y="230"/>
                      <a:pt x="55" y="212"/>
                      <a:pt x="49" y="200"/>
                    </a:cubicBezTo>
                    <a:cubicBezTo>
                      <a:pt x="46" y="181"/>
                      <a:pt x="44" y="162"/>
                      <a:pt x="37" y="144"/>
                    </a:cubicBezTo>
                    <a:cubicBezTo>
                      <a:pt x="36" y="138"/>
                      <a:pt x="34" y="135"/>
                      <a:pt x="31" y="129"/>
                    </a:cubicBezTo>
                    <a:cubicBezTo>
                      <a:pt x="26" y="98"/>
                      <a:pt x="19" y="68"/>
                      <a:pt x="13" y="38"/>
                    </a:cubicBezTo>
                    <a:cubicBezTo>
                      <a:pt x="11" y="28"/>
                      <a:pt x="14" y="16"/>
                      <a:pt x="4" y="14"/>
                    </a:cubicBezTo>
                    <a:cubicBezTo>
                      <a:pt x="2" y="4"/>
                      <a:pt x="7" y="11"/>
                      <a:pt x="9" y="15"/>
                    </a:cubicBezTo>
                    <a:cubicBezTo>
                      <a:pt x="10" y="7"/>
                      <a:pt x="8" y="6"/>
                      <a:pt x="4" y="0"/>
                    </a:cubicBezTo>
                    <a:cubicBezTo>
                      <a:pt x="3" y="9"/>
                      <a:pt x="5" y="9"/>
                      <a:pt x="0" y="6"/>
                    </a:cubicBezTo>
                    <a:close/>
                  </a:path>
                </a:pathLst>
              </a:custGeom>
              <a:solidFill>
                <a:srgbClr val="FFCC6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4836" name="Freeform 447"/>
              <p:cNvSpPr>
                <a:spLocks/>
              </p:cNvSpPr>
              <p:nvPr/>
            </p:nvSpPr>
            <p:spPr bwMode="auto">
              <a:xfrm>
                <a:off x="5197" y="3255"/>
                <a:ext cx="126" cy="29"/>
              </a:xfrm>
              <a:custGeom>
                <a:avLst/>
                <a:gdLst>
                  <a:gd name="T0" fmla="*/ 122 w 126"/>
                  <a:gd name="T1" fmla="*/ 0 h 29"/>
                  <a:gd name="T2" fmla="*/ 126 w 126"/>
                  <a:gd name="T3" fmla="*/ 17 h 29"/>
                  <a:gd name="T4" fmla="*/ 108 w 126"/>
                  <a:gd name="T5" fmla="*/ 23 h 29"/>
                  <a:gd name="T6" fmla="*/ 93 w 126"/>
                  <a:gd name="T7" fmla="*/ 24 h 29"/>
                  <a:gd name="T8" fmla="*/ 69 w 126"/>
                  <a:gd name="T9" fmla="*/ 23 h 29"/>
                  <a:gd name="T10" fmla="*/ 33 w 126"/>
                  <a:gd name="T11" fmla="*/ 27 h 29"/>
                  <a:gd name="T12" fmla="*/ 0 w 126"/>
                  <a:gd name="T13" fmla="*/ 20 h 29"/>
                  <a:gd name="T14" fmla="*/ 29 w 126"/>
                  <a:gd name="T15" fmla="*/ 5 h 29"/>
                  <a:gd name="T16" fmla="*/ 51 w 126"/>
                  <a:gd name="T17" fmla="*/ 6 h 29"/>
                  <a:gd name="T18" fmla="*/ 95 w 126"/>
                  <a:gd name="T19" fmla="*/ 8 h 29"/>
                  <a:gd name="T20" fmla="*/ 111 w 126"/>
                  <a:gd name="T21" fmla="*/ 2 h 29"/>
                  <a:gd name="T22" fmla="*/ 122 w 126"/>
                  <a:gd name="T23" fmla="*/ 0 h 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29"/>
                  <a:gd name="T38" fmla="*/ 126 w 126"/>
                  <a:gd name="T39" fmla="*/ 29 h 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29">
                    <a:moveTo>
                      <a:pt x="122" y="0"/>
                    </a:moveTo>
                    <a:cubicBezTo>
                      <a:pt x="123" y="6"/>
                      <a:pt x="125" y="11"/>
                      <a:pt x="126" y="17"/>
                    </a:cubicBezTo>
                    <a:cubicBezTo>
                      <a:pt x="121" y="26"/>
                      <a:pt x="118" y="24"/>
                      <a:pt x="108" y="23"/>
                    </a:cubicBezTo>
                    <a:cubicBezTo>
                      <a:pt x="102" y="20"/>
                      <a:pt x="99" y="23"/>
                      <a:pt x="93" y="24"/>
                    </a:cubicBezTo>
                    <a:cubicBezTo>
                      <a:pt x="85" y="23"/>
                      <a:pt x="77" y="24"/>
                      <a:pt x="69" y="23"/>
                    </a:cubicBezTo>
                    <a:cubicBezTo>
                      <a:pt x="57" y="24"/>
                      <a:pt x="45" y="25"/>
                      <a:pt x="33" y="27"/>
                    </a:cubicBezTo>
                    <a:cubicBezTo>
                      <a:pt x="23" y="26"/>
                      <a:pt x="7" y="29"/>
                      <a:pt x="0" y="20"/>
                    </a:cubicBezTo>
                    <a:cubicBezTo>
                      <a:pt x="4" y="9"/>
                      <a:pt x="18" y="7"/>
                      <a:pt x="29" y="5"/>
                    </a:cubicBezTo>
                    <a:cubicBezTo>
                      <a:pt x="35" y="2"/>
                      <a:pt x="45" y="6"/>
                      <a:pt x="51" y="6"/>
                    </a:cubicBezTo>
                    <a:cubicBezTo>
                      <a:pt x="65" y="12"/>
                      <a:pt x="79" y="9"/>
                      <a:pt x="95" y="8"/>
                    </a:cubicBezTo>
                    <a:cubicBezTo>
                      <a:pt x="101" y="6"/>
                      <a:pt x="106" y="6"/>
                      <a:pt x="111" y="2"/>
                    </a:cubicBezTo>
                    <a:cubicBezTo>
                      <a:pt x="119" y="3"/>
                      <a:pt x="115" y="4"/>
                      <a:pt x="122" y="0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4837" name="Freeform 446"/>
              <p:cNvSpPr>
                <a:spLocks/>
              </p:cNvSpPr>
              <p:nvPr/>
            </p:nvSpPr>
            <p:spPr bwMode="auto">
              <a:xfrm>
                <a:off x="5091" y="3264"/>
                <a:ext cx="126" cy="29"/>
              </a:xfrm>
              <a:custGeom>
                <a:avLst/>
                <a:gdLst>
                  <a:gd name="T0" fmla="*/ 122 w 126"/>
                  <a:gd name="T1" fmla="*/ 0 h 29"/>
                  <a:gd name="T2" fmla="*/ 126 w 126"/>
                  <a:gd name="T3" fmla="*/ 17 h 29"/>
                  <a:gd name="T4" fmla="*/ 108 w 126"/>
                  <a:gd name="T5" fmla="*/ 23 h 29"/>
                  <a:gd name="T6" fmla="*/ 93 w 126"/>
                  <a:gd name="T7" fmla="*/ 24 h 29"/>
                  <a:gd name="T8" fmla="*/ 69 w 126"/>
                  <a:gd name="T9" fmla="*/ 23 h 29"/>
                  <a:gd name="T10" fmla="*/ 33 w 126"/>
                  <a:gd name="T11" fmla="*/ 27 h 29"/>
                  <a:gd name="T12" fmla="*/ 0 w 126"/>
                  <a:gd name="T13" fmla="*/ 20 h 29"/>
                  <a:gd name="T14" fmla="*/ 29 w 126"/>
                  <a:gd name="T15" fmla="*/ 5 h 29"/>
                  <a:gd name="T16" fmla="*/ 51 w 126"/>
                  <a:gd name="T17" fmla="*/ 6 h 29"/>
                  <a:gd name="T18" fmla="*/ 95 w 126"/>
                  <a:gd name="T19" fmla="*/ 8 h 29"/>
                  <a:gd name="T20" fmla="*/ 111 w 126"/>
                  <a:gd name="T21" fmla="*/ 2 h 29"/>
                  <a:gd name="T22" fmla="*/ 122 w 126"/>
                  <a:gd name="T23" fmla="*/ 0 h 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29"/>
                  <a:gd name="T38" fmla="*/ 126 w 126"/>
                  <a:gd name="T39" fmla="*/ 29 h 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29">
                    <a:moveTo>
                      <a:pt x="122" y="0"/>
                    </a:moveTo>
                    <a:cubicBezTo>
                      <a:pt x="123" y="6"/>
                      <a:pt x="125" y="11"/>
                      <a:pt x="126" y="17"/>
                    </a:cubicBezTo>
                    <a:cubicBezTo>
                      <a:pt x="121" y="26"/>
                      <a:pt x="118" y="24"/>
                      <a:pt x="108" y="23"/>
                    </a:cubicBezTo>
                    <a:cubicBezTo>
                      <a:pt x="102" y="20"/>
                      <a:pt x="99" y="23"/>
                      <a:pt x="93" y="24"/>
                    </a:cubicBezTo>
                    <a:cubicBezTo>
                      <a:pt x="85" y="23"/>
                      <a:pt x="77" y="24"/>
                      <a:pt x="69" y="23"/>
                    </a:cubicBezTo>
                    <a:cubicBezTo>
                      <a:pt x="57" y="24"/>
                      <a:pt x="45" y="25"/>
                      <a:pt x="33" y="27"/>
                    </a:cubicBezTo>
                    <a:cubicBezTo>
                      <a:pt x="23" y="26"/>
                      <a:pt x="7" y="29"/>
                      <a:pt x="0" y="20"/>
                    </a:cubicBezTo>
                    <a:cubicBezTo>
                      <a:pt x="4" y="9"/>
                      <a:pt x="18" y="7"/>
                      <a:pt x="29" y="5"/>
                    </a:cubicBezTo>
                    <a:cubicBezTo>
                      <a:pt x="35" y="2"/>
                      <a:pt x="45" y="6"/>
                      <a:pt x="51" y="6"/>
                    </a:cubicBezTo>
                    <a:cubicBezTo>
                      <a:pt x="65" y="12"/>
                      <a:pt x="79" y="9"/>
                      <a:pt x="95" y="8"/>
                    </a:cubicBezTo>
                    <a:cubicBezTo>
                      <a:pt x="101" y="6"/>
                      <a:pt x="106" y="6"/>
                      <a:pt x="111" y="2"/>
                    </a:cubicBezTo>
                    <a:cubicBezTo>
                      <a:pt x="119" y="3"/>
                      <a:pt x="115" y="4"/>
                      <a:pt x="122" y="0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</p:grpSp>
        <p:sp>
          <p:nvSpPr>
            <p:cNvPr id="34830" name="Text Box 305"/>
            <p:cNvSpPr txBox="1">
              <a:spLocks noChangeArrowheads="1"/>
            </p:cNvSpPr>
            <p:nvPr/>
          </p:nvSpPr>
          <p:spPr bwMode="auto">
            <a:xfrm>
              <a:off x="1134" y="3328"/>
              <a:ext cx="13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350"/>
                <a:t>maximum (local)</a:t>
              </a:r>
            </a:p>
          </p:txBody>
        </p:sp>
        <p:sp>
          <p:nvSpPr>
            <p:cNvPr id="34831" name="Text Box 306"/>
            <p:cNvSpPr txBox="1">
              <a:spLocks noChangeArrowheads="1"/>
            </p:cNvSpPr>
            <p:nvPr/>
          </p:nvSpPr>
          <p:spPr bwMode="auto">
            <a:xfrm>
              <a:off x="3547" y="2997"/>
              <a:ext cx="87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350"/>
                <a:t>maximum</a:t>
              </a:r>
            </a:p>
          </p:txBody>
        </p:sp>
        <p:sp>
          <p:nvSpPr>
            <p:cNvPr id="34832" name="Text Box 307"/>
            <p:cNvSpPr txBox="1">
              <a:spLocks noChangeArrowheads="1"/>
            </p:cNvSpPr>
            <p:nvPr/>
          </p:nvSpPr>
          <p:spPr bwMode="auto">
            <a:xfrm>
              <a:off x="2798" y="3776"/>
              <a:ext cx="87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350"/>
                <a:t>minimum</a:t>
              </a:r>
            </a:p>
          </p:txBody>
        </p:sp>
      </p:grpSp>
      <p:sp>
        <p:nvSpPr>
          <p:cNvPr id="34823" name="Line 309"/>
          <p:cNvSpPr>
            <a:spLocks noChangeShapeType="1"/>
          </p:cNvSpPr>
          <p:nvPr/>
        </p:nvSpPr>
        <p:spPr bwMode="auto">
          <a:xfrm flipV="1">
            <a:off x="2525316" y="3918745"/>
            <a:ext cx="11870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34824" name="Line 310"/>
          <p:cNvSpPr>
            <a:spLocks noChangeShapeType="1"/>
          </p:cNvSpPr>
          <p:nvPr/>
        </p:nvSpPr>
        <p:spPr bwMode="auto">
          <a:xfrm flipV="1">
            <a:off x="5125641" y="3623470"/>
            <a:ext cx="11870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34825" name="Line 311"/>
          <p:cNvSpPr>
            <a:spLocks noChangeShapeType="1"/>
          </p:cNvSpPr>
          <p:nvPr/>
        </p:nvSpPr>
        <p:spPr bwMode="auto">
          <a:xfrm flipV="1">
            <a:off x="4276725" y="4603354"/>
            <a:ext cx="118705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2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78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38720" y="1347614"/>
            <a:ext cx="4837336" cy="324036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dirty="0"/>
              <a:t>The temperature in a warehouse drops during the night. A sensor has recorded the temperatures from 12 noon over a 24hr period and the computer has fitted a simple quadratic function to this period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	y = x</a:t>
            </a:r>
            <a:r>
              <a:rPr lang="en-GB" sz="1800" baseline="30000" dirty="0"/>
              <a:t>2</a:t>
            </a:r>
            <a:r>
              <a:rPr lang="en-GB" sz="1800" dirty="0"/>
              <a:t> -28x +198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dirty="0"/>
              <a:t>	where x is the time in hours after the start and y is the temperature in centigrade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dirty="0"/>
              <a:t>There are cucumbers in the warehouse which must not freeze. Find out what time the minimum temperature occurs and whether the cucumbers are safe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Example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64E88FD0-71A3-4BFC-B397-C772B4865232}" type="slidenum">
              <a:rPr lang="en-GB" smtClean="0"/>
              <a:pPr/>
              <a:t>17</a:t>
            </a:fld>
            <a:endParaRPr lang="en-GB" smtClean="0"/>
          </a:p>
        </p:txBody>
      </p:sp>
      <p:pic>
        <p:nvPicPr>
          <p:cNvPr id="35846" name="Picture 4" descr="CUCMB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723878"/>
            <a:ext cx="367069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78776"/>
            <a:ext cx="3970786" cy="24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7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Solution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54B118FC-A9C8-4718-A3EB-41B7AEA85231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55102" y="1232632"/>
            <a:ext cx="6656784" cy="368855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y = x</a:t>
            </a:r>
            <a:r>
              <a:rPr lang="en-GB" sz="1800" baseline="30000" dirty="0"/>
              <a:t>2</a:t>
            </a:r>
            <a:r>
              <a:rPr lang="en-GB" sz="1800" dirty="0"/>
              <a:t> -28x +198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and for a </a:t>
            </a:r>
            <a:r>
              <a:rPr lang="en-GB" sz="1800" dirty="0">
                <a:solidFill>
                  <a:schemeClr val="accent2"/>
                </a:solidFill>
              </a:rPr>
              <a:t>minimum</a:t>
            </a:r>
            <a:r>
              <a:rPr lang="en-GB" sz="1800" dirty="0"/>
              <a:t> the gradient will be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b="1" dirty="0"/>
              <a:t>Differentiating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 err="1"/>
              <a:t>dy</a:t>
            </a:r>
            <a:r>
              <a:rPr lang="en-GB" sz="1800" dirty="0"/>
              <a:t>/</a:t>
            </a:r>
            <a:r>
              <a:rPr lang="en-GB" sz="1800" dirty="0" err="1"/>
              <a:t>dx</a:t>
            </a:r>
            <a:r>
              <a:rPr lang="en-GB" sz="1800" dirty="0"/>
              <a:t> = 2x – 28 and for a </a:t>
            </a:r>
            <a:r>
              <a:rPr lang="en-GB" sz="1800" dirty="0">
                <a:solidFill>
                  <a:schemeClr val="accent2"/>
                </a:solidFill>
              </a:rPr>
              <a:t>minimum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 err="1"/>
              <a:t>dy</a:t>
            </a:r>
            <a:r>
              <a:rPr lang="en-GB" sz="1800" dirty="0"/>
              <a:t>/</a:t>
            </a:r>
            <a:r>
              <a:rPr lang="en-GB" sz="1800" dirty="0" err="1"/>
              <a:t>dx</a:t>
            </a:r>
            <a:r>
              <a:rPr lang="en-GB" sz="1800" dirty="0"/>
              <a:t> = 2x-28 = 0 so x = 14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(14 hours after the sensor started at noon so at 2am)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To find whether the cucumbers are safe we need to know the temperature, y,  at x = 14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y = x</a:t>
            </a:r>
            <a:r>
              <a:rPr lang="en-GB" sz="1800" baseline="30000" dirty="0"/>
              <a:t>2</a:t>
            </a:r>
            <a:r>
              <a:rPr lang="en-GB" sz="1800" dirty="0"/>
              <a:t> -28x +198 so at x = 14 y= (14)</a:t>
            </a:r>
            <a:r>
              <a:rPr lang="en-GB" sz="1800" baseline="30000" dirty="0"/>
              <a:t>2</a:t>
            </a:r>
            <a:r>
              <a:rPr lang="en-GB" sz="1800" dirty="0"/>
              <a:t> – 28(14) + 198 = 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(phew!) A temperature of 2</a:t>
            </a:r>
            <a:r>
              <a:rPr lang="en-GB" sz="1800" baseline="30000" dirty="0"/>
              <a:t>0</a:t>
            </a:r>
            <a:r>
              <a:rPr lang="en-GB" sz="1800" dirty="0"/>
              <a:t>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This is just above freezing so the cucumbers should be OK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pic>
        <p:nvPicPr>
          <p:cNvPr id="36870" name="Picture 4" descr="CUCMB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1675" y="1482329"/>
            <a:ext cx="2045494" cy="60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12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07505" y="1195610"/>
            <a:ext cx="5184575" cy="329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The temperature in a warehouse rises during the day. A sensor has recorded the temperatures from 7 am over a 24hr period and the computer has fitted a simple quadratic function to this period of</a:t>
            </a:r>
            <a:r>
              <a:rPr lang="en-GB" sz="2400" dirty="0"/>
              <a:t> 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r>
              <a:rPr lang="en-GB" dirty="0"/>
              <a:t>		 y = -x</a:t>
            </a:r>
            <a:r>
              <a:rPr lang="en-GB" baseline="30000" dirty="0"/>
              <a:t>2</a:t>
            </a:r>
            <a:r>
              <a:rPr lang="en-GB" dirty="0"/>
              <a:t> +10x -26 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r>
              <a:rPr lang="en-GB" dirty="0"/>
              <a:t>	where x is the time in hours after the start and y is the temperature in </a:t>
            </a:r>
            <a:r>
              <a:rPr lang="en-GB" dirty="0" smtClean="0"/>
              <a:t>centigrade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</a:pPr>
            <a:endParaRPr lang="en-GB" dirty="0"/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There is  ice cream in the warehouse which must be in temperatures below -6</a:t>
            </a:r>
            <a:r>
              <a:rPr lang="en-GB" baseline="30000" dirty="0"/>
              <a:t>0</a:t>
            </a:r>
            <a:r>
              <a:rPr lang="en-GB" dirty="0"/>
              <a:t> C. Find out what time the maximum temperature occurs and whether the ice cream will spoil.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205978"/>
            <a:ext cx="6160294" cy="5845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The opposite problem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F9D39F74-8299-411E-940C-A32645A5ABF8}" type="slidenum">
              <a:rPr lang="en-GB" smtClean="0"/>
              <a:pPr/>
              <a:t>19</a:t>
            </a:fld>
            <a:endParaRPr lang="en-GB" smtClean="0"/>
          </a:p>
        </p:txBody>
      </p:sp>
      <p:pic>
        <p:nvPicPr>
          <p:cNvPr id="37894" name="Picture 74" descr="PENCIL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H="1" flipV="1">
            <a:off x="154619" y="617488"/>
            <a:ext cx="959929" cy="28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895" name="Group 132"/>
          <p:cNvGrpSpPr>
            <a:grpSpLocks/>
          </p:cNvGrpSpPr>
          <p:nvPr/>
        </p:nvGrpSpPr>
        <p:grpSpPr bwMode="auto">
          <a:xfrm>
            <a:off x="6156176" y="3572595"/>
            <a:ext cx="2016224" cy="1131590"/>
            <a:chOff x="1688" y="2762"/>
            <a:chExt cx="1887" cy="1353"/>
          </a:xfrm>
        </p:grpSpPr>
        <p:pic>
          <p:nvPicPr>
            <p:cNvPr id="37897" name="Picture 4" descr="ICECR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7" y="2773"/>
              <a:ext cx="646" cy="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7898" name="Group 131"/>
            <p:cNvGrpSpPr>
              <a:grpSpLocks/>
            </p:cNvGrpSpPr>
            <p:nvPr/>
          </p:nvGrpSpPr>
          <p:grpSpPr bwMode="auto">
            <a:xfrm>
              <a:off x="2929" y="2762"/>
              <a:ext cx="646" cy="1325"/>
              <a:chOff x="2929" y="2762"/>
              <a:chExt cx="646" cy="1325"/>
            </a:xfrm>
          </p:grpSpPr>
          <p:sp>
            <p:nvSpPr>
              <p:cNvPr id="37960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2929" y="2762"/>
                <a:ext cx="646" cy="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61" name="Freeform 10"/>
              <p:cNvSpPr>
                <a:spLocks/>
              </p:cNvSpPr>
              <p:nvPr/>
            </p:nvSpPr>
            <p:spPr bwMode="auto">
              <a:xfrm>
                <a:off x="3086" y="3245"/>
                <a:ext cx="322" cy="782"/>
              </a:xfrm>
              <a:custGeom>
                <a:avLst/>
                <a:gdLst>
                  <a:gd name="T0" fmla="*/ 313 w 1290"/>
                  <a:gd name="T1" fmla="*/ 72 h 3128"/>
                  <a:gd name="T2" fmla="*/ 297 w 1290"/>
                  <a:gd name="T3" fmla="*/ 69 h 3128"/>
                  <a:gd name="T4" fmla="*/ 282 w 1290"/>
                  <a:gd name="T5" fmla="*/ 61 h 3128"/>
                  <a:gd name="T6" fmla="*/ 269 w 1290"/>
                  <a:gd name="T7" fmla="*/ 50 h 3128"/>
                  <a:gd name="T8" fmla="*/ 262 w 1290"/>
                  <a:gd name="T9" fmla="*/ 38 h 3128"/>
                  <a:gd name="T10" fmla="*/ 258 w 1290"/>
                  <a:gd name="T11" fmla="*/ 24 h 3128"/>
                  <a:gd name="T12" fmla="*/ 256 w 1290"/>
                  <a:gd name="T13" fmla="*/ 22 h 3128"/>
                  <a:gd name="T14" fmla="*/ 246 w 1290"/>
                  <a:gd name="T15" fmla="*/ 29 h 3128"/>
                  <a:gd name="T16" fmla="*/ 238 w 1290"/>
                  <a:gd name="T17" fmla="*/ 35 h 3128"/>
                  <a:gd name="T18" fmla="*/ 229 w 1290"/>
                  <a:gd name="T19" fmla="*/ 39 h 3128"/>
                  <a:gd name="T20" fmla="*/ 221 w 1290"/>
                  <a:gd name="T21" fmla="*/ 42 h 3128"/>
                  <a:gd name="T22" fmla="*/ 211 w 1290"/>
                  <a:gd name="T23" fmla="*/ 46 h 3128"/>
                  <a:gd name="T24" fmla="*/ 200 w 1290"/>
                  <a:gd name="T25" fmla="*/ 50 h 3128"/>
                  <a:gd name="T26" fmla="*/ 187 w 1290"/>
                  <a:gd name="T27" fmla="*/ 52 h 3128"/>
                  <a:gd name="T28" fmla="*/ 175 w 1290"/>
                  <a:gd name="T29" fmla="*/ 49 h 3128"/>
                  <a:gd name="T30" fmla="*/ 165 w 1290"/>
                  <a:gd name="T31" fmla="*/ 42 h 3128"/>
                  <a:gd name="T32" fmla="*/ 161 w 1290"/>
                  <a:gd name="T33" fmla="*/ 34 h 3128"/>
                  <a:gd name="T34" fmla="*/ 156 w 1290"/>
                  <a:gd name="T35" fmla="*/ 20 h 3128"/>
                  <a:gd name="T36" fmla="*/ 154 w 1290"/>
                  <a:gd name="T37" fmla="*/ 17 h 3128"/>
                  <a:gd name="T38" fmla="*/ 145 w 1290"/>
                  <a:gd name="T39" fmla="*/ 28 h 3128"/>
                  <a:gd name="T40" fmla="*/ 133 w 1290"/>
                  <a:gd name="T41" fmla="*/ 36 h 3128"/>
                  <a:gd name="T42" fmla="*/ 118 w 1290"/>
                  <a:gd name="T43" fmla="*/ 40 h 3128"/>
                  <a:gd name="T44" fmla="*/ 96 w 1290"/>
                  <a:gd name="T45" fmla="*/ 43 h 3128"/>
                  <a:gd name="T46" fmla="*/ 63 w 1290"/>
                  <a:gd name="T47" fmla="*/ 42 h 3128"/>
                  <a:gd name="T48" fmla="*/ 32 w 1290"/>
                  <a:gd name="T49" fmla="*/ 33 h 3128"/>
                  <a:gd name="T50" fmla="*/ 15 w 1290"/>
                  <a:gd name="T51" fmla="*/ 14 h 3128"/>
                  <a:gd name="T52" fmla="*/ 12 w 1290"/>
                  <a:gd name="T53" fmla="*/ 8 h 3128"/>
                  <a:gd name="T54" fmla="*/ 6 w 1290"/>
                  <a:gd name="T55" fmla="*/ 24 h 3128"/>
                  <a:gd name="T56" fmla="*/ 121 w 1290"/>
                  <a:gd name="T57" fmla="*/ 747 h 3128"/>
                  <a:gd name="T58" fmla="*/ 133 w 1290"/>
                  <a:gd name="T59" fmla="*/ 774 h 3128"/>
                  <a:gd name="T60" fmla="*/ 153 w 1290"/>
                  <a:gd name="T61" fmla="*/ 782 h 3128"/>
                  <a:gd name="T62" fmla="*/ 173 w 1290"/>
                  <a:gd name="T63" fmla="*/ 772 h 3128"/>
                  <a:gd name="T64" fmla="*/ 186 w 1290"/>
                  <a:gd name="T65" fmla="*/ 742 h 31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90"/>
                  <a:gd name="T100" fmla="*/ 0 h 3128"/>
                  <a:gd name="T101" fmla="*/ 1290 w 1290"/>
                  <a:gd name="T102" fmla="*/ 3128 h 31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90" h="3128">
                    <a:moveTo>
                      <a:pt x="1290" y="289"/>
                    </a:moveTo>
                    <a:lnTo>
                      <a:pt x="1254" y="288"/>
                    </a:lnTo>
                    <a:lnTo>
                      <a:pt x="1222" y="283"/>
                    </a:lnTo>
                    <a:lnTo>
                      <a:pt x="1189" y="274"/>
                    </a:lnTo>
                    <a:lnTo>
                      <a:pt x="1158" y="262"/>
                    </a:lnTo>
                    <a:lnTo>
                      <a:pt x="1130" y="245"/>
                    </a:lnTo>
                    <a:lnTo>
                      <a:pt x="1103" y="226"/>
                    </a:lnTo>
                    <a:lnTo>
                      <a:pt x="1079" y="201"/>
                    </a:lnTo>
                    <a:lnTo>
                      <a:pt x="1059" y="172"/>
                    </a:lnTo>
                    <a:lnTo>
                      <a:pt x="1048" y="151"/>
                    </a:lnTo>
                    <a:lnTo>
                      <a:pt x="1039" y="124"/>
                    </a:lnTo>
                    <a:lnTo>
                      <a:pt x="1033" y="97"/>
                    </a:lnTo>
                    <a:lnTo>
                      <a:pt x="1035" y="73"/>
                    </a:lnTo>
                    <a:lnTo>
                      <a:pt x="1027" y="86"/>
                    </a:lnTo>
                    <a:lnTo>
                      <a:pt x="1008" y="101"/>
                    </a:lnTo>
                    <a:lnTo>
                      <a:pt x="987" y="117"/>
                    </a:lnTo>
                    <a:lnTo>
                      <a:pt x="974" y="127"/>
                    </a:lnTo>
                    <a:lnTo>
                      <a:pt x="953" y="138"/>
                    </a:lnTo>
                    <a:lnTo>
                      <a:pt x="934" y="148"/>
                    </a:lnTo>
                    <a:lnTo>
                      <a:pt x="916" y="154"/>
                    </a:lnTo>
                    <a:lnTo>
                      <a:pt x="901" y="160"/>
                    </a:lnTo>
                    <a:lnTo>
                      <a:pt x="884" y="167"/>
                    </a:lnTo>
                    <a:lnTo>
                      <a:pt x="868" y="173"/>
                    </a:lnTo>
                    <a:lnTo>
                      <a:pt x="847" y="182"/>
                    </a:lnTo>
                    <a:lnTo>
                      <a:pt x="826" y="193"/>
                    </a:lnTo>
                    <a:lnTo>
                      <a:pt x="801" y="202"/>
                    </a:lnTo>
                    <a:lnTo>
                      <a:pt x="777" y="208"/>
                    </a:lnTo>
                    <a:lnTo>
                      <a:pt x="751" y="209"/>
                    </a:lnTo>
                    <a:lnTo>
                      <a:pt x="726" y="207"/>
                    </a:lnTo>
                    <a:lnTo>
                      <a:pt x="703" y="198"/>
                    </a:lnTo>
                    <a:lnTo>
                      <a:pt x="682" y="186"/>
                    </a:lnTo>
                    <a:lnTo>
                      <a:pt x="663" y="168"/>
                    </a:lnTo>
                    <a:lnTo>
                      <a:pt x="648" y="148"/>
                    </a:lnTo>
                    <a:lnTo>
                      <a:pt x="643" y="136"/>
                    </a:lnTo>
                    <a:lnTo>
                      <a:pt x="638" y="126"/>
                    </a:lnTo>
                    <a:lnTo>
                      <a:pt x="626" y="78"/>
                    </a:lnTo>
                    <a:lnTo>
                      <a:pt x="625" y="38"/>
                    </a:lnTo>
                    <a:lnTo>
                      <a:pt x="616" y="67"/>
                    </a:lnTo>
                    <a:lnTo>
                      <a:pt x="602" y="92"/>
                    </a:lnTo>
                    <a:lnTo>
                      <a:pt x="581" y="112"/>
                    </a:lnTo>
                    <a:lnTo>
                      <a:pt x="557" y="128"/>
                    </a:lnTo>
                    <a:lnTo>
                      <a:pt x="531" y="142"/>
                    </a:lnTo>
                    <a:lnTo>
                      <a:pt x="500" y="152"/>
                    </a:lnTo>
                    <a:lnTo>
                      <a:pt x="471" y="159"/>
                    </a:lnTo>
                    <a:lnTo>
                      <a:pt x="442" y="165"/>
                    </a:lnTo>
                    <a:lnTo>
                      <a:pt x="385" y="170"/>
                    </a:lnTo>
                    <a:lnTo>
                      <a:pt x="321" y="170"/>
                    </a:lnTo>
                    <a:lnTo>
                      <a:pt x="254" y="166"/>
                    </a:lnTo>
                    <a:lnTo>
                      <a:pt x="189" y="153"/>
                    </a:lnTo>
                    <a:lnTo>
                      <a:pt x="130" y="131"/>
                    </a:lnTo>
                    <a:lnTo>
                      <a:pt x="87" y="100"/>
                    </a:lnTo>
                    <a:lnTo>
                      <a:pt x="60" y="57"/>
                    </a:lnTo>
                    <a:lnTo>
                      <a:pt x="58" y="0"/>
                    </a:lnTo>
                    <a:lnTo>
                      <a:pt x="50" y="33"/>
                    </a:lnTo>
                    <a:lnTo>
                      <a:pt x="39" y="66"/>
                    </a:lnTo>
                    <a:lnTo>
                      <a:pt x="23" y="96"/>
                    </a:lnTo>
                    <a:lnTo>
                      <a:pt x="0" y="121"/>
                    </a:lnTo>
                    <a:lnTo>
                      <a:pt x="484" y="2986"/>
                    </a:lnTo>
                    <a:lnTo>
                      <a:pt x="503" y="3049"/>
                    </a:lnTo>
                    <a:lnTo>
                      <a:pt x="533" y="3094"/>
                    </a:lnTo>
                    <a:lnTo>
                      <a:pt x="571" y="3121"/>
                    </a:lnTo>
                    <a:lnTo>
                      <a:pt x="612" y="3128"/>
                    </a:lnTo>
                    <a:lnTo>
                      <a:pt x="653" y="3117"/>
                    </a:lnTo>
                    <a:lnTo>
                      <a:pt x="692" y="3088"/>
                    </a:lnTo>
                    <a:lnTo>
                      <a:pt x="723" y="3038"/>
                    </a:lnTo>
                    <a:lnTo>
                      <a:pt x="746" y="2969"/>
                    </a:lnTo>
                    <a:lnTo>
                      <a:pt x="1290" y="289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62" name="Freeform 11"/>
              <p:cNvSpPr>
                <a:spLocks/>
              </p:cNvSpPr>
              <p:nvPr/>
            </p:nvSpPr>
            <p:spPr bwMode="auto">
              <a:xfrm>
                <a:off x="2991" y="2822"/>
                <a:ext cx="510" cy="431"/>
              </a:xfrm>
              <a:custGeom>
                <a:avLst/>
                <a:gdLst>
                  <a:gd name="T0" fmla="*/ 13 w 2042"/>
                  <a:gd name="T1" fmla="*/ 339 h 1722"/>
                  <a:gd name="T2" fmla="*/ 25 w 2042"/>
                  <a:gd name="T3" fmla="*/ 346 h 1722"/>
                  <a:gd name="T4" fmla="*/ 49 w 2042"/>
                  <a:gd name="T5" fmla="*/ 366 h 1722"/>
                  <a:gd name="T6" fmla="*/ 77 w 2042"/>
                  <a:gd name="T7" fmla="*/ 381 h 1722"/>
                  <a:gd name="T8" fmla="*/ 105 w 2042"/>
                  <a:gd name="T9" fmla="*/ 389 h 1722"/>
                  <a:gd name="T10" fmla="*/ 115 w 2042"/>
                  <a:gd name="T11" fmla="*/ 397 h 1722"/>
                  <a:gd name="T12" fmla="*/ 134 w 2042"/>
                  <a:gd name="T13" fmla="*/ 383 h 1722"/>
                  <a:gd name="T14" fmla="*/ 160 w 2042"/>
                  <a:gd name="T15" fmla="*/ 377 h 1722"/>
                  <a:gd name="T16" fmla="*/ 184 w 2042"/>
                  <a:gd name="T17" fmla="*/ 373 h 1722"/>
                  <a:gd name="T18" fmla="*/ 208 w 2042"/>
                  <a:gd name="T19" fmla="*/ 378 h 1722"/>
                  <a:gd name="T20" fmla="*/ 232 w 2042"/>
                  <a:gd name="T21" fmla="*/ 386 h 1722"/>
                  <a:gd name="T22" fmla="*/ 244 w 2042"/>
                  <a:gd name="T23" fmla="*/ 404 h 1722"/>
                  <a:gd name="T24" fmla="*/ 250 w 2042"/>
                  <a:gd name="T25" fmla="*/ 415 h 1722"/>
                  <a:gd name="T26" fmla="*/ 256 w 2042"/>
                  <a:gd name="T27" fmla="*/ 410 h 1722"/>
                  <a:gd name="T28" fmla="*/ 268 w 2042"/>
                  <a:gd name="T29" fmla="*/ 393 h 1722"/>
                  <a:gd name="T30" fmla="*/ 293 w 2042"/>
                  <a:gd name="T31" fmla="*/ 392 h 1722"/>
                  <a:gd name="T32" fmla="*/ 314 w 2042"/>
                  <a:gd name="T33" fmla="*/ 391 h 1722"/>
                  <a:gd name="T34" fmla="*/ 328 w 2042"/>
                  <a:gd name="T35" fmla="*/ 401 h 1722"/>
                  <a:gd name="T36" fmla="*/ 341 w 2042"/>
                  <a:gd name="T37" fmla="*/ 411 h 1722"/>
                  <a:gd name="T38" fmla="*/ 355 w 2042"/>
                  <a:gd name="T39" fmla="*/ 425 h 1722"/>
                  <a:gd name="T40" fmla="*/ 360 w 2042"/>
                  <a:gd name="T41" fmla="*/ 419 h 1722"/>
                  <a:gd name="T42" fmla="*/ 371 w 2042"/>
                  <a:gd name="T43" fmla="*/ 405 h 1722"/>
                  <a:gd name="T44" fmla="*/ 386 w 2042"/>
                  <a:gd name="T45" fmla="*/ 398 h 1722"/>
                  <a:gd name="T46" fmla="*/ 398 w 2042"/>
                  <a:gd name="T47" fmla="*/ 398 h 1722"/>
                  <a:gd name="T48" fmla="*/ 410 w 2042"/>
                  <a:gd name="T49" fmla="*/ 400 h 1722"/>
                  <a:gd name="T50" fmla="*/ 413 w 2042"/>
                  <a:gd name="T51" fmla="*/ 398 h 1722"/>
                  <a:gd name="T52" fmla="*/ 405 w 2042"/>
                  <a:gd name="T53" fmla="*/ 380 h 1722"/>
                  <a:gd name="T54" fmla="*/ 408 w 2042"/>
                  <a:gd name="T55" fmla="*/ 357 h 1722"/>
                  <a:gd name="T56" fmla="*/ 425 w 2042"/>
                  <a:gd name="T57" fmla="*/ 341 h 1722"/>
                  <a:gd name="T58" fmla="*/ 446 w 2042"/>
                  <a:gd name="T59" fmla="*/ 336 h 1722"/>
                  <a:gd name="T60" fmla="*/ 467 w 2042"/>
                  <a:gd name="T61" fmla="*/ 335 h 1722"/>
                  <a:gd name="T62" fmla="*/ 487 w 2042"/>
                  <a:gd name="T63" fmla="*/ 333 h 1722"/>
                  <a:gd name="T64" fmla="*/ 507 w 2042"/>
                  <a:gd name="T65" fmla="*/ 285 h 1722"/>
                  <a:gd name="T66" fmla="*/ 506 w 2042"/>
                  <a:gd name="T67" fmla="*/ 210 h 1722"/>
                  <a:gd name="T68" fmla="*/ 498 w 2042"/>
                  <a:gd name="T69" fmla="*/ 166 h 1722"/>
                  <a:gd name="T70" fmla="*/ 485 w 2042"/>
                  <a:gd name="T71" fmla="*/ 121 h 1722"/>
                  <a:gd name="T72" fmla="*/ 465 w 2042"/>
                  <a:gd name="T73" fmla="*/ 81 h 1722"/>
                  <a:gd name="T74" fmla="*/ 438 w 2042"/>
                  <a:gd name="T75" fmla="*/ 48 h 1722"/>
                  <a:gd name="T76" fmla="*/ 403 w 2042"/>
                  <a:gd name="T77" fmla="*/ 28 h 1722"/>
                  <a:gd name="T78" fmla="*/ 379 w 2042"/>
                  <a:gd name="T79" fmla="*/ 24 h 1722"/>
                  <a:gd name="T80" fmla="*/ 355 w 2042"/>
                  <a:gd name="T81" fmla="*/ 18 h 1722"/>
                  <a:gd name="T82" fmla="*/ 335 w 2042"/>
                  <a:gd name="T83" fmla="*/ 13 h 1722"/>
                  <a:gd name="T84" fmla="*/ 295 w 2042"/>
                  <a:gd name="T85" fmla="*/ 5 h 1722"/>
                  <a:gd name="T86" fmla="*/ 255 w 2042"/>
                  <a:gd name="T87" fmla="*/ 1 h 1722"/>
                  <a:gd name="T88" fmla="*/ 214 w 2042"/>
                  <a:gd name="T89" fmla="*/ 1 h 1722"/>
                  <a:gd name="T90" fmla="*/ 174 w 2042"/>
                  <a:gd name="T91" fmla="*/ 4 h 1722"/>
                  <a:gd name="T92" fmla="*/ 132 w 2042"/>
                  <a:gd name="T93" fmla="*/ 13 h 1722"/>
                  <a:gd name="T94" fmla="*/ 109 w 2042"/>
                  <a:gd name="T95" fmla="*/ 21 h 1722"/>
                  <a:gd name="T96" fmla="*/ 88 w 2042"/>
                  <a:gd name="T97" fmla="*/ 32 h 1722"/>
                  <a:gd name="T98" fmla="*/ 71 w 2042"/>
                  <a:gd name="T99" fmla="*/ 40 h 1722"/>
                  <a:gd name="T100" fmla="*/ 16 w 2042"/>
                  <a:gd name="T101" fmla="*/ 107 h 1722"/>
                  <a:gd name="T102" fmla="*/ 0 w 2042"/>
                  <a:gd name="T103" fmla="*/ 212 h 1722"/>
                  <a:gd name="T104" fmla="*/ 1 w 2042"/>
                  <a:gd name="T105" fmla="*/ 291 h 1722"/>
                  <a:gd name="T106" fmla="*/ 9 w 2042"/>
                  <a:gd name="T107" fmla="*/ 338 h 172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042"/>
                  <a:gd name="T163" fmla="*/ 0 h 1722"/>
                  <a:gd name="T164" fmla="*/ 2042 w 2042"/>
                  <a:gd name="T165" fmla="*/ 1722 h 172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042" h="1722">
                    <a:moveTo>
                      <a:pt x="36" y="1352"/>
                    </a:moveTo>
                    <a:lnTo>
                      <a:pt x="44" y="1353"/>
                    </a:lnTo>
                    <a:lnTo>
                      <a:pt x="52" y="1356"/>
                    </a:lnTo>
                    <a:lnTo>
                      <a:pt x="59" y="1361"/>
                    </a:lnTo>
                    <a:lnTo>
                      <a:pt x="66" y="1362"/>
                    </a:lnTo>
                    <a:lnTo>
                      <a:pt x="102" y="1384"/>
                    </a:lnTo>
                    <a:lnTo>
                      <a:pt x="135" y="1408"/>
                    </a:lnTo>
                    <a:lnTo>
                      <a:pt x="166" y="1436"/>
                    </a:lnTo>
                    <a:lnTo>
                      <a:pt x="197" y="1463"/>
                    </a:lnTo>
                    <a:lnTo>
                      <a:pt x="232" y="1486"/>
                    </a:lnTo>
                    <a:lnTo>
                      <a:pt x="268" y="1507"/>
                    </a:lnTo>
                    <a:lnTo>
                      <a:pt x="309" y="1521"/>
                    </a:lnTo>
                    <a:lnTo>
                      <a:pt x="357" y="1526"/>
                    </a:lnTo>
                    <a:lnTo>
                      <a:pt x="389" y="1532"/>
                    </a:lnTo>
                    <a:lnTo>
                      <a:pt x="421" y="1553"/>
                    </a:lnTo>
                    <a:lnTo>
                      <a:pt x="445" y="1584"/>
                    </a:lnTo>
                    <a:lnTo>
                      <a:pt x="451" y="1622"/>
                    </a:lnTo>
                    <a:lnTo>
                      <a:pt x="460" y="1588"/>
                    </a:lnTo>
                    <a:lnTo>
                      <a:pt x="480" y="1564"/>
                    </a:lnTo>
                    <a:lnTo>
                      <a:pt x="505" y="1545"/>
                    </a:lnTo>
                    <a:lnTo>
                      <a:pt x="535" y="1531"/>
                    </a:lnTo>
                    <a:lnTo>
                      <a:pt x="570" y="1522"/>
                    </a:lnTo>
                    <a:lnTo>
                      <a:pt x="604" y="1514"/>
                    </a:lnTo>
                    <a:lnTo>
                      <a:pt x="639" y="1507"/>
                    </a:lnTo>
                    <a:lnTo>
                      <a:pt x="674" y="1497"/>
                    </a:lnTo>
                    <a:lnTo>
                      <a:pt x="704" y="1492"/>
                    </a:lnTo>
                    <a:lnTo>
                      <a:pt x="735" y="1490"/>
                    </a:lnTo>
                    <a:lnTo>
                      <a:pt x="766" y="1494"/>
                    </a:lnTo>
                    <a:lnTo>
                      <a:pt x="799" y="1500"/>
                    </a:lnTo>
                    <a:lnTo>
                      <a:pt x="832" y="1510"/>
                    </a:lnTo>
                    <a:lnTo>
                      <a:pt x="863" y="1521"/>
                    </a:lnTo>
                    <a:lnTo>
                      <a:pt x="895" y="1531"/>
                    </a:lnTo>
                    <a:lnTo>
                      <a:pt x="929" y="1541"/>
                    </a:lnTo>
                    <a:lnTo>
                      <a:pt x="927" y="1575"/>
                    </a:lnTo>
                    <a:lnTo>
                      <a:pt x="948" y="1596"/>
                    </a:lnTo>
                    <a:lnTo>
                      <a:pt x="975" y="1615"/>
                    </a:lnTo>
                    <a:lnTo>
                      <a:pt x="990" y="1642"/>
                    </a:lnTo>
                    <a:lnTo>
                      <a:pt x="995" y="1652"/>
                    </a:lnTo>
                    <a:lnTo>
                      <a:pt x="1002" y="1660"/>
                    </a:lnTo>
                    <a:lnTo>
                      <a:pt x="1009" y="1669"/>
                    </a:lnTo>
                    <a:lnTo>
                      <a:pt x="1013" y="1677"/>
                    </a:lnTo>
                    <a:lnTo>
                      <a:pt x="1024" y="1640"/>
                    </a:lnTo>
                    <a:lnTo>
                      <a:pt x="1039" y="1607"/>
                    </a:lnTo>
                    <a:lnTo>
                      <a:pt x="1055" y="1583"/>
                    </a:lnTo>
                    <a:lnTo>
                      <a:pt x="1072" y="1572"/>
                    </a:lnTo>
                    <a:lnTo>
                      <a:pt x="1106" y="1572"/>
                    </a:lnTo>
                    <a:lnTo>
                      <a:pt x="1141" y="1569"/>
                    </a:lnTo>
                    <a:lnTo>
                      <a:pt x="1173" y="1566"/>
                    </a:lnTo>
                    <a:lnTo>
                      <a:pt x="1203" y="1561"/>
                    </a:lnTo>
                    <a:lnTo>
                      <a:pt x="1231" y="1560"/>
                    </a:lnTo>
                    <a:lnTo>
                      <a:pt x="1256" y="1561"/>
                    </a:lnTo>
                    <a:lnTo>
                      <a:pt x="1277" y="1567"/>
                    </a:lnTo>
                    <a:lnTo>
                      <a:pt x="1294" y="1579"/>
                    </a:lnTo>
                    <a:lnTo>
                      <a:pt x="1315" y="1601"/>
                    </a:lnTo>
                    <a:lnTo>
                      <a:pt x="1329" y="1615"/>
                    </a:lnTo>
                    <a:lnTo>
                      <a:pt x="1344" y="1628"/>
                    </a:lnTo>
                    <a:lnTo>
                      <a:pt x="1364" y="1643"/>
                    </a:lnTo>
                    <a:lnTo>
                      <a:pt x="1383" y="1657"/>
                    </a:lnTo>
                    <a:lnTo>
                      <a:pt x="1405" y="1676"/>
                    </a:lnTo>
                    <a:lnTo>
                      <a:pt x="1422" y="1698"/>
                    </a:lnTo>
                    <a:lnTo>
                      <a:pt x="1425" y="1722"/>
                    </a:lnTo>
                    <a:lnTo>
                      <a:pt x="1431" y="1698"/>
                    </a:lnTo>
                    <a:lnTo>
                      <a:pt x="1440" y="1675"/>
                    </a:lnTo>
                    <a:lnTo>
                      <a:pt x="1454" y="1655"/>
                    </a:lnTo>
                    <a:lnTo>
                      <a:pt x="1469" y="1633"/>
                    </a:lnTo>
                    <a:lnTo>
                      <a:pt x="1486" y="1617"/>
                    </a:lnTo>
                    <a:lnTo>
                      <a:pt x="1505" y="1604"/>
                    </a:lnTo>
                    <a:lnTo>
                      <a:pt x="1526" y="1596"/>
                    </a:lnTo>
                    <a:lnTo>
                      <a:pt x="1547" y="1590"/>
                    </a:lnTo>
                    <a:lnTo>
                      <a:pt x="1562" y="1589"/>
                    </a:lnTo>
                    <a:lnTo>
                      <a:pt x="1578" y="1588"/>
                    </a:lnTo>
                    <a:lnTo>
                      <a:pt x="1594" y="1589"/>
                    </a:lnTo>
                    <a:lnTo>
                      <a:pt x="1612" y="1590"/>
                    </a:lnTo>
                    <a:lnTo>
                      <a:pt x="1627" y="1593"/>
                    </a:lnTo>
                    <a:lnTo>
                      <a:pt x="1641" y="1597"/>
                    </a:lnTo>
                    <a:lnTo>
                      <a:pt x="1655" y="1604"/>
                    </a:lnTo>
                    <a:lnTo>
                      <a:pt x="1667" y="1614"/>
                    </a:lnTo>
                    <a:lnTo>
                      <a:pt x="1652" y="1590"/>
                    </a:lnTo>
                    <a:lnTo>
                      <a:pt x="1641" y="1566"/>
                    </a:lnTo>
                    <a:lnTo>
                      <a:pt x="1631" y="1541"/>
                    </a:lnTo>
                    <a:lnTo>
                      <a:pt x="1622" y="1519"/>
                    </a:lnTo>
                    <a:lnTo>
                      <a:pt x="1618" y="1487"/>
                    </a:lnTo>
                    <a:lnTo>
                      <a:pt x="1621" y="1458"/>
                    </a:lnTo>
                    <a:lnTo>
                      <a:pt x="1633" y="1428"/>
                    </a:lnTo>
                    <a:lnTo>
                      <a:pt x="1651" y="1400"/>
                    </a:lnTo>
                    <a:lnTo>
                      <a:pt x="1674" y="1379"/>
                    </a:lnTo>
                    <a:lnTo>
                      <a:pt x="1701" y="1361"/>
                    </a:lnTo>
                    <a:lnTo>
                      <a:pt x="1729" y="1349"/>
                    </a:lnTo>
                    <a:lnTo>
                      <a:pt x="1759" y="1344"/>
                    </a:lnTo>
                    <a:lnTo>
                      <a:pt x="1787" y="1343"/>
                    </a:lnTo>
                    <a:lnTo>
                      <a:pt x="1813" y="1342"/>
                    </a:lnTo>
                    <a:lnTo>
                      <a:pt x="1841" y="1341"/>
                    </a:lnTo>
                    <a:lnTo>
                      <a:pt x="1869" y="1339"/>
                    </a:lnTo>
                    <a:lnTo>
                      <a:pt x="1896" y="1337"/>
                    </a:lnTo>
                    <a:lnTo>
                      <a:pt x="1923" y="1333"/>
                    </a:lnTo>
                    <a:lnTo>
                      <a:pt x="1950" y="1331"/>
                    </a:lnTo>
                    <a:lnTo>
                      <a:pt x="1977" y="1326"/>
                    </a:lnTo>
                    <a:lnTo>
                      <a:pt x="2009" y="1237"/>
                    </a:lnTo>
                    <a:lnTo>
                      <a:pt x="2031" y="1137"/>
                    </a:lnTo>
                    <a:lnTo>
                      <a:pt x="2042" y="1039"/>
                    </a:lnTo>
                    <a:lnTo>
                      <a:pt x="2040" y="941"/>
                    </a:lnTo>
                    <a:lnTo>
                      <a:pt x="2027" y="840"/>
                    </a:lnTo>
                    <a:lnTo>
                      <a:pt x="2018" y="784"/>
                    </a:lnTo>
                    <a:lnTo>
                      <a:pt x="2005" y="724"/>
                    </a:lnTo>
                    <a:lnTo>
                      <a:pt x="1993" y="665"/>
                    </a:lnTo>
                    <a:lnTo>
                      <a:pt x="1977" y="603"/>
                    </a:lnTo>
                    <a:lnTo>
                      <a:pt x="1959" y="543"/>
                    </a:lnTo>
                    <a:lnTo>
                      <a:pt x="1940" y="484"/>
                    </a:lnTo>
                    <a:lnTo>
                      <a:pt x="1917" y="426"/>
                    </a:lnTo>
                    <a:lnTo>
                      <a:pt x="1892" y="372"/>
                    </a:lnTo>
                    <a:lnTo>
                      <a:pt x="1863" y="322"/>
                    </a:lnTo>
                    <a:lnTo>
                      <a:pt x="1831" y="272"/>
                    </a:lnTo>
                    <a:lnTo>
                      <a:pt x="1794" y="229"/>
                    </a:lnTo>
                    <a:lnTo>
                      <a:pt x="1755" y="191"/>
                    </a:lnTo>
                    <a:lnTo>
                      <a:pt x="1713" y="158"/>
                    </a:lnTo>
                    <a:lnTo>
                      <a:pt x="1665" y="132"/>
                    </a:lnTo>
                    <a:lnTo>
                      <a:pt x="1615" y="112"/>
                    </a:lnTo>
                    <a:lnTo>
                      <a:pt x="1559" y="103"/>
                    </a:lnTo>
                    <a:lnTo>
                      <a:pt x="1544" y="100"/>
                    </a:lnTo>
                    <a:lnTo>
                      <a:pt x="1518" y="94"/>
                    </a:lnTo>
                    <a:lnTo>
                      <a:pt x="1487" y="88"/>
                    </a:lnTo>
                    <a:lnTo>
                      <a:pt x="1454" y="80"/>
                    </a:lnTo>
                    <a:lnTo>
                      <a:pt x="1420" y="72"/>
                    </a:lnTo>
                    <a:lnTo>
                      <a:pt x="1387" y="64"/>
                    </a:lnTo>
                    <a:lnTo>
                      <a:pt x="1361" y="57"/>
                    </a:lnTo>
                    <a:lnTo>
                      <a:pt x="1342" y="53"/>
                    </a:lnTo>
                    <a:lnTo>
                      <a:pt x="1288" y="40"/>
                    </a:lnTo>
                    <a:lnTo>
                      <a:pt x="1234" y="30"/>
                    </a:lnTo>
                    <a:lnTo>
                      <a:pt x="1180" y="20"/>
                    </a:lnTo>
                    <a:lnTo>
                      <a:pt x="1126" y="14"/>
                    </a:lnTo>
                    <a:lnTo>
                      <a:pt x="1073" y="6"/>
                    </a:lnTo>
                    <a:lnTo>
                      <a:pt x="1019" y="3"/>
                    </a:lnTo>
                    <a:lnTo>
                      <a:pt x="967" y="1"/>
                    </a:lnTo>
                    <a:lnTo>
                      <a:pt x="912" y="0"/>
                    </a:lnTo>
                    <a:lnTo>
                      <a:pt x="857" y="2"/>
                    </a:lnTo>
                    <a:lnTo>
                      <a:pt x="805" y="5"/>
                    </a:lnTo>
                    <a:lnTo>
                      <a:pt x="749" y="9"/>
                    </a:lnTo>
                    <a:lnTo>
                      <a:pt x="695" y="17"/>
                    </a:lnTo>
                    <a:lnTo>
                      <a:pt x="642" y="25"/>
                    </a:lnTo>
                    <a:lnTo>
                      <a:pt x="586" y="37"/>
                    </a:lnTo>
                    <a:lnTo>
                      <a:pt x="530" y="51"/>
                    </a:lnTo>
                    <a:lnTo>
                      <a:pt x="474" y="66"/>
                    </a:lnTo>
                    <a:lnTo>
                      <a:pt x="459" y="74"/>
                    </a:lnTo>
                    <a:lnTo>
                      <a:pt x="437" y="83"/>
                    </a:lnTo>
                    <a:lnTo>
                      <a:pt x="409" y="95"/>
                    </a:lnTo>
                    <a:lnTo>
                      <a:pt x="382" y="111"/>
                    </a:lnTo>
                    <a:lnTo>
                      <a:pt x="353" y="126"/>
                    </a:lnTo>
                    <a:lnTo>
                      <a:pt x="326" y="140"/>
                    </a:lnTo>
                    <a:lnTo>
                      <a:pt x="304" y="151"/>
                    </a:lnTo>
                    <a:lnTo>
                      <a:pt x="286" y="158"/>
                    </a:lnTo>
                    <a:lnTo>
                      <a:pt x="190" y="218"/>
                    </a:lnTo>
                    <a:lnTo>
                      <a:pt x="117" y="310"/>
                    </a:lnTo>
                    <a:lnTo>
                      <a:pt x="64" y="429"/>
                    </a:lnTo>
                    <a:lnTo>
                      <a:pt x="30" y="562"/>
                    </a:lnTo>
                    <a:lnTo>
                      <a:pt x="10" y="705"/>
                    </a:lnTo>
                    <a:lnTo>
                      <a:pt x="0" y="846"/>
                    </a:lnTo>
                    <a:lnTo>
                      <a:pt x="0" y="980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7" y="1226"/>
                    </a:lnTo>
                    <a:lnTo>
                      <a:pt x="19" y="1291"/>
                    </a:lnTo>
                    <a:lnTo>
                      <a:pt x="36" y="1352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63" name="Freeform 12"/>
              <p:cNvSpPr>
                <a:spLocks/>
              </p:cNvSpPr>
              <p:nvPr/>
            </p:nvSpPr>
            <p:spPr bwMode="auto">
              <a:xfrm>
                <a:off x="3396" y="3151"/>
                <a:ext cx="150" cy="141"/>
              </a:xfrm>
              <a:custGeom>
                <a:avLst/>
                <a:gdLst>
                  <a:gd name="T0" fmla="*/ 83 w 601"/>
                  <a:gd name="T1" fmla="*/ 4 h 564"/>
                  <a:gd name="T2" fmla="*/ 69 w 601"/>
                  <a:gd name="T3" fmla="*/ 6 h 564"/>
                  <a:gd name="T4" fmla="*/ 56 w 601"/>
                  <a:gd name="T5" fmla="*/ 7 h 564"/>
                  <a:gd name="T6" fmla="*/ 42 w 601"/>
                  <a:gd name="T7" fmla="*/ 7 h 564"/>
                  <a:gd name="T8" fmla="*/ 28 w 601"/>
                  <a:gd name="T9" fmla="*/ 9 h 564"/>
                  <a:gd name="T10" fmla="*/ 14 w 601"/>
                  <a:gd name="T11" fmla="*/ 17 h 564"/>
                  <a:gd name="T12" fmla="*/ 4 w 601"/>
                  <a:gd name="T13" fmla="*/ 29 h 564"/>
                  <a:gd name="T14" fmla="*/ 0 w 601"/>
                  <a:gd name="T15" fmla="*/ 43 h 564"/>
                  <a:gd name="T16" fmla="*/ 3 w 601"/>
                  <a:gd name="T17" fmla="*/ 57 h 564"/>
                  <a:gd name="T18" fmla="*/ 8 w 601"/>
                  <a:gd name="T19" fmla="*/ 69 h 564"/>
                  <a:gd name="T20" fmla="*/ 33 w 601"/>
                  <a:gd name="T21" fmla="*/ 96 h 564"/>
                  <a:gd name="T22" fmla="*/ 43 w 601"/>
                  <a:gd name="T23" fmla="*/ 108 h 564"/>
                  <a:gd name="T24" fmla="*/ 52 w 601"/>
                  <a:gd name="T25" fmla="*/ 121 h 564"/>
                  <a:gd name="T26" fmla="*/ 60 w 601"/>
                  <a:gd name="T27" fmla="*/ 129 h 564"/>
                  <a:gd name="T28" fmla="*/ 71 w 601"/>
                  <a:gd name="T29" fmla="*/ 132 h 564"/>
                  <a:gd name="T30" fmla="*/ 82 w 601"/>
                  <a:gd name="T31" fmla="*/ 134 h 564"/>
                  <a:gd name="T32" fmla="*/ 91 w 601"/>
                  <a:gd name="T33" fmla="*/ 141 h 564"/>
                  <a:gd name="T34" fmla="*/ 104 w 601"/>
                  <a:gd name="T35" fmla="*/ 128 h 564"/>
                  <a:gd name="T36" fmla="*/ 114 w 601"/>
                  <a:gd name="T37" fmla="*/ 115 h 564"/>
                  <a:gd name="T38" fmla="*/ 126 w 601"/>
                  <a:gd name="T39" fmla="*/ 104 h 564"/>
                  <a:gd name="T40" fmla="*/ 143 w 601"/>
                  <a:gd name="T41" fmla="*/ 99 h 564"/>
                  <a:gd name="T42" fmla="*/ 144 w 601"/>
                  <a:gd name="T43" fmla="*/ 80 h 564"/>
                  <a:gd name="T44" fmla="*/ 149 w 601"/>
                  <a:gd name="T45" fmla="*/ 60 h 564"/>
                  <a:gd name="T46" fmla="*/ 149 w 601"/>
                  <a:gd name="T47" fmla="*/ 41 h 564"/>
                  <a:gd name="T48" fmla="*/ 136 w 601"/>
                  <a:gd name="T49" fmla="*/ 23 h 564"/>
                  <a:gd name="T50" fmla="*/ 137 w 601"/>
                  <a:gd name="T51" fmla="*/ 9 h 564"/>
                  <a:gd name="T52" fmla="*/ 133 w 601"/>
                  <a:gd name="T53" fmla="*/ 5 h 564"/>
                  <a:gd name="T54" fmla="*/ 129 w 601"/>
                  <a:gd name="T55" fmla="*/ 0 h 564"/>
                  <a:gd name="T56" fmla="*/ 120 w 601"/>
                  <a:gd name="T57" fmla="*/ 0 h 564"/>
                  <a:gd name="T58" fmla="*/ 110 w 601"/>
                  <a:gd name="T59" fmla="*/ 1 h 564"/>
                  <a:gd name="T60" fmla="*/ 100 w 601"/>
                  <a:gd name="T61" fmla="*/ 2 h 564"/>
                  <a:gd name="T62" fmla="*/ 90 w 601"/>
                  <a:gd name="T63" fmla="*/ 3 h 56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01"/>
                  <a:gd name="T97" fmla="*/ 0 h 564"/>
                  <a:gd name="T98" fmla="*/ 601 w 601"/>
                  <a:gd name="T99" fmla="*/ 564 h 56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01" h="564">
                    <a:moveTo>
                      <a:pt x="359" y="13"/>
                    </a:moveTo>
                    <a:lnTo>
                      <a:pt x="332" y="18"/>
                    </a:lnTo>
                    <a:lnTo>
                      <a:pt x="305" y="20"/>
                    </a:lnTo>
                    <a:lnTo>
                      <a:pt x="278" y="24"/>
                    </a:lnTo>
                    <a:lnTo>
                      <a:pt x="251" y="26"/>
                    </a:lnTo>
                    <a:lnTo>
                      <a:pt x="223" y="28"/>
                    </a:lnTo>
                    <a:lnTo>
                      <a:pt x="195" y="29"/>
                    </a:lnTo>
                    <a:lnTo>
                      <a:pt x="169" y="30"/>
                    </a:lnTo>
                    <a:lnTo>
                      <a:pt x="141" y="31"/>
                    </a:lnTo>
                    <a:lnTo>
                      <a:pt x="111" y="36"/>
                    </a:lnTo>
                    <a:lnTo>
                      <a:pt x="83" y="48"/>
                    </a:lnTo>
                    <a:lnTo>
                      <a:pt x="56" y="66"/>
                    </a:lnTo>
                    <a:lnTo>
                      <a:pt x="33" y="87"/>
                    </a:lnTo>
                    <a:lnTo>
                      <a:pt x="15" y="115"/>
                    </a:lnTo>
                    <a:lnTo>
                      <a:pt x="3" y="145"/>
                    </a:lnTo>
                    <a:lnTo>
                      <a:pt x="0" y="174"/>
                    </a:lnTo>
                    <a:lnTo>
                      <a:pt x="4" y="206"/>
                    </a:lnTo>
                    <a:lnTo>
                      <a:pt x="13" y="228"/>
                    </a:lnTo>
                    <a:lnTo>
                      <a:pt x="23" y="253"/>
                    </a:lnTo>
                    <a:lnTo>
                      <a:pt x="34" y="277"/>
                    </a:lnTo>
                    <a:lnTo>
                      <a:pt x="49" y="301"/>
                    </a:lnTo>
                    <a:lnTo>
                      <a:pt x="131" y="386"/>
                    </a:lnTo>
                    <a:lnTo>
                      <a:pt x="152" y="409"/>
                    </a:lnTo>
                    <a:lnTo>
                      <a:pt x="174" y="434"/>
                    </a:lnTo>
                    <a:lnTo>
                      <a:pt x="193" y="461"/>
                    </a:lnTo>
                    <a:lnTo>
                      <a:pt x="208" y="486"/>
                    </a:lnTo>
                    <a:lnTo>
                      <a:pt x="223" y="505"/>
                    </a:lnTo>
                    <a:lnTo>
                      <a:pt x="240" y="517"/>
                    </a:lnTo>
                    <a:lnTo>
                      <a:pt x="262" y="523"/>
                    </a:lnTo>
                    <a:lnTo>
                      <a:pt x="283" y="528"/>
                    </a:lnTo>
                    <a:lnTo>
                      <a:pt x="306" y="530"/>
                    </a:lnTo>
                    <a:lnTo>
                      <a:pt x="330" y="535"/>
                    </a:lnTo>
                    <a:lnTo>
                      <a:pt x="349" y="545"/>
                    </a:lnTo>
                    <a:lnTo>
                      <a:pt x="365" y="564"/>
                    </a:lnTo>
                    <a:lnTo>
                      <a:pt x="392" y="539"/>
                    </a:lnTo>
                    <a:lnTo>
                      <a:pt x="415" y="513"/>
                    </a:lnTo>
                    <a:lnTo>
                      <a:pt x="437" y="486"/>
                    </a:lnTo>
                    <a:lnTo>
                      <a:pt x="456" y="460"/>
                    </a:lnTo>
                    <a:lnTo>
                      <a:pt x="479" y="438"/>
                    </a:lnTo>
                    <a:lnTo>
                      <a:pt x="503" y="418"/>
                    </a:lnTo>
                    <a:lnTo>
                      <a:pt x="533" y="404"/>
                    </a:lnTo>
                    <a:lnTo>
                      <a:pt x="571" y="398"/>
                    </a:lnTo>
                    <a:lnTo>
                      <a:pt x="571" y="359"/>
                    </a:lnTo>
                    <a:lnTo>
                      <a:pt x="577" y="320"/>
                    </a:lnTo>
                    <a:lnTo>
                      <a:pt x="589" y="280"/>
                    </a:lnTo>
                    <a:lnTo>
                      <a:pt x="597" y="240"/>
                    </a:lnTo>
                    <a:lnTo>
                      <a:pt x="601" y="201"/>
                    </a:lnTo>
                    <a:lnTo>
                      <a:pt x="596" y="165"/>
                    </a:lnTo>
                    <a:lnTo>
                      <a:pt x="581" y="127"/>
                    </a:lnTo>
                    <a:lnTo>
                      <a:pt x="546" y="94"/>
                    </a:lnTo>
                    <a:lnTo>
                      <a:pt x="542" y="70"/>
                    </a:lnTo>
                    <a:lnTo>
                      <a:pt x="548" y="34"/>
                    </a:lnTo>
                    <a:lnTo>
                      <a:pt x="544" y="22"/>
                    </a:lnTo>
                    <a:lnTo>
                      <a:pt x="531" y="19"/>
                    </a:lnTo>
                    <a:lnTo>
                      <a:pt x="519" y="14"/>
                    </a:lnTo>
                    <a:lnTo>
                      <a:pt x="518" y="0"/>
                    </a:lnTo>
                    <a:lnTo>
                      <a:pt x="498" y="0"/>
                    </a:lnTo>
                    <a:lnTo>
                      <a:pt x="479" y="1"/>
                    </a:lnTo>
                    <a:lnTo>
                      <a:pt x="459" y="2"/>
                    </a:lnTo>
                    <a:lnTo>
                      <a:pt x="439" y="5"/>
                    </a:lnTo>
                    <a:lnTo>
                      <a:pt x="419" y="7"/>
                    </a:lnTo>
                    <a:lnTo>
                      <a:pt x="400" y="8"/>
                    </a:lnTo>
                    <a:lnTo>
                      <a:pt x="379" y="11"/>
                    </a:lnTo>
                    <a:lnTo>
                      <a:pt x="359" y="13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64" name="Freeform 13"/>
              <p:cNvSpPr>
                <a:spLocks/>
              </p:cNvSpPr>
              <p:nvPr/>
            </p:nvSpPr>
            <p:spPr bwMode="auto">
              <a:xfrm>
                <a:off x="2958" y="3159"/>
                <a:ext cx="146" cy="131"/>
              </a:xfrm>
              <a:custGeom>
                <a:avLst/>
                <a:gdLst>
                  <a:gd name="T0" fmla="*/ 128 w 582"/>
                  <a:gd name="T1" fmla="*/ 116 h 521"/>
                  <a:gd name="T2" fmla="*/ 134 w 582"/>
                  <a:gd name="T3" fmla="*/ 110 h 521"/>
                  <a:gd name="T4" fmla="*/ 138 w 582"/>
                  <a:gd name="T5" fmla="*/ 102 h 521"/>
                  <a:gd name="T6" fmla="*/ 141 w 582"/>
                  <a:gd name="T7" fmla="*/ 94 h 521"/>
                  <a:gd name="T8" fmla="*/ 143 w 582"/>
                  <a:gd name="T9" fmla="*/ 86 h 521"/>
                  <a:gd name="T10" fmla="*/ 146 w 582"/>
                  <a:gd name="T11" fmla="*/ 69 h 521"/>
                  <a:gd name="T12" fmla="*/ 144 w 582"/>
                  <a:gd name="T13" fmla="*/ 59 h 521"/>
                  <a:gd name="T14" fmla="*/ 138 w 582"/>
                  <a:gd name="T15" fmla="*/ 51 h 521"/>
                  <a:gd name="T16" fmla="*/ 130 w 582"/>
                  <a:gd name="T17" fmla="*/ 46 h 521"/>
                  <a:gd name="T18" fmla="*/ 122 w 582"/>
                  <a:gd name="T19" fmla="*/ 45 h 521"/>
                  <a:gd name="T20" fmla="*/ 110 w 582"/>
                  <a:gd name="T21" fmla="*/ 43 h 521"/>
                  <a:gd name="T22" fmla="*/ 100 w 582"/>
                  <a:gd name="T23" fmla="*/ 40 h 521"/>
                  <a:gd name="T24" fmla="*/ 91 w 582"/>
                  <a:gd name="T25" fmla="*/ 34 h 521"/>
                  <a:gd name="T26" fmla="*/ 82 w 582"/>
                  <a:gd name="T27" fmla="*/ 29 h 521"/>
                  <a:gd name="T28" fmla="*/ 75 w 582"/>
                  <a:gd name="T29" fmla="*/ 22 h 521"/>
                  <a:gd name="T30" fmla="*/ 67 w 582"/>
                  <a:gd name="T31" fmla="*/ 15 h 521"/>
                  <a:gd name="T32" fmla="*/ 58 w 582"/>
                  <a:gd name="T33" fmla="*/ 9 h 521"/>
                  <a:gd name="T34" fmla="*/ 49 w 582"/>
                  <a:gd name="T35" fmla="*/ 3 h 521"/>
                  <a:gd name="T36" fmla="*/ 48 w 582"/>
                  <a:gd name="T37" fmla="*/ 3 h 521"/>
                  <a:gd name="T38" fmla="*/ 46 w 582"/>
                  <a:gd name="T39" fmla="*/ 2 h 521"/>
                  <a:gd name="T40" fmla="*/ 44 w 582"/>
                  <a:gd name="T41" fmla="*/ 1 h 521"/>
                  <a:gd name="T42" fmla="*/ 42 w 582"/>
                  <a:gd name="T43" fmla="*/ 1 h 521"/>
                  <a:gd name="T44" fmla="*/ 30 w 582"/>
                  <a:gd name="T45" fmla="*/ 0 h 521"/>
                  <a:gd name="T46" fmla="*/ 21 w 582"/>
                  <a:gd name="T47" fmla="*/ 4 h 521"/>
                  <a:gd name="T48" fmla="*/ 13 w 582"/>
                  <a:gd name="T49" fmla="*/ 11 h 521"/>
                  <a:gd name="T50" fmla="*/ 6 w 582"/>
                  <a:gd name="T51" fmla="*/ 21 h 521"/>
                  <a:gd name="T52" fmla="*/ 2 w 582"/>
                  <a:gd name="T53" fmla="*/ 33 h 521"/>
                  <a:gd name="T54" fmla="*/ 0 w 582"/>
                  <a:gd name="T55" fmla="*/ 46 h 521"/>
                  <a:gd name="T56" fmla="*/ 1 w 582"/>
                  <a:gd name="T57" fmla="*/ 59 h 521"/>
                  <a:gd name="T58" fmla="*/ 3 w 582"/>
                  <a:gd name="T59" fmla="*/ 70 h 521"/>
                  <a:gd name="T60" fmla="*/ 7 w 582"/>
                  <a:gd name="T61" fmla="*/ 79 h 521"/>
                  <a:gd name="T62" fmla="*/ 12 w 582"/>
                  <a:gd name="T63" fmla="*/ 87 h 521"/>
                  <a:gd name="T64" fmla="*/ 17 w 582"/>
                  <a:gd name="T65" fmla="*/ 95 h 521"/>
                  <a:gd name="T66" fmla="*/ 23 w 582"/>
                  <a:gd name="T67" fmla="*/ 102 h 521"/>
                  <a:gd name="T68" fmla="*/ 30 w 582"/>
                  <a:gd name="T69" fmla="*/ 109 h 521"/>
                  <a:gd name="T70" fmla="*/ 37 w 582"/>
                  <a:gd name="T71" fmla="*/ 114 h 521"/>
                  <a:gd name="T72" fmla="*/ 45 w 582"/>
                  <a:gd name="T73" fmla="*/ 119 h 521"/>
                  <a:gd name="T74" fmla="*/ 53 w 582"/>
                  <a:gd name="T75" fmla="*/ 124 h 521"/>
                  <a:gd name="T76" fmla="*/ 62 w 582"/>
                  <a:gd name="T77" fmla="*/ 127 h 521"/>
                  <a:gd name="T78" fmla="*/ 70 w 582"/>
                  <a:gd name="T79" fmla="*/ 129 h 521"/>
                  <a:gd name="T80" fmla="*/ 80 w 582"/>
                  <a:gd name="T81" fmla="*/ 131 h 521"/>
                  <a:gd name="T82" fmla="*/ 89 w 582"/>
                  <a:gd name="T83" fmla="*/ 131 h 521"/>
                  <a:gd name="T84" fmla="*/ 97 w 582"/>
                  <a:gd name="T85" fmla="*/ 129 h 521"/>
                  <a:gd name="T86" fmla="*/ 107 w 582"/>
                  <a:gd name="T87" fmla="*/ 127 h 521"/>
                  <a:gd name="T88" fmla="*/ 116 w 582"/>
                  <a:gd name="T89" fmla="*/ 124 h 521"/>
                  <a:gd name="T90" fmla="*/ 124 w 582"/>
                  <a:gd name="T91" fmla="*/ 119 h 521"/>
                  <a:gd name="T92" fmla="*/ 126 w 582"/>
                  <a:gd name="T93" fmla="*/ 118 h 521"/>
                  <a:gd name="T94" fmla="*/ 128 w 582"/>
                  <a:gd name="T95" fmla="*/ 116 h 5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82"/>
                  <a:gd name="T145" fmla="*/ 0 h 521"/>
                  <a:gd name="T146" fmla="*/ 582 w 582"/>
                  <a:gd name="T147" fmla="*/ 521 h 5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82" h="521">
                    <a:moveTo>
                      <a:pt x="511" y="462"/>
                    </a:moveTo>
                    <a:lnTo>
                      <a:pt x="534" y="437"/>
                    </a:lnTo>
                    <a:lnTo>
                      <a:pt x="550" y="407"/>
                    </a:lnTo>
                    <a:lnTo>
                      <a:pt x="561" y="374"/>
                    </a:lnTo>
                    <a:lnTo>
                      <a:pt x="569" y="341"/>
                    </a:lnTo>
                    <a:lnTo>
                      <a:pt x="582" y="273"/>
                    </a:lnTo>
                    <a:lnTo>
                      <a:pt x="576" y="235"/>
                    </a:lnTo>
                    <a:lnTo>
                      <a:pt x="552" y="204"/>
                    </a:lnTo>
                    <a:lnTo>
                      <a:pt x="520" y="183"/>
                    </a:lnTo>
                    <a:lnTo>
                      <a:pt x="488" y="177"/>
                    </a:lnTo>
                    <a:lnTo>
                      <a:pt x="440" y="172"/>
                    </a:lnTo>
                    <a:lnTo>
                      <a:pt x="399" y="158"/>
                    </a:lnTo>
                    <a:lnTo>
                      <a:pt x="363" y="137"/>
                    </a:lnTo>
                    <a:lnTo>
                      <a:pt x="328" y="114"/>
                    </a:lnTo>
                    <a:lnTo>
                      <a:pt x="297" y="87"/>
                    </a:lnTo>
                    <a:lnTo>
                      <a:pt x="266" y="59"/>
                    </a:lnTo>
                    <a:lnTo>
                      <a:pt x="233" y="35"/>
                    </a:lnTo>
                    <a:lnTo>
                      <a:pt x="197" y="13"/>
                    </a:lnTo>
                    <a:lnTo>
                      <a:pt x="190" y="12"/>
                    </a:lnTo>
                    <a:lnTo>
                      <a:pt x="183" y="7"/>
                    </a:lnTo>
                    <a:lnTo>
                      <a:pt x="175" y="4"/>
                    </a:lnTo>
                    <a:lnTo>
                      <a:pt x="167" y="3"/>
                    </a:lnTo>
                    <a:lnTo>
                      <a:pt x="121" y="0"/>
                    </a:lnTo>
                    <a:lnTo>
                      <a:pt x="83" y="15"/>
                    </a:lnTo>
                    <a:lnTo>
                      <a:pt x="50" y="45"/>
                    </a:lnTo>
                    <a:lnTo>
                      <a:pt x="25" y="85"/>
                    </a:lnTo>
                    <a:lnTo>
                      <a:pt x="7" y="132"/>
                    </a:lnTo>
                    <a:lnTo>
                      <a:pt x="0" y="183"/>
                    </a:lnTo>
                    <a:lnTo>
                      <a:pt x="2" y="233"/>
                    </a:lnTo>
                    <a:lnTo>
                      <a:pt x="12" y="278"/>
                    </a:lnTo>
                    <a:lnTo>
                      <a:pt x="28" y="313"/>
                    </a:lnTo>
                    <a:lnTo>
                      <a:pt x="46" y="346"/>
                    </a:lnTo>
                    <a:lnTo>
                      <a:pt x="68" y="377"/>
                    </a:lnTo>
                    <a:lnTo>
                      <a:pt x="92" y="406"/>
                    </a:lnTo>
                    <a:lnTo>
                      <a:pt x="119" y="432"/>
                    </a:lnTo>
                    <a:lnTo>
                      <a:pt x="148" y="455"/>
                    </a:lnTo>
                    <a:lnTo>
                      <a:pt x="179" y="475"/>
                    </a:lnTo>
                    <a:lnTo>
                      <a:pt x="212" y="492"/>
                    </a:lnTo>
                    <a:lnTo>
                      <a:pt x="246" y="505"/>
                    </a:lnTo>
                    <a:lnTo>
                      <a:pt x="281" y="514"/>
                    </a:lnTo>
                    <a:lnTo>
                      <a:pt x="317" y="521"/>
                    </a:lnTo>
                    <a:lnTo>
                      <a:pt x="353" y="521"/>
                    </a:lnTo>
                    <a:lnTo>
                      <a:pt x="388" y="515"/>
                    </a:lnTo>
                    <a:lnTo>
                      <a:pt x="425" y="507"/>
                    </a:lnTo>
                    <a:lnTo>
                      <a:pt x="461" y="493"/>
                    </a:lnTo>
                    <a:lnTo>
                      <a:pt x="496" y="472"/>
                    </a:lnTo>
                    <a:lnTo>
                      <a:pt x="503" y="468"/>
                    </a:lnTo>
                    <a:lnTo>
                      <a:pt x="511" y="462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65" name="Freeform 14"/>
              <p:cNvSpPr>
                <a:spLocks/>
              </p:cNvSpPr>
              <p:nvPr/>
            </p:nvSpPr>
            <p:spPr bwMode="auto">
              <a:xfrm>
                <a:off x="3100" y="3195"/>
                <a:ext cx="144" cy="92"/>
              </a:xfrm>
              <a:custGeom>
                <a:avLst/>
                <a:gdLst>
                  <a:gd name="T0" fmla="*/ 3 w 575"/>
                  <a:gd name="T1" fmla="*/ 33 h 370"/>
                  <a:gd name="T2" fmla="*/ 0 w 575"/>
                  <a:gd name="T3" fmla="*/ 50 h 370"/>
                  <a:gd name="T4" fmla="*/ 1 w 575"/>
                  <a:gd name="T5" fmla="*/ 64 h 370"/>
                  <a:gd name="T6" fmla="*/ 7 w 575"/>
                  <a:gd name="T7" fmla="*/ 75 h 370"/>
                  <a:gd name="T8" fmla="*/ 18 w 575"/>
                  <a:gd name="T9" fmla="*/ 82 h 370"/>
                  <a:gd name="T10" fmla="*/ 33 w 575"/>
                  <a:gd name="T11" fmla="*/ 88 h 370"/>
                  <a:gd name="T12" fmla="*/ 49 w 575"/>
                  <a:gd name="T13" fmla="*/ 91 h 370"/>
                  <a:gd name="T14" fmla="*/ 66 w 575"/>
                  <a:gd name="T15" fmla="*/ 92 h 370"/>
                  <a:gd name="T16" fmla="*/ 82 w 575"/>
                  <a:gd name="T17" fmla="*/ 92 h 370"/>
                  <a:gd name="T18" fmla="*/ 96 w 575"/>
                  <a:gd name="T19" fmla="*/ 91 h 370"/>
                  <a:gd name="T20" fmla="*/ 103 w 575"/>
                  <a:gd name="T21" fmla="*/ 89 h 370"/>
                  <a:gd name="T22" fmla="*/ 111 w 575"/>
                  <a:gd name="T23" fmla="*/ 88 h 370"/>
                  <a:gd name="T24" fmla="*/ 118 w 575"/>
                  <a:gd name="T25" fmla="*/ 85 h 370"/>
                  <a:gd name="T26" fmla="*/ 125 w 575"/>
                  <a:gd name="T27" fmla="*/ 82 h 370"/>
                  <a:gd name="T28" fmla="*/ 131 w 575"/>
                  <a:gd name="T29" fmla="*/ 78 h 370"/>
                  <a:gd name="T30" fmla="*/ 136 w 575"/>
                  <a:gd name="T31" fmla="*/ 73 h 370"/>
                  <a:gd name="T32" fmla="*/ 140 w 575"/>
                  <a:gd name="T33" fmla="*/ 66 h 370"/>
                  <a:gd name="T34" fmla="*/ 142 w 575"/>
                  <a:gd name="T35" fmla="*/ 59 h 370"/>
                  <a:gd name="T36" fmla="*/ 144 w 575"/>
                  <a:gd name="T37" fmla="*/ 46 h 370"/>
                  <a:gd name="T38" fmla="*/ 143 w 575"/>
                  <a:gd name="T39" fmla="*/ 45 h 370"/>
                  <a:gd name="T40" fmla="*/ 141 w 575"/>
                  <a:gd name="T41" fmla="*/ 42 h 370"/>
                  <a:gd name="T42" fmla="*/ 139 w 575"/>
                  <a:gd name="T43" fmla="*/ 40 h 370"/>
                  <a:gd name="T44" fmla="*/ 138 w 575"/>
                  <a:gd name="T45" fmla="*/ 38 h 370"/>
                  <a:gd name="T46" fmla="*/ 134 w 575"/>
                  <a:gd name="T47" fmla="*/ 31 h 370"/>
                  <a:gd name="T48" fmla="*/ 128 w 575"/>
                  <a:gd name="T49" fmla="*/ 26 h 370"/>
                  <a:gd name="T50" fmla="*/ 122 w 575"/>
                  <a:gd name="T51" fmla="*/ 21 h 370"/>
                  <a:gd name="T52" fmla="*/ 123 w 575"/>
                  <a:gd name="T53" fmla="*/ 13 h 370"/>
                  <a:gd name="T54" fmla="*/ 114 w 575"/>
                  <a:gd name="T55" fmla="*/ 10 h 370"/>
                  <a:gd name="T56" fmla="*/ 106 w 575"/>
                  <a:gd name="T57" fmla="*/ 8 h 370"/>
                  <a:gd name="T58" fmla="*/ 99 w 575"/>
                  <a:gd name="T59" fmla="*/ 5 h 370"/>
                  <a:gd name="T60" fmla="*/ 90 w 575"/>
                  <a:gd name="T61" fmla="*/ 2 h 370"/>
                  <a:gd name="T62" fmla="*/ 82 w 575"/>
                  <a:gd name="T63" fmla="*/ 1 h 370"/>
                  <a:gd name="T64" fmla="*/ 74 w 575"/>
                  <a:gd name="T65" fmla="*/ 0 h 370"/>
                  <a:gd name="T66" fmla="*/ 67 w 575"/>
                  <a:gd name="T67" fmla="*/ 0 h 370"/>
                  <a:gd name="T68" fmla="*/ 59 w 575"/>
                  <a:gd name="T69" fmla="*/ 2 h 370"/>
                  <a:gd name="T70" fmla="*/ 50 w 575"/>
                  <a:gd name="T71" fmla="*/ 4 h 370"/>
                  <a:gd name="T72" fmla="*/ 42 w 575"/>
                  <a:gd name="T73" fmla="*/ 6 h 370"/>
                  <a:gd name="T74" fmla="*/ 33 w 575"/>
                  <a:gd name="T75" fmla="*/ 8 h 370"/>
                  <a:gd name="T76" fmla="*/ 24 w 575"/>
                  <a:gd name="T77" fmla="*/ 10 h 370"/>
                  <a:gd name="T78" fmla="*/ 17 w 575"/>
                  <a:gd name="T79" fmla="*/ 14 h 370"/>
                  <a:gd name="T80" fmla="*/ 11 w 575"/>
                  <a:gd name="T81" fmla="*/ 18 h 370"/>
                  <a:gd name="T82" fmla="*/ 6 w 575"/>
                  <a:gd name="T83" fmla="*/ 24 h 370"/>
                  <a:gd name="T84" fmla="*/ 3 w 575"/>
                  <a:gd name="T85" fmla="*/ 33 h 37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75"/>
                  <a:gd name="T130" fmla="*/ 0 h 370"/>
                  <a:gd name="T131" fmla="*/ 575 w 575"/>
                  <a:gd name="T132" fmla="*/ 370 h 37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75" h="370">
                    <a:moveTo>
                      <a:pt x="13" y="132"/>
                    </a:moveTo>
                    <a:lnTo>
                      <a:pt x="0" y="200"/>
                    </a:lnTo>
                    <a:lnTo>
                      <a:pt x="2" y="257"/>
                    </a:lnTo>
                    <a:lnTo>
                      <a:pt x="29" y="300"/>
                    </a:lnTo>
                    <a:lnTo>
                      <a:pt x="72" y="331"/>
                    </a:lnTo>
                    <a:lnTo>
                      <a:pt x="131" y="353"/>
                    </a:lnTo>
                    <a:lnTo>
                      <a:pt x="196" y="366"/>
                    </a:lnTo>
                    <a:lnTo>
                      <a:pt x="263" y="370"/>
                    </a:lnTo>
                    <a:lnTo>
                      <a:pt x="327" y="370"/>
                    </a:lnTo>
                    <a:lnTo>
                      <a:pt x="384" y="365"/>
                    </a:lnTo>
                    <a:lnTo>
                      <a:pt x="413" y="359"/>
                    </a:lnTo>
                    <a:lnTo>
                      <a:pt x="442" y="352"/>
                    </a:lnTo>
                    <a:lnTo>
                      <a:pt x="473" y="342"/>
                    </a:lnTo>
                    <a:lnTo>
                      <a:pt x="499" y="328"/>
                    </a:lnTo>
                    <a:lnTo>
                      <a:pt x="523" y="312"/>
                    </a:lnTo>
                    <a:lnTo>
                      <a:pt x="544" y="292"/>
                    </a:lnTo>
                    <a:lnTo>
                      <a:pt x="558" y="267"/>
                    </a:lnTo>
                    <a:lnTo>
                      <a:pt x="567" y="238"/>
                    </a:lnTo>
                    <a:lnTo>
                      <a:pt x="575" y="187"/>
                    </a:lnTo>
                    <a:lnTo>
                      <a:pt x="571" y="179"/>
                    </a:lnTo>
                    <a:lnTo>
                      <a:pt x="564" y="170"/>
                    </a:lnTo>
                    <a:lnTo>
                      <a:pt x="557" y="162"/>
                    </a:lnTo>
                    <a:lnTo>
                      <a:pt x="552" y="152"/>
                    </a:lnTo>
                    <a:lnTo>
                      <a:pt x="537" y="125"/>
                    </a:lnTo>
                    <a:lnTo>
                      <a:pt x="510" y="106"/>
                    </a:lnTo>
                    <a:lnTo>
                      <a:pt x="489" y="85"/>
                    </a:lnTo>
                    <a:lnTo>
                      <a:pt x="491" y="51"/>
                    </a:lnTo>
                    <a:lnTo>
                      <a:pt x="457" y="41"/>
                    </a:lnTo>
                    <a:lnTo>
                      <a:pt x="425" y="31"/>
                    </a:lnTo>
                    <a:lnTo>
                      <a:pt x="394" y="20"/>
                    </a:lnTo>
                    <a:lnTo>
                      <a:pt x="361" y="10"/>
                    </a:lnTo>
                    <a:lnTo>
                      <a:pt x="328" y="4"/>
                    </a:lnTo>
                    <a:lnTo>
                      <a:pt x="297" y="0"/>
                    </a:lnTo>
                    <a:lnTo>
                      <a:pt x="266" y="2"/>
                    </a:lnTo>
                    <a:lnTo>
                      <a:pt x="236" y="7"/>
                    </a:lnTo>
                    <a:lnTo>
                      <a:pt x="201" y="17"/>
                    </a:lnTo>
                    <a:lnTo>
                      <a:pt x="166" y="24"/>
                    </a:lnTo>
                    <a:lnTo>
                      <a:pt x="132" y="32"/>
                    </a:lnTo>
                    <a:lnTo>
                      <a:pt x="97" y="41"/>
                    </a:lnTo>
                    <a:lnTo>
                      <a:pt x="67" y="55"/>
                    </a:lnTo>
                    <a:lnTo>
                      <a:pt x="42" y="74"/>
                    </a:lnTo>
                    <a:lnTo>
                      <a:pt x="22" y="98"/>
                    </a:lnTo>
                    <a:lnTo>
                      <a:pt x="13" y="132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66" name="Freeform 15"/>
              <p:cNvSpPr>
                <a:spLocks/>
              </p:cNvSpPr>
              <p:nvPr/>
            </p:nvSpPr>
            <p:spPr bwMode="auto">
              <a:xfrm>
                <a:off x="3242" y="3212"/>
                <a:ext cx="105" cy="85"/>
              </a:xfrm>
              <a:custGeom>
                <a:avLst/>
                <a:gdLst>
                  <a:gd name="T0" fmla="*/ 2 w 420"/>
                  <a:gd name="T1" fmla="*/ 29 h 339"/>
                  <a:gd name="T2" fmla="*/ 0 w 420"/>
                  <a:gd name="T3" fmla="*/ 42 h 339"/>
                  <a:gd name="T4" fmla="*/ 0 w 420"/>
                  <a:gd name="T5" fmla="*/ 52 h 339"/>
                  <a:gd name="T6" fmla="*/ 3 w 420"/>
                  <a:gd name="T7" fmla="*/ 64 h 339"/>
                  <a:gd name="T8" fmla="*/ 5 w 420"/>
                  <a:gd name="T9" fmla="*/ 67 h 339"/>
                  <a:gd name="T10" fmla="*/ 6 w 420"/>
                  <a:gd name="T11" fmla="*/ 70 h 339"/>
                  <a:gd name="T12" fmla="*/ 10 w 420"/>
                  <a:gd name="T13" fmla="*/ 75 h 339"/>
                  <a:gd name="T14" fmla="*/ 14 w 420"/>
                  <a:gd name="T15" fmla="*/ 79 h 339"/>
                  <a:gd name="T16" fmla="*/ 20 w 420"/>
                  <a:gd name="T17" fmla="*/ 82 h 339"/>
                  <a:gd name="T18" fmla="*/ 25 w 420"/>
                  <a:gd name="T19" fmla="*/ 84 h 339"/>
                  <a:gd name="T20" fmla="*/ 31 w 420"/>
                  <a:gd name="T21" fmla="*/ 85 h 339"/>
                  <a:gd name="T22" fmla="*/ 38 w 420"/>
                  <a:gd name="T23" fmla="*/ 85 h 339"/>
                  <a:gd name="T24" fmla="*/ 44 w 420"/>
                  <a:gd name="T25" fmla="*/ 83 h 339"/>
                  <a:gd name="T26" fmla="*/ 50 w 420"/>
                  <a:gd name="T27" fmla="*/ 81 h 339"/>
                  <a:gd name="T28" fmla="*/ 55 w 420"/>
                  <a:gd name="T29" fmla="*/ 78 h 339"/>
                  <a:gd name="T30" fmla="*/ 61 w 420"/>
                  <a:gd name="T31" fmla="*/ 76 h 339"/>
                  <a:gd name="T32" fmla="*/ 65 w 420"/>
                  <a:gd name="T33" fmla="*/ 74 h 339"/>
                  <a:gd name="T34" fmla="*/ 69 w 420"/>
                  <a:gd name="T35" fmla="*/ 73 h 339"/>
                  <a:gd name="T36" fmla="*/ 73 w 420"/>
                  <a:gd name="T37" fmla="*/ 71 h 339"/>
                  <a:gd name="T38" fmla="*/ 77 w 420"/>
                  <a:gd name="T39" fmla="*/ 70 h 339"/>
                  <a:gd name="T40" fmla="*/ 82 w 420"/>
                  <a:gd name="T41" fmla="*/ 67 h 339"/>
                  <a:gd name="T42" fmla="*/ 87 w 420"/>
                  <a:gd name="T43" fmla="*/ 64 h 339"/>
                  <a:gd name="T44" fmla="*/ 91 w 420"/>
                  <a:gd name="T45" fmla="*/ 62 h 339"/>
                  <a:gd name="T46" fmla="*/ 96 w 420"/>
                  <a:gd name="T47" fmla="*/ 58 h 339"/>
                  <a:gd name="T48" fmla="*/ 101 w 420"/>
                  <a:gd name="T49" fmla="*/ 54 h 339"/>
                  <a:gd name="T50" fmla="*/ 103 w 420"/>
                  <a:gd name="T51" fmla="*/ 51 h 339"/>
                  <a:gd name="T52" fmla="*/ 105 w 420"/>
                  <a:gd name="T53" fmla="*/ 41 h 339"/>
                  <a:gd name="T54" fmla="*/ 104 w 420"/>
                  <a:gd name="T55" fmla="*/ 35 h 339"/>
                  <a:gd name="T56" fmla="*/ 100 w 420"/>
                  <a:gd name="T57" fmla="*/ 29 h 339"/>
                  <a:gd name="T58" fmla="*/ 95 w 420"/>
                  <a:gd name="T59" fmla="*/ 24 h 339"/>
                  <a:gd name="T60" fmla="*/ 90 w 420"/>
                  <a:gd name="T61" fmla="*/ 21 h 339"/>
                  <a:gd name="T62" fmla="*/ 85 w 420"/>
                  <a:gd name="T63" fmla="*/ 17 h 339"/>
                  <a:gd name="T64" fmla="*/ 81 w 420"/>
                  <a:gd name="T65" fmla="*/ 14 h 339"/>
                  <a:gd name="T66" fmla="*/ 78 w 420"/>
                  <a:gd name="T67" fmla="*/ 10 h 339"/>
                  <a:gd name="T68" fmla="*/ 72 w 420"/>
                  <a:gd name="T69" fmla="*/ 5 h 339"/>
                  <a:gd name="T70" fmla="*/ 68 w 420"/>
                  <a:gd name="T71" fmla="*/ 2 h 339"/>
                  <a:gd name="T72" fmla="*/ 63 w 420"/>
                  <a:gd name="T73" fmla="*/ 0 h 339"/>
                  <a:gd name="T74" fmla="*/ 56 w 420"/>
                  <a:gd name="T75" fmla="*/ 0 h 339"/>
                  <a:gd name="T76" fmla="*/ 50 w 420"/>
                  <a:gd name="T77" fmla="*/ 0 h 339"/>
                  <a:gd name="T78" fmla="*/ 42 w 420"/>
                  <a:gd name="T79" fmla="*/ 2 h 339"/>
                  <a:gd name="T80" fmla="*/ 34 w 420"/>
                  <a:gd name="T81" fmla="*/ 2 h 339"/>
                  <a:gd name="T82" fmla="*/ 25 w 420"/>
                  <a:gd name="T83" fmla="*/ 3 h 339"/>
                  <a:gd name="T84" fmla="*/ 17 w 420"/>
                  <a:gd name="T85" fmla="*/ 3 h 339"/>
                  <a:gd name="T86" fmla="*/ 13 w 420"/>
                  <a:gd name="T87" fmla="*/ 6 h 339"/>
                  <a:gd name="T88" fmla="*/ 9 w 420"/>
                  <a:gd name="T89" fmla="*/ 12 h 339"/>
                  <a:gd name="T90" fmla="*/ 5 w 420"/>
                  <a:gd name="T91" fmla="*/ 20 h 339"/>
                  <a:gd name="T92" fmla="*/ 2 w 420"/>
                  <a:gd name="T93" fmla="*/ 29 h 3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20"/>
                  <a:gd name="T142" fmla="*/ 0 h 339"/>
                  <a:gd name="T143" fmla="*/ 420 w 420"/>
                  <a:gd name="T144" fmla="*/ 339 h 33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20" h="339">
                    <a:moveTo>
                      <a:pt x="8" y="117"/>
                    </a:moveTo>
                    <a:lnTo>
                      <a:pt x="0" y="168"/>
                    </a:lnTo>
                    <a:lnTo>
                      <a:pt x="1" y="208"/>
                    </a:lnTo>
                    <a:lnTo>
                      <a:pt x="13" y="256"/>
                    </a:lnTo>
                    <a:lnTo>
                      <a:pt x="18" y="266"/>
                    </a:lnTo>
                    <a:lnTo>
                      <a:pt x="23" y="278"/>
                    </a:lnTo>
                    <a:lnTo>
                      <a:pt x="38" y="298"/>
                    </a:lnTo>
                    <a:lnTo>
                      <a:pt x="57" y="316"/>
                    </a:lnTo>
                    <a:lnTo>
                      <a:pt x="78" y="328"/>
                    </a:lnTo>
                    <a:lnTo>
                      <a:pt x="101" y="337"/>
                    </a:lnTo>
                    <a:lnTo>
                      <a:pt x="126" y="339"/>
                    </a:lnTo>
                    <a:lnTo>
                      <a:pt x="152" y="338"/>
                    </a:lnTo>
                    <a:lnTo>
                      <a:pt x="176" y="332"/>
                    </a:lnTo>
                    <a:lnTo>
                      <a:pt x="201" y="323"/>
                    </a:lnTo>
                    <a:lnTo>
                      <a:pt x="222" y="312"/>
                    </a:lnTo>
                    <a:lnTo>
                      <a:pt x="243" y="303"/>
                    </a:lnTo>
                    <a:lnTo>
                      <a:pt x="259" y="297"/>
                    </a:lnTo>
                    <a:lnTo>
                      <a:pt x="276" y="290"/>
                    </a:lnTo>
                    <a:lnTo>
                      <a:pt x="291" y="284"/>
                    </a:lnTo>
                    <a:lnTo>
                      <a:pt x="309" y="278"/>
                    </a:lnTo>
                    <a:lnTo>
                      <a:pt x="328" y="268"/>
                    </a:lnTo>
                    <a:lnTo>
                      <a:pt x="349" y="257"/>
                    </a:lnTo>
                    <a:lnTo>
                      <a:pt x="362" y="247"/>
                    </a:lnTo>
                    <a:lnTo>
                      <a:pt x="383" y="231"/>
                    </a:lnTo>
                    <a:lnTo>
                      <a:pt x="402" y="216"/>
                    </a:lnTo>
                    <a:lnTo>
                      <a:pt x="410" y="203"/>
                    </a:lnTo>
                    <a:lnTo>
                      <a:pt x="420" y="162"/>
                    </a:lnTo>
                    <a:lnTo>
                      <a:pt x="417" y="138"/>
                    </a:lnTo>
                    <a:lnTo>
                      <a:pt x="400" y="116"/>
                    </a:lnTo>
                    <a:lnTo>
                      <a:pt x="378" y="97"/>
                    </a:lnTo>
                    <a:lnTo>
                      <a:pt x="359" y="83"/>
                    </a:lnTo>
                    <a:lnTo>
                      <a:pt x="339" y="68"/>
                    </a:lnTo>
                    <a:lnTo>
                      <a:pt x="324" y="55"/>
                    </a:lnTo>
                    <a:lnTo>
                      <a:pt x="310" y="41"/>
                    </a:lnTo>
                    <a:lnTo>
                      <a:pt x="289" y="19"/>
                    </a:lnTo>
                    <a:lnTo>
                      <a:pt x="272" y="7"/>
                    </a:lnTo>
                    <a:lnTo>
                      <a:pt x="251" y="1"/>
                    </a:lnTo>
                    <a:lnTo>
                      <a:pt x="226" y="0"/>
                    </a:lnTo>
                    <a:lnTo>
                      <a:pt x="198" y="1"/>
                    </a:lnTo>
                    <a:lnTo>
                      <a:pt x="168" y="6"/>
                    </a:lnTo>
                    <a:lnTo>
                      <a:pt x="136" y="9"/>
                    </a:lnTo>
                    <a:lnTo>
                      <a:pt x="101" y="12"/>
                    </a:lnTo>
                    <a:lnTo>
                      <a:pt x="67" y="12"/>
                    </a:lnTo>
                    <a:lnTo>
                      <a:pt x="50" y="23"/>
                    </a:lnTo>
                    <a:lnTo>
                      <a:pt x="34" y="47"/>
                    </a:lnTo>
                    <a:lnTo>
                      <a:pt x="19" y="80"/>
                    </a:lnTo>
                    <a:lnTo>
                      <a:pt x="8" y="117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67" name="Freeform 16"/>
              <p:cNvSpPr>
                <a:spLocks/>
              </p:cNvSpPr>
              <p:nvPr/>
            </p:nvSpPr>
            <p:spPr bwMode="auto">
              <a:xfrm>
                <a:off x="3344" y="3219"/>
                <a:ext cx="95" cy="98"/>
              </a:xfrm>
              <a:custGeom>
                <a:avLst/>
                <a:gdLst>
                  <a:gd name="T0" fmla="*/ 65 w 378"/>
                  <a:gd name="T1" fmla="*/ 98 h 391"/>
                  <a:gd name="T2" fmla="*/ 66 w 378"/>
                  <a:gd name="T3" fmla="*/ 98 h 391"/>
                  <a:gd name="T4" fmla="*/ 68 w 378"/>
                  <a:gd name="T5" fmla="*/ 98 h 391"/>
                  <a:gd name="T6" fmla="*/ 70 w 378"/>
                  <a:gd name="T7" fmla="*/ 97 h 391"/>
                  <a:gd name="T8" fmla="*/ 71 w 378"/>
                  <a:gd name="T9" fmla="*/ 97 h 391"/>
                  <a:gd name="T10" fmla="*/ 81 w 378"/>
                  <a:gd name="T11" fmla="*/ 95 h 391"/>
                  <a:gd name="T12" fmla="*/ 88 w 378"/>
                  <a:gd name="T13" fmla="*/ 88 h 391"/>
                  <a:gd name="T14" fmla="*/ 92 w 378"/>
                  <a:gd name="T15" fmla="*/ 79 h 391"/>
                  <a:gd name="T16" fmla="*/ 95 w 378"/>
                  <a:gd name="T17" fmla="*/ 68 h 391"/>
                  <a:gd name="T18" fmla="*/ 95 w 378"/>
                  <a:gd name="T19" fmla="*/ 57 h 391"/>
                  <a:gd name="T20" fmla="*/ 93 w 378"/>
                  <a:gd name="T21" fmla="*/ 46 h 391"/>
                  <a:gd name="T22" fmla="*/ 90 w 378"/>
                  <a:gd name="T23" fmla="*/ 36 h 391"/>
                  <a:gd name="T24" fmla="*/ 84 w 378"/>
                  <a:gd name="T25" fmla="*/ 28 h 391"/>
                  <a:gd name="T26" fmla="*/ 64 w 378"/>
                  <a:gd name="T27" fmla="*/ 7 h 391"/>
                  <a:gd name="T28" fmla="*/ 61 w 378"/>
                  <a:gd name="T29" fmla="*/ 4 h 391"/>
                  <a:gd name="T30" fmla="*/ 57 w 378"/>
                  <a:gd name="T31" fmla="*/ 2 h 391"/>
                  <a:gd name="T32" fmla="*/ 54 w 378"/>
                  <a:gd name="T33" fmla="*/ 1 h 391"/>
                  <a:gd name="T34" fmla="*/ 50 w 378"/>
                  <a:gd name="T35" fmla="*/ 1 h 391"/>
                  <a:gd name="T36" fmla="*/ 45 w 378"/>
                  <a:gd name="T37" fmla="*/ 0 h 391"/>
                  <a:gd name="T38" fmla="*/ 41 w 378"/>
                  <a:gd name="T39" fmla="*/ 0 h 391"/>
                  <a:gd name="T40" fmla="*/ 37 w 378"/>
                  <a:gd name="T41" fmla="*/ 0 h 391"/>
                  <a:gd name="T42" fmla="*/ 34 w 378"/>
                  <a:gd name="T43" fmla="*/ 1 h 391"/>
                  <a:gd name="T44" fmla="*/ 28 w 378"/>
                  <a:gd name="T45" fmla="*/ 2 h 391"/>
                  <a:gd name="T46" fmla="*/ 23 w 378"/>
                  <a:gd name="T47" fmla="*/ 4 h 391"/>
                  <a:gd name="T48" fmla="*/ 18 w 378"/>
                  <a:gd name="T49" fmla="*/ 7 h 391"/>
                  <a:gd name="T50" fmla="*/ 14 w 378"/>
                  <a:gd name="T51" fmla="*/ 11 h 391"/>
                  <a:gd name="T52" fmla="*/ 10 w 378"/>
                  <a:gd name="T53" fmla="*/ 17 h 391"/>
                  <a:gd name="T54" fmla="*/ 7 w 378"/>
                  <a:gd name="T55" fmla="*/ 22 h 391"/>
                  <a:gd name="T56" fmla="*/ 5 w 378"/>
                  <a:gd name="T57" fmla="*/ 28 h 391"/>
                  <a:gd name="T58" fmla="*/ 3 w 378"/>
                  <a:gd name="T59" fmla="*/ 34 h 391"/>
                  <a:gd name="T60" fmla="*/ 1 w 378"/>
                  <a:gd name="T61" fmla="*/ 44 h 391"/>
                  <a:gd name="T62" fmla="*/ 0 w 378"/>
                  <a:gd name="T63" fmla="*/ 50 h 391"/>
                  <a:gd name="T64" fmla="*/ 2 w 378"/>
                  <a:gd name="T65" fmla="*/ 57 h 391"/>
                  <a:gd name="T66" fmla="*/ 4 w 378"/>
                  <a:gd name="T67" fmla="*/ 63 h 391"/>
                  <a:gd name="T68" fmla="*/ 7 w 378"/>
                  <a:gd name="T69" fmla="*/ 69 h 391"/>
                  <a:gd name="T70" fmla="*/ 12 w 378"/>
                  <a:gd name="T71" fmla="*/ 76 h 391"/>
                  <a:gd name="T72" fmla="*/ 18 w 378"/>
                  <a:gd name="T73" fmla="*/ 82 h 391"/>
                  <a:gd name="T74" fmla="*/ 24 w 378"/>
                  <a:gd name="T75" fmla="*/ 87 h 391"/>
                  <a:gd name="T76" fmla="*/ 31 w 378"/>
                  <a:gd name="T77" fmla="*/ 91 h 391"/>
                  <a:gd name="T78" fmla="*/ 39 w 378"/>
                  <a:gd name="T79" fmla="*/ 94 h 391"/>
                  <a:gd name="T80" fmla="*/ 48 w 378"/>
                  <a:gd name="T81" fmla="*/ 96 h 391"/>
                  <a:gd name="T82" fmla="*/ 56 w 378"/>
                  <a:gd name="T83" fmla="*/ 98 h 391"/>
                  <a:gd name="T84" fmla="*/ 65 w 378"/>
                  <a:gd name="T85" fmla="*/ 98 h 39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78"/>
                  <a:gd name="T130" fmla="*/ 0 h 391"/>
                  <a:gd name="T131" fmla="*/ 378 w 378"/>
                  <a:gd name="T132" fmla="*/ 391 h 39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78" h="391">
                    <a:moveTo>
                      <a:pt x="257" y="391"/>
                    </a:moveTo>
                    <a:lnTo>
                      <a:pt x="264" y="391"/>
                    </a:lnTo>
                    <a:lnTo>
                      <a:pt x="271" y="390"/>
                    </a:lnTo>
                    <a:lnTo>
                      <a:pt x="277" y="389"/>
                    </a:lnTo>
                    <a:lnTo>
                      <a:pt x="283" y="389"/>
                    </a:lnTo>
                    <a:lnTo>
                      <a:pt x="321" y="378"/>
                    </a:lnTo>
                    <a:lnTo>
                      <a:pt x="349" y="353"/>
                    </a:lnTo>
                    <a:lnTo>
                      <a:pt x="367" y="316"/>
                    </a:lnTo>
                    <a:lnTo>
                      <a:pt x="377" y="273"/>
                    </a:lnTo>
                    <a:lnTo>
                      <a:pt x="378" y="228"/>
                    </a:lnTo>
                    <a:lnTo>
                      <a:pt x="371" y="182"/>
                    </a:lnTo>
                    <a:lnTo>
                      <a:pt x="357" y="143"/>
                    </a:lnTo>
                    <a:lnTo>
                      <a:pt x="336" y="111"/>
                    </a:lnTo>
                    <a:lnTo>
                      <a:pt x="254" y="26"/>
                    </a:lnTo>
                    <a:lnTo>
                      <a:pt x="242" y="16"/>
                    </a:lnTo>
                    <a:lnTo>
                      <a:pt x="228" y="9"/>
                    </a:lnTo>
                    <a:lnTo>
                      <a:pt x="214" y="5"/>
                    </a:lnTo>
                    <a:lnTo>
                      <a:pt x="199" y="2"/>
                    </a:lnTo>
                    <a:lnTo>
                      <a:pt x="181" y="1"/>
                    </a:lnTo>
                    <a:lnTo>
                      <a:pt x="165" y="0"/>
                    </a:lnTo>
                    <a:lnTo>
                      <a:pt x="149" y="1"/>
                    </a:lnTo>
                    <a:lnTo>
                      <a:pt x="134" y="2"/>
                    </a:lnTo>
                    <a:lnTo>
                      <a:pt x="113" y="8"/>
                    </a:lnTo>
                    <a:lnTo>
                      <a:pt x="92" y="16"/>
                    </a:lnTo>
                    <a:lnTo>
                      <a:pt x="73" y="29"/>
                    </a:lnTo>
                    <a:lnTo>
                      <a:pt x="56" y="45"/>
                    </a:lnTo>
                    <a:lnTo>
                      <a:pt x="41" y="67"/>
                    </a:lnTo>
                    <a:lnTo>
                      <a:pt x="27" y="87"/>
                    </a:lnTo>
                    <a:lnTo>
                      <a:pt x="18" y="110"/>
                    </a:lnTo>
                    <a:lnTo>
                      <a:pt x="12" y="134"/>
                    </a:lnTo>
                    <a:lnTo>
                      <a:pt x="2" y="175"/>
                    </a:lnTo>
                    <a:lnTo>
                      <a:pt x="0" y="199"/>
                    </a:lnTo>
                    <a:lnTo>
                      <a:pt x="6" y="226"/>
                    </a:lnTo>
                    <a:lnTo>
                      <a:pt x="15" y="253"/>
                    </a:lnTo>
                    <a:lnTo>
                      <a:pt x="26" y="274"/>
                    </a:lnTo>
                    <a:lnTo>
                      <a:pt x="46" y="303"/>
                    </a:lnTo>
                    <a:lnTo>
                      <a:pt x="70" y="328"/>
                    </a:lnTo>
                    <a:lnTo>
                      <a:pt x="97" y="347"/>
                    </a:lnTo>
                    <a:lnTo>
                      <a:pt x="125" y="364"/>
                    </a:lnTo>
                    <a:lnTo>
                      <a:pt x="156" y="376"/>
                    </a:lnTo>
                    <a:lnTo>
                      <a:pt x="189" y="385"/>
                    </a:lnTo>
                    <a:lnTo>
                      <a:pt x="221" y="390"/>
                    </a:lnTo>
                    <a:lnTo>
                      <a:pt x="257" y="391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68" name="Line 17"/>
              <p:cNvSpPr>
                <a:spLocks noChangeShapeType="1"/>
              </p:cNvSpPr>
              <p:nvPr/>
            </p:nvSpPr>
            <p:spPr bwMode="auto">
              <a:xfrm flipV="1">
                <a:off x="3091" y="3279"/>
                <a:ext cx="26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69" name="Line 18"/>
              <p:cNvSpPr>
                <a:spLocks noChangeShapeType="1"/>
              </p:cNvSpPr>
              <p:nvPr/>
            </p:nvSpPr>
            <p:spPr bwMode="auto">
              <a:xfrm flipV="1">
                <a:off x="3095" y="3286"/>
                <a:ext cx="44" cy="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70" name="Line 19"/>
              <p:cNvSpPr>
                <a:spLocks noChangeShapeType="1"/>
              </p:cNvSpPr>
              <p:nvPr/>
            </p:nvSpPr>
            <p:spPr bwMode="auto">
              <a:xfrm flipV="1">
                <a:off x="3104" y="3288"/>
                <a:ext cx="96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71" name="Line 20"/>
              <p:cNvSpPr>
                <a:spLocks noChangeShapeType="1"/>
              </p:cNvSpPr>
              <p:nvPr/>
            </p:nvSpPr>
            <p:spPr bwMode="auto">
              <a:xfrm flipV="1">
                <a:off x="3106" y="3277"/>
                <a:ext cx="137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72" name="Line 21"/>
              <p:cNvSpPr>
                <a:spLocks noChangeShapeType="1"/>
              </p:cNvSpPr>
              <p:nvPr/>
            </p:nvSpPr>
            <p:spPr bwMode="auto">
              <a:xfrm flipV="1">
                <a:off x="3116" y="3298"/>
                <a:ext cx="167" cy="1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73" name="Line 22"/>
              <p:cNvSpPr>
                <a:spLocks noChangeShapeType="1"/>
              </p:cNvSpPr>
              <p:nvPr/>
            </p:nvSpPr>
            <p:spPr bwMode="auto">
              <a:xfrm flipV="1">
                <a:off x="3119" y="3273"/>
                <a:ext cx="223" cy="1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74" name="Line 23"/>
              <p:cNvSpPr>
                <a:spLocks noChangeShapeType="1"/>
              </p:cNvSpPr>
              <p:nvPr/>
            </p:nvSpPr>
            <p:spPr bwMode="auto">
              <a:xfrm flipV="1">
                <a:off x="3127" y="3308"/>
                <a:ext cx="238" cy="2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75" name="Line 24"/>
              <p:cNvSpPr>
                <a:spLocks noChangeShapeType="1"/>
              </p:cNvSpPr>
              <p:nvPr/>
            </p:nvSpPr>
            <p:spPr bwMode="auto">
              <a:xfrm flipV="1">
                <a:off x="3132" y="3317"/>
                <a:ext cx="254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76" name="Line 25"/>
              <p:cNvSpPr>
                <a:spLocks noChangeShapeType="1"/>
              </p:cNvSpPr>
              <p:nvPr/>
            </p:nvSpPr>
            <p:spPr bwMode="auto">
              <a:xfrm flipV="1">
                <a:off x="3139" y="3362"/>
                <a:ext cx="257" cy="2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77" name="Line 26"/>
              <p:cNvSpPr>
                <a:spLocks noChangeShapeType="1"/>
              </p:cNvSpPr>
              <p:nvPr/>
            </p:nvSpPr>
            <p:spPr bwMode="auto">
              <a:xfrm flipV="1">
                <a:off x="3144" y="3394"/>
                <a:ext cx="246" cy="2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78" name="Line 27"/>
              <p:cNvSpPr>
                <a:spLocks noChangeShapeType="1"/>
              </p:cNvSpPr>
              <p:nvPr/>
            </p:nvSpPr>
            <p:spPr bwMode="auto">
              <a:xfrm flipV="1">
                <a:off x="3151" y="3460"/>
                <a:ext cx="226" cy="1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79" name="Line 28"/>
              <p:cNvSpPr>
                <a:spLocks noChangeShapeType="1"/>
              </p:cNvSpPr>
              <p:nvPr/>
            </p:nvSpPr>
            <p:spPr bwMode="auto">
              <a:xfrm flipV="1">
                <a:off x="3156" y="3493"/>
                <a:ext cx="214" cy="1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80" name="Line 29"/>
              <p:cNvSpPr>
                <a:spLocks noChangeShapeType="1"/>
              </p:cNvSpPr>
              <p:nvPr/>
            </p:nvSpPr>
            <p:spPr bwMode="auto">
              <a:xfrm flipV="1">
                <a:off x="3164" y="3560"/>
                <a:ext cx="193" cy="16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81" name="Line 30"/>
              <p:cNvSpPr>
                <a:spLocks noChangeShapeType="1"/>
              </p:cNvSpPr>
              <p:nvPr/>
            </p:nvSpPr>
            <p:spPr bwMode="auto">
              <a:xfrm flipV="1">
                <a:off x="3167" y="3593"/>
                <a:ext cx="18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82" name="Line 31"/>
              <p:cNvSpPr>
                <a:spLocks noChangeShapeType="1"/>
              </p:cNvSpPr>
              <p:nvPr/>
            </p:nvSpPr>
            <p:spPr bwMode="auto">
              <a:xfrm flipV="1">
                <a:off x="3175" y="3658"/>
                <a:ext cx="162" cy="1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83" name="Line 32"/>
              <p:cNvSpPr>
                <a:spLocks noChangeShapeType="1"/>
              </p:cNvSpPr>
              <p:nvPr/>
            </p:nvSpPr>
            <p:spPr bwMode="auto">
              <a:xfrm flipV="1">
                <a:off x="3180" y="3691"/>
                <a:ext cx="150" cy="1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84" name="Line 33"/>
              <p:cNvSpPr>
                <a:spLocks noChangeShapeType="1"/>
              </p:cNvSpPr>
              <p:nvPr/>
            </p:nvSpPr>
            <p:spPr bwMode="auto">
              <a:xfrm flipV="1">
                <a:off x="3187" y="3757"/>
                <a:ext cx="130" cy="1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85" name="Line 34"/>
              <p:cNvSpPr>
                <a:spLocks noChangeShapeType="1"/>
              </p:cNvSpPr>
              <p:nvPr/>
            </p:nvSpPr>
            <p:spPr bwMode="auto">
              <a:xfrm flipV="1">
                <a:off x="3192" y="3790"/>
                <a:ext cx="118" cy="1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86" name="Line 35"/>
              <p:cNvSpPr>
                <a:spLocks noChangeShapeType="1"/>
              </p:cNvSpPr>
              <p:nvPr/>
            </p:nvSpPr>
            <p:spPr bwMode="auto">
              <a:xfrm flipV="1">
                <a:off x="3200" y="3857"/>
                <a:ext cx="97" cy="8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87" name="Line 36"/>
              <p:cNvSpPr>
                <a:spLocks noChangeShapeType="1"/>
              </p:cNvSpPr>
              <p:nvPr/>
            </p:nvSpPr>
            <p:spPr bwMode="auto">
              <a:xfrm flipV="1">
                <a:off x="3204" y="3888"/>
                <a:ext cx="86" cy="7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88" name="Line 37"/>
              <p:cNvSpPr>
                <a:spLocks noChangeShapeType="1"/>
              </p:cNvSpPr>
              <p:nvPr/>
            </p:nvSpPr>
            <p:spPr bwMode="auto">
              <a:xfrm flipV="1">
                <a:off x="3216" y="3954"/>
                <a:ext cx="60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89" name="Line 38"/>
              <p:cNvSpPr>
                <a:spLocks noChangeShapeType="1"/>
              </p:cNvSpPr>
              <p:nvPr/>
            </p:nvSpPr>
            <p:spPr bwMode="auto">
              <a:xfrm flipV="1">
                <a:off x="3233" y="3988"/>
                <a:ext cx="36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90" name="Line 39"/>
              <p:cNvSpPr>
                <a:spLocks noChangeShapeType="1"/>
              </p:cNvSpPr>
              <p:nvPr/>
            </p:nvSpPr>
            <p:spPr bwMode="auto">
              <a:xfrm flipH="1" flipV="1">
                <a:off x="3396" y="3318"/>
                <a:ext cx="7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91" name="Line 40"/>
              <p:cNvSpPr>
                <a:spLocks noChangeShapeType="1"/>
              </p:cNvSpPr>
              <p:nvPr/>
            </p:nvSpPr>
            <p:spPr bwMode="auto">
              <a:xfrm flipH="1" flipV="1">
                <a:off x="3329" y="3279"/>
                <a:ext cx="70" cy="7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92" name="Line 41"/>
              <p:cNvSpPr>
                <a:spLocks noChangeShapeType="1"/>
              </p:cNvSpPr>
              <p:nvPr/>
            </p:nvSpPr>
            <p:spPr bwMode="auto">
              <a:xfrm flipH="1" flipV="1">
                <a:off x="3289" y="3297"/>
                <a:ext cx="101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93" name="Line 42"/>
              <p:cNvSpPr>
                <a:spLocks noChangeShapeType="1"/>
              </p:cNvSpPr>
              <p:nvPr/>
            </p:nvSpPr>
            <p:spPr bwMode="auto">
              <a:xfrm flipH="1" flipV="1">
                <a:off x="3267" y="3298"/>
                <a:ext cx="118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94" name="Line 43"/>
              <p:cNvSpPr>
                <a:spLocks noChangeShapeType="1"/>
              </p:cNvSpPr>
              <p:nvPr/>
            </p:nvSpPr>
            <p:spPr bwMode="auto">
              <a:xfrm flipH="1" flipV="1">
                <a:off x="3201" y="3288"/>
                <a:ext cx="176" cy="1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95" name="Line 44"/>
              <p:cNvSpPr>
                <a:spLocks noChangeShapeType="1"/>
              </p:cNvSpPr>
              <p:nvPr/>
            </p:nvSpPr>
            <p:spPr bwMode="auto">
              <a:xfrm flipH="1" flipV="1">
                <a:off x="3177" y="3290"/>
                <a:ext cx="194" cy="1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96" name="Line 45"/>
              <p:cNvSpPr>
                <a:spLocks noChangeShapeType="1"/>
              </p:cNvSpPr>
              <p:nvPr/>
            </p:nvSpPr>
            <p:spPr bwMode="auto">
              <a:xfrm flipH="1" flipV="1">
                <a:off x="3097" y="3264"/>
                <a:ext cx="265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97" name="Line 46"/>
              <p:cNvSpPr>
                <a:spLocks noChangeShapeType="1"/>
              </p:cNvSpPr>
              <p:nvPr/>
            </p:nvSpPr>
            <p:spPr bwMode="auto">
              <a:xfrm flipH="1" flipV="1">
                <a:off x="3089" y="3284"/>
                <a:ext cx="270" cy="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98" name="Line 47"/>
              <p:cNvSpPr>
                <a:spLocks noChangeShapeType="1"/>
              </p:cNvSpPr>
              <p:nvPr/>
            </p:nvSpPr>
            <p:spPr bwMode="auto">
              <a:xfrm flipH="1" flipV="1">
                <a:off x="3099" y="3348"/>
                <a:ext cx="250" cy="2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7999" name="Line 48"/>
              <p:cNvSpPr>
                <a:spLocks noChangeShapeType="1"/>
              </p:cNvSpPr>
              <p:nvPr/>
            </p:nvSpPr>
            <p:spPr bwMode="auto">
              <a:xfrm flipH="1" flipV="1">
                <a:off x="3105" y="3380"/>
                <a:ext cx="238" cy="2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00" name="Line 49"/>
              <p:cNvSpPr>
                <a:spLocks noChangeShapeType="1"/>
              </p:cNvSpPr>
              <p:nvPr/>
            </p:nvSpPr>
            <p:spPr bwMode="auto">
              <a:xfrm flipH="1" flipV="1">
                <a:off x="3117" y="3447"/>
                <a:ext cx="218" cy="2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01" name="Line 50"/>
              <p:cNvSpPr>
                <a:spLocks noChangeShapeType="1"/>
              </p:cNvSpPr>
              <p:nvPr/>
            </p:nvSpPr>
            <p:spPr bwMode="auto">
              <a:xfrm flipH="1" flipV="1">
                <a:off x="3121" y="3477"/>
                <a:ext cx="209" cy="2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02" name="Line 51"/>
              <p:cNvSpPr>
                <a:spLocks noChangeShapeType="1"/>
              </p:cNvSpPr>
              <p:nvPr/>
            </p:nvSpPr>
            <p:spPr bwMode="auto">
              <a:xfrm flipH="1" flipV="1">
                <a:off x="3133" y="3545"/>
                <a:ext cx="188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03" name="Line 52"/>
              <p:cNvSpPr>
                <a:spLocks noChangeShapeType="1"/>
              </p:cNvSpPr>
              <p:nvPr/>
            </p:nvSpPr>
            <p:spPr bwMode="auto">
              <a:xfrm flipH="1" flipV="1">
                <a:off x="3138" y="3578"/>
                <a:ext cx="179" cy="17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04" name="Line 53"/>
              <p:cNvSpPr>
                <a:spLocks noChangeShapeType="1"/>
              </p:cNvSpPr>
              <p:nvPr/>
            </p:nvSpPr>
            <p:spPr bwMode="auto">
              <a:xfrm flipH="1" flipV="1">
                <a:off x="3150" y="3643"/>
                <a:ext cx="157" cy="1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05" name="Line 54"/>
              <p:cNvSpPr>
                <a:spLocks noChangeShapeType="1"/>
              </p:cNvSpPr>
              <p:nvPr/>
            </p:nvSpPr>
            <p:spPr bwMode="auto">
              <a:xfrm flipH="1" flipV="1">
                <a:off x="3155" y="3675"/>
                <a:ext cx="147" cy="1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06" name="Line 55"/>
              <p:cNvSpPr>
                <a:spLocks noChangeShapeType="1"/>
              </p:cNvSpPr>
              <p:nvPr/>
            </p:nvSpPr>
            <p:spPr bwMode="auto">
              <a:xfrm flipH="1" flipV="1">
                <a:off x="3166" y="3741"/>
                <a:ext cx="127" cy="1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07" name="Line 56"/>
              <p:cNvSpPr>
                <a:spLocks noChangeShapeType="1"/>
              </p:cNvSpPr>
              <p:nvPr/>
            </p:nvSpPr>
            <p:spPr bwMode="auto">
              <a:xfrm flipH="1" flipV="1">
                <a:off x="3171" y="3774"/>
                <a:ext cx="118" cy="1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08" name="Line 57"/>
              <p:cNvSpPr>
                <a:spLocks noChangeShapeType="1"/>
              </p:cNvSpPr>
              <p:nvPr/>
            </p:nvSpPr>
            <p:spPr bwMode="auto">
              <a:xfrm flipH="1" flipV="1">
                <a:off x="3181" y="3838"/>
                <a:ext cx="98" cy="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09" name="Line 58"/>
              <p:cNvSpPr>
                <a:spLocks noChangeShapeType="1"/>
              </p:cNvSpPr>
              <p:nvPr/>
            </p:nvSpPr>
            <p:spPr bwMode="auto">
              <a:xfrm flipH="1" flipV="1">
                <a:off x="3187" y="3873"/>
                <a:ext cx="88" cy="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10" name="Line 59"/>
              <p:cNvSpPr>
                <a:spLocks noChangeShapeType="1"/>
              </p:cNvSpPr>
              <p:nvPr/>
            </p:nvSpPr>
            <p:spPr bwMode="auto">
              <a:xfrm flipH="1" flipV="1">
                <a:off x="3199" y="3936"/>
                <a:ext cx="65" cy="6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11" name="Line 60"/>
              <p:cNvSpPr>
                <a:spLocks noChangeShapeType="1"/>
              </p:cNvSpPr>
              <p:nvPr/>
            </p:nvSpPr>
            <p:spPr bwMode="auto">
              <a:xfrm flipH="1" flipV="1">
                <a:off x="3205" y="3972"/>
                <a:ext cx="45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12" name="Freeform 61"/>
              <p:cNvSpPr>
                <a:spLocks/>
              </p:cNvSpPr>
              <p:nvPr/>
            </p:nvSpPr>
            <p:spPr bwMode="auto">
              <a:xfrm>
                <a:off x="3278" y="3180"/>
                <a:ext cx="112" cy="11"/>
              </a:xfrm>
              <a:custGeom>
                <a:avLst/>
                <a:gdLst>
                  <a:gd name="T0" fmla="*/ 0 w 446"/>
                  <a:gd name="T1" fmla="*/ 0 h 44"/>
                  <a:gd name="T2" fmla="*/ 4 w 446"/>
                  <a:gd name="T3" fmla="*/ 1 h 44"/>
                  <a:gd name="T4" fmla="*/ 9 w 446"/>
                  <a:gd name="T5" fmla="*/ 1 h 44"/>
                  <a:gd name="T6" fmla="*/ 13 w 446"/>
                  <a:gd name="T7" fmla="*/ 3 h 44"/>
                  <a:gd name="T8" fmla="*/ 17 w 446"/>
                  <a:gd name="T9" fmla="*/ 4 h 44"/>
                  <a:gd name="T10" fmla="*/ 22 w 446"/>
                  <a:gd name="T11" fmla="*/ 5 h 44"/>
                  <a:gd name="T12" fmla="*/ 25 w 446"/>
                  <a:gd name="T13" fmla="*/ 7 h 44"/>
                  <a:gd name="T14" fmla="*/ 30 w 446"/>
                  <a:gd name="T15" fmla="*/ 9 h 44"/>
                  <a:gd name="T16" fmla="*/ 34 w 446"/>
                  <a:gd name="T17" fmla="*/ 10 h 44"/>
                  <a:gd name="T18" fmla="*/ 39 w 446"/>
                  <a:gd name="T19" fmla="*/ 11 h 44"/>
                  <a:gd name="T20" fmla="*/ 45 w 446"/>
                  <a:gd name="T21" fmla="*/ 11 h 44"/>
                  <a:gd name="T22" fmla="*/ 50 w 446"/>
                  <a:gd name="T23" fmla="*/ 10 h 44"/>
                  <a:gd name="T24" fmla="*/ 55 w 446"/>
                  <a:gd name="T25" fmla="*/ 8 h 44"/>
                  <a:gd name="T26" fmla="*/ 61 w 446"/>
                  <a:gd name="T27" fmla="*/ 6 h 44"/>
                  <a:gd name="T28" fmla="*/ 66 w 446"/>
                  <a:gd name="T29" fmla="*/ 4 h 44"/>
                  <a:gd name="T30" fmla="*/ 71 w 446"/>
                  <a:gd name="T31" fmla="*/ 3 h 44"/>
                  <a:gd name="T32" fmla="*/ 76 w 446"/>
                  <a:gd name="T33" fmla="*/ 3 h 44"/>
                  <a:gd name="T34" fmla="*/ 81 w 446"/>
                  <a:gd name="T35" fmla="*/ 4 h 44"/>
                  <a:gd name="T36" fmla="*/ 86 w 446"/>
                  <a:gd name="T37" fmla="*/ 4 h 44"/>
                  <a:gd name="T38" fmla="*/ 89 w 446"/>
                  <a:gd name="T39" fmla="*/ 5 h 44"/>
                  <a:gd name="T40" fmla="*/ 94 w 446"/>
                  <a:gd name="T41" fmla="*/ 4 h 44"/>
                  <a:gd name="T42" fmla="*/ 98 w 446"/>
                  <a:gd name="T43" fmla="*/ 4 h 44"/>
                  <a:gd name="T44" fmla="*/ 102 w 446"/>
                  <a:gd name="T45" fmla="*/ 3 h 44"/>
                  <a:gd name="T46" fmla="*/ 107 w 446"/>
                  <a:gd name="T47" fmla="*/ 3 h 44"/>
                  <a:gd name="T48" fmla="*/ 112 w 446"/>
                  <a:gd name="T49" fmla="*/ 2 h 4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46"/>
                  <a:gd name="T76" fmla="*/ 0 h 44"/>
                  <a:gd name="T77" fmla="*/ 446 w 446"/>
                  <a:gd name="T78" fmla="*/ 44 h 4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46" h="44">
                    <a:moveTo>
                      <a:pt x="0" y="0"/>
                    </a:moveTo>
                    <a:lnTo>
                      <a:pt x="17" y="2"/>
                    </a:lnTo>
                    <a:lnTo>
                      <a:pt x="34" y="5"/>
                    </a:lnTo>
                    <a:lnTo>
                      <a:pt x="53" y="10"/>
                    </a:lnTo>
                    <a:lnTo>
                      <a:pt x="69" y="15"/>
                    </a:lnTo>
                    <a:lnTo>
                      <a:pt x="86" y="21"/>
                    </a:lnTo>
                    <a:lnTo>
                      <a:pt x="101" y="29"/>
                    </a:lnTo>
                    <a:lnTo>
                      <a:pt x="118" y="34"/>
                    </a:lnTo>
                    <a:lnTo>
                      <a:pt x="136" y="41"/>
                    </a:lnTo>
                    <a:lnTo>
                      <a:pt x="156" y="44"/>
                    </a:lnTo>
                    <a:lnTo>
                      <a:pt x="179" y="43"/>
                    </a:lnTo>
                    <a:lnTo>
                      <a:pt x="200" y="39"/>
                    </a:lnTo>
                    <a:lnTo>
                      <a:pt x="221" y="31"/>
                    </a:lnTo>
                    <a:lnTo>
                      <a:pt x="243" y="24"/>
                    </a:lnTo>
                    <a:lnTo>
                      <a:pt x="263" y="16"/>
                    </a:lnTo>
                    <a:lnTo>
                      <a:pt x="282" y="13"/>
                    </a:lnTo>
                    <a:lnTo>
                      <a:pt x="301" y="13"/>
                    </a:lnTo>
                    <a:lnTo>
                      <a:pt x="323" y="15"/>
                    </a:lnTo>
                    <a:lnTo>
                      <a:pt x="341" y="16"/>
                    </a:lnTo>
                    <a:lnTo>
                      <a:pt x="356" y="18"/>
                    </a:lnTo>
                    <a:lnTo>
                      <a:pt x="374" y="16"/>
                    </a:lnTo>
                    <a:lnTo>
                      <a:pt x="390" y="16"/>
                    </a:lnTo>
                    <a:lnTo>
                      <a:pt x="406" y="14"/>
                    </a:lnTo>
                    <a:lnTo>
                      <a:pt x="426" y="11"/>
                    </a:lnTo>
                    <a:lnTo>
                      <a:pt x="446" y="7"/>
                    </a:lnTo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13" name="Freeform 62"/>
              <p:cNvSpPr>
                <a:spLocks/>
              </p:cNvSpPr>
              <p:nvPr/>
            </p:nvSpPr>
            <p:spPr bwMode="auto">
              <a:xfrm>
                <a:off x="3327" y="3086"/>
                <a:ext cx="161" cy="64"/>
              </a:xfrm>
              <a:custGeom>
                <a:avLst/>
                <a:gdLst>
                  <a:gd name="T0" fmla="*/ 0 w 644"/>
                  <a:gd name="T1" fmla="*/ 64 h 255"/>
                  <a:gd name="T2" fmla="*/ 8 w 644"/>
                  <a:gd name="T3" fmla="*/ 64 h 255"/>
                  <a:gd name="T4" fmla="*/ 17 w 644"/>
                  <a:gd name="T5" fmla="*/ 63 h 255"/>
                  <a:gd name="T6" fmla="*/ 24 w 644"/>
                  <a:gd name="T7" fmla="*/ 62 h 255"/>
                  <a:gd name="T8" fmla="*/ 33 w 644"/>
                  <a:gd name="T9" fmla="*/ 60 h 255"/>
                  <a:gd name="T10" fmla="*/ 41 w 644"/>
                  <a:gd name="T11" fmla="*/ 58 h 255"/>
                  <a:gd name="T12" fmla="*/ 49 w 644"/>
                  <a:gd name="T13" fmla="*/ 56 h 255"/>
                  <a:gd name="T14" fmla="*/ 57 w 644"/>
                  <a:gd name="T15" fmla="*/ 53 h 255"/>
                  <a:gd name="T16" fmla="*/ 66 w 644"/>
                  <a:gd name="T17" fmla="*/ 50 h 255"/>
                  <a:gd name="T18" fmla="*/ 73 w 644"/>
                  <a:gd name="T19" fmla="*/ 47 h 255"/>
                  <a:gd name="T20" fmla="*/ 81 w 644"/>
                  <a:gd name="T21" fmla="*/ 44 h 255"/>
                  <a:gd name="T22" fmla="*/ 90 w 644"/>
                  <a:gd name="T23" fmla="*/ 40 h 255"/>
                  <a:gd name="T24" fmla="*/ 98 w 644"/>
                  <a:gd name="T25" fmla="*/ 37 h 255"/>
                  <a:gd name="T26" fmla="*/ 106 w 644"/>
                  <a:gd name="T27" fmla="*/ 33 h 255"/>
                  <a:gd name="T28" fmla="*/ 113 w 644"/>
                  <a:gd name="T29" fmla="*/ 28 h 255"/>
                  <a:gd name="T30" fmla="*/ 121 w 644"/>
                  <a:gd name="T31" fmla="*/ 24 h 255"/>
                  <a:gd name="T32" fmla="*/ 129 w 644"/>
                  <a:gd name="T33" fmla="*/ 21 h 255"/>
                  <a:gd name="T34" fmla="*/ 135 w 644"/>
                  <a:gd name="T35" fmla="*/ 18 h 255"/>
                  <a:gd name="T36" fmla="*/ 139 w 644"/>
                  <a:gd name="T37" fmla="*/ 16 h 255"/>
                  <a:gd name="T38" fmla="*/ 143 w 644"/>
                  <a:gd name="T39" fmla="*/ 14 h 255"/>
                  <a:gd name="T40" fmla="*/ 146 w 644"/>
                  <a:gd name="T41" fmla="*/ 12 h 255"/>
                  <a:gd name="T42" fmla="*/ 150 w 644"/>
                  <a:gd name="T43" fmla="*/ 11 h 255"/>
                  <a:gd name="T44" fmla="*/ 153 w 644"/>
                  <a:gd name="T45" fmla="*/ 8 h 255"/>
                  <a:gd name="T46" fmla="*/ 157 w 644"/>
                  <a:gd name="T47" fmla="*/ 5 h 255"/>
                  <a:gd name="T48" fmla="*/ 161 w 644"/>
                  <a:gd name="T49" fmla="*/ 0 h 25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44"/>
                  <a:gd name="T76" fmla="*/ 0 h 255"/>
                  <a:gd name="T77" fmla="*/ 644 w 644"/>
                  <a:gd name="T78" fmla="*/ 255 h 25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44" h="255">
                    <a:moveTo>
                      <a:pt x="0" y="255"/>
                    </a:moveTo>
                    <a:lnTo>
                      <a:pt x="33" y="254"/>
                    </a:lnTo>
                    <a:lnTo>
                      <a:pt x="66" y="252"/>
                    </a:lnTo>
                    <a:lnTo>
                      <a:pt x="98" y="248"/>
                    </a:lnTo>
                    <a:lnTo>
                      <a:pt x="131" y="240"/>
                    </a:lnTo>
                    <a:lnTo>
                      <a:pt x="164" y="233"/>
                    </a:lnTo>
                    <a:lnTo>
                      <a:pt x="198" y="224"/>
                    </a:lnTo>
                    <a:lnTo>
                      <a:pt x="230" y="213"/>
                    </a:lnTo>
                    <a:lnTo>
                      <a:pt x="262" y="200"/>
                    </a:lnTo>
                    <a:lnTo>
                      <a:pt x="293" y="189"/>
                    </a:lnTo>
                    <a:lnTo>
                      <a:pt x="326" y="175"/>
                    </a:lnTo>
                    <a:lnTo>
                      <a:pt x="359" y="161"/>
                    </a:lnTo>
                    <a:lnTo>
                      <a:pt x="392" y="146"/>
                    </a:lnTo>
                    <a:lnTo>
                      <a:pt x="423" y="131"/>
                    </a:lnTo>
                    <a:lnTo>
                      <a:pt x="453" y="113"/>
                    </a:lnTo>
                    <a:lnTo>
                      <a:pt x="486" y="97"/>
                    </a:lnTo>
                    <a:lnTo>
                      <a:pt x="517" y="82"/>
                    </a:lnTo>
                    <a:lnTo>
                      <a:pt x="538" y="72"/>
                    </a:lnTo>
                    <a:lnTo>
                      <a:pt x="556" y="63"/>
                    </a:lnTo>
                    <a:lnTo>
                      <a:pt x="570" y="57"/>
                    </a:lnTo>
                    <a:lnTo>
                      <a:pt x="585" y="49"/>
                    </a:lnTo>
                    <a:lnTo>
                      <a:pt x="599" y="42"/>
                    </a:lnTo>
                    <a:lnTo>
                      <a:pt x="613" y="32"/>
                    </a:lnTo>
                    <a:lnTo>
                      <a:pt x="627" y="18"/>
                    </a:lnTo>
                    <a:lnTo>
                      <a:pt x="64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14" name="Freeform 63"/>
              <p:cNvSpPr>
                <a:spLocks/>
              </p:cNvSpPr>
              <p:nvPr/>
            </p:nvSpPr>
            <p:spPr bwMode="auto">
              <a:xfrm>
                <a:off x="3364" y="3045"/>
                <a:ext cx="93" cy="49"/>
              </a:xfrm>
              <a:custGeom>
                <a:avLst/>
                <a:gdLst>
                  <a:gd name="T0" fmla="*/ 0 w 376"/>
                  <a:gd name="T1" fmla="*/ 46 h 199"/>
                  <a:gd name="T2" fmla="*/ 13 w 376"/>
                  <a:gd name="T3" fmla="*/ 49 h 199"/>
                  <a:gd name="T4" fmla="*/ 24 w 376"/>
                  <a:gd name="T5" fmla="*/ 47 h 199"/>
                  <a:gd name="T6" fmla="*/ 36 w 376"/>
                  <a:gd name="T7" fmla="*/ 41 h 199"/>
                  <a:gd name="T8" fmla="*/ 47 w 376"/>
                  <a:gd name="T9" fmla="*/ 33 h 199"/>
                  <a:gd name="T10" fmla="*/ 57 w 376"/>
                  <a:gd name="T11" fmla="*/ 23 h 199"/>
                  <a:gd name="T12" fmla="*/ 69 w 376"/>
                  <a:gd name="T13" fmla="*/ 14 h 199"/>
                  <a:gd name="T14" fmla="*/ 81 w 376"/>
                  <a:gd name="T15" fmla="*/ 6 h 199"/>
                  <a:gd name="T16" fmla="*/ 93 w 376"/>
                  <a:gd name="T17" fmla="*/ 0 h 1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6"/>
                  <a:gd name="T28" fmla="*/ 0 h 199"/>
                  <a:gd name="T29" fmla="*/ 376 w 376"/>
                  <a:gd name="T30" fmla="*/ 199 h 19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6" h="199">
                    <a:moveTo>
                      <a:pt x="0" y="186"/>
                    </a:moveTo>
                    <a:lnTo>
                      <a:pt x="52" y="199"/>
                    </a:lnTo>
                    <a:lnTo>
                      <a:pt x="98" y="190"/>
                    </a:lnTo>
                    <a:lnTo>
                      <a:pt x="144" y="168"/>
                    </a:lnTo>
                    <a:lnTo>
                      <a:pt x="188" y="134"/>
                    </a:lnTo>
                    <a:lnTo>
                      <a:pt x="232" y="95"/>
                    </a:lnTo>
                    <a:lnTo>
                      <a:pt x="279" y="56"/>
                    </a:lnTo>
                    <a:lnTo>
                      <a:pt x="328" y="24"/>
                    </a:lnTo>
                    <a:lnTo>
                      <a:pt x="37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15" name="Freeform 64"/>
              <p:cNvSpPr>
                <a:spLocks/>
              </p:cNvSpPr>
              <p:nvPr/>
            </p:nvSpPr>
            <p:spPr bwMode="auto">
              <a:xfrm>
                <a:off x="3416" y="3019"/>
                <a:ext cx="61" cy="17"/>
              </a:xfrm>
              <a:custGeom>
                <a:avLst/>
                <a:gdLst>
                  <a:gd name="T0" fmla="*/ 0 w 245"/>
                  <a:gd name="T1" fmla="*/ 17 h 67"/>
                  <a:gd name="T2" fmla="*/ 7 w 245"/>
                  <a:gd name="T3" fmla="*/ 15 h 67"/>
                  <a:gd name="T4" fmla="*/ 16 w 245"/>
                  <a:gd name="T5" fmla="*/ 15 h 67"/>
                  <a:gd name="T6" fmla="*/ 23 w 245"/>
                  <a:gd name="T7" fmla="*/ 14 h 67"/>
                  <a:gd name="T8" fmla="*/ 32 w 245"/>
                  <a:gd name="T9" fmla="*/ 13 h 67"/>
                  <a:gd name="T10" fmla="*/ 40 w 245"/>
                  <a:gd name="T11" fmla="*/ 11 h 67"/>
                  <a:gd name="T12" fmla="*/ 48 w 245"/>
                  <a:gd name="T13" fmla="*/ 9 h 67"/>
                  <a:gd name="T14" fmla="*/ 55 w 245"/>
                  <a:gd name="T15" fmla="*/ 5 h 67"/>
                  <a:gd name="T16" fmla="*/ 61 w 245"/>
                  <a:gd name="T17" fmla="*/ 0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5"/>
                  <a:gd name="T28" fmla="*/ 0 h 67"/>
                  <a:gd name="T29" fmla="*/ 245 w 245"/>
                  <a:gd name="T30" fmla="*/ 67 h 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5" h="67">
                    <a:moveTo>
                      <a:pt x="0" y="67"/>
                    </a:moveTo>
                    <a:lnTo>
                      <a:pt x="29" y="60"/>
                    </a:lnTo>
                    <a:lnTo>
                      <a:pt x="63" y="58"/>
                    </a:lnTo>
                    <a:lnTo>
                      <a:pt x="94" y="54"/>
                    </a:lnTo>
                    <a:lnTo>
                      <a:pt x="128" y="51"/>
                    </a:lnTo>
                    <a:lnTo>
                      <a:pt x="161" y="45"/>
                    </a:lnTo>
                    <a:lnTo>
                      <a:pt x="192" y="36"/>
                    </a:lnTo>
                    <a:lnTo>
                      <a:pt x="219" y="20"/>
                    </a:lnTo>
                    <a:lnTo>
                      <a:pt x="24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16" name="Freeform 65"/>
              <p:cNvSpPr>
                <a:spLocks/>
              </p:cNvSpPr>
              <p:nvPr/>
            </p:nvSpPr>
            <p:spPr bwMode="auto">
              <a:xfrm>
                <a:off x="3005" y="2997"/>
                <a:ext cx="91" cy="64"/>
              </a:xfrm>
              <a:custGeom>
                <a:avLst/>
                <a:gdLst>
                  <a:gd name="T0" fmla="*/ 0 w 365"/>
                  <a:gd name="T1" fmla="*/ 0 h 254"/>
                  <a:gd name="T2" fmla="*/ 4 w 365"/>
                  <a:gd name="T3" fmla="*/ 3 h 254"/>
                  <a:gd name="T4" fmla="*/ 8 w 365"/>
                  <a:gd name="T5" fmla="*/ 7 h 254"/>
                  <a:gd name="T6" fmla="*/ 11 w 365"/>
                  <a:gd name="T7" fmla="*/ 11 h 254"/>
                  <a:gd name="T8" fmla="*/ 14 w 365"/>
                  <a:gd name="T9" fmla="*/ 15 h 254"/>
                  <a:gd name="T10" fmla="*/ 18 w 365"/>
                  <a:gd name="T11" fmla="*/ 19 h 254"/>
                  <a:gd name="T12" fmla="*/ 21 w 365"/>
                  <a:gd name="T13" fmla="*/ 23 h 254"/>
                  <a:gd name="T14" fmla="*/ 24 w 365"/>
                  <a:gd name="T15" fmla="*/ 26 h 254"/>
                  <a:gd name="T16" fmla="*/ 29 w 365"/>
                  <a:gd name="T17" fmla="*/ 29 h 254"/>
                  <a:gd name="T18" fmla="*/ 37 w 365"/>
                  <a:gd name="T19" fmla="*/ 35 h 254"/>
                  <a:gd name="T20" fmla="*/ 44 w 365"/>
                  <a:gd name="T21" fmla="*/ 41 h 254"/>
                  <a:gd name="T22" fmla="*/ 52 w 365"/>
                  <a:gd name="T23" fmla="*/ 47 h 254"/>
                  <a:gd name="T24" fmla="*/ 59 w 365"/>
                  <a:gd name="T25" fmla="*/ 54 h 254"/>
                  <a:gd name="T26" fmla="*/ 66 w 365"/>
                  <a:gd name="T27" fmla="*/ 58 h 254"/>
                  <a:gd name="T28" fmla="*/ 74 w 365"/>
                  <a:gd name="T29" fmla="*/ 62 h 254"/>
                  <a:gd name="T30" fmla="*/ 83 w 365"/>
                  <a:gd name="T31" fmla="*/ 64 h 254"/>
                  <a:gd name="T32" fmla="*/ 91 w 365"/>
                  <a:gd name="T33" fmla="*/ 63 h 2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5"/>
                  <a:gd name="T52" fmla="*/ 0 h 254"/>
                  <a:gd name="T53" fmla="*/ 365 w 365"/>
                  <a:gd name="T54" fmla="*/ 254 h 25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5" h="254">
                    <a:moveTo>
                      <a:pt x="0" y="0"/>
                    </a:moveTo>
                    <a:lnTo>
                      <a:pt x="17" y="12"/>
                    </a:lnTo>
                    <a:lnTo>
                      <a:pt x="33" y="27"/>
                    </a:lnTo>
                    <a:lnTo>
                      <a:pt x="45" y="43"/>
                    </a:lnTo>
                    <a:lnTo>
                      <a:pt x="58" y="59"/>
                    </a:lnTo>
                    <a:lnTo>
                      <a:pt x="72" y="76"/>
                    </a:lnTo>
                    <a:lnTo>
                      <a:pt x="85" y="92"/>
                    </a:lnTo>
                    <a:lnTo>
                      <a:pt x="98" y="105"/>
                    </a:lnTo>
                    <a:lnTo>
                      <a:pt x="115" y="117"/>
                    </a:lnTo>
                    <a:lnTo>
                      <a:pt x="147" y="140"/>
                    </a:lnTo>
                    <a:lnTo>
                      <a:pt x="176" y="163"/>
                    </a:lnTo>
                    <a:lnTo>
                      <a:pt x="207" y="188"/>
                    </a:lnTo>
                    <a:lnTo>
                      <a:pt x="236" y="214"/>
                    </a:lnTo>
                    <a:lnTo>
                      <a:pt x="266" y="231"/>
                    </a:lnTo>
                    <a:lnTo>
                      <a:pt x="296" y="247"/>
                    </a:lnTo>
                    <a:lnTo>
                      <a:pt x="331" y="254"/>
                    </a:lnTo>
                    <a:lnTo>
                      <a:pt x="365" y="25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17" name="Freeform 66"/>
              <p:cNvSpPr>
                <a:spLocks/>
              </p:cNvSpPr>
              <p:nvPr/>
            </p:nvSpPr>
            <p:spPr bwMode="auto">
              <a:xfrm>
                <a:off x="3014" y="3154"/>
                <a:ext cx="120" cy="28"/>
              </a:xfrm>
              <a:custGeom>
                <a:avLst/>
                <a:gdLst>
                  <a:gd name="T0" fmla="*/ 0 w 482"/>
                  <a:gd name="T1" fmla="*/ 0 h 113"/>
                  <a:gd name="T2" fmla="*/ 3 w 482"/>
                  <a:gd name="T3" fmla="*/ 3 h 113"/>
                  <a:gd name="T4" fmla="*/ 10 w 482"/>
                  <a:gd name="T5" fmla="*/ 7 h 113"/>
                  <a:gd name="T6" fmla="*/ 16 w 482"/>
                  <a:gd name="T7" fmla="*/ 10 h 113"/>
                  <a:gd name="T8" fmla="*/ 21 w 482"/>
                  <a:gd name="T9" fmla="*/ 12 h 113"/>
                  <a:gd name="T10" fmla="*/ 33 w 482"/>
                  <a:gd name="T11" fmla="*/ 16 h 113"/>
                  <a:gd name="T12" fmla="*/ 46 w 482"/>
                  <a:gd name="T13" fmla="*/ 21 h 113"/>
                  <a:gd name="T14" fmla="*/ 58 w 482"/>
                  <a:gd name="T15" fmla="*/ 24 h 113"/>
                  <a:gd name="T16" fmla="*/ 70 w 482"/>
                  <a:gd name="T17" fmla="*/ 27 h 113"/>
                  <a:gd name="T18" fmla="*/ 81 w 482"/>
                  <a:gd name="T19" fmla="*/ 28 h 113"/>
                  <a:gd name="T20" fmla="*/ 94 w 482"/>
                  <a:gd name="T21" fmla="*/ 28 h 113"/>
                  <a:gd name="T22" fmla="*/ 106 w 482"/>
                  <a:gd name="T23" fmla="*/ 25 h 113"/>
                  <a:gd name="T24" fmla="*/ 120 w 482"/>
                  <a:gd name="T25" fmla="*/ 20 h 1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82"/>
                  <a:gd name="T40" fmla="*/ 0 h 113"/>
                  <a:gd name="T41" fmla="*/ 482 w 482"/>
                  <a:gd name="T42" fmla="*/ 113 h 1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82" h="113">
                    <a:moveTo>
                      <a:pt x="0" y="0"/>
                    </a:moveTo>
                    <a:lnTo>
                      <a:pt x="14" y="14"/>
                    </a:lnTo>
                    <a:lnTo>
                      <a:pt x="39" y="27"/>
                    </a:lnTo>
                    <a:lnTo>
                      <a:pt x="63" y="40"/>
                    </a:lnTo>
                    <a:lnTo>
                      <a:pt x="83" y="48"/>
                    </a:lnTo>
                    <a:lnTo>
                      <a:pt x="134" y="66"/>
                    </a:lnTo>
                    <a:lnTo>
                      <a:pt x="185" y="83"/>
                    </a:lnTo>
                    <a:lnTo>
                      <a:pt x="233" y="98"/>
                    </a:lnTo>
                    <a:lnTo>
                      <a:pt x="280" y="109"/>
                    </a:lnTo>
                    <a:lnTo>
                      <a:pt x="327" y="113"/>
                    </a:lnTo>
                    <a:lnTo>
                      <a:pt x="377" y="111"/>
                    </a:lnTo>
                    <a:lnTo>
                      <a:pt x="427" y="99"/>
                    </a:lnTo>
                    <a:lnTo>
                      <a:pt x="482" y="79"/>
                    </a:lnTo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18" name="Freeform 67"/>
              <p:cNvSpPr>
                <a:spLocks/>
              </p:cNvSpPr>
              <p:nvPr/>
            </p:nvSpPr>
            <p:spPr bwMode="auto">
              <a:xfrm>
                <a:off x="2980" y="3239"/>
                <a:ext cx="98" cy="13"/>
              </a:xfrm>
              <a:custGeom>
                <a:avLst/>
                <a:gdLst>
                  <a:gd name="T0" fmla="*/ 0 w 393"/>
                  <a:gd name="T1" fmla="*/ 5 h 52"/>
                  <a:gd name="T2" fmla="*/ 12 w 393"/>
                  <a:gd name="T3" fmla="*/ 9 h 52"/>
                  <a:gd name="T4" fmla="*/ 25 w 393"/>
                  <a:gd name="T5" fmla="*/ 11 h 52"/>
                  <a:gd name="T6" fmla="*/ 37 w 393"/>
                  <a:gd name="T7" fmla="*/ 13 h 52"/>
                  <a:gd name="T8" fmla="*/ 50 w 393"/>
                  <a:gd name="T9" fmla="*/ 13 h 52"/>
                  <a:gd name="T10" fmla="*/ 63 w 393"/>
                  <a:gd name="T11" fmla="*/ 12 h 52"/>
                  <a:gd name="T12" fmla="*/ 75 w 393"/>
                  <a:gd name="T13" fmla="*/ 10 h 52"/>
                  <a:gd name="T14" fmla="*/ 87 w 393"/>
                  <a:gd name="T15" fmla="*/ 6 h 52"/>
                  <a:gd name="T16" fmla="*/ 98 w 393"/>
                  <a:gd name="T17" fmla="*/ 0 h 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3"/>
                  <a:gd name="T28" fmla="*/ 0 h 52"/>
                  <a:gd name="T29" fmla="*/ 393 w 393"/>
                  <a:gd name="T30" fmla="*/ 52 h 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3" h="52">
                    <a:moveTo>
                      <a:pt x="0" y="21"/>
                    </a:moveTo>
                    <a:lnTo>
                      <a:pt x="49" y="34"/>
                    </a:lnTo>
                    <a:lnTo>
                      <a:pt x="100" y="44"/>
                    </a:lnTo>
                    <a:lnTo>
                      <a:pt x="150" y="50"/>
                    </a:lnTo>
                    <a:lnTo>
                      <a:pt x="202" y="52"/>
                    </a:lnTo>
                    <a:lnTo>
                      <a:pt x="251" y="48"/>
                    </a:lnTo>
                    <a:lnTo>
                      <a:pt x="299" y="38"/>
                    </a:lnTo>
                    <a:lnTo>
                      <a:pt x="348" y="24"/>
                    </a:lnTo>
                    <a:lnTo>
                      <a:pt x="393" y="0"/>
                    </a:lnTo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19" name="Freeform 68"/>
              <p:cNvSpPr>
                <a:spLocks/>
              </p:cNvSpPr>
              <p:nvPr/>
            </p:nvSpPr>
            <p:spPr bwMode="auto">
              <a:xfrm>
                <a:off x="3466" y="3230"/>
                <a:ext cx="50" cy="9"/>
              </a:xfrm>
              <a:custGeom>
                <a:avLst/>
                <a:gdLst>
                  <a:gd name="T0" fmla="*/ 50 w 201"/>
                  <a:gd name="T1" fmla="*/ 9 h 35"/>
                  <a:gd name="T2" fmla="*/ 44 w 201"/>
                  <a:gd name="T3" fmla="*/ 9 h 35"/>
                  <a:gd name="T4" fmla="*/ 38 w 201"/>
                  <a:gd name="T5" fmla="*/ 9 h 35"/>
                  <a:gd name="T6" fmla="*/ 31 w 201"/>
                  <a:gd name="T7" fmla="*/ 9 h 35"/>
                  <a:gd name="T8" fmla="*/ 25 w 201"/>
                  <a:gd name="T9" fmla="*/ 8 h 35"/>
                  <a:gd name="T10" fmla="*/ 19 w 201"/>
                  <a:gd name="T11" fmla="*/ 7 h 35"/>
                  <a:gd name="T12" fmla="*/ 12 w 201"/>
                  <a:gd name="T13" fmla="*/ 6 h 35"/>
                  <a:gd name="T14" fmla="*/ 6 w 201"/>
                  <a:gd name="T15" fmla="*/ 4 h 35"/>
                  <a:gd name="T16" fmla="*/ 0 w 201"/>
                  <a:gd name="T17" fmla="*/ 0 h 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1"/>
                  <a:gd name="T28" fmla="*/ 0 h 35"/>
                  <a:gd name="T29" fmla="*/ 201 w 201"/>
                  <a:gd name="T30" fmla="*/ 35 h 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1" h="35">
                    <a:moveTo>
                      <a:pt x="201" y="35"/>
                    </a:moveTo>
                    <a:lnTo>
                      <a:pt x="176" y="35"/>
                    </a:lnTo>
                    <a:lnTo>
                      <a:pt x="152" y="35"/>
                    </a:lnTo>
                    <a:lnTo>
                      <a:pt x="125" y="35"/>
                    </a:lnTo>
                    <a:lnTo>
                      <a:pt x="99" y="33"/>
                    </a:lnTo>
                    <a:lnTo>
                      <a:pt x="75" y="29"/>
                    </a:lnTo>
                    <a:lnTo>
                      <a:pt x="50" y="23"/>
                    </a:lnTo>
                    <a:lnTo>
                      <a:pt x="26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020" name="Freeform 69"/>
              <p:cNvSpPr>
                <a:spLocks/>
              </p:cNvSpPr>
              <p:nvPr/>
            </p:nvSpPr>
            <p:spPr bwMode="auto">
              <a:xfrm>
                <a:off x="3475" y="3183"/>
                <a:ext cx="56" cy="8"/>
              </a:xfrm>
              <a:custGeom>
                <a:avLst/>
                <a:gdLst>
                  <a:gd name="T0" fmla="*/ 56 w 222"/>
                  <a:gd name="T1" fmla="*/ 5 h 33"/>
                  <a:gd name="T2" fmla="*/ 49 w 222"/>
                  <a:gd name="T3" fmla="*/ 8 h 33"/>
                  <a:gd name="T4" fmla="*/ 41 w 222"/>
                  <a:gd name="T5" fmla="*/ 8 h 33"/>
                  <a:gd name="T6" fmla="*/ 34 w 222"/>
                  <a:gd name="T7" fmla="*/ 8 h 33"/>
                  <a:gd name="T8" fmla="*/ 27 w 222"/>
                  <a:gd name="T9" fmla="*/ 8 h 33"/>
                  <a:gd name="T10" fmla="*/ 20 w 222"/>
                  <a:gd name="T11" fmla="*/ 6 h 33"/>
                  <a:gd name="T12" fmla="*/ 13 w 222"/>
                  <a:gd name="T13" fmla="*/ 4 h 33"/>
                  <a:gd name="T14" fmla="*/ 7 w 222"/>
                  <a:gd name="T15" fmla="*/ 2 h 33"/>
                  <a:gd name="T16" fmla="*/ 0 w 222"/>
                  <a:gd name="T17" fmla="*/ 0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2"/>
                  <a:gd name="T28" fmla="*/ 0 h 33"/>
                  <a:gd name="T29" fmla="*/ 222 w 222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2" h="33">
                    <a:moveTo>
                      <a:pt x="222" y="22"/>
                    </a:moveTo>
                    <a:lnTo>
                      <a:pt x="194" y="31"/>
                    </a:lnTo>
                    <a:lnTo>
                      <a:pt x="164" y="33"/>
                    </a:lnTo>
                    <a:lnTo>
                      <a:pt x="136" y="33"/>
                    </a:lnTo>
                    <a:lnTo>
                      <a:pt x="109" y="31"/>
                    </a:lnTo>
                    <a:lnTo>
                      <a:pt x="81" y="25"/>
                    </a:lnTo>
                    <a:lnTo>
                      <a:pt x="53" y="18"/>
                    </a:ln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</p:grpSp>
        <p:sp>
          <p:nvSpPr>
            <p:cNvPr id="37899" name="AutoShape 70"/>
            <p:cNvSpPr>
              <a:spLocks noChangeAspect="1" noChangeArrowheads="1" noTextEdit="1"/>
            </p:cNvSpPr>
            <p:nvPr/>
          </p:nvSpPr>
          <p:spPr bwMode="auto">
            <a:xfrm>
              <a:off x="1688" y="2790"/>
              <a:ext cx="646" cy="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00" name="Freeform 71"/>
            <p:cNvSpPr>
              <a:spLocks/>
            </p:cNvSpPr>
            <p:nvPr/>
          </p:nvSpPr>
          <p:spPr bwMode="auto">
            <a:xfrm>
              <a:off x="1845" y="3273"/>
              <a:ext cx="322" cy="782"/>
            </a:xfrm>
            <a:custGeom>
              <a:avLst/>
              <a:gdLst>
                <a:gd name="T0" fmla="*/ 313 w 1290"/>
                <a:gd name="T1" fmla="*/ 72 h 3128"/>
                <a:gd name="T2" fmla="*/ 297 w 1290"/>
                <a:gd name="T3" fmla="*/ 69 h 3128"/>
                <a:gd name="T4" fmla="*/ 282 w 1290"/>
                <a:gd name="T5" fmla="*/ 61 h 3128"/>
                <a:gd name="T6" fmla="*/ 269 w 1290"/>
                <a:gd name="T7" fmla="*/ 50 h 3128"/>
                <a:gd name="T8" fmla="*/ 262 w 1290"/>
                <a:gd name="T9" fmla="*/ 38 h 3128"/>
                <a:gd name="T10" fmla="*/ 258 w 1290"/>
                <a:gd name="T11" fmla="*/ 24 h 3128"/>
                <a:gd name="T12" fmla="*/ 256 w 1290"/>
                <a:gd name="T13" fmla="*/ 22 h 3128"/>
                <a:gd name="T14" fmla="*/ 246 w 1290"/>
                <a:gd name="T15" fmla="*/ 29 h 3128"/>
                <a:gd name="T16" fmla="*/ 238 w 1290"/>
                <a:gd name="T17" fmla="*/ 35 h 3128"/>
                <a:gd name="T18" fmla="*/ 229 w 1290"/>
                <a:gd name="T19" fmla="*/ 39 h 3128"/>
                <a:gd name="T20" fmla="*/ 221 w 1290"/>
                <a:gd name="T21" fmla="*/ 42 h 3128"/>
                <a:gd name="T22" fmla="*/ 211 w 1290"/>
                <a:gd name="T23" fmla="*/ 46 h 3128"/>
                <a:gd name="T24" fmla="*/ 200 w 1290"/>
                <a:gd name="T25" fmla="*/ 50 h 3128"/>
                <a:gd name="T26" fmla="*/ 187 w 1290"/>
                <a:gd name="T27" fmla="*/ 52 h 3128"/>
                <a:gd name="T28" fmla="*/ 175 w 1290"/>
                <a:gd name="T29" fmla="*/ 49 h 3128"/>
                <a:gd name="T30" fmla="*/ 165 w 1290"/>
                <a:gd name="T31" fmla="*/ 42 h 3128"/>
                <a:gd name="T32" fmla="*/ 161 w 1290"/>
                <a:gd name="T33" fmla="*/ 34 h 3128"/>
                <a:gd name="T34" fmla="*/ 156 w 1290"/>
                <a:gd name="T35" fmla="*/ 20 h 3128"/>
                <a:gd name="T36" fmla="*/ 154 w 1290"/>
                <a:gd name="T37" fmla="*/ 17 h 3128"/>
                <a:gd name="T38" fmla="*/ 145 w 1290"/>
                <a:gd name="T39" fmla="*/ 28 h 3128"/>
                <a:gd name="T40" fmla="*/ 133 w 1290"/>
                <a:gd name="T41" fmla="*/ 36 h 3128"/>
                <a:gd name="T42" fmla="*/ 118 w 1290"/>
                <a:gd name="T43" fmla="*/ 40 h 3128"/>
                <a:gd name="T44" fmla="*/ 96 w 1290"/>
                <a:gd name="T45" fmla="*/ 43 h 3128"/>
                <a:gd name="T46" fmla="*/ 63 w 1290"/>
                <a:gd name="T47" fmla="*/ 42 h 3128"/>
                <a:gd name="T48" fmla="*/ 32 w 1290"/>
                <a:gd name="T49" fmla="*/ 33 h 3128"/>
                <a:gd name="T50" fmla="*/ 15 w 1290"/>
                <a:gd name="T51" fmla="*/ 14 h 3128"/>
                <a:gd name="T52" fmla="*/ 12 w 1290"/>
                <a:gd name="T53" fmla="*/ 8 h 3128"/>
                <a:gd name="T54" fmla="*/ 6 w 1290"/>
                <a:gd name="T55" fmla="*/ 24 h 3128"/>
                <a:gd name="T56" fmla="*/ 121 w 1290"/>
                <a:gd name="T57" fmla="*/ 747 h 3128"/>
                <a:gd name="T58" fmla="*/ 133 w 1290"/>
                <a:gd name="T59" fmla="*/ 774 h 3128"/>
                <a:gd name="T60" fmla="*/ 153 w 1290"/>
                <a:gd name="T61" fmla="*/ 782 h 3128"/>
                <a:gd name="T62" fmla="*/ 173 w 1290"/>
                <a:gd name="T63" fmla="*/ 772 h 3128"/>
                <a:gd name="T64" fmla="*/ 186 w 1290"/>
                <a:gd name="T65" fmla="*/ 742 h 3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90"/>
                <a:gd name="T100" fmla="*/ 0 h 3128"/>
                <a:gd name="T101" fmla="*/ 1290 w 1290"/>
                <a:gd name="T102" fmla="*/ 3128 h 3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90" h="3128">
                  <a:moveTo>
                    <a:pt x="1290" y="289"/>
                  </a:moveTo>
                  <a:lnTo>
                    <a:pt x="1254" y="288"/>
                  </a:lnTo>
                  <a:lnTo>
                    <a:pt x="1222" y="283"/>
                  </a:lnTo>
                  <a:lnTo>
                    <a:pt x="1189" y="274"/>
                  </a:lnTo>
                  <a:lnTo>
                    <a:pt x="1158" y="262"/>
                  </a:lnTo>
                  <a:lnTo>
                    <a:pt x="1130" y="245"/>
                  </a:lnTo>
                  <a:lnTo>
                    <a:pt x="1103" y="226"/>
                  </a:lnTo>
                  <a:lnTo>
                    <a:pt x="1079" y="201"/>
                  </a:lnTo>
                  <a:lnTo>
                    <a:pt x="1059" y="172"/>
                  </a:lnTo>
                  <a:lnTo>
                    <a:pt x="1048" y="151"/>
                  </a:lnTo>
                  <a:lnTo>
                    <a:pt x="1039" y="124"/>
                  </a:lnTo>
                  <a:lnTo>
                    <a:pt x="1033" y="97"/>
                  </a:lnTo>
                  <a:lnTo>
                    <a:pt x="1035" y="73"/>
                  </a:lnTo>
                  <a:lnTo>
                    <a:pt x="1027" y="86"/>
                  </a:lnTo>
                  <a:lnTo>
                    <a:pt x="1008" y="101"/>
                  </a:lnTo>
                  <a:lnTo>
                    <a:pt x="987" y="117"/>
                  </a:lnTo>
                  <a:lnTo>
                    <a:pt x="974" y="127"/>
                  </a:lnTo>
                  <a:lnTo>
                    <a:pt x="953" y="138"/>
                  </a:lnTo>
                  <a:lnTo>
                    <a:pt x="934" y="148"/>
                  </a:lnTo>
                  <a:lnTo>
                    <a:pt x="916" y="154"/>
                  </a:lnTo>
                  <a:lnTo>
                    <a:pt x="901" y="160"/>
                  </a:lnTo>
                  <a:lnTo>
                    <a:pt x="884" y="167"/>
                  </a:lnTo>
                  <a:lnTo>
                    <a:pt x="868" y="173"/>
                  </a:lnTo>
                  <a:lnTo>
                    <a:pt x="847" y="182"/>
                  </a:lnTo>
                  <a:lnTo>
                    <a:pt x="826" y="193"/>
                  </a:lnTo>
                  <a:lnTo>
                    <a:pt x="801" y="202"/>
                  </a:lnTo>
                  <a:lnTo>
                    <a:pt x="777" y="208"/>
                  </a:lnTo>
                  <a:lnTo>
                    <a:pt x="751" y="209"/>
                  </a:lnTo>
                  <a:lnTo>
                    <a:pt x="726" y="207"/>
                  </a:lnTo>
                  <a:lnTo>
                    <a:pt x="703" y="198"/>
                  </a:lnTo>
                  <a:lnTo>
                    <a:pt x="682" y="186"/>
                  </a:lnTo>
                  <a:lnTo>
                    <a:pt x="663" y="168"/>
                  </a:lnTo>
                  <a:lnTo>
                    <a:pt x="648" y="148"/>
                  </a:lnTo>
                  <a:lnTo>
                    <a:pt x="643" y="136"/>
                  </a:lnTo>
                  <a:lnTo>
                    <a:pt x="638" y="126"/>
                  </a:lnTo>
                  <a:lnTo>
                    <a:pt x="626" y="78"/>
                  </a:lnTo>
                  <a:lnTo>
                    <a:pt x="625" y="38"/>
                  </a:lnTo>
                  <a:lnTo>
                    <a:pt x="616" y="67"/>
                  </a:lnTo>
                  <a:lnTo>
                    <a:pt x="602" y="92"/>
                  </a:lnTo>
                  <a:lnTo>
                    <a:pt x="581" y="112"/>
                  </a:lnTo>
                  <a:lnTo>
                    <a:pt x="557" y="128"/>
                  </a:lnTo>
                  <a:lnTo>
                    <a:pt x="531" y="142"/>
                  </a:lnTo>
                  <a:lnTo>
                    <a:pt x="500" y="152"/>
                  </a:lnTo>
                  <a:lnTo>
                    <a:pt x="471" y="159"/>
                  </a:lnTo>
                  <a:lnTo>
                    <a:pt x="442" y="165"/>
                  </a:lnTo>
                  <a:lnTo>
                    <a:pt x="385" y="170"/>
                  </a:lnTo>
                  <a:lnTo>
                    <a:pt x="321" y="170"/>
                  </a:lnTo>
                  <a:lnTo>
                    <a:pt x="254" y="166"/>
                  </a:lnTo>
                  <a:lnTo>
                    <a:pt x="189" y="153"/>
                  </a:lnTo>
                  <a:lnTo>
                    <a:pt x="130" y="131"/>
                  </a:lnTo>
                  <a:lnTo>
                    <a:pt x="87" y="100"/>
                  </a:lnTo>
                  <a:lnTo>
                    <a:pt x="60" y="57"/>
                  </a:lnTo>
                  <a:lnTo>
                    <a:pt x="58" y="0"/>
                  </a:lnTo>
                  <a:lnTo>
                    <a:pt x="50" y="33"/>
                  </a:lnTo>
                  <a:lnTo>
                    <a:pt x="39" y="66"/>
                  </a:lnTo>
                  <a:lnTo>
                    <a:pt x="23" y="96"/>
                  </a:lnTo>
                  <a:lnTo>
                    <a:pt x="0" y="121"/>
                  </a:lnTo>
                  <a:lnTo>
                    <a:pt x="484" y="2986"/>
                  </a:lnTo>
                  <a:lnTo>
                    <a:pt x="503" y="3049"/>
                  </a:lnTo>
                  <a:lnTo>
                    <a:pt x="533" y="3094"/>
                  </a:lnTo>
                  <a:lnTo>
                    <a:pt x="571" y="3121"/>
                  </a:lnTo>
                  <a:lnTo>
                    <a:pt x="612" y="3128"/>
                  </a:lnTo>
                  <a:lnTo>
                    <a:pt x="653" y="3117"/>
                  </a:lnTo>
                  <a:lnTo>
                    <a:pt x="692" y="3088"/>
                  </a:lnTo>
                  <a:lnTo>
                    <a:pt x="723" y="3038"/>
                  </a:lnTo>
                  <a:lnTo>
                    <a:pt x="746" y="2969"/>
                  </a:lnTo>
                  <a:lnTo>
                    <a:pt x="1290" y="289"/>
                  </a:lnTo>
                  <a:close/>
                </a:path>
              </a:pathLst>
            </a:custGeom>
            <a:solidFill>
              <a:srgbClr val="FCE6C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01" name="Freeform 72"/>
            <p:cNvSpPr>
              <a:spLocks/>
            </p:cNvSpPr>
            <p:nvPr/>
          </p:nvSpPr>
          <p:spPr bwMode="auto">
            <a:xfrm>
              <a:off x="1750" y="2850"/>
              <a:ext cx="510" cy="431"/>
            </a:xfrm>
            <a:custGeom>
              <a:avLst/>
              <a:gdLst>
                <a:gd name="T0" fmla="*/ 13 w 2042"/>
                <a:gd name="T1" fmla="*/ 339 h 1722"/>
                <a:gd name="T2" fmla="*/ 25 w 2042"/>
                <a:gd name="T3" fmla="*/ 346 h 1722"/>
                <a:gd name="T4" fmla="*/ 49 w 2042"/>
                <a:gd name="T5" fmla="*/ 366 h 1722"/>
                <a:gd name="T6" fmla="*/ 77 w 2042"/>
                <a:gd name="T7" fmla="*/ 381 h 1722"/>
                <a:gd name="T8" fmla="*/ 105 w 2042"/>
                <a:gd name="T9" fmla="*/ 389 h 1722"/>
                <a:gd name="T10" fmla="*/ 115 w 2042"/>
                <a:gd name="T11" fmla="*/ 397 h 1722"/>
                <a:gd name="T12" fmla="*/ 134 w 2042"/>
                <a:gd name="T13" fmla="*/ 383 h 1722"/>
                <a:gd name="T14" fmla="*/ 160 w 2042"/>
                <a:gd name="T15" fmla="*/ 377 h 1722"/>
                <a:gd name="T16" fmla="*/ 184 w 2042"/>
                <a:gd name="T17" fmla="*/ 373 h 1722"/>
                <a:gd name="T18" fmla="*/ 208 w 2042"/>
                <a:gd name="T19" fmla="*/ 378 h 1722"/>
                <a:gd name="T20" fmla="*/ 232 w 2042"/>
                <a:gd name="T21" fmla="*/ 386 h 1722"/>
                <a:gd name="T22" fmla="*/ 244 w 2042"/>
                <a:gd name="T23" fmla="*/ 404 h 1722"/>
                <a:gd name="T24" fmla="*/ 250 w 2042"/>
                <a:gd name="T25" fmla="*/ 415 h 1722"/>
                <a:gd name="T26" fmla="*/ 256 w 2042"/>
                <a:gd name="T27" fmla="*/ 410 h 1722"/>
                <a:gd name="T28" fmla="*/ 268 w 2042"/>
                <a:gd name="T29" fmla="*/ 393 h 1722"/>
                <a:gd name="T30" fmla="*/ 293 w 2042"/>
                <a:gd name="T31" fmla="*/ 392 h 1722"/>
                <a:gd name="T32" fmla="*/ 314 w 2042"/>
                <a:gd name="T33" fmla="*/ 391 h 1722"/>
                <a:gd name="T34" fmla="*/ 328 w 2042"/>
                <a:gd name="T35" fmla="*/ 401 h 1722"/>
                <a:gd name="T36" fmla="*/ 341 w 2042"/>
                <a:gd name="T37" fmla="*/ 411 h 1722"/>
                <a:gd name="T38" fmla="*/ 355 w 2042"/>
                <a:gd name="T39" fmla="*/ 425 h 1722"/>
                <a:gd name="T40" fmla="*/ 360 w 2042"/>
                <a:gd name="T41" fmla="*/ 419 h 1722"/>
                <a:gd name="T42" fmla="*/ 371 w 2042"/>
                <a:gd name="T43" fmla="*/ 405 h 1722"/>
                <a:gd name="T44" fmla="*/ 386 w 2042"/>
                <a:gd name="T45" fmla="*/ 398 h 1722"/>
                <a:gd name="T46" fmla="*/ 398 w 2042"/>
                <a:gd name="T47" fmla="*/ 398 h 1722"/>
                <a:gd name="T48" fmla="*/ 410 w 2042"/>
                <a:gd name="T49" fmla="*/ 400 h 1722"/>
                <a:gd name="T50" fmla="*/ 413 w 2042"/>
                <a:gd name="T51" fmla="*/ 398 h 1722"/>
                <a:gd name="T52" fmla="*/ 405 w 2042"/>
                <a:gd name="T53" fmla="*/ 380 h 1722"/>
                <a:gd name="T54" fmla="*/ 408 w 2042"/>
                <a:gd name="T55" fmla="*/ 357 h 1722"/>
                <a:gd name="T56" fmla="*/ 425 w 2042"/>
                <a:gd name="T57" fmla="*/ 341 h 1722"/>
                <a:gd name="T58" fmla="*/ 446 w 2042"/>
                <a:gd name="T59" fmla="*/ 336 h 1722"/>
                <a:gd name="T60" fmla="*/ 467 w 2042"/>
                <a:gd name="T61" fmla="*/ 335 h 1722"/>
                <a:gd name="T62" fmla="*/ 487 w 2042"/>
                <a:gd name="T63" fmla="*/ 333 h 1722"/>
                <a:gd name="T64" fmla="*/ 507 w 2042"/>
                <a:gd name="T65" fmla="*/ 285 h 1722"/>
                <a:gd name="T66" fmla="*/ 506 w 2042"/>
                <a:gd name="T67" fmla="*/ 210 h 1722"/>
                <a:gd name="T68" fmla="*/ 498 w 2042"/>
                <a:gd name="T69" fmla="*/ 166 h 1722"/>
                <a:gd name="T70" fmla="*/ 485 w 2042"/>
                <a:gd name="T71" fmla="*/ 121 h 1722"/>
                <a:gd name="T72" fmla="*/ 465 w 2042"/>
                <a:gd name="T73" fmla="*/ 81 h 1722"/>
                <a:gd name="T74" fmla="*/ 438 w 2042"/>
                <a:gd name="T75" fmla="*/ 48 h 1722"/>
                <a:gd name="T76" fmla="*/ 403 w 2042"/>
                <a:gd name="T77" fmla="*/ 28 h 1722"/>
                <a:gd name="T78" fmla="*/ 379 w 2042"/>
                <a:gd name="T79" fmla="*/ 24 h 1722"/>
                <a:gd name="T80" fmla="*/ 355 w 2042"/>
                <a:gd name="T81" fmla="*/ 18 h 1722"/>
                <a:gd name="T82" fmla="*/ 335 w 2042"/>
                <a:gd name="T83" fmla="*/ 13 h 1722"/>
                <a:gd name="T84" fmla="*/ 295 w 2042"/>
                <a:gd name="T85" fmla="*/ 5 h 1722"/>
                <a:gd name="T86" fmla="*/ 255 w 2042"/>
                <a:gd name="T87" fmla="*/ 1 h 1722"/>
                <a:gd name="T88" fmla="*/ 214 w 2042"/>
                <a:gd name="T89" fmla="*/ 1 h 1722"/>
                <a:gd name="T90" fmla="*/ 174 w 2042"/>
                <a:gd name="T91" fmla="*/ 4 h 1722"/>
                <a:gd name="T92" fmla="*/ 132 w 2042"/>
                <a:gd name="T93" fmla="*/ 13 h 1722"/>
                <a:gd name="T94" fmla="*/ 109 w 2042"/>
                <a:gd name="T95" fmla="*/ 21 h 1722"/>
                <a:gd name="T96" fmla="*/ 88 w 2042"/>
                <a:gd name="T97" fmla="*/ 32 h 1722"/>
                <a:gd name="T98" fmla="*/ 71 w 2042"/>
                <a:gd name="T99" fmla="*/ 40 h 1722"/>
                <a:gd name="T100" fmla="*/ 16 w 2042"/>
                <a:gd name="T101" fmla="*/ 107 h 1722"/>
                <a:gd name="T102" fmla="*/ 0 w 2042"/>
                <a:gd name="T103" fmla="*/ 212 h 1722"/>
                <a:gd name="T104" fmla="*/ 1 w 2042"/>
                <a:gd name="T105" fmla="*/ 291 h 1722"/>
                <a:gd name="T106" fmla="*/ 9 w 2042"/>
                <a:gd name="T107" fmla="*/ 338 h 17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42"/>
                <a:gd name="T163" fmla="*/ 0 h 1722"/>
                <a:gd name="T164" fmla="*/ 2042 w 2042"/>
                <a:gd name="T165" fmla="*/ 1722 h 17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42" h="1722">
                  <a:moveTo>
                    <a:pt x="36" y="1352"/>
                  </a:moveTo>
                  <a:lnTo>
                    <a:pt x="44" y="1353"/>
                  </a:lnTo>
                  <a:lnTo>
                    <a:pt x="52" y="1356"/>
                  </a:lnTo>
                  <a:lnTo>
                    <a:pt x="59" y="1361"/>
                  </a:lnTo>
                  <a:lnTo>
                    <a:pt x="66" y="1362"/>
                  </a:lnTo>
                  <a:lnTo>
                    <a:pt x="102" y="1384"/>
                  </a:lnTo>
                  <a:lnTo>
                    <a:pt x="135" y="1408"/>
                  </a:lnTo>
                  <a:lnTo>
                    <a:pt x="166" y="1436"/>
                  </a:lnTo>
                  <a:lnTo>
                    <a:pt x="197" y="1463"/>
                  </a:lnTo>
                  <a:lnTo>
                    <a:pt x="232" y="1486"/>
                  </a:lnTo>
                  <a:lnTo>
                    <a:pt x="268" y="1507"/>
                  </a:lnTo>
                  <a:lnTo>
                    <a:pt x="309" y="1521"/>
                  </a:lnTo>
                  <a:lnTo>
                    <a:pt x="357" y="1526"/>
                  </a:lnTo>
                  <a:lnTo>
                    <a:pt x="389" y="1532"/>
                  </a:lnTo>
                  <a:lnTo>
                    <a:pt x="421" y="1553"/>
                  </a:lnTo>
                  <a:lnTo>
                    <a:pt x="445" y="1584"/>
                  </a:lnTo>
                  <a:lnTo>
                    <a:pt x="451" y="1622"/>
                  </a:lnTo>
                  <a:lnTo>
                    <a:pt x="460" y="1588"/>
                  </a:lnTo>
                  <a:lnTo>
                    <a:pt x="480" y="1564"/>
                  </a:lnTo>
                  <a:lnTo>
                    <a:pt x="505" y="1545"/>
                  </a:lnTo>
                  <a:lnTo>
                    <a:pt x="535" y="1531"/>
                  </a:lnTo>
                  <a:lnTo>
                    <a:pt x="570" y="1522"/>
                  </a:lnTo>
                  <a:lnTo>
                    <a:pt x="604" y="1514"/>
                  </a:lnTo>
                  <a:lnTo>
                    <a:pt x="639" y="1507"/>
                  </a:lnTo>
                  <a:lnTo>
                    <a:pt x="674" y="1497"/>
                  </a:lnTo>
                  <a:lnTo>
                    <a:pt x="704" y="1492"/>
                  </a:lnTo>
                  <a:lnTo>
                    <a:pt x="735" y="1490"/>
                  </a:lnTo>
                  <a:lnTo>
                    <a:pt x="766" y="1494"/>
                  </a:lnTo>
                  <a:lnTo>
                    <a:pt x="799" y="1500"/>
                  </a:lnTo>
                  <a:lnTo>
                    <a:pt x="832" y="1510"/>
                  </a:lnTo>
                  <a:lnTo>
                    <a:pt x="863" y="1521"/>
                  </a:lnTo>
                  <a:lnTo>
                    <a:pt x="895" y="1531"/>
                  </a:lnTo>
                  <a:lnTo>
                    <a:pt x="929" y="1541"/>
                  </a:lnTo>
                  <a:lnTo>
                    <a:pt x="927" y="1575"/>
                  </a:lnTo>
                  <a:lnTo>
                    <a:pt x="948" y="1596"/>
                  </a:lnTo>
                  <a:lnTo>
                    <a:pt x="975" y="1615"/>
                  </a:lnTo>
                  <a:lnTo>
                    <a:pt x="990" y="1642"/>
                  </a:lnTo>
                  <a:lnTo>
                    <a:pt x="995" y="1652"/>
                  </a:lnTo>
                  <a:lnTo>
                    <a:pt x="1002" y="1660"/>
                  </a:lnTo>
                  <a:lnTo>
                    <a:pt x="1009" y="1669"/>
                  </a:lnTo>
                  <a:lnTo>
                    <a:pt x="1013" y="1677"/>
                  </a:lnTo>
                  <a:lnTo>
                    <a:pt x="1024" y="1640"/>
                  </a:lnTo>
                  <a:lnTo>
                    <a:pt x="1039" y="1607"/>
                  </a:lnTo>
                  <a:lnTo>
                    <a:pt x="1055" y="1583"/>
                  </a:lnTo>
                  <a:lnTo>
                    <a:pt x="1072" y="1572"/>
                  </a:lnTo>
                  <a:lnTo>
                    <a:pt x="1106" y="1572"/>
                  </a:lnTo>
                  <a:lnTo>
                    <a:pt x="1141" y="1569"/>
                  </a:lnTo>
                  <a:lnTo>
                    <a:pt x="1173" y="1566"/>
                  </a:lnTo>
                  <a:lnTo>
                    <a:pt x="1203" y="1561"/>
                  </a:lnTo>
                  <a:lnTo>
                    <a:pt x="1231" y="1560"/>
                  </a:lnTo>
                  <a:lnTo>
                    <a:pt x="1256" y="1561"/>
                  </a:lnTo>
                  <a:lnTo>
                    <a:pt x="1277" y="1567"/>
                  </a:lnTo>
                  <a:lnTo>
                    <a:pt x="1294" y="1579"/>
                  </a:lnTo>
                  <a:lnTo>
                    <a:pt x="1315" y="1601"/>
                  </a:lnTo>
                  <a:lnTo>
                    <a:pt x="1329" y="1615"/>
                  </a:lnTo>
                  <a:lnTo>
                    <a:pt x="1344" y="1628"/>
                  </a:lnTo>
                  <a:lnTo>
                    <a:pt x="1364" y="1643"/>
                  </a:lnTo>
                  <a:lnTo>
                    <a:pt x="1383" y="1657"/>
                  </a:lnTo>
                  <a:lnTo>
                    <a:pt x="1405" y="1676"/>
                  </a:lnTo>
                  <a:lnTo>
                    <a:pt x="1422" y="1698"/>
                  </a:lnTo>
                  <a:lnTo>
                    <a:pt x="1425" y="1722"/>
                  </a:lnTo>
                  <a:lnTo>
                    <a:pt x="1431" y="1698"/>
                  </a:lnTo>
                  <a:lnTo>
                    <a:pt x="1440" y="1675"/>
                  </a:lnTo>
                  <a:lnTo>
                    <a:pt x="1454" y="1655"/>
                  </a:lnTo>
                  <a:lnTo>
                    <a:pt x="1469" y="1633"/>
                  </a:lnTo>
                  <a:lnTo>
                    <a:pt x="1486" y="1617"/>
                  </a:lnTo>
                  <a:lnTo>
                    <a:pt x="1505" y="1604"/>
                  </a:lnTo>
                  <a:lnTo>
                    <a:pt x="1526" y="1596"/>
                  </a:lnTo>
                  <a:lnTo>
                    <a:pt x="1547" y="1590"/>
                  </a:lnTo>
                  <a:lnTo>
                    <a:pt x="1562" y="1589"/>
                  </a:lnTo>
                  <a:lnTo>
                    <a:pt x="1578" y="1588"/>
                  </a:lnTo>
                  <a:lnTo>
                    <a:pt x="1594" y="1589"/>
                  </a:lnTo>
                  <a:lnTo>
                    <a:pt x="1612" y="1590"/>
                  </a:lnTo>
                  <a:lnTo>
                    <a:pt x="1627" y="1593"/>
                  </a:lnTo>
                  <a:lnTo>
                    <a:pt x="1641" y="1597"/>
                  </a:lnTo>
                  <a:lnTo>
                    <a:pt x="1655" y="1604"/>
                  </a:lnTo>
                  <a:lnTo>
                    <a:pt x="1667" y="1614"/>
                  </a:lnTo>
                  <a:lnTo>
                    <a:pt x="1652" y="1590"/>
                  </a:lnTo>
                  <a:lnTo>
                    <a:pt x="1641" y="1566"/>
                  </a:lnTo>
                  <a:lnTo>
                    <a:pt x="1631" y="1541"/>
                  </a:lnTo>
                  <a:lnTo>
                    <a:pt x="1622" y="1519"/>
                  </a:lnTo>
                  <a:lnTo>
                    <a:pt x="1618" y="1487"/>
                  </a:lnTo>
                  <a:lnTo>
                    <a:pt x="1621" y="1458"/>
                  </a:lnTo>
                  <a:lnTo>
                    <a:pt x="1633" y="1428"/>
                  </a:lnTo>
                  <a:lnTo>
                    <a:pt x="1651" y="1400"/>
                  </a:lnTo>
                  <a:lnTo>
                    <a:pt x="1674" y="1379"/>
                  </a:lnTo>
                  <a:lnTo>
                    <a:pt x="1701" y="1361"/>
                  </a:lnTo>
                  <a:lnTo>
                    <a:pt x="1729" y="1349"/>
                  </a:lnTo>
                  <a:lnTo>
                    <a:pt x="1759" y="1344"/>
                  </a:lnTo>
                  <a:lnTo>
                    <a:pt x="1787" y="1343"/>
                  </a:lnTo>
                  <a:lnTo>
                    <a:pt x="1813" y="1342"/>
                  </a:lnTo>
                  <a:lnTo>
                    <a:pt x="1841" y="1341"/>
                  </a:lnTo>
                  <a:lnTo>
                    <a:pt x="1869" y="1339"/>
                  </a:lnTo>
                  <a:lnTo>
                    <a:pt x="1896" y="1337"/>
                  </a:lnTo>
                  <a:lnTo>
                    <a:pt x="1923" y="1333"/>
                  </a:lnTo>
                  <a:lnTo>
                    <a:pt x="1950" y="1331"/>
                  </a:lnTo>
                  <a:lnTo>
                    <a:pt x="1977" y="1326"/>
                  </a:lnTo>
                  <a:lnTo>
                    <a:pt x="2009" y="1237"/>
                  </a:lnTo>
                  <a:lnTo>
                    <a:pt x="2031" y="1137"/>
                  </a:lnTo>
                  <a:lnTo>
                    <a:pt x="2042" y="1039"/>
                  </a:lnTo>
                  <a:lnTo>
                    <a:pt x="2040" y="941"/>
                  </a:lnTo>
                  <a:lnTo>
                    <a:pt x="2027" y="840"/>
                  </a:lnTo>
                  <a:lnTo>
                    <a:pt x="2018" y="784"/>
                  </a:lnTo>
                  <a:lnTo>
                    <a:pt x="2005" y="724"/>
                  </a:lnTo>
                  <a:lnTo>
                    <a:pt x="1993" y="665"/>
                  </a:lnTo>
                  <a:lnTo>
                    <a:pt x="1977" y="603"/>
                  </a:lnTo>
                  <a:lnTo>
                    <a:pt x="1959" y="543"/>
                  </a:lnTo>
                  <a:lnTo>
                    <a:pt x="1940" y="484"/>
                  </a:lnTo>
                  <a:lnTo>
                    <a:pt x="1917" y="426"/>
                  </a:lnTo>
                  <a:lnTo>
                    <a:pt x="1892" y="372"/>
                  </a:lnTo>
                  <a:lnTo>
                    <a:pt x="1863" y="322"/>
                  </a:lnTo>
                  <a:lnTo>
                    <a:pt x="1831" y="272"/>
                  </a:lnTo>
                  <a:lnTo>
                    <a:pt x="1794" y="229"/>
                  </a:lnTo>
                  <a:lnTo>
                    <a:pt x="1755" y="191"/>
                  </a:lnTo>
                  <a:lnTo>
                    <a:pt x="1713" y="158"/>
                  </a:lnTo>
                  <a:lnTo>
                    <a:pt x="1665" y="132"/>
                  </a:lnTo>
                  <a:lnTo>
                    <a:pt x="1615" y="112"/>
                  </a:lnTo>
                  <a:lnTo>
                    <a:pt x="1559" y="103"/>
                  </a:lnTo>
                  <a:lnTo>
                    <a:pt x="1544" y="100"/>
                  </a:lnTo>
                  <a:lnTo>
                    <a:pt x="1518" y="94"/>
                  </a:lnTo>
                  <a:lnTo>
                    <a:pt x="1487" y="88"/>
                  </a:lnTo>
                  <a:lnTo>
                    <a:pt x="1454" y="80"/>
                  </a:lnTo>
                  <a:lnTo>
                    <a:pt x="1420" y="72"/>
                  </a:lnTo>
                  <a:lnTo>
                    <a:pt x="1387" y="64"/>
                  </a:lnTo>
                  <a:lnTo>
                    <a:pt x="1361" y="57"/>
                  </a:lnTo>
                  <a:lnTo>
                    <a:pt x="1342" y="53"/>
                  </a:lnTo>
                  <a:lnTo>
                    <a:pt x="1288" y="40"/>
                  </a:lnTo>
                  <a:lnTo>
                    <a:pt x="1234" y="30"/>
                  </a:lnTo>
                  <a:lnTo>
                    <a:pt x="1180" y="20"/>
                  </a:lnTo>
                  <a:lnTo>
                    <a:pt x="1126" y="14"/>
                  </a:lnTo>
                  <a:lnTo>
                    <a:pt x="1073" y="6"/>
                  </a:lnTo>
                  <a:lnTo>
                    <a:pt x="1019" y="3"/>
                  </a:lnTo>
                  <a:lnTo>
                    <a:pt x="967" y="1"/>
                  </a:lnTo>
                  <a:lnTo>
                    <a:pt x="912" y="0"/>
                  </a:lnTo>
                  <a:lnTo>
                    <a:pt x="857" y="2"/>
                  </a:lnTo>
                  <a:lnTo>
                    <a:pt x="805" y="5"/>
                  </a:lnTo>
                  <a:lnTo>
                    <a:pt x="749" y="9"/>
                  </a:lnTo>
                  <a:lnTo>
                    <a:pt x="695" y="17"/>
                  </a:lnTo>
                  <a:lnTo>
                    <a:pt x="642" y="25"/>
                  </a:lnTo>
                  <a:lnTo>
                    <a:pt x="586" y="37"/>
                  </a:lnTo>
                  <a:lnTo>
                    <a:pt x="530" y="51"/>
                  </a:lnTo>
                  <a:lnTo>
                    <a:pt x="474" y="66"/>
                  </a:lnTo>
                  <a:lnTo>
                    <a:pt x="459" y="74"/>
                  </a:lnTo>
                  <a:lnTo>
                    <a:pt x="437" y="83"/>
                  </a:lnTo>
                  <a:lnTo>
                    <a:pt x="409" y="95"/>
                  </a:lnTo>
                  <a:lnTo>
                    <a:pt x="382" y="111"/>
                  </a:lnTo>
                  <a:lnTo>
                    <a:pt x="353" y="126"/>
                  </a:lnTo>
                  <a:lnTo>
                    <a:pt x="326" y="140"/>
                  </a:lnTo>
                  <a:lnTo>
                    <a:pt x="304" y="151"/>
                  </a:lnTo>
                  <a:lnTo>
                    <a:pt x="286" y="158"/>
                  </a:lnTo>
                  <a:lnTo>
                    <a:pt x="190" y="218"/>
                  </a:lnTo>
                  <a:lnTo>
                    <a:pt x="117" y="310"/>
                  </a:lnTo>
                  <a:lnTo>
                    <a:pt x="64" y="429"/>
                  </a:lnTo>
                  <a:lnTo>
                    <a:pt x="30" y="562"/>
                  </a:lnTo>
                  <a:lnTo>
                    <a:pt x="10" y="705"/>
                  </a:lnTo>
                  <a:lnTo>
                    <a:pt x="0" y="846"/>
                  </a:lnTo>
                  <a:lnTo>
                    <a:pt x="0" y="980"/>
                  </a:lnTo>
                  <a:lnTo>
                    <a:pt x="1" y="1095"/>
                  </a:lnTo>
                  <a:lnTo>
                    <a:pt x="3" y="1161"/>
                  </a:lnTo>
                  <a:lnTo>
                    <a:pt x="7" y="1226"/>
                  </a:lnTo>
                  <a:lnTo>
                    <a:pt x="19" y="1291"/>
                  </a:lnTo>
                  <a:lnTo>
                    <a:pt x="36" y="1352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02" name="Freeform 73"/>
            <p:cNvSpPr>
              <a:spLocks/>
            </p:cNvSpPr>
            <p:nvPr/>
          </p:nvSpPr>
          <p:spPr bwMode="auto">
            <a:xfrm>
              <a:off x="2155" y="3179"/>
              <a:ext cx="150" cy="141"/>
            </a:xfrm>
            <a:custGeom>
              <a:avLst/>
              <a:gdLst>
                <a:gd name="T0" fmla="*/ 83 w 601"/>
                <a:gd name="T1" fmla="*/ 4 h 564"/>
                <a:gd name="T2" fmla="*/ 69 w 601"/>
                <a:gd name="T3" fmla="*/ 6 h 564"/>
                <a:gd name="T4" fmla="*/ 56 w 601"/>
                <a:gd name="T5" fmla="*/ 7 h 564"/>
                <a:gd name="T6" fmla="*/ 42 w 601"/>
                <a:gd name="T7" fmla="*/ 7 h 564"/>
                <a:gd name="T8" fmla="*/ 28 w 601"/>
                <a:gd name="T9" fmla="*/ 9 h 564"/>
                <a:gd name="T10" fmla="*/ 14 w 601"/>
                <a:gd name="T11" fmla="*/ 17 h 564"/>
                <a:gd name="T12" fmla="*/ 4 w 601"/>
                <a:gd name="T13" fmla="*/ 29 h 564"/>
                <a:gd name="T14" fmla="*/ 0 w 601"/>
                <a:gd name="T15" fmla="*/ 43 h 564"/>
                <a:gd name="T16" fmla="*/ 3 w 601"/>
                <a:gd name="T17" fmla="*/ 57 h 564"/>
                <a:gd name="T18" fmla="*/ 8 w 601"/>
                <a:gd name="T19" fmla="*/ 69 h 564"/>
                <a:gd name="T20" fmla="*/ 33 w 601"/>
                <a:gd name="T21" fmla="*/ 96 h 564"/>
                <a:gd name="T22" fmla="*/ 43 w 601"/>
                <a:gd name="T23" fmla="*/ 108 h 564"/>
                <a:gd name="T24" fmla="*/ 52 w 601"/>
                <a:gd name="T25" fmla="*/ 121 h 564"/>
                <a:gd name="T26" fmla="*/ 60 w 601"/>
                <a:gd name="T27" fmla="*/ 129 h 564"/>
                <a:gd name="T28" fmla="*/ 71 w 601"/>
                <a:gd name="T29" fmla="*/ 132 h 564"/>
                <a:gd name="T30" fmla="*/ 82 w 601"/>
                <a:gd name="T31" fmla="*/ 134 h 564"/>
                <a:gd name="T32" fmla="*/ 91 w 601"/>
                <a:gd name="T33" fmla="*/ 141 h 564"/>
                <a:gd name="T34" fmla="*/ 104 w 601"/>
                <a:gd name="T35" fmla="*/ 128 h 564"/>
                <a:gd name="T36" fmla="*/ 114 w 601"/>
                <a:gd name="T37" fmla="*/ 115 h 564"/>
                <a:gd name="T38" fmla="*/ 126 w 601"/>
                <a:gd name="T39" fmla="*/ 104 h 564"/>
                <a:gd name="T40" fmla="*/ 143 w 601"/>
                <a:gd name="T41" fmla="*/ 99 h 564"/>
                <a:gd name="T42" fmla="*/ 144 w 601"/>
                <a:gd name="T43" fmla="*/ 80 h 564"/>
                <a:gd name="T44" fmla="*/ 149 w 601"/>
                <a:gd name="T45" fmla="*/ 60 h 564"/>
                <a:gd name="T46" fmla="*/ 149 w 601"/>
                <a:gd name="T47" fmla="*/ 41 h 564"/>
                <a:gd name="T48" fmla="*/ 136 w 601"/>
                <a:gd name="T49" fmla="*/ 23 h 564"/>
                <a:gd name="T50" fmla="*/ 137 w 601"/>
                <a:gd name="T51" fmla="*/ 9 h 564"/>
                <a:gd name="T52" fmla="*/ 133 w 601"/>
                <a:gd name="T53" fmla="*/ 5 h 564"/>
                <a:gd name="T54" fmla="*/ 129 w 601"/>
                <a:gd name="T55" fmla="*/ 0 h 564"/>
                <a:gd name="T56" fmla="*/ 120 w 601"/>
                <a:gd name="T57" fmla="*/ 0 h 564"/>
                <a:gd name="T58" fmla="*/ 110 w 601"/>
                <a:gd name="T59" fmla="*/ 1 h 564"/>
                <a:gd name="T60" fmla="*/ 100 w 601"/>
                <a:gd name="T61" fmla="*/ 2 h 564"/>
                <a:gd name="T62" fmla="*/ 90 w 601"/>
                <a:gd name="T63" fmla="*/ 3 h 56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01"/>
                <a:gd name="T97" fmla="*/ 0 h 564"/>
                <a:gd name="T98" fmla="*/ 601 w 601"/>
                <a:gd name="T99" fmla="*/ 564 h 56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01" h="564">
                  <a:moveTo>
                    <a:pt x="359" y="13"/>
                  </a:moveTo>
                  <a:lnTo>
                    <a:pt x="332" y="18"/>
                  </a:lnTo>
                  <a:lnTo>
                    <a:pt x="305" y="20"/>
                  </a:lnTo>
                  <a:lnTo>
                    <a:pt x="278" y="24"/>
                  </a:lnTo>
                  <a:lnTo>
                    <a:pt x="251" y="26"/>
                  </a:lnTo>
                  <a:lnTo>
                    <a:pt x="223" y="28"/>
                  </a:lnTo>
                  <a:lnTo>
                    <a:pt x="195" y="29"/>
                  </a:lnTo>
                  <a:lnTo>
                    <a:pt x="169" y="30"/>
                  </a:lnTo>
                  <a:lnTo>
                    <a:pt x="141" y="31"/>
                  </a:lnTo>
                  <a:lnTo>
                    <a:pt x="111" y="36"/>
                  </a:lnTo>
                  <a:lnTo>
                    <a:pt x="83" y="48"/>
                  </a:lnTo>
                  <a:lnTo>
                    <a:pt x="56" y="66"/>
                  </a:lnTo>
                  <a:lnTo>
                    <a:pt x="33" y="87"/>
                  </a:lnTo>
                  <a:lnTo>
                    <a:pt x="15" y="115"/>
                  </a:lnTo>
                  <a:lnTo>
                    <a:pt x="3" y="145"/>
                  </a:lnTo>
                  <a:lnTo>
                    <a:pt x="0" y="174"/>
                  </a:lnTo>
                  <a:lnTo>
                    <a:pt x="4" y="206"/>
                  </a:lnTo>
                  <a:lnTo>
                    <a:pt x="13" y="228"/>
                  </a:lnTo>
                  <a:lnTo>
                    <a:pt x="23" y="253"/>
                  </a:lnTo>
                  <a:lnTo>
                    <a:pt x="34" y="277"/>
                  </a:lnTo>
                  <a:lnTo>
                    <a:pt x="49" y="301"/>
                  </a:lnTo>
                  <a:lnTo>
                    <a:pt x="131" y="386"/>
                  </a:lnTo>
                  <a:lnTo>
                    <a:pt x="152" y="409"/>
                  </a:lnTo>
                  <a:lnTo>
                    <a:pt x="174" y="434"/>
                  </a:lnTo>
                  <a:lnTo>
                    <a:pt x="193" y="461"/>
                  </a:lnTo>
                  <a:lnTo>
                    <a:pt x="208" y="486"/>
                  </a:lnTo>
                  <a:lnTo>
                    <a:pt x="223" y="505"/>
                  </a:lnTo>
                  <a:lnTo>
                    <a:pt x="240" y="517"/>
                  </a:lnTo>
                  <a:lnTo>
                    <a:pt x="262" y="523"/>
                  </a:lnTo>
                  <a:lnTo>
                    <a:pt x="283" y="528"/>
                  </a:lnTo>
                  <a:lnTo>
                    <a:pt x="306" y="530"/>
                  </a:lnTo>
                  <a:lnTo>
                    <a:pt x="330" y="535"/>
                  </a:lnTo>
                  <a:lnTo>
                    <a:pt x="349" y="545"/>
                  </a:lnTo>
                  <a:lnTo>
                    <a:pt x="365" y="564"/>
                  </a:lnTo>
                  <a:lnTo>
                    <a:pt x="392" y="539"/>
                  </a:lnTo>
                  <a:lnTo>
                    <a:pt x="415" y="513"/>
                  </a:lnTo>
                  <a:lnTo>
                    <a:pt x="437" y="486"/>
                  </a:lnTo>
                  <a:lnTo>
                    <a:pt x="456" y="460"/>
                  </a:lnTo>
                  <a:lnTo>
                    <a:pt x="479" y="438"/>
                  </a:lnTo>
                  <a:lnTo>
                    <a:pt x="503" y="418"/>
                  </a:lnTo>
                  <a:lnTo>
                    <a:pt x="533" y="404"/>
                  </a:lnTo>
                  <a:lnTo>
                    <a:pt x="571" y="398"/>
                  </a:lnTo>
                  <a:lnTo>
                    <a:pt x="571" y="359"/>
                  </a:lnTo>
                  <a:lnTo>
                    <a:pt x="577" y="320"/>
                  </a:lnTo>
                  <a:lnTo>
                    <a:pt x="589" y="280"/>
                  </a:lnTo>
                  <a:lnTo>
                    <a:pt x="597" y="240"/>
                  </a:lnTo>
                  <a:lnTo>
                    <a:pt x="601" y="201"/>
                  </a:lnTo>
                  <a:lnTo>
                    <a:pt x="596" y="165"/>
                  </a:lnTo>
                  <a:lnTo>
                    <a:pt x="581" y="127"/>
                  </a:lnTo>
                  <a:lnTo>
                    <a:pt x="546" y="94"/>
                  </a:lnTo>
                  <a:lnTo>
                    <a:pt x="542" y="70"/>
                  </a:lnTo>
                  <a:lnTo>
                    <a:pt x="548" y="34"/>
                  </a:lnTo>
                  <a:lnTo>
                    <a:pt x="544" y="22"/>
                  </a:lnTo>
                  <a:lnTo>
                    <a:pt x="531" y="19"/>
                  </a:lnTo>
                  <a:lnTo>
                    <a:pt x="519" y="14"/>
                  </a:lnTo>
                  <a:lnTo>
                    <a:pt x="518" y="0"/>
                  </a:lnTo>
                  <a:lnTo>
                    <a:pt x="498" y="0"/>
                  </a:lnTo>
                  <a:lnTo>
                    <a:pt x="479" y="1"/>
                  </a:lnTo>
                  <a:lnTo>
                    <a:pt x="459" y="2"/>
                  </a:lnTo>
                  <a:lnTo>
                    <a:pt x="439" y="5"/>
                  </a:lnTo>
                  <a:lnTo>
                    <a:pt x="419" y="7"/>
                  </a:lnTo>
                  <a:lnTo>
                    <a:pt x="400" y="8"/>
                  </a:lnTo>
                  <a:lnTo>
                    <a:pt x="379" y="11"/>
                  </a:lnTo>
                  <a:lnTo>
                    <a:pt x="359" y="13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03" name="Freeform 74"/>
            <p:cNvSpPr>
              <a:spLocks/>
            </p:cNvSpPr>
            <p:nvPr/>
          </p:nvSpPr>
          <p:spPr bwMode="auto">
            <a:xfrm>
              <a:off x="1717" y="3187"/>
              <a:ext cx="146" cy="131"/>
            </a:xfrm>
            <a:custGeom>
              <a:avLst/>
              <a:gdLst>
                <a:gd name="T0" fmla="*/ 128 w 582"/>
                <a:gd name="T1" fmla="*/ 116 h 521"/>
                <a:gd name="T2" fmla="*/ 134 w 582"/>
                <a:gd name="T3" fmla="*/ 110 h 521"/>
                <a:gd name="T4" fmla="*/ 138 w 582"/>
                <a:gd name="T5" fmla="*/ 102 h 521"/>
                <a:gd name="T6" fmla="*/ 141 w 582"/>
                <a:gd name="T7" fmla="*/ 94 h 521"/>
                <a:gd name="T8" fmla="*/ 143 w 582"/>
                <a:gd name="T9" fmla="*/ 86 h 521"/>
                <a:gd name="T10" fmla="*/ 146 w 582"/>
                <a:gd name="T11" fmla="*/ 69 h 521"/>
                <a:gd name="T12" fmla="*/ 144 w 582"/>
                <a:gd name="T13" fmla="*/ 59 h 521"/>
                <a:gd name="T14" fmla="*/ 138 w 582"/>
                <a:gd name="T15" fmla="*/ 51 h 521"/>
                <a:gd name="T16" fmla="*/ 130 w 582"/>
                <a:gd name="T17" fmla="*/ 46 h 521"/>
                <a:gd name="T18" fmla="*/ 122 w 582"/>
                <a:gd name="T19" fmla="*/ 45 h 521"/>
                <a:gd name="T20" fmla="*/ 110 w 582"/>
                <a:gd name="T21" fmla="*/ 43 h 521"/>
                <a:gd name="T22" fmla="*/ 100 w 582"/>
                <a:gd name="T23" fmla="*/ 40 h 521"/>
                <a:gd name="T24" fmla="*/ 91 w 582"/>
                <a:gd name="T25" fmla="*/ 34 h 521"/>
                <a:gd name="T26" fmla="*/ 82 w 582"/>
                <a:gd name="T27" fmla="*/ 29 h 521"/>
                <a:gd name="T28" fmla="*/ 75 w 582"/>
                <a:gd name="T29" fmla="*/ 22 h 521"/>
                <a:gd name="T30" fmla="*/ 67 w 582"/>
                <a:gd name="T31" fmla="*/ 15 h 521"/>
                <a:gd name="T32" fmla="*/ 58 w 582"/>
                <a:gd name="T33" fmla="*/ 9 h 521"/>
                <a:gd name="T34" fmla="*/ 49 w 582"/>
                <a:gd name="T35" fmla="*/ 3 h 521"/>
                <a:gd name="T36" fmla="*/ 48 w 582"/>
                <a:gd name="T37" fmla="*/ 3 h 521"/>
                <a:gd name="T38" fmla="*/ 46 w 582"/>
                <a:gd name="T39" fmla="*/ 2 h 521"/>
                <a:gd name="T40" fmla="*/ 44 w 582"/>
                <a:gd name="T41" fmla="*/ 1 h 521"/>
                <a:gd name="T42" fmla="*/ 42 w 582"/>
                <a:gd name="T43" fmla="*/ 1 h 521"/>
                <a:gd name="T44" fmla="*/ 30 w 582"/>
                <a:gd name="T45" fmla="*/ 0 h 521"/>
                <a:gd name="T46" fmla="*/ 21 w 582"/>
                <a:gd name="T47" fmla="*/ 4 h 521"/>
                <a:gd name="T48" fmla="*/ 13 w 582"/>
                <a:gd name="T49" fmla="*/ 11 h 521"/>
                <a:gd name="T50" fmla="*/ 6 w 582"/>
                <a:gd name="T51" fmla="*/ 21 h 521"/>
                <a:gd name="T52" fmla="*/ 2 w 582"/>
                <a:gd name="T53" fmla="*/ 33 h 521"/>
                <a:gd name="T54" fmla="*/ 0 w 582"/>
                <a:gd name="T55" fmla="*/ 46 h 521"/>
                <a:gd name="T56" fmla="*/ 1 w 582"/>
                <a:gd name="T57" fmla="*/ 59 h 521"/>
                <a:gd name="T58" fmla="*/ 3 w 582"/>
                <a:gd name="T59" fmla="*/ 70 h 521"/>
                <a:gd name="T60" fmla="*/ 7 w 582"/>
                <a:gd name="T61" fmla="*/ 79 h 521"/>
                <a:gd name="T62" fmla="*/ 12 w 582"/>
                <a:gd name="T63" fmla="*/ 87 h 521"/>
                <a:gd name="T64" fmla="*/ 17 w 582"/>
                <a:gd name="T65" fmla="*/ 95 h 521"/>
                <a:gd name="T66" fmla="*/ 23 w 582"/>
                <a:gd name="T67" fmla="*/ 102 h 521"/>
                <a:gd name="T68" fmla="*/ 30 w 582"/>
                <a:gd name="T69" fmla="*/ 109 h 521"/>
                <a:gd name="T70" fmla="*/ 37 w 582"/>
                <a:gd name="T71" fmla="*/ 114 h 521"/>
                <a:gd name="T72" fmla="*/ 45 w 582"/>
                <a:gd name="T73" fmla="*/ 119 h 521"/>
                <a:gd name="T74" fmla="*/ 53 w 582"/>
                <a:gd name="T75" fmla="*/ 124 h 521"/>
                <a:gd name="T76" fmla="*/ 62 w 582"/>
                <a:gd name="T77" fmla="*/ 127 h 521"/>
                <a:gd name="T78" fmla="*/ 70 w 582"/>
                <a:gd name="T79" fmla="*/ 129 h 521"/>
                <a:gd name="T80" fmla="*/ 80 w 582"/>
                <a:gd name="T81" fmla="*/ 131 h 521"/>
                <a:gd name="T82" fmla="*/ 89 w 582"/>
                <a:gd name="T83" fmla="*/ 131 h 521"/>
                <a:gd name="T84" fmla="*/ 97 w 582"/>
                <a:gd name="T85" fmla="*/ 129 h 521"/>
                <a:gd name="T86" fmla="*/ 107 w 582"/>
                <a:gd name="T87" fmla="*/ 127 h 521"/>
                <a:gd name="T88" fmla="*/ 116 w 582"/>
                <a:gd name="T89" fmla="*/ 124 h 521"/>
                <a:gd name="T90" fmla="*/ 124 w 582"/>
                <a:gd name="T91" fmla="*/ 119 h 521"/>
                <a:gd name="T92" fmla="*/ 126 w 582"/>
                <a:gd name="T93" fmla="*/ 118 h 521"/>
                <a:gd name="T94" fmla="*/ 128 w 582"/>
                <a:gd name="T95" fmla="*/ 116 h 5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2"/>
                <a:gd name="T145" fmla="*/ 0 h 521"/>
                <a:gd name="T146" fmla="*/ 582 w 582"/>
                <a:gd name="T147" fmla="*/ 521 h 52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2" h="521">
                  <a:moveTo>
                    <a:pt x="511" y="462"/>
                  </a:moveTo>
                  <a:lnTo>
                    <a:pt x="534" y="437"/>
                  </a:lnTo>
                  <a:lnTo>
                    <a:pt x="550" y="407"/>
                  </a:lnTo>
                  <a:lnTo>
                    <a:pt x="561" y="374"/>
                  </a:lnTo>
                  <a:lnTo>
                    <a:pt x="569" y="341"/>
                  </a:lnTo>
                  <a:lnTo>
                    <a:pt x="582" y="273"/>
                  </a:lnTo>
                  <a:lnTo>
                    <a:pt x="576" y="235"/>
                  </a:lnTo>
                  <a:lnTo>
                    <a:pt x="552" y="204"/>
                  </a:lnTo>
                  <a:lnTo>
                    <a:pt x="520" y="183"/>
                  </a:lnTo>
                  <a:lnTo>
                    <a:pt x="488" y="177"/>
                  </a:lnTo>
                  <a:lnTo>
                    <a:pt x="440" y="172"/>
                  </a:lnTo>
                  <a:lnTo>
                    <a:pt x="399" y="158"/>
                  </a:lnTo>
                  <a:lnTo>
                    <a:pt x="363" y="137"/>
                  </a:lnTo>
                  <a:lnTo>
                    <a:pt x="328" y="114"/>
                  </a:lnTo>
                  <a:lnTo>
                    <a:pt x="297" y="87"/>
                  </a:lnTo>
                  <a:lnTo>
                    <a:pt x="266" y="59"/>
                  </a:lnTo>
                  <a:lnTo>
                    <a:pt x="233" y="35"/>
                  </a:lnTo>
                  <a:lnTo>
                    <a:pt x="197" y="13"/>
                  </a:lnTo>
                  <a:lnTo>
                    <a:pt x="190" y="12"/>
                  </a:lnTo>
                  <a:lnTo>
                    <a:pt x="183" y="7"/>
                  </a:lnTo>
                  <a:lnTo>
                    <a:pt x="175" y="4"/>
                  </a:lnTo>
                  <a:lnTo>
                    <a:pt x="167" y="3"/>
                  </a:lnTo>
                  <a:lnTo>
                    <a:pt x="121" y="0"/>
                  </a:lnTo>
                  <a:lnTo>
                    <a:pt x="83" y="15"/>
                  </a:lnTo>
                  <a:lnTo>
                    <a:pt x="50" y="45"/>
                  </a:lnTo>
                  <a:lnTo>
                    <a:pt x="25" y="85"/>
                  </a:lnTo>
                  <a:lnTo>
                    <a:pt x="7" y="132"/>
                  </a:lnTo>
                  <a:lnTo>
                    <a:pt x="0" y="183"/>
                  </a:lnTo>
                  <a:lnTo>
                    <a:pt x="2" y="233"/>
                  </a:lnTo>
                  <a:lnTo>
                    <a:pt x="12" y="278"/>
                  </a:lnTo>
                  <a:lnTo>
                    <a:pt x="28" y="313"/>
                  </a:lnTo>
                  <a:lnTo>
                    <a:pt x="46" y="346"/>
                  </a:lnTo>
                  <a:lnTo>
                    <a:pt x="68" y="377"/>
                  </a:lnTo>
                  <a:lnTo>
                    <a:pt x="92" y="406"/>
                  </a:lnTo>
                  <a:lnTo>
                    <a:pt x="119" y="432"/>
                  </a:lnTo>
                  <a:lnTo>
                    <a:pt x="148" y="455"/>
                  </a:lnTo>
                  <a:lnTo>
                    <a:pt x="179" y="475"/>
                  </a:lnTo>
                  <a:lnTo>
                    <a:pt x="212" y="492"/>
                  </a:lnTo>
                  <a:lnTo>
                    <a:pt x="246" y="505"/>
                  </a:lnTo>
                  <a:lnTo>
                    <a:pt x="281" y="514"/>
                  </a:lnTo>
                  <a:lnTo>
                    <a:pt x="317" y="521"/>
                  </a:lnTo>
                  <a:lnTo>
                    <a:pt x="353" y="521"/>
                  </a:lnTo>
                  <a:lnTo>
                    <a:pt x="388" y="515"/>
                  </a:lnTo>
                  <a:lnTo>
                    <a:pt x="425" y="507"/>
                  </a:lnTo>
                  <a:lnTo>
                    <a:pt x="461" y="493"/>
                  </a:lnTo>
                  <a:lnTo>
                    <a:pt x="496" y="472"/>
                  </a:lnTo>
                  <a:lnTo>
                    <a:pt x="503" y="468"/>
                  </a:lnTo>
                  <a:lnTo>
                    <a:pt x="511" y="462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04" name="Freeform 75"/>
            <p:cNvSpPr>
              <a:spLocks/>
            </p:cNvSpPr>
            <p:nvPr/>
          </p:nvSpPr>
          <p:spPr bwMode="auto">
            <a:xfrm>
              <a:off x="1859" y="3223"/>
              <a:ext cx="144" cy="92"/>
            </a:xfrm>
            <a:custGeom>
              <a:avLst/>
              <a:gdLst>
                <a:gd name="T0" fmla="*/ 3 w 575"/>
                <a:gd name="T1" fmla="*/ 33 h 370"/>
                <a:gd name="T2" fmla="*/ 0 w 575"/>
                <a:gd name="T3" fmla="*/ 50 h 370"/>
                <a:gd name="T4" fmla="*/ 1 w 575"/>
                <a:gd name="T5" fmla="*/ 64 h 370"/>
                <a:gd name="T6" fmla="*/ 7 w 575"/>
                <a:gd name="T7" fmla="*/ 75 h 370"/>
                <a:gd name="T8" fmla="*/ 18 w 575"/>
                <a:gd name="T9" fmla="*/ 82 h 370"/>
                <a:gd name="T10" fmla="*/ 33 w 575"/>
                <a:gd name="T11" fmla="*/ 88 h 370"/>
                <a:gd name="T12" fmla="*/ 49 w 575"/>
                <a:gd name="T13" fmla="*/ 91 h 370"/>
                <a:gd name="T14" fmla="*/ 66 w 575"/>
                <a:gd name="T15" fmla="*/ 92 h 370"/>
                <a:gd name="T16" fmla="*/ 82 w 575"/>
                <a:gd name="T17" fmla="*/ 92 h 370"/>
                <a:gd name="T18" fmla="*/ 96 w 575"/>
                <a:gd name="T19" fmla="*/ 91 h 370"/>
                <a:gd name="T20" fmla="*/ 103 w 575"/>
                <a:gd name="T21" fmla="*/ 89 h 370"/>
                <a:gd name="T22" fmla="*/ 111 w 575"/>
                <a:gd name="T23" fmla="*/ 88 h 370"/>
                <a:gd name="T24" fmla="*/ 118 w 575"/>
                <a:gd name="T25" fmla="*/ 85 h 370"/>
                <a:gd name="T26" fmla="*/ 125 w 575"/>
                <a:gd name="T27" fmla="*/ 82 h 370"/>
                <a:gd name="T28" fmla="*/ 131 w 575"/>
                <a:gd name="T29" fmla="*/ 78 h 370"/>
                <a:gd name="T30" fmla="*/ 136 w 575"/>
                <a:gd name="T31" fmla="*/ 73 h 370"/>
                <a:gd name="T32" fmla="*/ 140 w 575"/>
                <a:gd name="T33" fmla="*/ 66 h 370"/>
                <a:gd name="T34" fmla="*/ 142 w 575"/>
                <a:gd name="T35" fmla="*/ 59 h 370"/>
                <a:gd name="T36" fmla="*/ 144 w 575"/>
                <a:gd name="T37" fmla="*/ 46 h 370"/>
                <a:gd name="T38" fmla="*/ 143 w 575"/>
                <a:gd name="T39" fmla="*/ 45 h 370"/>
                <a:gd name="T40" fmla="*/ 141 w 575"/>
                <a:gd name="T41" fmla="*/ 42 h 370"/>
                <a:gd name="T42" fmla="*/ 139 w 575"/>
                <a:gd name="T43" fmla="*/ 40 h 370"/>
                <a:gd name="T44" fmla="*/ 138 w 575"/>
                <a:gd name="T45" fmla="*/ 38 h 370"/>
                <a:gd name="T46" fmla="*/ 134 w 575"/>
                <a:gd name="T47" fmla="*/ 31 h 370"/>
                <a:gd name="T48" fmla="*/ 128 w 575"/>
                <a:gd name="T49" fmla="*/ 26 h 370"/>
                <a:gd name="T50" fmla="*/ 122 w 575"/>
                <a:gd name="T51" fmla="*/ 21 h 370"/>
                <a:gd name="T52" fmla="*/ 123 w 575"/>
                <a:gd name="T53" fmla="*/ 13 h 370"/>
                <a:gd name="T54" fmla="*/ 114 w 575"/>
                <a:gd name="T55" fmla="*/ 10 h 370"/>
                <a:gd name="T56" fmla="*/ 106 w 575"/>
                <a:gd name="T57" fmla="*/ 8 h 370"/>
                <a:gd name="T58" fmla="*/ 99 w 575"/>
                <a:gd name="T59" fmla="*/ 5 h 370"/>
                <a:gd name="T60" fmla="*/ 90 w 575"/>
                <a:gd name="T61" fmla="*/ 2 h 370"/>
                <a:gd name="T62" fmla="*/ 82 w 575"/>
                <a:gd name="T63" fmla="*/ 1 h 370"/>
                <a:gd name="T64" fmla="*/ 74 w 575"/>
                <a:gd name="T65" fmla="*/ 0 h 370"/>
                <a:gd name="T66" fmla="*/ 67 w 575"/>
                <a:gd name="T67" fmla="*/ 0 h 370"/>
                <a:gd name="T68" fmla="*/ 59 w 575"/>
                <a:gd name="T69" fmla="*/ 2 h 370"/>
                <a:gd name="T70" fmla="*/ 50 w 575"/>
                <a:gd name="T71" fmla="*/ 4 h 370"/>
                <a:gd name="T72" fmla="*/ 42 w 575"/>
                <a:gd name="T73" fmla="*/ 6 h 370"/>
                <a:gd name="T74" fmla="*/ 33 w 575"/>
                <a:gd name="T75" fmla="*/ 8 h 370"/>
                <a:gd name="T76" fmla="*/ 24 w 575"/>
                <a:gd name="T77" fmla="*/ 10 h 370"/>
                <a:gd name="T78" fmla="*/ 17 w 575"/>
                <a:gd name="T79" fmla="*/ 14 h 370"/>
                <a:gd name="T80" fmla="*/ 11 w 575"/>
                <a:gd name="T81" fmla="*/ 18 h 370"/>
                <a:gd name="T82" fmla="*/ 6 w 575"/>
                <a:gd name="T83" fmla="*/ 24 h 370"/>
                <a:gd name="T84" fmla="*/ 3 w 575"/>
                <a:gd name="T85" fmla="*/ 33 h 3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5"/>
                <a:gd name="T130" fmla="*/ 0 h 370"/>
                <a:gd name="T131" fmla="*/ 575 w 575"/>
                <a:gd name="T132" fmla="*/ 370 h 3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5" h="370">
                  <a:moveTo>
                    <a:pt x="13" y="132"/>
                  </a:moveTo>
                  <a:lnTo>
                    <a:pt x="0" y="200"/>
                  </a:lnTo>
                  <a:lnTo>
                    <a:pt x="2" y="257"/>
                  </a:lnTo>
                  <a:lnTo>
                    <a:pt x="29" y="300"/>
                  </a:lnTo>
                  <a:lnTo>
                    <a:pt x="72" y="331"/>
                  </a:lnTo>
                  <a:lnTo>
                    <a:pt x="131" y="353"/>
                  </a:lnTo>
                  <a:lnTo>
                    <a:pt x="196" y="366"/>
                  </a:lnTo>
                  <a:lnTo>
                    <a:pt x="263" y="370"/>
                  </a:lnTo>
                  <a:lnTo>
                    <a:pt x="327" y="370"/>
                  </a:lnTo>
                  <a:lnTo>
                    <a:pt x="384" y="365"/>
                  </a:lnTo>
                  <a:lnTo>
                    <a:pt x="413" y="359"/>
                  </a:lnTo>
                  <a:lnTo>
                    <a:pt x="442" y="352"/>
                  </a:lnTo>
                  <a:lnTo>
                    <a:pt x="473" y="342"/>
                  </a:lnTo>
                  <a:lnTo>
                    <a:pt x="499" y="328"/>
                  </a:lnTo>
                  <a:lnTo>
                    <a:pt x="523" y="312"/>
                  </a:lnTo>
                  <a:lnTo>
                    <a:pt x="544" y="292"/>
                  </a:lnTo>
                  <a:lnTo>
                    <a:pt x="558" y="267"/>
                  </a:lnTo>
                  <a:lnTo>
                    <a:pt x="567" y="238"/>
                  </a:lnTo>
                  <a:lnTo>
                    <a:pt x="575" y="187"/>
                  </a:lnTo>
                  <a:lnTo>
                    <a:pt x="571" y="179"/>
                  </a:lnTo>
                  <a:lnTo>
                    <a:pt x="564" y="170"/>
                  </a:lnTo>
                  <a:lnTo>
                    <a:pt x="557" y="162"/>
                  </a:lnTo>
                  <a:lnTo>
                    <a:pt x="552" y="152"/>
                  </a:lnTo>
                  <a:lnTo>
                    <a:pt x="537" y="125"/>
                  </a:lnTo>
                  <a:lnTo>
                    <a:pt x="510" y="106"/>
                  </a:lnTo>
                  <a:lnTo>
                    <a:pt x="489" y="85"/>
                  </a:lnTo>
                  <a:lnTo>
                    <a:pt x="491" y="51"/>
                  </a:lnTo>
                  <a:lnTo>
                    <a:pt x="457" y="41"/>
                  </a:lnTo>
                  <a:lnTo>
                    <a:pt x="425" y="31"/>
                  </a:lnTo>
                  <a:lnTo>
                    <a:pt x="394" y="20"/>
                  </a:lnTo>
                  <a:lnTo>
                    <a:pt x="361" y="10"/>
                  </a:lnTo>
                  <a:lnTo>
                    <a:pt x="328" y="4"/>
                  </a:lnTo>
                  <a:lnTo>
                    <a:pt x="297" y="0"/>
                  </a:lnTo>
                  <a:lnTo>
                    <a:pt x="266" y="2"/>
                  </a:lnTo>
                  <a:lnTo>
                    <a:pt x="236" y="7"/>
                  </a:lnTo>
                  <a:lnTo>
                    <a:pt x="201" y="17"/>
                  </a:lnTo>
                  <a:lnTo>
                    <a:pt x="166" y="24"/>
                  </a:lnTo>
                  <a:lnTo>
                    <a:pt x="132" y="32"/>
                  </a:lnTo>
                  <a:lnTo>
                    <a:pt x="97" y="41"/>
                  </a:lnTo>
                  <a:lnTo>
                    <a:pt x="67" y="55"/>
                  </a:lnTo>
                  <a:lnTo>
                    <a:pt x="42" y="74"/>
                  </a:lnTo>
                  <a:lnTo>
                    <a:pt x="22" y="98"/>
                  </a:lnTo>
                  <a:lnTo>
                    <a:pt x="13" y="132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05" name="Freeform 76"/>
            <p:cNvSpPr>
              <a:spLocks/>
            </p:cNvSpPr>
            <p:nvPr/>
          </p:nvSpPr>
          <p:spPr bwMode="auto">
            <a:xfrm>
              <a:off x="2001" y="3240"/>
              <a:ext cx="105" cy="85"/>
            </a:xfrm>
            <a:custGeom>
              <a:avLst/>
              <a:gdLst>
                <a:gd name="T0" fmla="*/ 2 w 420"/>
                <a:gd name="T1" fmla="*/ 29 h 339"/>
                <a:gd name="T2" fmla="*/ 0 w 420"/>
                <a:gd name="T3" fmla="*/ 42 h 339"/>
                <a:gd name="T4" fmla="*/ 0 w 420"/>
                <a:gd name="T5" fmla="*/ 52 h 339"/>
                <a:gd name="T6" fmla="*/ 3 w 420"/>
                <a:gd name="T7" fmla="*/ 64 h 339"/>
                <a:gd name="T8" fmla="*/ 5 w 420"/>
                <a:gd name="T9" fmla="*/ 67 h 339"/>
                <a:gd name="T10" fmla="*/ 6 w 420"/>
                <a:gd name="T11" fmla="*/ 70 h 339"/>
                <a:gd name="T12" fmla="*/ 10 w 420"/>
                <a:gd name="T13" fmla="*/ 75 h 339"/>
                <a:gd name="T14" fmla="*/ 14 w 420"/>
                <a:gd name="T15" fmla="*/ 79 h 339"/>
                <a:gd name="T16" fmla="*/ 20 w 420"/>
                <a:gd name="T17" fmla="*/ 82 h 339"/>
                <a:gd name="T18" fmla="*/ 25 w 420"/>
                <a:gd name="T19" fmla="*/ 84 h 339"/>
                <a:gd name="T20" fmla="*/ 31 w 420"/>
                <a:gd name="T21" fmla="*/ 85 h 339"/>
                <a:gd name="T22" fmla="*/ 38 w 420"/>
                <a:gd name="T23" fmla="*/ 85 h 339"/>
                <a:gd name="T24" fmla="*/ 44 w 420"/>
                <a:gd name="T25" fmla="*/ 83 h 339"/>
                <a:gd name="T26" fmla="*/ 50 w 420"/>
                <a:gd name="T27" fmla="*/ 81 h 339"/>
                <a:gd name="T28" fmla="*/ 55 w 420"/>
                <a:gd name="T29" fmla="*/ 78 h 339"/>
                <a:gd name="T30" fmla="*/ 61 w 420"/>
                <a:gd name="T31" fmla="*/ 76 h 339"/>
                <a:gd name="T32" fmla="*/ 65 w 420"/>
                <a:gd name="T33" fmla="*/ 74 h 339"/>
                <a:gd name="T34" fmla="*/ 69 w 420"/>
                <a:gd name="T35" fmla="*/ 73 h 339"/>
                <a:gd name="T36" fmla="*/ 73 w 420"/>
                <a:gd name="T37" fmla="*/ 71 h 339"/>
                <a:gd name="T38" fmla="*/ 77 w 420"/>
                <a:gd name="T39" fmla="*/ 70 h 339"/>
                <a:gd name="T40" fmla="*/ 82 w 420"/>
                <a:gd name="T41" fmla="*/ 67 h 339"/>
                <a:gd name="T42" fmla="*/ 87 w 420"/>
                <a:gd name="T43" fmla="*/ 64 h 339"/>
                <a:gd name="T44" fmla="*/ 91 w 420"/>
                <a:gd name="T45" fmla="*/ 62 h 339"/>
                <a:gd name="T46" fmla="*/ 96 w 420"/>
                <a:gd name="T47" fmla="*/ 58 h 339"/>
                <a:gd name="T48" fmla="*/ 101 w 420"/>
                <a:gd name="T49" fmla="*/ 54 h 339"/>
                <a:gd name="T50" fmla="*/ 103 w 420"/>
                <a:gd name="T51" fmla="*/ 51 h 339"/>
                <a:gd name="T52" fmla="*/ 105 w 420"/>
                <a:gd name="T53" fmla="*/ 41 h 339"/>
                <a:gd name="T54" fmla="*/ 104 w 420"/>
                <a:gd name="T55" fmla="*/ 35 h 339"/>
                <a:gd name="T56" fmla="*/ 100 w 420"/>
                <a:gd name="T57" fmla="*/ 29 h 339"/>
                <a:gd name="T58" fmla="*/ 95 w 420"/>
                <a:gd name="T59" fmla="*/ 24 h 339"/>
                <a:gd name="T60" fmla="*/ 90 w 420"/>
                <a:gd name="T61" fmla="*/ 21 h 339"/>
                <a:gd name="T62" fmla="*/ 85 w 420"/>
                <a:gd name="T63" fmla="*/ 17 h 339"/>
                <a:gd name="T64" fmla="*/ 81 w 420"/>
                <a:gd name="T65" fmla="*/ 14 h 339"/>
                <a:gd name="T66" fmla="*/ 78 w 420"/>
                <a:gd name="T67" fmla="*/ 10 h 339"/>
                <a:gd name="T68" fmla="*/ 72 w 420"/>
                <a:gd name="T69" fmla="*/ 5 h 339"/>
                <a:gd name="T70" fmla="*/ 68 w 420"/>
                <a:gd name="T71" fmla="*/ 2 h 339"/>
                <a:gd name="T72" fmla="*/ 63 w 420"/>
                <a:gd name="T73" fmla="*/ 0 h 339"/>
                <a:gd name="T74" fmla="*/ 56 w 420"/>
                <a:gd name="T75" fmla="*/ 0 h 339"/>
                <a:gd name="T76" fmla="*/ 50 w 420"/>
                <a:gd name="T77" fmla="*/ 0 h 339"/>
                <a:gd name="T78" fmla="*/ 42 w 420"/>
                <a:gd name="T79" fmla="*/ 2 h 339"/>
                <a:gd name="T80" fmla="*/ 34 w 420"/>
                <a:gd name="T81" fmla="*/ 2 h 339"/>
                <a:gd name="T82" fmla="*/ 25 w 420"/>
                <a:gd name="T83" fmla="*/ 3 h 339"/>
                <a:gd name="T84" fmla="*/ 17 w 420"/>
                <a:gd name="T85" fmla="*/ 3 h 339"/>
                <a:gd name="T86" fmla="*/ 13 w 420"/>
                <a:gd name="T87" fmla="*/ 6 h 339"/>
                <a:gd name="T88" fmla="*/ 9 w 420"/>
                <a:gd name="T89" fmla="*/ 12 h 339"/>
                <a:gd name="T90" fmla="*/ 5 w 420"/>
                <a:gd name="T91" fmla="*/ 20 h 339"/>
                <a:gd name="T92" fmla="*/ 2 w 420"/>
                <a:gd name="T93" fmla="*/ 29 h 33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20"/>
                <a:gd name="T142" fmla="*/ 0 h 339"/>
                <a:gd name="T143" fmla="*/ 420 w 420"/>
                <a:gd name="T144" fmla="*/ 339 h 33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20" h="339">
                  <a:moveTo>
                    <a:pt x="8" y="117"/>
                  </a:moveTo>
                  <a:lnTo>
                    <a:pt x="0" y="168"/>
                  </a:lnTo>
                  <a:lnTo>
                    <a:pt x="1" y="208"/>
                  </a:lnTo>
                  <a:lnTo>
                    <a:pt x="13" y="256"/>
                  </a:lnTo>
                  <a:lnTo>
                    <a:pt x="18" y="266"/>
                  </a:lnTo>
                  <a:lnTo>
                    <a:pt x="23" y="278"/>
                  </a:lnTo>
                  <a:lnTo>
                    <a:pt x="38" y="298"/>
                  </a:lnTo>
                  <a:lnTo>
                    <a:pt x="57" y="316"/>
                  </a:lnTo>
                  <a:lnTo>
                    <a:pt x="78" y="328"/>
                  </a:lnTo>
                  <a:lnTo>
                    <a:pt x="101" y="337"/>
                  </a:lnTo>
                  <a:lnTo>
                    <a:pt x="126" y="339"/>
                  </a:lnTo>
                  <a:lnTo>
                    <a:pt x="152" y="338"/>
                  </a:lnTo>
                  <a:lnTo>
                    <a:pt x="176" y="332"/>
                  </a:lnTo>
                  <a:lnTo>
                    <a:pt x="201" y="323"/>
                  </a:lnTo>
                  <a:lnTo>
                    <a:pt x="222" y="312"/>
                  </a:lnTo>
                  <a:lnTo>
                    <a:pt x="243" y="303"/>
                  </a:lnTo>
                  <a:lnTo>
                    <a:pt x="259" y="297"/>
                  </a:lnTo>
                  <a:lnTo>
                    <a:pt x="276" y="290"/>
                  </a:lnTo>
                  <a:lnTo>
                    <a:pt x="291" y="284"/>
                  </a:lnTo>
                  <a:lnTo>
                    <a:pt x="309" y="278"/>
                  </a:lnTo>
                  <a:lnTo>
                    <a:pt x="328" y="268"/>
                  </a:lnTo>
                  <a:lnTo>
                    <a:pt x="349" y="257"/>
                  </a:lnTo>
                  <a:lnTo>
                    <a:pt x="362" y="247"/>
                  </a:lnTo>
                  <a:lnTo>
                    <a:pt x="383" y="231"/>
                  </a:lnTo>
                  <a:lnTo>
                    <a:pt x="402" y="216"/>
                  </a:lnTo>
                  <a:lnTo>
                    <a:pt x="410" y="203"/>
                  </a:lnTo>
                  <a:lnTo>
                    <a:pt x="420" y="162"/>
                  </a:lnTo>
                  <a:lnTo>
                    <a:pt x="417" y="138"/>
                  </a:lnTo>
                  <a:lnTo>
                    <a:pt x="400" y="116"/>
                  </a:lnTo>
                  <a:lnTo>
                    <a:pt x="378" y="97"/>
                  </a:lnTo>
                  <a:lnTo>
                    <a:pt x="359" y="83"/>
                  </a:lnTo>
                  <a:lnTo>
                    <a:pt x="339" y="68"/>
                  </a:lnTo>
                  <a:lnTo>
                    <a:pt x="324" y="55"/>
                  </a:lnTo>
                  <a:lnTo>
                    <a:pt x="310" y="41"/>
                  </a:lnTo>
                  <a:lnTo>
                    <a:pt x="289" y="19"/>
                  </a:lnTo>
                  <a:lnTo>
                    <a:pt x="272" y="7"/>
                  </a:lnTo>
                  <a:lnTo>
                    <a:pt x="251" y="1"/>
                  </a:lnTo>
                  <a:lnTo>
                    <a:pt x="226" y="0"/>
                  </a:lnTo>
                  <a:lnTo>
                    <a:pt x="198" y="1"/>
                  </a:lnTo>
                  <a:lnTo>
                    <a:pt x="168" y="6"/>
                  </a:lnTo>
                  <a:lnTo>
                    <a:pt x="136" y="9"/>
                  </a:lnTo>
                  <a:lnTo>
                    <a:pt x="101" y="12"/>
                  </a:lnTo>
                  <a:lnTo>
                    <a:pt x="67" y="12"/>
                  </a:lnTo>
                  <a:lnTo>
                    <a:pt x="50" y="23"/>
                  </a:lnTo>
                  <a:lnTo>
                    <a:pt x="34" y="47"/>
                  </a:lnTo>
                  <a:lnTo>
                    <a:pt x="19" y="80"/>
                  </a:lnTo>
                  <a:lnTo>
                    <a:pt x="8" y="117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06" name="Freeform 77"/>
            <p:cNvSpPr>
              <a:spLocks/>
            </p:cNvSpPr>
            <p:nvPr/>
          </p:nvSpPr>
          <p:spPr bwMode="auto">
            <a:xfrm>
              <a:off x="2103" y="3247"/>
              <a:ext cx="95" cy="98"/>
            </a:xfrm>
            <a:custGeom>
              <a:avLst/>
              <a:gdLst>
                <a:gd name="T0" fmla="*/ 65 w 378"/>
                <a:gd name="T1" fmla="*/ 98 h 391"/>
                <a:gd name="T2" fmla="*/ 66 w 378"/>
                <a:gd name="T3" fmla="*/ 98 h 391"/>
                <a:gd name="T4" fmla="*/ 68 w 378"/>
                <a:gd name="T5" fmla="*/ 98 h 391"/>
                <a:gd name="T6" fmla="*/ 70 w 378"/>
                <a:gd name="T7" fmla="*/ 97 h 391"/>
                <a:gd name="T8" fmla="*/ 71 w 378"/>
                <a:gd name="T9" fmla="*/ 97 h 391"/>
                <a:gd name="T10" fmla="*/ 81 w 378"/>
                <a:gd name="T11" fmla="*/ 95 h 391"/>
                <a:gd name="T12" fmla="*/ 88 w 378"/>
                <a:gd name="T13" fmla="*/ 88 h 391"/>
                <a:gd name="T14" fmla="*/ 92 w 378"/>
                <a:gd name="T15" fmla="*/ 79 h 391"/>
                <a:gd name="T16" fmla="*/ 95 w 378"/>
                <a:gd name="T17" fmla="*/ 68 h 391"/>
                <a:gd name="T18" fmla="*/ 95 w 378"/>
                <a:gd name="T19" fmla="*/ 57 h 391"/>
                <a:gd name="T20" fmla="*/ 93 w 378"/>
                <a:gd name="T21" fmla="*/ 46 h 391"/>
                <a:gd name="T22" fmla="*/ 90 w 378"/>
                <a:gd name="T23" fmla="*/ 36 h 391"/>
                <a:gd name="T24" fmla="*/ 84 w 378"/>
                <a:gd name="T25" fmla="*/ 28 h 391"/>
                <a:gd name="T26" fmla="*/ 64 w 378"/>
                <a:gd name="T27" fmla="*/ 7 h 391"/>
                <a:gd name="T28" fmla="*/ 61 w 378"/>
                <a:gd name="T29" fmla="*/ 4 h 391"/>
                <a:gd name="T30" fmla="*/ 57 w 378"/>
                <a:gd name="T31" fmla="*/ 2 h 391"/>
                <a:gd name="T32" fmla="*/ 54 w 378"/>
                <a:gd name="T33" fmla="*/ 1 h 391"/>
                <a:gd name="T34" fmla="*/ 50 w 378"/>
                <a:gd name="T35" fmla="*/ 1 h 391"/>
                <a:gd name="T36" fmla="*/ 45 w 378"/>
                <a:gd name="T37" fmla="*/ 0 h 391"/>
                <a:gd name="T38" fmla="*/ 41 w 378"/>
                <a:gd name="T39" fmla="*/ 0 h 391"/>
                <a:gd name="T40" fmla="*/ 37 w 378"/>
                <a:gd name="T41" fmla="*/ 0 h 391"/>
                <a:gd name="T42" fmla="*/ 34 w 378"/>
                <a:gd name="T43" fmla="*/ 1 h 391"/>
                <a:gd name="T44" fmla="*/ 28 w 378"/>
                <a:gd name="T45" fmla="*/ 2 h 391"/>
                <a:gd name="T46" fmla="*/ 23 w 378"/>
                <a:gd name="T47" fmla="*/ 4 h 391"/>
                <a:gd name="T48" fmla="*/ 18 w 378"/>
                <a:gd name="T49" fmla="*/ 7 h 391"/>
                <a:gd name="T50" fmla="*/ 14 w 378"/>
                <a:gd name="T51" fmla="*/ 11 h 391"/>
                <a:gd name="T52" fmla="*/ 10 w 378"/>
                <a:gd name="T53" fmla="*/ 17 h 391"/>
                <a:gd name="T54" fmla="*/ 7 w 378"/>
                <a:gd name="T55" fmla="*/ 22 h 391"/>
                <a:gd name="T56" fmla="*/ 5 w 378"/>
                <a:gd name="T57" fmla="*/ 28 h 391"/>
                <a:gd name="T58" fmla="*/ 3 w 378"/>
                <a:gd name="T59" fmla="*/ 34 h 391"/>
                <a:gd name="T60" fmla="*/ 1 w 378"/>
                <a:gd name="T61" fmla="*/ 44 h 391"/>
                <a:gd name="T62" fmla="*/ 0 w 378"/>
                <a:gd name="T63" fmla="*/ 50 h 391"/>
                <a:gd name="T64" fmla="*/ 2 w 378"/>
                <a:gd name="T65" fmla="*/ 57 h 391"/>
                <a:gd name="T66" fmla="*/ 4 w 378"/>
                <a:gd name="T67" fmla="*/ 63 h 391"/>
                <a:gd name="T68" fmla="*/ 7 w 378"/>
                <a:gd name="T69" fmla="*/ 69 h 391"/>
                <a:gd name="T70" fmla="*/ 12 w 378"/>
                <a:gd name="T71" fmla="*/ 76 h 391"/>
                <a:gd name="T72" fmla="*/ 18 w 378"/>
                <a:gd name="T73" fmla="*/ 82 h 391"/>
                <a:gd name="T74" fmla="*/ 24 w 378"/>
                <a:gd name="T75" fmla="*/ 87 h 391"/>
                <a:gd name="T76" fmla="*/ 31 w 378"/>
                <a:gd name="T77" fmla="*/ 91 h 391"/>
                <a:gd name="T78" fmla="*/ 39 w 378"/>
                <a:gd name="T79" fmla="*/ 94 h 391"/>
                <a:gd name="T80" fmla="*/ 48 w 378"/>
                <a:gd name="T81" fmla="*/ 96 h 391"/>
                <a:gd name="T82" fmla="*/ 56 w 378"/>
                <a:gd name="T83" fmla="*/ 98 h 391"/>
                <a:gd name="T84" fmla="*/ 65 w 378"/>
                <a:gd name="T85" fmla="*/ 98 h 39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8"/>
                <a:gd name="T130" fmla="*/ 0 h 391"/>
                <a:gd name="T131" fmla="*/ 378 w 378"/>
                <a:gd name="T132" fmla="*/ 391 h 39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8" h="391">
                  <a:moveTo>
                    <a:pt x="257" y="391"/>
                  </a:moveTo>
                  <a:lnTo>
                    <a:pt x="264" y="391"/>
                  </a:lnTo>
                  <a:lnTo>
                    <a:pt x="271" y="390"/>
                  </a:lnTo>
                  <a:lnTo>
                    <a:pt x="277" y="389"/>
                  </a:lnTo>
                  <a:lnTo>
                    <a:pt x="283" y="389"/>
                  </a:lnTo>
                  <a:lnTo>
                    <a:pt x="321" y="378"/>
                  </a:lnTo>
                  <a:lnTo>
                    <a:pt x="349" y="353"/>
                  </a:lnTo>
                  <a:lnTo>
                    <a:pt x="367" y="316"/>
                  </a:lnTo>
                  <a:lnTo>
                    <a:pt x="377" y="273"/>
                  </a:lnTo>
                  <a:lnTo>
                    <a:pt x="378" y="228"/>
                  </a:lnTo>
                  <a:lnTo>
                    <a:pt x="371" y="182"/>
                  </a:lnTo>
                  <a:lnTo>
                    <a:pt x="357" y="143"/>
                  </a:lnTo>
                  <a:lnTo>
                    <a:pt x="336" y="111"/>
                  </a:lnTo>
                  <a:lnTo>
                    <a:pt x="254" y="26"/>
                  </a:lnTo>
                  <a:lnTo>
                    <a:pt x="242" y="16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9" y="2"/>
                  </a:lnTo>
                  <a:lnTo>
                    <a:pt x="181" y="1"/>
                  </a:lnTo>
                  <a:lnTo>
                    <a:pt x="165" y="0"/>
                  </a:lnTo>
                  <a:lnTo>
                    <a:pt x="149" y="1"/>
                  </a:lnTo>
                  <a:lnTo>
                    <a:pt x="134" y="2"/>
                  </a:lnTo>
                  <a:lnTo>
                    <a:pt x="113" y="8"/>
                  </a:lnTo>
                  <a:lnTo>
                    <a:pt x="92" y="16"/>
                  </a:lnTo>
                  <a:lnTo>
                    <a:pt x="73" y="29"/>
                  </a:lnTo>
                  <a:lnTo>
                    <a:pt x="56" y="45"/>
                  </a:lnTo>
                  <a:lnTo>
                    <a:pt x="41" y="67"/>
                  </a:lnTo>
                  <a:lnTo>
                    <a:pt x="27" y="87"/>
                  </a:lnTo>
                  <a:lnTo>
                    <a:pt x="18" y="110"/>
                  </a:lnTo>
                  <a:lnTo>
                    <a:pt x="12" y="134"/>
                  </a:lnTo>
                  <a:lnTo>
                    <a:pt x="2" y="175"/>
                  </a:lnTo>
                  <a:lnTo>
                    <a:pt x="0" y="199"/>
                  </a:lnTo>
                  <a:lnTo>
                    <a:pt x="6" y="226"/>
                  </a:lnTo>
                  <a:lnTo>
                    <a:pt x="15" y="253"/>
                  </a:lnTo>
                  <a:lnTo>
                    <a:pt x="26" y="274"/>
                  </a:lnTo>
                  <a:lnTo>
                    <a:pt x="46" y="303"/>
                  </a:lnTo>
                  <a:lnTo>
                    <a:pt x="70" y="328"/>
                  </a:lnTo>
                  <a:lnTo>
                    <a:pt x="97" y="347"/>
                  </a:lnTo>
                  <a:lnTo>
                    <a:pt x="125" y="364"/>
                  </a:lnTo>
                  <a:lnTo>
                    <a:pt x="156" y="376"/>
                  </a:lnTo>
                  <a:lnTo>
                    <a:pt x="189" y="385"/>
                  </a:lnTo>
                  <a:lnTo>
                    <a:pt x="221" y="390"/>
                  </a:lnTo>
                  <a:lnTo>
                    <a:pt x="257" y="391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07" name="Line 78"/>
            <p:cNvSpPr>
              <a:spLocks noChangeShapeType="1"/>
            </p:cNvSpPr>
            <p:nvPr/>
          </p:nvSpPr>
          <p:spPr bwMode="auto">
            <a:xfrm flipV="1">
              <a:off x="1850" y="3307"/>
              <a:ext cx="26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08" name="Line 79"/>
            <p:cNvSpPr>
              <a:spLocks noChangeShapeType="1"/>
            </p:cNvSpPr>
            <p:nvPr/>
          </p:nvSpPr>
          <p:spPr bwMode="auto">
            <a:xfrm flipV="1">
              <a:off x="1854" y="3314"/>
              <a:ext cx="44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09" name="Line 80"/>
            <p:cNvSpPr>
              <a:spLocks noChangeShapeType="1"/>
            </p:cNvSpPr>
            <p:nvPr/>
          </p:nvSpPr>
          <p:spPr bwMode="auto">
            <a:xfrm flipV="1">
              <a:off x="1863" y="3316"/>
              <a:ext cx="96" cy="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10" name="Line 81"/>
            <p:cNvSpPr>
              <a:spLocks noChangeShapeType="1"/>
            </p:cNvSpPr>
            <p:nvPr/>
          </p:nvSpPr>
          <p:spPr bwMode="auto">
            <a:xfrm flipV="1">
              <a:off x="1865" y="3305"/>
              <a:ext cx="137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11" name="Line 82"/>
            <p:cNvSpPr>
              <a:spLocks noChangeShapeType="1"/>
            </p:cNvSpPr>
            <p:nvPr/>
          </p:nvSpPr>
          <p:spPr bwMode="auto">
            <a:xfrm flipV="1">
              <a:off x="1875" y="3326"/>
              <a:ext cx="167" cy="1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12" name="Line 83"/>
            <p:cNvSpPr>
              <a:spLocks noChangeShapeType="1"/>
            </p:cNvSpPr>
            <p:nvPr/>
          </p:nvSpPr>
          <p:spPr bwMode="auto">
            <a:xfrm flipV="1">
              <a:off x="1878" y="3301"/>
              <a:ext cx="223" cy="19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13" name="Line 84"/>
            <p:cNvSpPr>
              <a:spLocks noChangeShapeType="1"/>
            </p:cNvSpPr>
            <p:nvPr/>
          </p:nvSpPr>
          <p:spPr bwMode="auto">
            <a:xfrm flipV="1">
              <a:off x="1886" y="3336"/>
              <a:ext cx="238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14" name="Line 85"/>
            <p:cNvSpPr>
              <a:spLocks noChangeShapeType="1"/>
            </p:cNvSpPr>
            <p:nvPr/>
          </p:nvSpPr>
          <p:spPr bwMode="auto">
            <a:xfrm flipV="1">
              <a:off x="1891" y="3345"/>
              <a:ext cx="254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15" name="Line 86"/>
            <p:cNvSpPr>
              <a:spLocks noChangeShapeType="1"/>
            </p:cNvSpPr>
            <p:nvPr/>
          </p:nvSpPr>
          <p:spPr bwMode="auto">
            <a:xfrm flipV="1">
              <a:off x="1898" y="3390"/>
              <a:ext cx="257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16" name="Line 87"/>
            <p:cNvSpPr>
              <a:spLocks noChangeShapeType="1"/>
            </p:cNvSpPr>
            <p:nvPr/>
          </p:nvSpPr>
          <p:spPr bwMode="auto">
            <a:xfrm flipV="1">
              <a:off x="1903" y="3422"/>
              <a:ext cx="246" cy="2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17" name="Line 88"/>
            <p:cNvSpPr>
              <a:spLocks noChangeShapeType="1"/>
            </p:cNvSpPr>
            <p:nvPr/>
          </p:nvSpPr>
          <p:spPr bwMode="auto">
            <a:xfrm flipV="1">
              <a:off x="1910" y="3488"/>
              <a:ext cx="226" cy="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18" name="Line 89"/>
            <p:cNvSpPr>
              <a:spLocks noChangeShapeType="1"/>
            </p:cNvSpPr>
            <p:nvPr/>
          </p:nvSpPr>
          <p:spPr bwMode="auto">
            <a:xfrm flipV="1">
              <a:off x="1915" y="3521"/>
              <a:ext cx="214" cy="1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19" name="Line 90"/>
            <p:cNvSpPr>
              <a:spLocks noChangeShapeType="1"/>
            </p:cNvSpPr>
            <p:nvPr/>
          </p:nvSpPr>
          <p:spPr bwMode="auto">
            <a:xfrm flipV="1">
              <a:off x="1923" y="3588"/>
              <a:ext cx="193" cy="1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20" name="Line 91"/>
            <p:cNvSpPr>
              <a:spLocks noChangeShapeType="1"/>
            </p:cNvSpPr>
            <p:nvPr/>
          </p:nvSpPr>
          <p:spPr bwMode="auto">
            <a:xfrm flipV="1">
              <a:off x="1926" y="3621"/>
              <a:ext cx="182" cy="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21" name="Line 92"/>
            <p:cNvSpPr>
              <a:spLocks noChangeShapeType="1"/>
            </p:cNvSpPr>
            <p:nvPr/>
          </p:nvSpPr>
          <p:spPr bwMode="auto">
            <a:xfrm flipV="1">
              <a:off x="1934" y="3686"/>
              <a:ext cx="162" cy="1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22" name="Line 93"/>
            <p:cNvSpPr>
              <a:spLocks noChangeShapeType="1"/>
            </p:cNvSpPr>
            <p:nvPr/>
          </p:nvSpPr>
          <p:spPr bwMode="auto">
            <a:xfrm flipV="1">
              <a:off x="1939" y="3719"/>
              <a:ext cx="150" cy="1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23" name="Line 94"/>
            <p:cNvSpPr>
              <a:spLocks noChangeShapeType="1"/>
            </p:cNvSpPr>
            <p:nvPr/>
          </p:nvSpPr>
          <p:spPr bwMode="auto">
            <a:xfrm flipV="1">
              <a:off x="1946" y="3785"/>
              <a:ext cx="130" cy="1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24" name="Line 95"/>
            <p:cNvSpPr>
              <a:spLocks noChangeShapeType="1"/>
            </p:cNvSpPr>
            <p:nvPr/>
          </p:nvSpPr>
          <p:spPr bwMode="auto">
            <a:xfrm flipV="1">
              <a:off x="1951" y="3818"/>
              <a:ext cx="118" cy="1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25" name="Line 96"/>
            <p:cNvSpPr>
              <a:spLocks noChangeShapeType="1"/>
            </p:cNvSpPr>
            <p:nvPr/>
          </p:nvSpPr>
          <p:spPr bwMode="auto">
            <a:xfrm flipV="1">
              <a:off x="1959" y="3885"/>
              <a:ext cx="97" cy="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26" name="Line 97"/>
            <p:cNvSpPr>
              <a:spLocks noChangeShapeType="1"/>
            </p:cNvSpPr>
            <p:nvPr/>
          </p:nvSpPr>
          <p:spPr bwMode="auto">
            <a:xfrm flipV="1">
              <a:off x="1963" y="3916"/>
              <a:ext cx="86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27" name="Line 98"/>
            <p:cNvSpPr>
              <a:spLocks noChangeShapeType="1"/>
            </p:cNvSpPr>
            <p:nvPr/>
          </p:nvSpPr>
          <p:spPr bwMode="auto">
            <a:xfrm flipV="1">
              <a:off x="1975" y="3982"/>
              <a:ext cx="60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28" name="Line 99"/>
            <p:cNvSpPr>
              <a:spLocks noChangeShapeType="1"/>
            </p:cNvSpPr>
            <p:nvPr/>
          </p:nvSpPr>
          <p:spPr bwMode="auto">
            <a:xfrm flipV="1">
              <a:off x="1992" y="4016"/>
              <a:ext cx="36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29" name="Line 100"/>
            <p:cNvSpPr>
              <a:spLocks noChangeShapeType="1"/>
            </p:cNvSpPr>
            <p:nvPr/>
          </p:nvSpPr>
          <p:spPr bwMode="auto">
            <a:xfrm flipH="1" flipV="1">
              <a:off x="2155" y="3346"/>
              <a:ext cx="7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30" name="Line 101"/>
            <p:cNvSpPr>
              <a:spLocks noChangeShapeType="1"/>
            </p:cNvSpPr>
            <p:nvPr/>
          </p:nvSpPr>
          <p:spPr bwMode="auto">
            <a:xfrm flipH="1" flipV="1">
              <a:off x="2088" y="3307"/>
              <a:ext cx="70" cy="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31" name="Line 102"/>
            <p:cNvSpPr>
              <a:spLocks noChangeShapeType="1"/>
            </p:cNvSpPr>
            <p:nvPr/>
          </p:nvSpPr>
          <p:spPr bwMode="auto">
            <a:xfrm flipH="1" flipV="1">
              <a:off x="2048" y="3325"/>
              <a:ext cx="101" cy="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32" name="Line 103"/>
            <p:cNvSpPr>
              <a:spLocks noChangeShapeType="1"/>
            </p:cNvSpPr>
            <p:nvPr/>
          </p:nvSpPr>
          <p:spPr bwMode="auto">
            <a:xfrm flipH="1" flipV="1">
              <a:off x="2026" y="3326"/>
              <a:ext cx="118" cy="1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33" name="Line 104"/>
            <p:cNvSpPr>
              <a:spLocks noChangeShapeType="1"/>
            </p:cNvSpPr>
            <p:nvPr/>
          </p:nvSpPr>
          <p:spPr bwMode="auto">
            <a:xfrm flipH="1" flipV="1">
              <a:off x="1960" y="3316"/>
              <a:ext cx="176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34" name="Line 105"/>
            <p:cNvSpPr>
              <a:spLocks noChangeShapeType="1"/>
            </p:cNvSpPr>
            <p:nvPr/>
          </p:nvSpPr>
          <p:spPr bwMode="auto">
            <a:xfrm flipH="1" flipV="1">
              <a:off x="1936" y="3318"/>
              <a:ext cx="194" cy="19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35" name="Line 106"/>
            <p:cNvSpPr>
              <a:spLocks noChangeShapeType="1"/>
            </p:cNvSpPr>
            <p:nvPr/>
          </p:nvSpPr>
          <p:spPr bwMode="auto">
            <a:xfrm flipH="1" flipV="1">
              <a:off x="1856" y="3292"/>
              <a:ext cx="265" cy="2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36" name="Line 107"/>
            <p:cNvSpPr>
              <a:spLocks noChangeShapeType="1"/>
            </p:cNvSpPr>
            <p:nvPr/>
          </p:nvSpPr>
          <p:spPr bwMode="auto">
            <a:xfrm flipH="1" flipV="1">
              <a:off x="1848" y="3312"/>
              <a:ext cx="270" cy="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37" name="Line 108"/>
            <p:cNvSpPr>
              <a:spLocks noChangeShapeType="1"/>
            </p:cNvSpPr>
            <p:nvPr/>
          </p:nvSpPr>
          <p:spPr bwMode="auto">
            <a:xfrm flipH="1" flipV="1">
              <a:off x="1858" y="3376"/>
              <a:ext cx="250" cy="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38" name="Line 109"/>
            <p:cNvSpPr>
              <a:spLocks noChangeShapeType="1"/>
            </p:cNvSpPr>
            <p:nvPr/>
          </p:nvSpPr>
          <p:spPr bwMode="auto">
            <a:xfrm flipH="1" flipV="1">
              <a:off x="1864" y="3408"/>
              <a:ext cx="238" cy="2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39" name="Line 110"/>
            <p:cNvSpPr>
              <a:spLocks noChangeShapeType="1"/>
            </p:cNvSpPr>
            <p:nvPr/>
          </p:nvSpPr>
          <p:spPr bwMode="auto">
            <a:xfrm flipH="1" flipV="1">
              <a:off x="1876" y="3475"/>
              <a:ext cx="218" cy="2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40" name="Line 111"/>
            <p:cNvSpPr>
              <a:spLocks noChangeShapeType="1"/>
            </p:cNvSpPr>
            <p:nvPr/>
          </p:nvSpPr>
          <p:spPr bwMode="auto">
            <a:xfrm flipH="1" flipV="1">
              <a:off x="1880" y="3505"/>
              <a:ext cx="209" cy="2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41" name="Line 112"/>
            <p:cNvSpPr>
              <a:spLocks noChangeShapeType="1"/>
            </p:cNvSpPr>
            <p:nvPr/>
          </p:nvSpPr>
          <p:spPr bwMode="auto">
            <a:xfrm flipH="1" flipV="1">
              <a:off x="1892" y="3573"/>
              <a:ext cx="188" cy="1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42" name="Line 113"/>
            <p:cNvSpPr>
              <a:spLocks noChangeShapeType="1"/>
            </p:cNvSpPr>
            <p:nvPr/>
          </p:nvSpPr>
          <p:spPr bwMode="auto">
            <a:xfrm flipH="1" flipV="1">
              <a:off x="1897" y="3606"/>
              <a:ext cx="179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43" name="Line 114"/>
            <p:cNvSpPr>
              <a:spLocks noChangeShapeType="1"/>
            </p:cNvSpPr>
            <p:nvPr/>
          </p:nvSpPr>
          <p:spPr bwMode="auto">
            <a:xfrm flipH="1" flipV="1">
              <a:off x="1909" y="3671"/>
              <a:ext cx="157" cy="1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44" name="Line 115"/>
            <p:cNvSpPr>
              <a:spLocks noChangeShapeType="1"/>
            </p:cNvSpPr>
            <p:nvPr/>
          </p:nvSpPr>
          <p:spPr bwMode="auto">
            <a:xfrm flipH="1" flipV="1">
              <a:off x="1914" y="3703"/>
              <a:ext cx="147" cy="1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45" name="Line 116"/>
            <p:cNvSpPr>
              <a:spLocks noChangeShapeType="1"/>
            </p:cNvSpPr>
            <p:nvPr/>
          </p:nvSpPr>
          <p:spPr bwMode="auto">
            <a:xfrm flipH="1" flipV="1">
              <a:off x="1925" y="3769"/>
              <a:ext cx="127" cy="1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46" name="Line 117"/>
            <p:cNvSpPr>
              <a:spLocks noChangeShapeType="1"/>
            </p:cNvSpPr>
            <p:nvPr/>
          </p:nvSpPr>
          <p:spPr bwMode="auto">
            <a:xfrm flipH="1" flipV="1">
              <a:off x="1930" y="3802"/>
              <a:ext cx="118" cy="1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47" name="Line 118"/>
            <p:cNvSpPr>
              <a:spLocks noChangeShapeType="1"/>
            </p:cNvSpPr>
            <p:nvPr/>
          </p:nvSpPr>
          <p:spPr bwMode="auto">
            <a:xfrm flipH="1" flipV="1">
              <a:off x="1940" y="3866"/>
              <a:ext cx="98" cy="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48" name="Line 119"/>
            <p:cNvSpPr>
              <a:spLocks noChangeShapeType="1"/>
            </p:cNvSpPr>
            <p:nvPr/>
          </p:nvSpPr>
          <p:spPr bwMode="auto">
            <a:xfrm flipH="1" flipV="1">
              <a:off x="1946" y="3901"/>
              <a:ext cx="88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49" name="Line 120"/>
            <p:cNvSpPr>
              <a:spLocks noChangeShapeType="1"/>
            </p:cNvSpPr>
            <p:nvPr/>
          </p:nvSpPr>
          <p:spPr bwMode="auto">
            <a:xfrm flipH="1" flipV="1">
              <a:off x="1958" y="3964"/>
              <a:ext cx="65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50" name="Line 121"/>
            <p:cNvSpPr>
              <a:spLocks noChangeShapeType="1"/>
            </p:cNvSpPr>
            <p:nvPr/>
          </p:nvSpPr>
          <p:spPr bwMode="auto">
            <a:xfrm flipH="1" flipV="1">
              <a:off x="1964" y="4000"/>
              <a:ext cx="45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51" name="Freeform 122"/>
            <p:cNvSpPr>
              <a:spLocks/>
            </p:cNvSpPr>
            <p:nvPr/>
          </p:nvSpPr>
          <p:spPr bwMode="auto">
            <a:xfrm>
              <a:off x="2037" y="3208"/>
              <a:ext cx="112" cy="11"/>
            </a:xfrm>
            <a:custGeom>
              <a:avLst/>
              <a:gdLst>
                <a:gd name="T0" fmla="*/ 0 w 446"/>
                <a:gd name="T1" fmla="*/ 0 h 44"/>
                <a:gd name="T2" fmla="*/ 4 w 446"/>
                <a:gd name="T3" fmla="*/ 1 h 44"/>
                <a:gd name="T4" fmla="*/ 9 w 446"/>
                <a:gd name="T5" fmla="*/ 1 h 44"/>
                <a:gd name="T6" fmla="*/ 13 w 446"/>
                <a:gd name="T7" fmla="*/ 3 h 44"/>
                <a:gd name="T8" fmla="*/ 17 w 446"/>
                <a:gd name="T9" fmla="*/ 4 h 44"/>
                <a:gd name="T10" fmla="*/ 22 w 446"/>
                <a:gd name="T11" fmla="*/ 5 h 44"/>
                <a:gd name="T12" fmla="*/ 25 w 446"/>
                <a:gd name="T13" fmla="*/ 7 h 44"/>
                <a:gd name="T14" fmla="*/ 30 w 446"/>
                <a:gd name="T15" fmla="*/ 9 h 44"/>
                <a:gd name="T16" fmla="*/ 34 w 446"/>
                <a:gd name="T17" fmla="*/ 10 h 44"/>
                <a:gd name="T18" fmla="*/ 39 w 446"/>
                <a:gd name="T19" fmla="*/ 11 h 44"/>
                <a:gd name="T20" fmla="*/ 45 w 446"/>
                <a:gd name="T21" fmla="*/ 11 h 44"/>
                <a:gd name="T22" fmla="*/ 50 w 446"/>
                <a:gd name="T23" fmla="*/ 10 h 44"/>
                <a:gd name="T24" fmla="*/ 55 w 446"/>
                <a:gd name="T25" fmla="*/ 8 h 44"/>
                <a:gd name="T26" fmla="*/ 61 w 446"/>
                <a:gd name="T27" fmla="*/ 6 h 44"/>
                <a:gd name="T28" fmla="*/ 66 w 446"/>
                <a:gd name="T29" fmla="*/ 4 h 44"/>
                <a:gd name="T30" fmla="*/ 71 w 446"/>
                <a:gd name="T31" fmla="*/ 3 h 44"/>
                <a:gd name="T32" fmla="*/ 76 w 446"/>
                <a:gd name="T33" fmla="*/ 3 h 44"/>
                <a:gd name="T34" fmla="*/ 81 w 446"/>
                <a:gd name="T35" fmla="*/ 4 h 44"/>
                <a:gd name="T36" fmla="*/ 86 w 446"/>
                <a:gd name="T37" fmla="*/ 4 h 44"/>
                <a:gd name="T38" fmla="*/ 89 w 446"/>
                <a:gd name="T39" fmla="*/ 5 h 44"/>
                <a:gd name="T40" fmla="*/ 94 w 446"/>
                <a:gd name="T41" fmla="*/ 4 h 44"/>
                <a:gd name="T42" fmla="*/ 98 w 446"/>
                <a:gd name="T43" fmla="*/ 4 h 44"/>
                <a:gd name="T44" fmla="*/ 102 w 446"/>
                <a:gd name="T45" fmla="*/ 3 h 44"/>
                <a:gd name="T46" fmla="*/ 107 w 446"/>
                <a:gd name="T47" fmla="*/ 3 h 44"/>
                <a:gd name="T48" fmla="*/ 112 w 446"/>
                <a:gd name="T49" fmla="*/ 2 h 4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6"/>
                <a:gd name="T76" fmla="*/ 0 h 44"/>
                <a:gd name="T77" fmla="*/ 446 w 446"/>
                <a:gd name="T78" fmla="*/ 44 h 4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6" h="44">
                  <a:moveTo>
                    <a:pt x="0" y="0"/>
                  </a:moveTo>
                  <a:lnTo>
                    <a:pt x="17" y="2"/>
                  </a:lnTo>
                  <a:lnTo>
                    <a:pt x="34" y="5"/>
                  </a:lnTo>
                  <a:lnTo>
                    <a:pt x="53" y="10"/>
                  </a:lnTo>
                  <a:lnTo>
                    <a:pt x="69" y="15"/>
                  </a:lnTo>
                  <a:lnTo>
                    <a:pt x="86" y="21"/>
                  </a:lnTo>
                  <a:lnTo>
                    <a:pt x="101" y="29"/>
                  </a:lnTo>
                  <a:lnTo>
                    <a:pt x="118" y="34"/>
                  </a:lnTo>
                  <a:lnTo>
                    <a:pt x="136" y="41"/>
                  </a:lnTo>
                  <a:lnTo>
                    <a:pt x="156" y="44"/>
                  </a:lnTo>
                  <a:lnTo>
                    <a:pt x="179" y="43"/>
                  </a:lnTo>
                  <a:lnTo>
                    <a:pt x="200" y="39"/>
                  </a:lnTo>
                  <a:lnTo>
                    <a:pt x="221" y="31"/>
                  </a:lnTo>
                  <a:lnTo>
                    <a:pt x="243" y="24"/>
                  </a:lnTo>
                  <a:lnTo>
                    <a:pt x="263" y="16"/>
                  </a:lnTo>
                  <a:lnTo>
                    <a:pt x="282" y="13"/>
                  </a:lnTo>
                  <a:lnTo>
                    <a:pt x="301" y="13"/>
                  </a:lnTo>
                  <a:lnTo>
                    <a:pt x="323" y="15"/>
                  </a:lnTo>
                  <a:lnTo>
                    <a:pt x="341" y="16"/>
                  </a:lnTo>
                  <a:lnTo>
                    <a:pt x="356" y="18"/>
                  </a:lnTo>
                  <a:lnTo>
                    <a:pt x="374" y="16"/>
                  </a:lnTo>
                  <a:lnTo>
                    <a:pt x="390" y="16"/>
                  </a:lnTo>
                  <a:lnTo>
                    <a:pt x="406" y="14"/>
                  </a:lnTo>
                  <a:lnTo>
                    <a:pt x="426" y="11"/>
                  </a:lnTo>
                  <a:lnTo>
                    <a:pt x="446" y="7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52" name="Freeform 123"/>
            <p:cNvSpPr>
              <a:spLocks/>
            </p:cNvSpPr>
            <p:nvPr/>
          </p:nvSpPr>
          <p:spPr bwMode="auto">
            <a:xfrm>
              <a:off x="2086" y="3114"/>
              <a:ext cx="161" cy="64"/>
            </a:xfrm>
            <a:custGeom>
              <a:avLst/>
              <a:gdLst>
                <a:gd name="T0" fmla="*/ 0 w 644"/>
                <a:gd name="T1" fmla="*/ 64 h 255"/>
                <a:gd name="T2" fmla="*/ 8 w 644"/>
                <a:gd name="T3" fmla="*/ 64 h 255"/>
                <a:gd name="T4" fmla="*/ 17 w 644"/>
                <a:gd name="T5" fmla="*/ 63 h 255"/>
                <a:gd name="T6" fmla="*/ 24 w 644"/>
                <a:gd name="T7" fmla="*/ 62 h 255"/>
                <a:gd name="T8" fmla="*/ 33 w 644"/>
                <a:gd name="T9" fmla="*/ 60 h 255"/>
                <a:gd name="T10" fmla="*/ 41 w 644"/>
                <a:gd name="T11" fmla="*/ 58 h 255"/>
                <a:gd name="T12" fmla="*/ 49 w 644"/>
                <a:gd name="T13" fmla="*/ 56 h 255"/>
                <a:gd name="T14" fmla="*/ 57 w 644"/>
                <a:gd name="T15" fmla="*/ 53 h 255"/>
                <a:gd name="T16" fmla="*/ 66 w 644"/>
                <a:gd name="T17" fmla="*/ 50 h 255"/>
                <a:gd name="T18" fmla="*/ 73 w 644"/>
                <a:gd name="T19" fmla="*/ 47 h 255"/>
                <a:gd name="T20" fmla="*/ 81 w 644"/>
                <a:gd name="T21" fmla="*/ 44 h 255"/>
                <a:gd name="T22" fmla="*/ 90 w 644"/>
                <a:gd name="T23" fmla="*/ 40 h 255"/>
                <a:gd name="T24" fmla="*/ 98 w 644"/>
                <a:gd name="T25" fmla="*/ 37 h 255"/>
                <a:gd name="T26" fmla="*/ 106 w 644"/>
                <a:gd name="T27" fmla="*/ 33 h 255"/>
                <a:gd name="T28" fmla="*/ 113 w 644"/>
                <a:gd name="T29" fmla="*/ 28 h 255"/>
                <a:gd name="T30" fmla="*/ 121 w 644"/>
                <a:gd name="T31" fmla="*/ 24 h 255"/>
                <a:gd name="T32" fmla="*/ 129 w 644"/>
                <a:gd name="T33" fmla="*/ 21 h 255"/>
                <a:gd name="T34" fmla="*/ 135 w 644"/>
                <a:gd name="T35" fmla="*/ 18 h 255"/>
                <a:gd name="T36" fmla="*/ 139 w 644"/>
                <a:gd name="T37" fmla="*/ 16 h 255"/>
                <a:gd name="T38" fmla="*/ 143 w 644"/>
                <a:gd name="T39" fmla="*/ 14 h 255"/>
                <a:gd name="T40" fmla="*/ 146 w 644"/>
                <a:gd name="T41" fmla="*/ 12 h 255"/>
                <a:gd name="T42" fmla="*/ 150 w 644"/>
                <a:gd name="T43" fmla="*/ 11 h 255"/>
                <a:gd name="T44" fmla="*/ 153 w 644"/>
                <a:gd name="T45" fmla="*/ 8 h 255"/>
                <a:gd name="T46" fmla="*/ 157 w 644"/>
                <a:gd name="T47" fmla="*/ 5 h 255"/>
                <a:gd name="T48" fmla="*/ 161 w 644"/>
                <a:gd name="T49" fmla="*/ 0 h 2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4"/>
                <a:gd name="T76" fmla="*/ 0 h 255"/>
                <a:gd name="T77" fmla="*/ 644 w 644"/>
                <a:gd name="T78" fmla="*/ 255 h 25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4" h="255">
                  <a:moveTo>
                    <a:pt x="0" y="255"/>
                  </a:moveTo>
                  <a:lnTo>
                    <a:pt x="33" y="254"/>
                  </a:lnTo>
                  <a:lnTo>
                    <a:pt x="66" y="252"/>
                  </a:lnTo>
                  <a:lnTo>
                    <a:pt x="98" y="248"/>
                  </a:lnTo>
                  <a:lnTo>
                    <a:pt x="131" y="240"/>
                  </a:lnTo>
                  <a:lnTo>
                    <a:pt x="164" y="233"/>
                  </a:lnTo>
                  <a:lnTo>
                    <a:pt x="198" y="224"/>
                  </a:lnTo>
                  <a:lnTo>
                    <a:pt x="230" y="213"/>
                  </a:lnTo>
                  <a:lnTo>
                    <a:pt x="262" y="200"/>
                  </a:lnTo>
                  <a:lnTo>
                    <a:pt x="293" y="189"/>
                  </a:lnTo>
                  <a:lnTo>
                    <a:pt x="326" y="175"/>
                  </a:lnTo>
                  <a:lnTo>
                    <a:pt x="359" y="161"/>
                  </a:lnTo>
                  <a:lnTo>
                    <a:pt x="392" y="146"/>
                  </a:lnTo>
                  <a:lnTo>
                    <a:pt x="423" y="131"/>
                  </a:lnTo>
                  <a:lnTo>
                    <a:pt x="453" y="113"/>
                  </a:lnTo>
                  <a:lnTo>
                    <a:pt x="486" y="97"/>
                  </a:lnTo>
                  <a:lnTo>
                    <a:pt x="517" y="82"/>
                  </a:lnTo>
                  <a:lnTo>
                    <a:pt x="538" y="72"/>
                  </a:lnTo>
                  <a:lnTo>
                    <a:pt x="556" y="63"/>
                  </a:lnTo>
                  <a:lnTo>
                    <a:pt x="570" y="57"/>
                  </a:lnTo>
                  <a:lnTo>
                    <a:pt x="585" y="49"/>
                  </a:lnTo>
                  <a:lnTo>
                    <a:pt x="599" y="42"/>
                  </a:lnTo>
                  <a:lnTo>
                    <a:pt x="613" y="32"/>
                  </a:lnTo>
                  <a:lnTo>
                    <a:pt x="627" y="18"/>
                  </a:lnTo>
                  <a:lnTo>
                    <a:pt x="644" y="0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53" name="Freeform 124"/>
            <p:cNvSpPr>
              <a:spLocks/>
            </p:cNvSpPr>
            <p:nvPr/>
          </p:nvSpPr>
          <p:spPr bwMode="auto">
            <a:xfrm>
              <a:off x="2123" y="3073"/>
              <a:ext cx="93" cy="49"/>
            </a:xfrm>
            <a:custGeom>
              <a:avLst/>
              <a:gdLst>
                <a:gd name="T0" fmla="*/ 0 w 376"/>
                <a:gd name="T1" fmla="*/ 46 h 199"/>
                <a:gd name="T2" fmla="*/ 13 w 376"/>
                <a:gd name="T3" fmla="*/ 49 h 199"/>
                <a:gd name="T4" fmla="*/ 24 w 376"/>
                <a:gd name="T5" fmla="*/ 47 h 199"/>
                <a:gd name="T6" fmla="*/ 36 w 376"/>
                <a:gd name="T7" fmla="*/ 41 h 199"/>
                <a:gd name="T8" fmla="*/ 47 w 376"/>
                <a:gd name="T9" fmla="*/ 33 h 199"/>
                <a:gd name="T10" fmla="*/ 57 w 376"/>
                <a:gd name="T11" fmla="*/ 23 h 199"/>
                <a:gd name="T12" fmla="*/ 69 w 376"/>
                <a:gd name="T13" fmla="*/ 14 h 199"/>
                <a:gd name="T14" fmla="*/ 81 w 376"/>
                <a:gd name="T15" fmla="*/ 6 h 199"/>
                <a:gd name="T16" fmla="*/ 93 w 376"/>
                <a:gd name="T17" fmla="*/ 0 h 1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6"/>
                <a:gd name="T28" fmla="*/ 0 h 199"/>
                <a:gd name="T29" fmla="*/ 376 w 376"/>
                <a:gd name="T30" fmla="*/ 199 h 1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6" h="199">
                  <a:moveTo>
                    <a:pt x="0" y="186"/>
                  </a:moveTo>
                  <a:lnTo>
                    <a:pt x="52" y="199"/>
                  </a:lnTo>
                  <a:lnTo>
                    <a:pt x="98" y="190"/>
                  </a:lnTo>
                  <a:lnTo>
                    <a:pt x="144" y="168"/>
                  </a:lnTo>
                  <a:lnTo>
                    <a:pt x="188" y="134"/>
                  </a:lnTo>
                  <a:lnTo>
                    <a:pt x="232" y="95"/>
                  </a:lnTo>
                  <a:lnTo>
                    <a:pt x="279" y="56"/>
                  </a:lnTo>
                  <a:lnTo>
                    <a:pt x="328" y="24"/>
                  </a:lnTo>
                  <a:lnTo>
                    <a:pt x="37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54" name="Freeform 125"/>
            <p:cNvSpPr>
              <a:spLocks/>
            </p:cNvSpPr>
            <p:nvPr/>
          </p:nvSpPr>
          <p:spPr bwMode="auto">
            <a:xfrm>
              <a:off x="2175" y="3047"/>
              <a:ext cx="61" cy="17"/>
            </a:xfrm>
            <a:custGeom>
              <a:avLst/>
              <a:gdLst>
                <a:gd name="T0" fmla="*/ 0 w 245"/>
                <a:gd name="T1" fmla="*/ 17 h 67"/>
                <a:gd name="T2" fmla="*/ 7 w 245"/>
                <a:gd name="T3" fmla="*/ 15 h 67"/>
                <a:gd name="T4" fmla="*/ 16 w 245"/>
                <a:gd name="T5" fmla="*/ 15 h 67"/>
                <a:gd name="T6" fmla="*/ 23 w 245"/>
                <a:gd name="T7" fmla="*/ 14 h 67"/>
                <a:gd name="T8" fmla="*/ 32 w 245"/>
                <a:gd name="T9" fmla="*/ 13 h 67"/>
                <a:gd name="T10" fmla="*/ 40 w 245"/>
                <a:gd name="T11" fmla="*/ 11 h 67"/>
                <a:gd name="T12" fmla="*/ 48 w 245"/>
                <a:gd name="T13" fmla="*/ 9 h 67"/>
                <a:gd name="T14" fmla="*/ 55 w 245"/>
                <a:gd name="T15" fmla="*/ 5 h 67"/>
                <a:gd name="T16" fmla="*/ 61 w 245"/>
                <a:gd name="T17" fmla="*/ 0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67"/>
                <a:gd name="T29" fmla="*/ 245 w 245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67">
                  <a:moveTo>
                    <a:pt x="0" y="67"/>
                  </a:moveTo>
                  <a:lnTo>
                    <a:pt x="29" y="60"/>
                  </a:lnTo>
                  <a:lnTo>
                    <a:pt x="63" y="58"/>
                  </a:lnTo>
                  <a:lnTo>
                    <a:pt x="94" y="54"/>
                  </a:lnTo>
                  <a:lnTo>
                    <a:pt x="128" y="51"/>
                  </a:lnTo>
                  <a:lnTo>
                    <a:pt x="161" y="45"/>
                  </a:lnTo>
                  <a:lnTo>
                    <a:pt x="192" y="36"/>
                  </a:lnTo>
                  <a:lnTo>
                    <a:pt x="219" y="20"/>
                  </a:lnTo>
                  <a:lnTo>
                    <a:pt x="2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55" name="Freeform 126"/>
            <p:cNvSpPr>
              <a:spLocks/>
            </p:cNvSpPr>
            <p:nvPr/>
          </p:nvSpPr>
          <p:spPr bwMode="auto">
            <a:xfrm>
              <a:off x="1764" y="3025"/>
              <a:ext cx="91" cy="64"/>
            </a:xfrm>
            <a:custGeom>
              <a:avLst/>
              <a:gdLst>
                <a:gd name="T0" fmla="*/ 0 w 365"/>
                <a:gd name="T1" fmla="*/ 0 h 254"/>
                <a:gd name="T2" fmla="*/ 4 w 365"/>
                <a:gd name="T3" fmla="*/ 3 h 254"/>
                <a:gd name="T4" fmla="*/ 8 w 365"/>
                <a:gd name="T5" fmla="*/ 7 h 254"/>
                <a:gd name="T6" fmla="*/ 11 w 365"/>
                <a:gd name="T7" fmla="*/ 11 h 254"/>
                <a:gd name="T8" fmla="*/ 14 w 365"/>
                <a:gd name="T9" fmla="*/ 15 h 254"/>
                <a:gd name="T10" fmla="*/ 18 w 365"/>
                <a:gd name="T11" fmla="*/ 19 h 254"/>
                <a:gd name="T12" fmla="*/ 21 w 365"/>
                <a:gd name="T13" fmla="*/ 23 h 254"/>
                <a:gd name="T14" fmla="*/ 24 w 365"/>
                <a:gd name="T15" fmla="*/ 26 h 254"/>
                <a:gd name="T16" fmla="*/ 29 w 365"/>
                <a:gd name="T17" fmla="*/ 29 h 254"/>
                <a:gd name="T18" fmla="*/ 37 w 365"/>
                <a:gd name="T19" fmla="*/ 35 h 254"/>
                <a:gd name="T20" fmla="*/ 44 w 365"/>
                <a:gd name="T21" fmla="*/ 41 h 254"/>
                <a:gd name="T22" fmla="*/ 52 w 365"/>
                <a:gd name="T23" fmla="*/ 47 h 254"/>
                <a:gd name="T24" fmla="*/ 59 w 365"/>
                <a:gd name="T25" fmla="*/ 54 h 254"/>
                <a:gd name="T26" fmla="*/ 66 w 365"/>
                <a:gd name="T27" fmla="*/ 58 h 254"/>
                <a:gd name="T28" fmla="*/ 74 w 365"/>
                <a:gd name="T29" fmla="*/ 62 h 254"/>
                <a:gd name="T30" fmla="*/ 83 w 365"/>
                <a:gd name="T31" fmla="*/ 64 h 254"/>
                <a:gd name="T32" fmla="*/ 91 w 365"/>
                <a:gd name="T33" fmla="*/ 63 h 2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5"/>
                <a:gd name="T52" fmla="*/ 0 h 254"/>
                <a:gd name="T53" fmla="*/ 365 w 365"/>
                <a:gd name="T54" fmla="*/ 254 h 2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5" h="254">
                  <a:moveTo>
                    <a:pt x="0" y="0"/>
                  </a:moveTo>
                  <a:lnTo>
                    <a:pt x="17" y="12"/>
                  </a:lnTo>
                  <a:lnTo>
                    <a:pt x="33" y="27"/>
                  </a:lnTo>
                  <a:lnTo>
                    <a:pt x="45" y="43"/>
                  </a:lnTo>
                  <a:lnTo>
                    <a:pt x="58" y="59"/>
                  </a:lnTo>
                  <a:lnTo>
                    <a:pt x="72" y="76"/>
                  </a:lnTo>
                  <a:lnTo>
                    <a:pt x="85" y="92"/>
                  </a:lnTo>
                  <a:lnTo>
                    <a:pt x="98" y="105"/>
                  </a:lnTo>
                  <a:lnTo>
                    <a:pt x="115" y="117"/>
                  </a:lnTo>
                  <a:lnTo>
                    <a:pt x="147" y="140"/>
                  </a:lnTo>
                  <a:lnTo>
                    <a:pt x="176" y="163"/>
                  </a:lnTo>
                  <a:lnTo>
                    <a:pt x="207" y="188"/>
                  </a:lnTo>
                  <a:lnTo>
                    <a:pt x="236" y="214"/>
                  </a:lnTo>
                  <a:lnTo>
                    <a:pt x="266" y="231"/>
                  </a:lnTo>
                  <a:lnTo>
                    <a:pt x="296" y="247"/>
                  </a:lnTo>
                  <a:lnTo>
                    <a:pt x="331" y="254"/>
                  </a:lnTo>
                  <a:lnTo>
                    <a:pt x="365" y="25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56" name="Freeform 127"/>
            <p:cNvSpPr>
              <a:spLocks/>
            </p:cNvSpPr>
            <p:nvPr/>
          </p:nvSpPr>
          <p:spPr bwMode="auto">
            <a:xfrm>
              <a:off x="1773" y="3182"/>
              <a:ext cx="120" cy="28"/>
            </a:xfrm>
            <a:custGeom>
              <a:avLst/>
              <a:gdLst>
                <a:gd name="T0" fmla="*/ 0 w 482"/>
                <a:gd name="T1" fmla="*/ 0 h 113"/>
                <a:gd name="T2" fmla="*/ 3 w 482"/>
                <a:gd name="T3" fmla="*/ 3 h 113"/>
                <a:gd name="T4" fmla="*/ 10 w 482"/>
                <a:gd name="T5" fmla="*/ 7 h 113"/>
                <a:gd name="T6" fmla="*/ 16 w 482"/>
                <a:gd name="T7" fmla="*/ 10 h 113"/>
                <a:gd name="T8" fmla="*/ 21 w 482"/>
                <a:gd name="T9" fmla="*/ 12 h 113"/>
                <a:gd name="T10" fmla="*/ 33 w 482"/>
                <a:gd name="T11" fmla="*/ 16 h 113"/>
                <a:gd name="T12" fmla="*/ 46 w 482"/>
                <a:gd name="T13" fmla="*/ 21 h 113"/>
                <a:gd name="T14" fmla="*/ 58 w 482"/>
                <a:gd name="T15" fmla="*/ 24 h 113"/>
                <a:gd name="T16" fmla="*/ 70 w 482"/>
                <a:gd name="T17" fmla="*/ 27 h 113"/>
                <a:gd name="T18" fmla="*/ 81 w 482"/>
                <a:gd name="T19" fmla="*/ 28 h 113"/>
                <a:gd name="T20" fmla="*/ 94 w 482"/>
                <a:gd name="T21" fmla="*/ 28 h 113"/>
                <a:gd name="T22" fmla="*/ 106 w 482"/>
                <a:gd name="T23" fmla="*/ 25 h 113"/>
                <a:gd name="T24" fmla="*/ 120 w 482"/>
                <a:gd name="T25" fmla="*/ 2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2"/>
                <a:gd name="T40" fmla="*/ 0 h 113"/>
                <a:gd name="T41" fmla="*/ 482 w 482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2" h="113">
                  <a:moveTo>
                    <a:pt x="0" y="0"/>
                  </a:moveTo>
                  <a:lnTo>
                    <a:pt x="14" y="14"/>
                  </a:lnTo>
                  <a:lnTo>
                    <a:pt x="39" y="27"/>
                  </a:lnTo>
                  <a:lnTo>
                    <a:pt x="63" y="40"/>
                  </a:lnTo>
                  <a:lnTo>
                    <a:pt x="83" y="48"/>
                  </a:lnTo>
                  <a:lnTo>
                    <a:pt x="134" y="66"/>
                  </a:lnTo>
                  <a:lnTo>
                    <a:pt x="185" y="83"/>
                  </a:lnTo>
                  <a:lnTo>
                    <a:pt x="233" y="98"/>
                  </a:lnTo>
                  <a:lnTo>
                    <a:pt x="280" y="109"/>
                  </a:lnTo>
                  <a:lnTo>
                    <a:pt x="327" y="113"/>
                  </a:lnTo>
                  <a:lnTo>
                    <a:pt x="377" y="111"/>
                  </a:lnTo>
                  <a:lnTo>
                    <a:pt x="427" y="99"/>
                  </a:lnTo>
                  <a:lnTo>
                    <a:pt x="482" y="79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57" name="Freeform 128"/>
            <p:cNvSpPr>
              <a:spLocks/>
            </p:cNvSpPr>
            <p:nvPr/>
          </p:nvSpPr>
          <p:spPr bwMode="auto">
            <a:xfrm>
              <a:off x="1739" y="3267"/>
              <a:ext cx="98" cy="13"/>
            </a:xfrm>
            <a:custGeom>
              <a:avLst/>
              <a:gdLst>
                <a:gd name="T0" fmla="*/ 0 w 393"/>
                <a:gd name="T1" fmla="*/ 5 h 52"/>
                <a:gd name="T2" fmla="*/ 12 w 393"/>
                <a:gd name="T3" fmla="*/ 9 h 52"/>
                <a:gd name="T4" fmla="*/ 25 w 393"/>
                <a:gd name="T5" fmla="*/ 11 h 52"/>
                <a:gd name="T6" fmla="*/ 37 w 393"/>
                <a:gd name="T7" fmla="*/ 13 h 52"/>
                <a:gd name="T8" fmla="*/ 50 w 393"/>
                <a:gd name="T9" fmla="*/ 13 h 52"/>
                <a:gd name="T10" fmla="*/ 63 w 393"/>
                <a:gd name="T11" fmla="*/ 12 h 52"/>
                <a:gd name="T12" fmla="*/ 75 w 393"/>
                <a:gd name="T13" fmla="*/ 10 h 52"/>
                <a:gd name="T14" fmla="*/ 87 w 393"/>
                <a:gd name="T15" fmla="*/ 6 h 52"/>
                <a:gd name="T16" fmla="*/ 98 w 393"/>
                <a:gd name="T17" fmla="*/ 0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3"/>
                <a:gd name="T28" fmla="*/ 0 h 52"/>
                <a:gd name="T29" fmla="*/ 393 w 393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3" h="52">
                  <a:moveTo>
                    <a:pt x="0" y="21"/>
                  </a:moveTo>
                  <a:lnTo>
                    <a:pt x="49" y="34"/>
                  </a:lnTo>
                  <a:lnTo>
                    <a:pt x="100" y="44"/>
                  </a:lnTo>
                  <a:lnTo>
                    <a:pt x="150" y="50"/>
                  </a:lnTo>
                  <a:lnTo>
                    <a:pt x="202" y="52"/>
                  </a:lnTo>
                  <a:lnTo>
                    <a:pt x="251" y="48"/>
                  </a:lnTo>
                  <a:lnTo>
                    <a:pt x="299" y="38"/>
                  </a:lnTo>
                  <a:lnTo>
                    <a:pt x="348" y="24"/>
                  </a:lnTo>
                  <a:lnTo>
                    <a:pt x="393" y="0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58" name="Freeform 129"/>
            <p:cNvSpPr>
              <a:spLocks/>
            </p:cNvSpPr>
            <p:nvPr/>
          </p:nvSpPr>
          <p:spPr bwMode="auto">
            <a:xfrm>
              <a:off x="2225" y="3258"/>
              <a:ext cx="50" cy="9"/>
            </a:xfrm>
            <a:custGeom>
              <a:avLst/>
              <a:gdLst>
                <a:gd name="T0" fmla="*/ 50 w 201"/>
                <a:gd name="T1" fmla="*/ 9 h 35"/>
                <a:gd name="T2" fmla="*/ 44 w 201"/>
                <a:gd name="T3" fmla="*/ 9 h 35"/>
                <a:gd name="T4" fmla="*/ 38 w 201"/>
                <a:gd name="T5" fmla="*/ 9 h 35"/>
                <a:gd name="T6" fmla="*/ 31 w 201"/>
                <a:gd name="T7" fmla="*/ 9 h 35"/>
                <a:gd name="T8" fmla="*/ 25 w 201"/>
                <a:gd name="T9" fmla="*/ 8 h 35"/>
                <a:gd name="T10" fmla="*/ 19 w 201"/>
                <a:gd name="T11" fmla="*/ 7 h 35"/>
                <a:gd name="T12" fmla="*/ 12 w 201"/>
                <a:gd name="T13" fmla="*/ 6 h 35"/>
                <a:gd name="T14" fmla="*/ 6 w 201"/>
                <a:gd name="T15" fmla="*/ 4 h 35"/>
                <a:gd name="T16" fmla="*/ 0 w 201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1"/>
                <a:gd name="T28" fmla="*/ 0 h 35"/>
                <a:gd name="T29" fmla="*/ 201 w 201"/>
                <a:gd name="T30" fmla="*/ 35 h 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1" h="35">
                  <a:moveTo>
                    <a:pt x="201" y="35"/>
                  </a:moveTo>
                  <a:lnTo>
                    <a:pt x="176" y="35"/>
                  </a:lnTo>
                  <a:lnTo>
                    <a:pt x="152" y="35"/>
                  </a:lnTo>
                  <a:lnTo>
                    <a:pt x="125" y="35"/>
                  </a:lnTo>
                  <a:lnTo>
                    <a:pt x="99" y="33"/>
                  </a:lnTo>
                  <a:lnTo>
                    <a:pt x="75" y="29"/>
                  </a:lnTo>
                  <a:lnTo>
                    <a:pt x="50" y="23"/>
                  </a:lnTo>
                  <a:lnTo>
                    <a:pt x="26" y="14"/>
                  </a:lnTo>
                  <a:lnTo>
                    <a:pt x="0" y="0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7959" name="Freeform 130"/>
            <p:cNvSpPr>
              <a:spLocks/>
            </p:cNvSpPr>
            <p:nvPr/>
          </p:nvSpPr>
          <p:spPr bwMode="auto">
            <a:xfrm>
              <a:off x="2234" y="3211"/>
              <a:ext cx="56" cy="8"/>
            </a:xfrm>
            <a:custGeom>
              <a:avLst/>
              <a:gdLst>
                <a:gd name="T0" fmla="*/ 56 w 222"/>
                <a:gd name="T1" fmla="*/ 5 h 33"/>
                <a:gd name="T2" fmla="*/ 49 w 222"/>
                <a:gd name="T3" fmla="*/ 8 h 33"/>
                <a:gd name="T4" fmla="*/ 41 w 222"/>
                <a:gd name="T5" fmla="*/ 8 h 33"/>
                <a:gd name="T6" fmla="*/ 34 w 222"/>
                <a:gd name="T7" fmla="*/ 8 h 33"/>
                <a:gd name="T8" fmla="*/ 27 w 222"/>
                <a:gd name="T9" fmla="*/ 8 h 33"/>
                <a:gd name="T10" fmla="*/ 20 w 222"/>
                <a:gd name="T11" fmla="*/ 6 h 33"/>
                <a:gd name="T12" fmla="*/ 13 w 222"/>
                <a:gd name="T13" fmla="*/ 4 h 33"/>
                <a:gd name="T14" fmla="*/ 7 w 222"/>
                <a:gd name="T15" fmla="*/ 2 h 33"/>
                <a:gd name="T16" fmla="*/ 0 w 22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2"/>
                <a:gd name="T28" fmla="*/ 0 h 33"/>
                <a:gd name="T29" fmla="*/ 222 w 222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2" h="33">
                  <a:moveTo>
                    <a:pt x="222" y="22"/>
                  </a:moveTo>
                  <a:lnTo>
                    <a:pt x="194" y="31"/>
                  </a:lnTo>
                  <a:lnTo>
                    <a:pt x="164" y="33"/>
                  </a:lnTo>
                  <a:lnTo>
                    <a:pt x="136" y="33"/>
                  </a:lnTo>
                  <a:lnTo>
                    <a:pt x="109" y="31"/>
                  </a:lnTo>
                  <a:lnTo>
                    <a:pt x="81" y="25"/>
                  </a:lnTo>
                  <a:lnTo>
                    <a:pt x="53" y="18"/>
                  </a:lnTo>
                  <a:lnTo>
                    <a:pt x="26" y="9"/>
                  </a:lnTo>
                  <a:lnTo>
                    <a:pt x="0" y="0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</p:grpSp>
      <p:sp>
        <p:nvSpPr>
          <p:cNvPr id="1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152" y="1325788"/>
            <a:ext cx="3408039" cy="20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4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CALCULUS</a:t>
            </a: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06929B4F-2EF1-4E76-92E2-3D0F2221735C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200150"/>
            <a:ext cx="6552728" cy="3603848"/>
          </a:xfrm>
        </p:spPr>
        <p:txBody>
          <a:bodyPr>
            <a:noAutofit/>
          </a:bodyPr>
          <a:lstStyle/>
          <a:p>
            <a:r>
              <a:rPr lang="en-GB" sz="2400" dirty="0" smtClean="0"/>
              <a:t>This is a general word used for a method of reasoning or calculation</a:t>
            </a:r>
          </a:p>
          <a:p>
            <a:r>
              <a:rPr lang="en-GB" sz="2400" dirty="0" smtClean="0"/>
              <a:t>We have already used it in Propositional Calculus and Predicate Calculus as we have reasoned about situations using logic with laws, truth tables, trees, Boolean algebra and circuit diagrams </a:t>
            </a:r>
          </a:p>
          <a:p>
            <a:r>
              <a:rPr lang="en-GB" sz="2400" dirty="0" smtClean="0"/>
              <a:t>Now we look at two different practical situations which give rise to differential and integral calculus</a:t>
            </a:r>
          </a:p>
        </p:txBody>
      </p:sp>
      <p:pic>
        <p:nvPicPr>
          <p:cNvPr id="10" name="Picture 9" descr="C:\Documents and Settings\fy02\Local Settings\Temporary Internet Files\Content.IE5\19H1ZPCY\MPj04330520000[1].jpg"/>
          <p:cNvPicPr/>
          <p:nvPr/>
        </p:nvPicPr>
        <p:blipFill>
          <a:blip r:embed="rId2" cstate="print"/>
          <a:srcRect l="19176" t="11404" r="21420" b="6001"/>
          <a:stretch>
            <a:fillRect/>
          </a:stretch>
        </p:blipFill>
        <p:spPr bwMode="auto">
          <a:xfrm>
            <a:off x="7020272" y="114685"/>
            <a:ext cx="213614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020272" y="4612958"/>
            <a:ext cx="2134870" cy="441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</a:pPr>
            <a:r>
              <a:rPr lang="en-GB" sz="1200" b="1" i="1" dirty="0">
                <a:solidFill>
                  <a:srgbClr val="1F497D"/>
                </a:solidFill>
                <a:effectLst/>
                <a:latin typeface="Times New Roman"/>
                <a:ea typeface="Calibri"/>
              </a:rPr>
              <a:t>Calculus</a:t>
            </a:r>
            <a:r>
              <a:rPr lang="en-GB" sz="1200" dirty="0">
                <a:effectLst/>
                <a:latin typeface="Times New Roman"/>
                <a:ea typeface="Calibri"/>
              </a:rPr>
              <a:t>, (Latin) a small stone used for counting</a:t>
            </a:r>
          </a:p>
        </p:txBody>
      </p:sp>
    </p:spTree>
    <p:extLst>
      <p:ext uri="{BB962C8B-B14F-4D97-AF65-F5344CB8AC3E}">
        <p14:creationId xmlns:p14="http://schemas.microsoft.com/office/powerpoint/2010/main" val="157307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Solution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F2FF9583-CAEB-47A7-8E0C-B53497409174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0" y="1359694"/>
            <a:ext cx="6656784" cy="368855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y = -x</a:t>
            </a:r>
            <a:r>
              <a:rPr lang="en-GB" sz="1800" baseline="30000" dirty="0"/>
              <a:t>2</a:t>
            </a:r>
            <a:r>
              <a:rPr lang="en-GB" sz="1800" dirty="0"/>
              <a:t> +10x -26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and for a </a:t>
            </a:r>
            <a:r>
              <a:rPr lang="en-GB" sz="1800" dirty="0">
                <a:solidFill>
                  <a:schemeClr val="accent2"/>
                </a:solidFill>
              </a:rPr>
              <a:t>maximum</a:t>
            </a:r>
            <a:r>
              <a:rPr lang="en-GB" sz="1800" dirty="0"/>
              <a:t> the gradient will be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b="1" dirty="0"/>
              <a:t>Differentiating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 err="1"/>
              <a:t>dy</a:t>
            </a:r>
            <a:r>
              <a:rPr lang="en-GB" sz="1800" dirty="0"/>
              <a:t>/</a:t>
            </a:r>
            <a:r>
              <a:rPr lang="en-GB" sz="1800" dirty="0" err="1"/>
              <a:t>dx</a:t>
            </a:r>
            <a:r>
              <a:rPr lang="en-GB" sz="1800" dirty="0"/>
              <a:t> = -2x +10 and for a </a:t>
            </a:r>
            <a:r>
              <a:rPr lang="en-GB" sz="1800" dirty="0">
                <a:solidFill>
                  <a:schemeClr val="accent2"/>
                </a:solidFill>
              </a:rPr>
              <a:t>maximum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 err="1"/>
              <a:t>dy</a:t>
            </a:r>
            <a:r>
              <a:rPr lang="en-GB" sz="1800" dirty="0"/>
              <a:t>/</a:t>
            </a:r>
            <a:r>
              <a:rPr lang="en-GB" sz="1800" dirty="0" err="1"/>
              <a:t>dx</a:t>
            </a:r>
            <a:r>
              <a:rPr lang="en-GB" sz="1800" dirty="0"/>
              <a:t> = -2x+10 = 0 so x = 5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(5 hours after the sensor started at 7am so at noon)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To find whether the ice cream is OK we need to know the temperature, y,  at x =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y = -x</a:t>
            </a:r>
            <a:r>
              <a:rPr lang="en-GB" sz="1800" baseline="30000" dirty="0"/>
              <a:t>2</a:t>
            </a:r>
            <a:r>
              <a:rPr lang="en-GB" sz="1800" dirty="0"/>
              <a:t> +10x -26 so at x = 5 y= -(5)</a:t>
            </a:r>
            <a:r>
              <a:rPr lang="en-GB" sz="1800" baseline="30000" dirty="0"/>
              <a:t>2</a:t>
            </a:r>
            <a:r>
              <a:rPr lang="en-GB" sz="1800" dirty="0"/>
              <a:t> +10(5) -26 = -1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(oh no!) A temperature of -1</a:t>
            </a:r>
            <a:r>
              <a:rPr lang="en-GB" sz="1800" baseline="30000" dirty="0"/>
              <a:t>0</a:t>
            </a:r>
            <a:r>
              <a:rPr lang="en-GB" sz="1800" dirty="0"/>
              <a:t> C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This is above the required freezing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so the ice cream will spoil</a:t>
            </a:r>
          </a:p>
        </p:txBody>
      </p:sp>
      <p:grpSp>
        <p:nvGrpSpPr>
          <p:cNvPr id="38918" name="Group 5"/>
          <p:cNvGrpSpPr>
            <a:grpSpLocks/>
          </p:cNvGrpSpPr>
          <p:nvPr/>
        </p:nvGrpSpPr>
        <p:grpSpPr bwMode="auto">
          <a:xfrm>
            <a:off x="5985522" y="1402807"/>
            <a:ext cx="2246710" cy="1610916"/>
            <a:chOff x="1688" y="2762"/>
            <a:chExt cx="1887" cy="1353"/>
          </a:xfrm>
        </p:grpSpPr>
        <p:pic>
          <p:nvPicPr>
            <p:cNvPr id="38922" name="Picture 6" descr="ICECR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7" y="2773"/>
              <a:ext cx="646" cy="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923" name="Group 7"/>
            <p:cNvGrpSpPr>
              <a:grpSpLocks/>
            </p:cNvGrpSpPr>
            <p:nvPr/>
          </p:nvGrpSpPr>
          <p:grpSpPr bwMode="auto">
            <a:xfrm>
              <a:off x="2929" y="2762"/>
              <a:ext cx="646" cy="1325"/>
              <a:chOff x="2929" y="2762"/>
              <a:chExt cx="646" cy="1325"/>
            </a:xfrm>
          </p:grpSpPr>
          <p:sp>
            <p:nvSpPr>
              <p:cNvPr id="38985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2929" y="2762"/>
                <a:ext cx="646" cy="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86" name="Freeform 9"/>
              <p:cNvSpPr>
                <a:spLocks/>
              </p:cNvSpPr>
              <p:nvPr/>
            </p:nvSpPr>
            <p:spPr bwMode="auto">
              <a:xfrm>
                <a:off x="3086" y="3245"/>
                <a:ext cx="322" cy="782"/>
              </a:xfrm>
              <a:custGeom>
                <a:avLst/>
                <a:gdLst>
                  <a:gd name="T0" fmla="*/ 313 w 1290"/>
                  <a:gd name="T1" fmla="*/ 72 h 3128"/>
                  <a:gd name="T2" fmla="*/ 297 w 1290"/>
                  <a:gd name="T3" fmla="*/ 69 h 3128"/>
                  <a:gd name="T4" fmla="*/ 282 w 1290"/>
                  <a:gd name="T5" fmla="*/ 61 h 3128"/>
                  <a:gd name="T6" fmla="*/ 269 w 1290"/>
                  <a:gd name="T7" fmla="*/ 50 h 3128"/>
                  <a:gd name="T8" fmla="*/ 262 w 1290"/>
                  <a:gd name="T9" fmla="*/ 38 h 3128"/>
                  <a:gd name="T10" fmla="*/ 258 w 1290"/>
                  <a:gd name="T11" fmla="*/ 24 h 3128"/>
                  <a:gd name="T12" fmla="*/ 256 w 1290"/>
                  <a:gd name="T13" fmla="*/ 22 h 3128"/>
                  <a:gd name="T14" fmla="*/ 246 w 1290"/>
                  <a:gd name="T15" fmla="*/ 29 h 3128"/>
                  <a:gd name="T16" fmla="*/ 238 w 1290"/>
                  <a:gd name="T17" fmla="*/ 35 h 3128"/>
                  <a:gd name="T18" fmla="*/ 229 w 1290"/>
                  <a:gd name="T19" fmla="*/ 39 h 3128"/>
                  <a:gd name="T20" fmla="*/ 221 w 1290"/>
                  <a:gd name="T21" fmla="*/ 42 h 3128"/>
                  <a:gd name="T22" fmla="*/ 211 w 1290"/>
                  <a:gd name="T23" fmla="*/ 46 h 3128"/>
                  <a:gd name="T24" fmla="*/ 200 w 1290"/>
                  <a:gd name="T25" fmla="*/ 50 h 3128"/>
                  <a:gd name="T26" fmla="*/ 187 w 1290"/>
                  <a:gd name="T27" fmla="*/ 52 h 3128"/>
                  <a:gd name="T28" fmla="*/ 175 w 1290"/>
                  <a:gd name="T29" fmla="*/ 49 h 3128"/>
                  <a:gd name="T30" fmla="*/ 165 w 1290"/>
                  <a:gd name="T31" fmla="*/ 42 h 3128"/>
                  <a:gd name="T32" fmla="*/ 161 w 1290"/>
                  <a:gd name="T33" fmla="*/ 34 h 3128"/>
                  <a:gd name="T34" fmla="*/ 156 w 1290"/>
                  <a:gd name="T35" fmla="*/ 20 h 3128"/>
                  <a:gd name="T36" fmla="*/ 154 w 1290"/>
                  <a:gd name="T37" fmla="*/ 17 h 3128"/>
                  <a:gd name="T38" fmla="*/ 145 w 1290"/>
                  <a:gd name="T39" fmla="*/ 28 h 3128"/>
                  <a:gd name="T40" fmla="*/ 133 w 1290"/>
                  <a:gd name="T41" fmla="*/ 36 h 3128"/>
                  <a:gd name="T42" fmla="*/ 118 w 1290"/>
                  <a:gd name="T43" fmla="*/ 40 h 3128"/>
                  <a:gd name="T44" fmla="*/ 96 w 1290"/>
                  <a:gd name="T45" fmla="*/ 43 h 3128"/>
                  <a:gd name="T46" fmla="*/ 63 w 1290"/>
                  <a:gd name="T47" fmla="*/ 42 h 3128"/>
                  <a:gd name="T48" fmla="*/ 32 w 1290"/>
                  <a:gd name="T49" fmla="*/ 33 h 3128"/>
                  <a:gd name="T50" fmla="*/ 15 w 1290"/>
                  <a:gd name="T51" fmla="*/ 14 h 3128"/>
                  <a:gd name="T52" fmla="*/ 12 w 1290"/>
                  <a:gd name="T53" fmla="*/ 8 h 3128"/>
                  <a:gd name="T54" fmla="*/ 6 w 1290"/>
                  <a:gd name="T55" fmla="*/ 24 h 3128"/>
                  <a:gd name="T56" fmla="*/ 121 w 1290"/>
                  <a:gd name="T57" fmla="*/ 747 h 3128"/>
                  <a:gd name="T58" fmla="*/ 133 w 1290"/>
                  <a:gd name="T59" fmla="*/ 774 h 3128"/>
                  <a:gd name="T60" fmla="*/ 153 w 1290"/>
                  <a:gd name="T61" fmla="*/ 782 h 3128"/>
                  <a:gd name="T62" fmla="*/ 173 w 1290"/>
                  <a:gd name="T63" fmla="*/ 772 h 3128"/>
                  <a:gd name="T64" fmla="*/ 186 w 1290"/>
                  <a:gd name="T65" fmla="*/ 742 h 31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90"/>
                  <a:gd name="T100" fmla="*/ 0 h 3128"/>
                  <a:gd name="T101" fmla="*/ 1290 w 1290"/>
                  <a:gd name="T102" fmla="*/ 3128 h 31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90" h="3128">
                    <a:moveTo>
                      <a:pt x="1290" y="289"/>
                    </a:moveTo>
                    <a:lnTo>
                      <a:pt x="1254" y="288"/>
                    </a:lnTo>
                    <a:lnTo>
                      <a:pt x="1222" y="283"/>
                    </a:lnTo>
                    <a:lnTo>
                      <a:pt x="1189" y="274"/>
                    </a:lnTo>
                    <a:lnTo>
                      <a:pt x="1158" y="262"/>
                    </a:lnTo>
                    <a:lnTo>
                      <a:pt x="1130" y="245"/>
                    </a:lnTo>
                    <a:lnTo>
                      <a:pt x="1103" y="226"/>
                    </a:lnTo>
                    <a:lnTo>
                      <a:pt x="1079" y="201"/>
                    </a:lnTo>
                    <a:lnTo>
                      <a:pt x="1059" y="172"/>
                    </a:lnTo>
                    <a:lnTo>
                      <a:pt x="1048" y="151"/>
                    </a:lnTo>
                    <a:lnTo>
                      <a:pt x="1039" y="124"/>
                    </a:lnTo>
                    <a:lnTo>
                      <a:pt x="1033" y="97"/>
                    </a:lnTo>
                    <a:lnTo>
                      <a:pt x="1035" y="73"/>
                    </a:lnTo>
                    <a:lnTo>
                      <a:pt x="1027" y="86"/>
                    </a:lnTo>
                    <a:lnTo>
                      <a:pt x="1008" y="101"/>
                    </a:lnTo>
                    <a:lnTo>
                      <a:pt x="987" y="117"/>
                    </a:lnTo>
                    <a:lnTo>
                      <a:pt x="974" y="127"/>
                    </a:lnTo>
                    <a:lnTo>
                      <a:pt x="953" y="138"/>
                    </a:lnTo>
                    <a:lnTo>
                      <a:pt x="934" y="148"/>
                    </a:lnTo>
                    <a:lnTo>
                      <a:pt x="916" y="154"/>
                    </a:lnTo>
                    <a:lnTo>
                      <a:pt x="901" y="160"/>
                    </a:lnTo>
                    <a:lnTo>
                      <a:pt x="884" y="167"/>
                    </a:lnTo>
                    <a:lnTo>
                      <a:pt x="868" y="173"/>
                    </a:lnTo>
                    <a:lnTo>
                      <a:pt x="847" y="182"/>
                    </a:lnTo>
                    <a:lnTo>
                      <a:pt x="826" y="193"/>
                    </a:lnTo>
                    <a:lnTo>
                      <a:pt x="801" y="202"/>
                    </a:lnTo>
                    <a:lnTo>
                      <a:pt x="777" y="208"/>
                    </a:lnTo>
                    <a:lnTo>
                      <a:pt x="751" y="209"/>
                    </a:lnTo>
                    <a:lnTo>
                      <a:pt x="726" y="207"/>
                    </a:lnTo>
                    <a:lnTo>
                      <a:pt x="703" y="198"/>
                    </a:lnTo>
                    <a:lnTo>
                      <a:pt x="682" y="186"/>
                    </a:lnTo>
                    <a:lnTo>
                      <a:pt x="663" y="168"/>
                    </a:lnTo>
                    <a:lnTo>
                      <a:pt x="648" y="148"/>
                    </a:lnTo>
                    <a:lnTo>
                      <a:pt x="643" y="136"/>
                    </a:lnTo>
                    <a:lnTo>
                      <a:pt x="638" y="126"/>
                    </a:lnTo>
                    <a:lnTo>
                      <a:pt x="626" y="78"/>
                    </a:lnTo>
                    <a:lnTo>
                      <a:pt x="625" y="38"/>
                    </a:lnTo>
                    <a:lnTo>
                      <a:pt x="616" y="67"/>
                    </a:lnTo>
                    <a:lnTo>
                      <a:pt x="602" y="92"/>
                    </a:lnTo>
                    <a:lnTo>
                      <a:pt x="581" y="112"/>
                    </a:lnTo>
                    <a:lnTo>
                      <a:pt x="557" y="128"/>
                    </a:lnTo>
                    <a:lnTo>
                      <a:pt x="531" y="142"/>
                    </a:lnTo>
                    <a:lnTo>
                      <a:pt x="500" y="152"/>
                    </a:lnTo>
                    <a:lnTo>
                      <a:pt x="471" y="159"/>
                    </a:lnTo>
                    <a:lnTo>
                      <a:pt x="442" y="165"/>
                    </a:lnTo>
                    <a:lnTo>
                      <a:pt x="385" y="170"/>
                    </a:lnTo>
                    <a:lnTo>
                      <a:pt x="321" y="170"/>
                    </a:lnTo>
                    <a:lnTo>
                      <a:pt x="254" y="166"/>
                    </a:lnTo>
                    <a:lnTo>
                      <a:pt x="189" y="153"/>
                    </a:lnTo>
                    <a:lnTo>
                      <a:pt x="130" y="131"/>
                    </a:lnTo>
                    <a:lnTo>
                      <a:pt x="87" y="100"/>
                    </a:lnTo>
                    <a:lnTo>
                      <a:pt x="60" y="57"/>
                    </a:lnTo>
                    <a:lnTo>
                      <a:pt x="58" y="0"/>
                    </a:lnTo>
                    <a:lnTo>
                      <a:pt x="50" y="33"/>
                    </a:lnTo>
                    <a:lnTo>
                      <a:pt x="39" y="66"/>
                    </a:lnTo>
                    <a:lnTo>
                      <a:pt x="23" y="96"/>
                    </a:lnTo>
                    <a:lnTo>
                      <a:pt x="0" y="121"/>
                    </a:lnTo>
                    <a:lnTo>
                      <a:pt x="484" y="2986"/>
                    </a:lnTo>
                    <a:lnTo>
                      <a:pt x="503" y="3049"/>
                    </a:lnTo>
                    <a:lnTo>
                      <a:pt x="533" y="3094"/>
                    </a:lnTo>
                    <a:lnTo>
                      <a:pt x="571" y="3121"/>
                    </a:lnTo>
                    <a:lnTo>
                      <a:pt x="612" y="3128"/>
                    </a:lnTo>
                    <a:lnTo>
                      <a:pt x="653" y="3117"/>
                    </a:lnTo>
                    <a:lnTo>
                      <a:pt x="692" y="3088"/>
                    </a:lnTo>
                    <a:lnTo>
                      <a:pt x="723" y="3038"/>
                    </a:lnTo>
                    <a:lnTo>
                      <a:pt x="746" y="2969"/>
                    </a:lnTo>
                    <a:lnTo>
                      <a:pt x="1290" y="289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87" name="Freeform 10"/>
              <p:cNvSpPr>
                <a:spLocks/>
              </p:cNvSpPr>
              <p:nvPr/>
            </p:nvSpPr>
            <p:spPr bwMode="auto">
              <a:xfrm>
                <a:off x="2991" y="2822"/>
                <a:ext cx="510" cy="431"/>
              </a:xfrm>
              <a:custGeom>
                <a:avLst/>
                <a:gdLst>
                  <a:gd name="T0" fmla="*/ 13 w 2042"/>
                  <a:gd name="T1" fmla="*/ 339 h 1722"/>
                  <a:gd name="T2" fmla="*/ 25 w 2042"/>
                  <a:gd name="T3" fmla="*/ 346 h 1722"/>
                  <a:gd name="T4" fmla="*/ 49 w 2042"/>
                  <a:gd name="T5" fmla="*/ 366 h 1722"/>
                  <a:gd name="T6" fmla="*/ 77 w 2042"/>
                  <a:gd name="T7" fmla="*/ 381 h 1722"/>
                  <a:gd name="T8" fmla="*/ 105 w 2042"/>
                  <a:gd name="T9" fmla="*/ 389 h 1722"/>
                  <a:gd name="T10" fmla="*/ 115 w 2042"/>
                  <a:gd name="T11" fmla="*/ 397 h 1722"/>
                  <a:gd name="T12" fmla="*/ 134 w 2042"/>
                  <a:gd name="T13" fmla="*/ 383 h 1722"/>
                  <a:gd name="T14" fmla="*/ 160 w 2042"/>
                  <a:gd name="T15" fmla="*/ 377 h 1722"/>
                  <a:gd name="T16" fmla="*/ 184 w 2042"/>
                  <a:gd name="T17" fmla="*/ 373 h 1722"/>
                  <a:gd name="T18" fmla="*/ 208 w 2042"/>
                  <a:gd name="T19" fmla="*/ 378 h 1722"/>
                  <a:gd name="T20" fmla="*/ 232 w 2042"/>
                  <a:gd name="T21" fmla="*/ 386 h 1722"/>
                  <a:gd name="T22" fmla="*/ 244 w 2042"/>
                  <a:gd name="T23" fmla="*/ 404 h 1722"/>
                  <a:gd name="T24" fmla="*/ 250 w 2042"/>
                  <a:gd name="T25" fmla="*/ 415 h 1722"/>
                  <a:gd name="T26" fmla="*/ 256 w 2042"/>
                  <a:gd name="T27" fmla="*/ 410 h 1722"/>
                  <a:gd name="T28" fmla="*/ 268 w 2042"/>
                  <a:gd name="T29" fmla="*/ 393 h 1722"/>
                  <a:gd name="T30" fmla="*/ 293 w 2042"/>
                  <a:gd name="T31" fmla="*/ 392 h 1722"/>
                  <a:gd name="T32" fmla="*/ 314 w 2042"/>
                  <a:gd name="T33" fmla="*/ 391 h 1722"/>
                  <a:gd name="T34" fmla="*/ 328 w 2042"/>
                  <a:gd name="T35" fmla="*/ 401 h 1722"/>
                  <a:gd name="T36" fmla="*/ 341 w 2042"/>
                  <a:gd name="T37" fmla="*/ 411 h 1722"/>
                  <a:gd name="T38" fmla="*/ 355 w 2042"/>
                  <a:gd name="T39" fmla="*/ 425 h 1722"/>
                  <a:gd name="T40" fmla="*/ 360 w 2042"/>
                  <a:gd name="T41" fmla="*/ 419 h 1722"/>
                  <a:gd name="T42" fmla="*/ 371 w 2042"/>
                  <a:gd name="T43" fmla="*/ 405 h 1722"/>
                  <a:gd name="T44" fmla="*/ 386 w 2042"/>
                  <a:gd name="T45" fmla="*/ 398 h 1722"/>
                  <a:gd name="T46" fmla="*/ 398 w 2042"/>
                  <a:gd name="T47" fmla="*/ 398 h 1722"/>
                  <a:gd name="T48" fmla="*/ 410 w 2042"/>
                  <a:gd name="T49" fmla="*/ 400 h 1722"/>
                  <a:gd name="T50" fmla="*/ 413 w 2042"/>
                  <a:gd name="T51" fmla="*/ 398 h 1722"/>
                  <a:gd name="T52" fmla="*/ 405 w 2042"/>
                  <a:gd name="T53" fmla="*/ 380 h 1722"/>
                  <a:gd name="T54" fmla="*/ 408 w 2042"/>
                  <a:gd name="T55" fmla="*/ 357 h 1722"/>
                  <a:gd name="T56" fmla="*/ 425 w 2042"/>
                  <a:gd name="T57" fmla="*/ 341 h 1722"/>
                  <a:gd name="T58" fmla="*/ 446 w 2042"/>
                  <a:gd name="T59" fmla="*/ 336 h 1722"/>
                  <a:gd name="T60" fmla="*/ 467 w 2042"/>
                  <a:gd name="T61" fmla="*/ 335 h 1722"/>
                  <a:gd name="T62" fmla="*/ 487 w 2042"/>
                  <a:gd name="T63" fmla="*/ 333 h 1722"/>
                  <a:gd name="T64" fmla="*/ 507 w 2042"/>
                  <a:gd name="T65" fmla="*/ 285 h 1722"/>
                  <a:gd name="T66" fmla="*/ 506 w 2042"/>
                  <a:gd name="T67" fmla="*/ 210 h 1722"/>
                  <a:gd name="T68" fmla="*/ 498 w 2042"/>
                  <a:gd name="T69" fmla="*/ 166 h 1722"/>
                  <a:gd name="T70" fmla="*/ 485 w 2042"/>
                  <a:gd name="T71" fmla="*/ 121 h 1722"/>
                  <a:gd name="T72" fmla="*/ 465 w 2042"/>
                  <a:gd name="T73" fmla="*/ 81 h 1722"/>
                  <a:gd name="T74" fmla="*/ 438 w 2042"/>
                  <a:gd name="T75" fmla="*/ 48 h 1722"/>
                  <a:gd name="T76" fmla="*/ 403 w 2042"/>
                  <a:gd name="T77" fmla="*/ 28 h 1722"/>
                  <a:gd name="T78" fmla="*/ 379 w 2042"/>
                  <a:gd name="T79" fmla="*/ 24 h 1722"/>
                  <a:gd name="T80" fmla="*/ 355 w 2042"/>
                  <a:gd name="T81" fmla="*/ 18 h 1722"/>
                  <a:gd name="T82" fmla="*/ 335 w 2042"/>
                  <a:gd name="T83" fmla="*/ 13 h 1722"/>
                  <a:gd name="T84" fmla="*/ 295 w 2042"/>
                  <a:gd name="T85" fmla="*/ 5 h 1722"/>
                  <a:gd name="T86" fmla="*/ 255 w 2042"/>
                  <a:gd name="T87" fmla="*/ 1 h 1722"/>
                  <a:gd name="T88" fmla="*/ 214 w 2042"/>
                  <a:gd name="T89" fmla="*/ 1 h 1722"/>
                  <a:gd name="T90" fmla="*/ 174 w 2042"/>
                  <a:gd name="T91" fmla="*/ 4 h 1722"/>
                  <a:gd name="T92" fmla="*/ 132 w 2042"/>
                  <a:gd name="T93" fmla="*/ 13 h 1722"/>
                  <a:gd name="T94" fmla="*/ 109 w 2042"/>
                  <a:gd name="T95" fmla="*/ 21 h 1722"/>
                  <a:gd name="T96" fmla="*/ 88 w 2042"/>
                  <a:gd name="T97" fmla="*/ 32 h 1722"/>
                  <a:gd name="T98" fmla="*/ 71 w 2042"/>
                  <a:gd name="T99" fmla="*/ 40 h 1722"/>
                  <a:gd name="T100" fmla="*/ 16 w 2042"/>
                  <a:gd name="T101" fmla="*/ 107 h 1722"/>
                  <a:gd name="T102" fmla="*/ 0 w 2042"/>
                  <a:gd name="T103" fmla="*/ 212 h 1722"/>
                  <a:gd name="T104" fmla="*/ 1 w 2042"/>
                  <a:gd name="T105" fmla="*/ 291 h 1722"/>
                  <a:gd name="T106" fmla="*/ 9 w 2042"/>
                  <a:gd name="T107" fmla="*/ 338 h 172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042"/>
                  <a:gd name="T163" fmla="*/ 0 h 1722"/>
                  <a:gd name="T164" fmla="*/ 2042 w 2042"/>
                  <a:gd name="T165" fmla="*/ 1722 h 172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042" h="1722">
                    <a:moveTo>
                      <a:pt x="36" y="1352"/>
                    </a:moveTo>
                    <a:lnTo>
                      <a:pt x="44" y="1353"/>
                    </a:lnTo>
                    <a:lnTo>
                      <a:pt x="52" y="1356"/>
                    </a:lnTo>
                    <a:lnTo>
                      <a:pt x="59" y="1361"/>
                    </a:lnTo>
                    <a:lnTo>
                      <a:pt x="66" y="1362"/>
                    </a:lnTo>
                    <a:lnTo>
                      <a:pt x="102" y="1384"/>
                    </a:lnTo>
                    <a:lnTo>
                      <a:pt x="135" y="1408"/>
                    </a:lnTo>
                    <a:lnTo>
                      <a:pt x="166" y="1436"/>
                    </a:lnTo>
                    <a:lnTo>
                      <a:pt x="197" y="1463"/>
                    </a:lnTo>
                    <a:lnTo>
                      <a:pt x="232" y="1486"/>
                    </a:lnTo>
                    <a:lnTo>
                      <a:pt x="268" y="1507"/>
                    </a:lnTo>
                    <a:lnTo>
                      <a:pt x="309" y="1521"/>
                    </a:lnTo>
                    <a:lnTo>
                      <a:pt x="357" y="1526"/>
                    </a:lnTo>
                    <a:lnTo>
                      <a:pt x="389" y="1532"/>
                    </a:lnTo>
                    <a:lnTo>
                      <a:pt x="421" y="1553"/>
                    </a:lnTo>
                    <a:lnTo>
                      <a:pt x="445" y="1584"/>
                    </a:lnTo>
                    <a:lnTo>
                      <a:pt x="451" y="1622"/>
                    </a:lnTo>
                    <a:lnTo>
                      <a:pt x="460" y="1588"/>
                    </a:lnTo>
                    <a:lnTo>
                      <a:pt x="480" y="1564"/>
                    </a:lnTo>
                    <a:lnTo>
                      <a:pt x="505" y="1545"/>
                    </a:lnTo>
                    <a:lnTo>
                      <a:pt x="535" y="1531"/>
                    </a:lnTo>
                    <a:lnTo>
                      <a:pt x="570" y="1522"/>
                    </a:lnTo>
                    <a:lnTo>
                      <a:pt x="604" y="1514"/>
                    </a:lnTo>
                    <a:lnTo>
                      <a:pt x="639" y="1507"/>
                    </a:lnTo>
                    <a:lnTo>
                      <a:pt x="674" y="1497"/>
                    </a:lnTo>
                    <a:lnTo>
                      <a:pt x="704" y="1492"/>
                    </a:lnTo>
                    <a:lnTo>
                      <a:pt x="735" y="1490"/>
                    </a:lnTo>
                    <a:lnTo>
                      <a:pt x="766" y="1494"/>
                    </a:lnTo>
                    <a:lnTo>
                      <a:pt x="799" y="1500"/>
                    </a:lnTo>
                    <a:lnTo>
                      <a:pt x="832" y="1510"/>
                    </a:lnTo>
                    <a:lnTo>
                      <a:pt x="863" y="1521"/>
                    </a:lnTo>
                    <a:lnTo>
                      <a:pt x="895" y="1531"/>
                    </a:lnTo>
                    <a:lnTo>
                      <a:pt x="929" y="1541"/>
                    </a:lnTo>
                    <a:lnTo>
                      <a:pt x="927" y="1575"/>
                    </a:lnTo>
                    <a:lnTo>
                      <a:pt x="948" y="1596"/>
                    </a:lnTo>
                    <a:lnTo>
                      <a:pt x="975" y="1615"/>
                    </a:lnTo>
                    <a:lnTo>
                      <a:pt x="990" y="1642"/>
                    </a:lnTo>
                    <a:lnTo>
                      <a:pt x="995" y="1652"/>
                    </a:lnTo>
                    <a:lnTo>
                      <a:pt x="1002" y="1660"/>
                    </a:lnTo>
                    <a:lnTo>
                      <a:pt x="1009" y="1669"/>
                    </a:lnTo>
                    <a:lnTo>
                      <a:pt x="1013" y="1677"/>
                    </a:lnTo>
                    <a:lnTo>
                      <a:pt x="1024" y="1640"/>
                    </a:lnTo>
                    <a:lnTo>
                      <a:pt x="1039" y="1607"/>
                    </a:lnTo>
                    <a:lnTo>
                      <a:pt x="1055" y="1583"/>
                    </a:lnTo>
                    <a:lnTo>
                      <a:pt x="1072" y="1572"/>
                    </a:lnTo>
                    <a:lnTo>
                      <a:pt x="1106" y="1572"/>
                    </a:lnTo>
                    <a:lnTo>
                      <a:pt x="1141" y="1569"/>
                    </a:lnTo>
                    <a:lnTo>
                      <a:pt x="1173" y="1566"/>
                    </a:lnTo>
                    <a:lnTo>
                      <a:pt x="1203" y="1561"/>
                    </a:lnTo>
                    <a:lnTo>
                      <a:pt x="1231" y="1560"/>
                    </a:lnTo>
                    <a:lnTo>
                      <a:pt x="1256" y="1561"/>
                    </a:lnTo>
                    <a:lnTo>
                      <a:pt x="1277" y="1567"/>
                    </a:lnTo>
                    <a:lnTo>
                      <a:pt x="1294" y="1579"/>
                    </a:lnTo>
                    <a:lnTo>
                      <a:pt x="1315" y="1601"/>
                    </a:lnTo>
                    <a:lnTo>
                      <a:pt x="1329" y="1615"/>
                    </a:lnTo>
                    <a:lnTo>
                      <a:pt x="1344" y="1628"/>
                    </a:lnTo>
                    <a:lnTo>
                      <a:pt x="1364" y="1643"/>
                    </a:lnTo>
                    <a:lnTo>
                      <a:pt x="1383" y="1657"/>
                    </a:lnTo>
                    <a:lnTo>
                      <a:pt x="1405" y="1676"/>
                    </a:lnTo>
                    <a:lnTo>
                      <a:pt x="1422" y="1698"/>
                    </a:lnTo>
                    <a:lnTo>
                      <a:pt x="1425" y="1722"/>
                    </a:lnTo>
                    <a:lnTo>
                      <a:pt x="1431" y="1698"/>
                    </a:lnTo>
                    <a:lnTo>
                      <a:pt x="1440" y="1675"/>
                    </a:lnTo>
                    <a:lnTo>
                      <a:pt x="1454" y="1655"/>
                    </a:lnTo>
                    <a:lnTo>
                      <a:pt x="1469" y="1633"/>
                    </a:lnTo>
                    <a:lnTo>
                      <a:pt x="1486" y="1617"/>
                    </a:lnTo>
                    <a:lnTo>
                      <a:pt x="1505" y="1604"/>
                    </a:lnTo>
                    <a:lnTo>
                      <a:pt x="1526" y="1596"/>
                    </a:lnTo>
                    <a:lnTo>
                      <a:pt x="1547" y="1590"/>
                    </a:lnTo>
                    <a:lnTo>
                      <a:pt x="1562" y="1589"/>
                    </a:lnTo>
                    <a:lnTo>
                      <a:pt x="1578" y="1588"/>
                    </a:lnTo>
                    <a:lnTo>
                      <a:pt x="1594" y="1589"/>
                    </a:lnTo>
                    <a:lnTo>
                      <a:pt x="1612" y="1590"/>
                    </a:lnTo>
                    <a:lnTo>
                      <a:pt x="1627" y="1593"/>
                    </a:lnTo>
                    <a:lnTo>
                      <a:pt x="1641" y="1597"/>
                    </a:lnTo>
                    <a:lnTo>
                      <a:pt x="1655" y="1604"/>
                    </a:lnTo>
                    <a:lnTo>
                      <a:pt x="1667" y="1614"/>
                    </a:lnTo>
                    <a:lnTo>
                      <a:pt x="1652" y="1590"/>
                    </a:lnTo>
                    <a:lnTo>
                      <a:pt x="1641" y="1566"/>
                    </a:lnTo>
                    <a:lnTo>
                      <a:pt x="1631" y="1541"/>
                    </a:lnTo>
                    <a:lnTo>
                      <a:pt x="1622" y="1519"/>
                    </a:lnTo>
                    <a:lnTo>
                      <a:pt x="1618" y="1487"/>
                    </a:lnTo>
                    <a:lnTo>
                      <a:pt x="1621" y="1458"/>
                    </a:lnTo>
                    <a:lnTo>
                      <a:pt x="1633" y="1428"/>
                    </a:lnTo>
                    <a:lnTo>
                      <a:pt x="1651" y="1400"/>
                    </a:lnTo>
                    <a:lnTo>
                      <a:pt x="1674" y="1379"/>
                    </a:lnTo>
                    <a:lnTo>
                      <a:pt x="1701" y="1361"/>
                    </a:lnTo>
                    <a:lnTo>
                      <a:pt x="1729" y="1349"/>
                    </a:lnTo>
                    <a:lnTo>
                      <a:pt x="1759" y="1344"/>
                    </a:lnTo>
                    <a:lnTo>
                      <a:pt x="1787" y="1343"/>
                    </a:lnTo>
                    <a:lnTo>
                      <a:pt x="1813" y="1342"/>
                    </a:lnTo>
                    <a:lnTo>
                      <a:pt x="1841" y="1341"/>
                    </a:lnTo>
                    <a:lnTo>
                      <a:pt x="1869" y="1339"/>
                    </a:lnTo>
                    <a:lnTo>
                      <a:pt x="1896" y="1337"/>
                    </a:lnTo>
                    <a:lnTo>
                      <a:pt x="1923" y="1333"/>
                    </a:lnTo>
                    <a:lnTo>
                      <a:pt x="1950" y="1331"/>
                    </a:lnTo>
                    <a:lnTo>
                      <a:pt x="1977" y="1326"/>
                    </a:lnTo>
                    <a:lnTo>
                      <a:pt x="2009" y="1237"/>
                    </a:lnTo>
                    <a:lnTo>
                      <a:pt x="2031" y="1137"/>
                    </a:lnTo>
                    <a:lnTo>
                      <a:pt x="2042" y="1039"/>
                    </a:lnTo>
                    <a:lnTo>
                      <a:pt x="2040" y="941"/>
                    </a:lnTo>
                    <a:lnTo>
                      <a:pt x="2027" y="840"/>
                    </a:lnTo>
                    <a:lnTo>
                      <a:pt x="2018" y="784"/>
                    </a:lnTo>
                    <a:lnTo>
                      <a:pt x="2005" y="724"/>
                    </a:lnTo>
                    <a:lnTo>
                      <a:pt x="1993" y="665"/>
                    </a:lnTo>
                    <a:lnTo>
                      <a:pt x="1977" y="603"/>
                    </a:lnTo>
                    <a:lnTo>
                      <a:pt x="1959" y="543"/>
                    </a:lnTo>
                    <a:lnTo>
                      <a:pt x="1940" y="484"/>
                    </a:lnTo>
                    <a:lnTo>
                      <a:pt x="1917" y="426"/>
                    </a:lnTo>
                    <a:lnTo>
                      <a:pt x="1892" y="372"/>
                    </a:lnTo>
                    <a:lnTo>
                      <a:pt x="1863" y="322"/>
                    </a:lnTo>
                    <a:lnTo>
                      <a:pt x="1831" y="272"/>
                    </a:lnTo>
                    <a:lnTo>
                      <a:pt x="1794" y="229"/>
                    </a:lnTo>
                    <a:lnTo>
                      <a:pt x="1755" y="191"/>
                    </a:lnTo>
                    <a:lnTo>
                      <a:pt x="1713" y="158"/>
                    </a:lnTo>
                    <a:lnTo>
                      <a:pt x="1665" y="132"/>
                    </a:lnTo>
                    <a:lnTo>
                      <a:pt x="1615" y="112"/>
                    </a:lnTo>
                    <a:lnTo>
                      <a:pt x="1559" y="103"/>
                    </a:lnTo>
                    <a:lnTo>
                      <a:pt x="1544" y="100"/>
                    </a:lnTo>
                    <a:lnTo>
                      <a:pt x="1518" y="94"/>
                    </a:lnTo>
                    <a:lnTo>
                      <a:pt x="1487" y="88"/>
                    </a:lnTo>
                    <a:lnTo>
                      <a:pt x="1454" y="80"/>
                    </a:lnTo>
                    <a:lnTo>
                      <a:pt x="1420" y="72"/>
                    </a:lnTo>
                    <a:lnTo>
                      <a:pt x="1387" y="64"/>
                    </a:lnTo>
                    <a:lnTo>
                      <a:pt x="1361" y="57"/>
                    </a:lnTo>
                    <a:lnTo>
                      <a:pt x="1342" y="53"/>
                    </a:lnTo>
                    <a:lnTo>
                      <a:pt x="1288" y="40"/>
                    </a:lnTo>
                    <a:lnTo>
                      <a:pt x="1234" y="30"/>
                    </a:lnTo>
                    <a:lnTo>
                      <a:pt x="1180" y="20"/>
                    </a:lnTo>
                    <a:lnTo>
                      <a:pt x="1126" y="14"/>
                    </a:lnTo>
                    <a:lnTo>
                      <a:pt x="1073" y="6"/>
                    </a:lnTo>
                    <a:lnTo>
                      <a:pt x="1019" y="3"/>
                    </a:lnTo>
                    <a:lnTo>
                      <a:pt x="967" y="1"/>
                    </a:lnTo>
                    <a:lnTo>
                      <a:pt x="912" y="0"/>
                    </a:lnTo>
                    <a:lnTo>
                      <a:pt x="857" y="2"/>
                    </a:lnTo>
                    <a:lnTo>
                      <a:pt x="805" y="5"/>
                    </a:lnTo>
                    <a:lnTo>
                      <a:pt x="749" y="9"/>
                    </a:lnTo>
                    <a:lnTo>
                      <a:pt x="695" y="17"/>
                    </a:lnTo>
                    <a:lnTo>
                      <a:pt x="642" y="25"/>
                    </a:lnTo>
                    <a:lnTo>
                      <a:pt x="586" y="37"/>
                    </a:lnTo>
                    <a:lnTo>
                      <a:pt x="530" y="51"/>
                    </a:lnTo>
                    <a:lnTo>
                      <a:pt x="474" y="66"/>
                    </a:lnTo>
                    <a:lnTo>
                      <a:pt x="459" y="74"/>
                    </a:lnTo>
                    <a:lnTo>
                      <a:pt x="437" y="83"/>
                    </a:lnTo>
                    <a:lnTo>
                      <a:pt x="409" y="95"/>
                    </a:lnTo>
                    <a:lnTo>
                      <a:pt x="382" y="111"/>
                    </a:lnTo>
                    <a:lnTo>
                      <a:pt x="353" y="126"/>
                    </a:lnTo>
                    <a:lnTo>
                      <a:pt x="326" y="140"/>
                    </a:lnTo>
                    <a:lnTo>
                      <a:pt x="304" y="151"/>
                    </a:lnTo>
                    <a:lnTo>
                      <a:pt x="286" y="158"/>
                    </a:lnTo>
                    <a:lnTo>
                      <a:pt x="190" y="218"/>
                    </a:lnTo>
                    <a:lnTo>
                      <a:pt x="117" y="310"/>
                    </a:lnTo>
                    <a:lnTo>
                      <a:pt x="64" y="429"/>
                    </a:lnTo>
                    <a:lnTo>
                      <a:pt x="30" y="562"/>
                    </a:lnTo>
                    <a:lnTo>
                      <a:pt x="10" y="705"/>
                    </a:lnTo>
                    <a:lnTo>
                      <a:pt x="0" y="846"/>
                    </a:lnTo>
                    <a:lnTo>
                      <a:pt x="0" y="980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7" y="1226"/>
                    </a:lnTo>
                    <a:lnTo>
                      <a:pt x="19" y="1291"/>
                    </a:lnTo>
                    <a:lnTo>
                      <a:pt x="36" y="1352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88" name="Freeform 11"/>
              <p:cNvSpPr>
                <a:spLocks/>
              </p:cNvSpPr>
              <p:nvPr/>
            </p:nvSpPr>
            <p:spPr bwMode="auto">
              <a:xfrm>
                <a:off x="3396" y="3151"/>
                <a:ext cx="150" cy="141"/>
              </a:xfrm>
              <a:custGeom>
                <a:avLst/>
                <a:gdLst>
                  <a:gd name="T0" fmla="*/ 83 w 601"/>
                  <a:gd name="T1" fmla="*/ 4 h 564"/>
                  <a:gd name="T2" fmla="*/ 69 w 601"/>
                  <a:gd name="T3" fmla="*/ 6 h 564"/>
                  <a:gd name="T4" fmla="*/ 56 w 601"/>
                  <a:gd name="T5" fmla="*/ 7 h 564"/>
                  <a:gd name="T6" fmla="*/ 42 w 601"/>
                  <a:gd name="T7" fmla="*/ 7 h 564"/>
                  <a:gd name="T8" fmla="*/ 28 w 601"/>
                  <a:gd name="T9" fmla="*/ 9 h 564"/>
                  <a:gd name="T10" fmla="*/ 14 w 601"/>
                  <a:gd name="T11" fmla="*/ 17 h 564"/>
                  <a:gd name="T12" fmla="*/ 4 w 601"/>
                  <a:gd name="T13" fmla="*/ 29 h 564"/>
                  <a:gd name="T14" fmla="*/ 0 w 601"/>
                  <a:gd name="T15" fmla="*/ 43 h 564"/>
                  <a:gd name="T16" fmla="*/ 3 w 601"/>
                  <a:gd name="T17" fmla="*/ 57 h 564"/>
                  <a:gd name="T18" fmla="*/ 8 w 601"/>
                  <a:gd name="T19" fmla="*/ 69 h 564"/>
                  <a:gd name="T20" fmla="*/ 33 w 601"/>
                  <a:gd name="T21" fmla="*/ 96 h 564"/>
                  <a:gd name="T22" fmla="*/ 43 w 601"/>
                  <a:gd name="T23" fmla="*/ 108 h 564"/>
                  <a:gd name="T24" fmla="*/ 52 w 601"/>
                  <a:gd name="T25" fmla="*/ 121 h 564"/>
                  <a:gd name="T26" fmla="*/ 60 w 601"/>
                  <a:gd name="T27" fmla="*/ 129 h 564"/>
                  <a:gd name="T28" fmla="*/ 71 w 601"/>
                  <a:gd name="T29" fmla="*/ 132 h 564"/>
                  <a:gd name="T30" fmla="*/ 82 w 601"/>
                  <a:gd name="T31" fmla="*/ 134 h 564"/>
                  <a:gd name="T32" fmla="*/ 91 w 601"/>
                  <a:gd name="T33" fmla="*/ 141 h 564"/>
                  <a:gd name="T34" fmla="*/ 104 w 601"/>
                  <a:gd name="T35" fmla="*/ 128 h 564"/>
                  <a:gd name="T36" fmla="*/ 114 w 601"/>
                  <a:gd name="T37" fmla="*/ 115 h 564"/>
                  <a:gd name="T38" fmla="*/ 126 w 601"/>
                  <a:gd name="T39" fmla="*/ 104 h 564"/>
                  <a:gd name="T40" fmla="*/ 143 w 601"/>
                  <a:gd name="T41" fmla="*/ 99 h 564"/>
                  <a:gd name="T42" fmla="*/ 144 w 601"/>
                  <a:gd name="T43" fmla="*/ 80 h 564"/>
                  <a:gd name="T44" fmla="*/ 149 w 601"/>
                  <a:gd name="T45" fmla="*/ 60 h 564"/>
                  <a:gd name="T46" fmla="*/ 149 w 601"/>
                  <a:gd name="T47" fmla="*/ 41 h 564"/>
                  <a:gd name="T48" fmla="*/ 136 w 601"/>
                  <a:gd name="T49" fmla="*/ 23 h 564"/>
                  <a:gd name="T50" fmla="*/ 137 w 601"/>
                  <a:gd name="T51" fmla="*/ 9 h 564"/>
                  <a:gd name="T52" fmla="*/ 133 w 601"/>
                  <a:gd name="T53" fmla="*/ 5 h 564"/>
                  <a:gd name="T54" fmla="*/ 129 w 601"/>
                  <a:gd name="T55" fmla="*/ 0 h 564"/>
                  <a:gd name="T56" fmla="*/ 120 w 601"/>
                  <a:gd name="T57" fmla="*/ 0 h 564"/>
                  <a:gd name="T58" fmla="*/ 110 w 601"/>
                  <a:gd name="T59" fmla="*/ 1 h 564"/>
                  <a:gd name="T60" fmla="*/ 100 w 601"/>
                  <a:gd name="T61" fmla="*/ 2 h 564"/>
                  <a:gd name="T62" fmla="*/ 90 w 601"/>
                  <a:gd name="T63" fmla="*/ 3 h 56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01"/>
                  <a:gd name="T97" fmla="*/ 0 h 564"/>
                  <a:gd name="T98" fmla="*/ 601 w 601"/>
                  <a:gd name="T99" fmla="*/ 564 h 56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01" h="564">
                    <a:moveTo>
                      <a:pt x="359" y="13"/>
                    </a:moveTo>
                    <a:lnTo>
                      <a:pt x="332" y="18"/>
                    </a:lnTo>
                    <a:lnTo>
                      <a:pt x="305" y="20"/>
                    </a:lnTo>
                    <a:lnTo>
                      <a:pt x="278" y="24"/>
                    </a:lnTo>
                    <a:lnTo>
                      <a:pt x="251" y="26"/>
                    </a:lnTo>
                    <a:lnTo>
                      <a:pt x="223" y="28"/>
                    </a:lnTo>
                    <a:lnTo>
                      <a:pt x="195" y="29"/>
                    </a:lnTo>
                    <a:lnTo>
                      <a:pt x="169" y="30"/>
                    </a:lnTo>
                    <a:lnTo>
                      <a:pt x="141" y="31"/>
                    </a:lnTo>
                    <a:lnTo>
                      <a:pt x="111" y="36"/>
                    </a:lnTo>
                    <a:lnTo>
                      <a:pt x="83" y="48"/>
                    </a:lnTo>
                    <a:lnTo>
                      <a:pt x="56" y="66"/>
                    </a:lnTo>
                    <a:lnTo>
                      <a:pt x="33" y="87"/>
                    </a:lnTo>
                    <a:lnTo>
                      <a:pt x="15" y="115"/>
                    </a:lnTo>
                    <a:lnTo>
                      <a:pt x="3" y="145"/>
                    </a:lnTo>
                    <a:lnTo>
                      <a:pt x="0" y="174"/>
                    </a:lnTo>
                    <a:lnTo>
                      <a:pt x="4" y="206"/>
                    </a:lnTo>
                    <a:lnTo>
                      <a:pt x="13" y="228"/>
                    </a:lnTo>
                    <a:lnTo>
                      <a:pt x="23" y="253"/>
                    </a:lnTo>
                    <a:lnTo>
                      <a:pt x="34" y="277"/>
                    </a:lnTo>
                    <a:lnTo>
                      <a:pt x="49" y="301"/>
                    </a:lnTo>
                    <a:lnTo>
                      <a:pt x="131" y="386"/>
                    </a:lnTo>
                    <a:lnTo>
                      <a:pt x="152" y="409"/>
                    </a:lnTo>
                    <a:lnTo>
                      <a:pt x="174" y="434"/>
                    </a:lnTo>
                    <a:lnTo>
                      <a:pt x="193" y="461"/>
                    </a:lnTo>
                    <a:lnTo>
                      <a:pt x="208" y="486"/>
                    </a:lnTo>
                    <a:lnTo>
                      <a:pt x="223" y="505"/>
                    </a:lnTo>
                    <a:lnTo>
                      <a:pt x="240" y="517"/>
                    </a:lnTo>
                    <a:lnTo>
                      <a:pt x="262" y="523"/>
                    </a:lnTo>
                    <a:lnTo>
                      <a:pt x="283" y="528"/>
                    </a:lnTo>
                    <a:lnTo>
                      <a:pt x="306" y="530"/>
                    </a:lnTo>
                    <a:lnTo>
                      <a:pt x="330" y="535"/>
                    </a:lnTo>
                    <a:lnTo>
                      <a:pt x="349" y="545"/>
                    </a:lnTo>
                    <a:lnTo>
                      <a:pt x="365" y="564"/>
                    </a:lnTo>
                    <a:lnTo>
                      <a:pt x="392" y="539"/>
                    </a:lnTo>
                    <a:lnTo>
                      <a:pt x="415" y="513"/>
                    </a:lnTo>
                    <a:lnTo>
                      <a:pt x="437" y="486"/>
                    </a:lnTo>
                    <a:lnTo>
                      <a:pt x="456" y="460"/>
                    </a:lnTo>
                    <a:lnTo>
                      <a:pt x="479" y="438"/>
                    </a:lnTo>
                    <a:lnTo>
                      <a:pt x="503" y="418"/>
                    </a:lnTo>
                    <a:lnTo>
                      <a:pt x="533" y="404"/>
                    </a:lnTo>
                    <a:lnTo>
                      <a:pt x="571" y="398"/>
                    </a:lnTo>
                    <a:lnTo>
                      <a:pt x="571" y="359"/>
                    </a:lnTo>
                    <a:lnTo>
                      <a:pt x="577" y="320"/>
                    </a:lnTo>
                    <a:lnTo>
                      <a:pt x="589" y="280"/>
                    </a:lnTo>
                    <a:lnTo>
                      <a:pt x="597" y="240"/>
                    </a:lnTo>
                    <a:lnTo>
                      <a:pt x="601" y="201"/>
                    </a:lnTo>
                    <a:lnTo>
                      <a:pt x="596" y="165"/>
                    </a:lnTo>
                    <a:lnTo>
                      <a:pt x="581" y="127"/>
                    </a:lnTo>
                    <a:lnTo>
                      <a:pt x="546" y="94"/>
                    </a:lnTo>
                    <a:lnTo>
                      <a:pt x="542" y="70"/>
                    </a:lnTo>
                    <a:lnTo>
                      <a:pt x="548" y="34"/>
                    </a:lnTo>
                    <a:lnTo>
                      <a:pt x="544" y="22"/>
                    </a:lnTo>
                    <a:lnTo>
                      <a:pt x="531" y="19"/>
                    </a:lnTo>
                    <a:lnTo>
                      <a:pt x="519" y="14"/>
                    </a:lnTo>
                    <a:lnTo>
                      <a:pt x="518" y="0"/>
                    </a:lnTo>
                    <a:lnTo>
                      <a:pt x="498" y="0"/>
                    </a:lnTo>
                    <a:lnTo>
                      <a:pt x="479" y="1"/>
                    </a:lnTo>
                    <a:lnTo>
                      <a:pt x="459" y="2"/>
                    </a:lnTo>
                    <a:lnTo>
                      <a:pt x="439" y="5"/>
                    </a:lnTo>
                    <a:lnTo>
                      <a:pt x="419" y="7"/>
                    </a:lnTo>
                    <a:lnTo>
                      <a:pt x="400" y="8"/>
                    </a:lnTo>
                    <a:lnTo>
                      <a:pt x="379" y="11"/>
                    </a:lnTo>
                    <a:lnTo>
                      <a:pt x="359" y="13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89" name="Freeform 12"/>
              <p:cNvSpPr>
                <a:spLocks/>
              </p:cNvSpPr>
              <p:nvPr/>
            </p:nvSpPr>
            <p:spPr bwMode="auto">
              <a:xfrm>
                <a:off x="2958" y="3159"/>
                <a:ext cx="146" cy="131"/>
              </a:xfrm>
              <a:custGeom>
                <a:avLst/>
                <a:gdLst>
                  <a:gd name="T0" fmla="*/ 128 w 582"/>
                  <a:gd name="T1" fmla="*/ 116 h 521"/>
                  <a:gd name="T2" fmla="*/ 134 w 582"/>
                  <a:gd name="T3" fmla="*/ 110 h 521"/>
                  <a:gd name="T4" fmla="*/ 138 w 582"/>
                  <a:gd name="T5" fmla="*/ 102 h 521"/>
                  <a:gd name="T6" fmla="*/ 141 w 582"/>
                  <a:gd name="T7" fmla="*/ 94 h 521"/>
                  <a:gd name="T8" fmla="*/ 143 w 582"/>
                  <a:gd name="T9" fmla="*/ 86 h 521"/>
                  <a:gd name="T10" fmla="*/ 146 w 582"/>
                  <a:gd name="T11" fmla="*/ 69 h 521"/>
                  <a:gd name="T12" fmla="*/ 144 w 582"/>
                  <a:gd name="T13" fmla="*/ 59 h 521"/>
                  <a:gd name="T14" fmla="*/ 138 w 582"/>
                  <a:gd name="T15" fmla="*/ 51 h 521"/>
                  <a:gd name="T16" fmla="*/ 130 w 582"/>
                  <a:gd name="T17" fmla="*/ 46 h 521"/>
                  <a:gd name="T18" fmla="*/ 122 w 582"/>
                  <a:gd name="T19" fmla="*/ 45 h 521"/>
                  <a:gd name="T20" fmla="*/ 110 w 582"/>
                  <a:gd name="T21" fmla="*/ 43 h 521"/>
                  <a:gd name="T22" fmla="*/ 100 w 582"/>
                  <a:gd name="T23" fmla="*/ 40 h 521"/>
                  <a:gd name="T24" fmla="*/ 91 w 582"/>
                  <a:gd name="T25" fmla="*/ 34 h 521"/>
                  <a:gd name="T26" fmla="*/ 82 w 582"/>
                  <a:gd name="T27" fmla="*/ 29 h 521"/>
                  <a:gd name="T28" fmla="*/ 75 w 582"/>
                  <a:gd name="T29" fmla="*/ 22 h 521"/>
                  <a:gd name="T30" fmla="*/ 67 w 582"/>
                  <a:gd name="T31" fmla="*/ 15 h 521"/>
                  <a:gd name="T32" fmla="*/ 58 w 582"/>
                  <a:gd name="T33" fmla="*/ 9 h 521"/>
                  <a:gd name="T34" fmla="*/ 49 w 582"/>
                  <a:gd name="T35" fmla="*/ 3 h 521"/>
                  <a:gd name="T36" fmla="*/ 48 w 582"/>
                  <a:gd name="T37" fmla="*/ 3 h 521"/>
                  <a:gd name="T38" fmla="*/ 46 w 582"/>
                  <a:gd name="T39" fmla="*/ 2 h 521"/>
                  <a:gd name="T40" fmla="*/ 44 w 582"/>
                  <a:gd name="T41" fmla="*/ 1 h 521"/>
                  <a:gd name="T42" fmla="*/ 42 w 582"/>
                  <a:gd name="T43" fmla="*/ 1 h 521"/>
                  <a:gd name="T44" fmla="*/ 30 w 582"/>
                  <a:gd name="T45" fmla="*/ 0 h 521"/>
                  <a:gd name="T46" fmla="*/ 21 w 582"/>
                  <a:gd name="T47" fmla="*/ 4 h 521"/>
                  <a:gd name="T48" fmla="*/ 13 w 582"/>
                  <a:gd name="T49" fmla="*/ 11 h 521"/>
                  <a:gd name="T50" fmla="*/ 6 w 582"/>
                  <a:gd name="T51" fmla="*/ 21 h 521"/>
                  <a:gd name="T52" fmla="*/ 2 w 582"/>
                  <a:gd name="T53" fmla="*/ 33 h 521"/>
                  <a:gd name="T54" fmla="*/ 0 w 582"/>
                  <a:gd name="T55" fmla="*/ 46 h 521"/>
                  <a:gd name="T56" fmla="*/ 1 w 582"/>
                  <a:gd name="T57" fmla="*/ 59 h 521"/>
                  <a:gd name="T58" fmla="*/ 3 w 582"/>
                  <a:gd name="T59" fmla="*/ 70 h 521"/>
                  <a:gd name="T60" fmla="*/ 7 w 582"/>
                  <a:gd name="T61" fmla="*/ 79 h 521"/>
                  <a:gd name="T62" fmla="*/ 12 w 582"/>
                  <a:gd name="T63" fmla="*/ 87 h 521"/>
                  <a:gd name="T64" fmla="*/ 17 w 582"/>
                  <a:gd name="T65" fmla="*/ 95 h 521"/>
                  <a:gd name="T66" fmla="*/ 23 w 582"/>
                  <a:gd name="T67" fmla="*/ 102 h 521"/>
                  <a:gd name="T68" fmla="*/ 30 w 582"/>
                  <a:gd name="T69" fmla="*/ 109 h 521"/>
                  <a:gd name="T70" fmla="*/ 37 w 582"/>
                  <a:gd name="T71" fmla="*/ 114 h 521"/>
                  <a:gd name="T72" fmla="*/ 45 w 582"/>
                  <a:gd name="T73" fmla="*/ 119 h 521"/>
                  <a:gd name="T74" fmla="*/ 53 w 582"/>
                  <a:gd name="T75" fmla="*/ 124 h 521"/>
                  <a:gd name="T76" fmla="*/ 62 w 582"/>
                  <a:gd name="T77" fmla="*/ 127 h 521"/>
                  <a:gd name="T78" fmla="*/ 70 w 582"/>
                  <a:gd name="T79" fmla="*/ 129 h 521"/>
                  <a:gd name="T80" fmla="*/ 80 w 582"/>
                  <a:gd name="T81" fmla="*/ 131 h 521"/>
                  <a:gd name="T82" fmla="*/ 89 w 582"/>
                  <a:gd name="T83" fmla="*/ 131 h 521"/>
                  <a:gd name="T84" fmla="*/ 97 w 582"/>
                  <a:gd name="T85" fmla="*/ 129 h 521"/>
                  <a:gd name="T86" fmla="*/ 107 w 582"/>
                  <a:gd name="T87" fmla="*/ 127 h 521"/>
                  <a:gd name="T88" fmla="*/ 116 w 582"/>
                  <a:gd name="T89" fmla="*/ 124 h 521"/>
                  <a:gd name="T90" fmla="*/ 124 w 582"/>
                  <a:gd name="T91" fmla="*/ 119 h 521"/>
                  <a:gd name="T92" fmla="*/ 126 w 582"/>
                  <a:gd name="T93" fmla="*/ 118 h 521"/>
                  <a:gd name="T94" fmla="*/ 128 w 582"/>
                  <a:gd name="T95" fmla="*/ 116 h 5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82"/>
                  <a:gd name="T145" fmla="*/ 0 h 521"/>
                  <a:gd name="T146" fmla="*/ 582 w 582"/>
                  <a:gd name="T147" fmla="*/ 521 h 5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82" h="521">
                    <a:moveTo>
                      <a:pt x="511" y="462"/>
                    </a:moveTo>
                    <a:lnTo>
                      <a:pt x="534" y="437"/>
                    </a:lnTo>
                    <a:lnTo>
                      <a:pt x="550" y="407"/>
                    </a:lnTo>
                    <a:lnTo>
                      <a:pt x="561" y="374"/>
                    </a:lnTo>
                    <a:lnTo>
                      <a:pt x="569" y="341"/>
                    </a:lnTo>
                    <a:lnTo>
                      <a:pt x="582" y="273"/>
                    </a:lnTo>
                    <a:lnTo>
                      <a:pt x="576" y="235"/>
                    </a:lnTo>
                    <a:lnTo>
                      <a:pt x="552" y="204"/>
                    </a:lnTo>
                    <a:lnTo>
                      <a:pt x="520" y="183"/>
                    </a:lnTo>
                    <a:lnTo>
                      <a:pt x="488" y="177"/>
                    </a:lnTo>
                    <a:lnTo>
                      <a:pt x="440" y="172"/>
                    </a:lnTo>
                    <a:lnTo>
                      <a:pt x="399" y="158"/>
                    </a:lnTo>
                    <a:lnTo>
                      <a:pt x="363" y="137"/>
                    </a:lnTo>
                    <a:lnTo>
                      <a:pt x="328" y="114"/>
                    </a:lnTo>
                    <a:lnTo>
                      <a:pt x="297" y="87"/>
                    </a:lnTo>
                    <a:lnTo>
                      <a:pt x="266" y="59"/>
                    </a:lnTo>
                    <a:lnTo>
                      <a:pt x="233" y="35"/>
                    </a:lnTo>
                    <a:lnTo>
                      <a:pt x="197" y="13"/>
                    </a:lnTo>
                    <a:lnTo>
                      <a:pt x="190" y="12"/>
                    </a:lnTo>
                    <a:lnTo>
                      <a:pt x="183" y="7"/>
                    </a:lnTo>
                    <a:lnTo>
                      <a:pt x="175" y="4"/>
                    </a:lnTo>
                    <a:lnTo>
                      <a:pt x="167" y="3"/>
                    </a:lnTo>
                    <a:lnTo>
                      <a:pt x="121" y="0"/>
                    </a:lnTo>
                    <a:lnTo>
                      <a:pt x="83" y="15"/>
                    </a:lnTo>
                    <a:lnTo>
                      <a:pt x="50" y="45"/>
                    </a:lnTo>
                    <a:lnTo>
                      <a:pt x="25" y="85"/>
                    </a:lnTo>
                    <a:lnTo>
                      <a:pt x="7" y="132"/>
                    </a:lnTo>
                    <a:lnTo>
                      <a:pt x="0" y="183"/>
                    </a:lnTo>
                    <a:lnTo>
                      <a:pt x="2" y="233"/>
                    </a:lnTo>
                    <a:lnTo>
                      <a:pt x="12" y="278"/>
                    </a:lnTo>
                    <a:lnTo>
                      <a:pt x="28" y="313"/>
                    </a:lnTo>
                    <a:lnTo>
                      <a:pt x="46" y="346"/>
                    </a:lnTo>
                    <a:lnTo>
                      <a:pt x="68" y="377"/>
                    </a:lnTo>
                    <a:lnTo>
                      <a:pt x="92" y="406"/>
                    </a:lnTo>
                    <a:lnTo>
                      <a:pt x="119" y="432"/>
                    </a:lnTo>
                    <a:lnTo>
                      <a:pt x="148" y="455"/>
                    </a:lnTo>
                    <a:lnTo>
                      <a:pt x="179" y="475"/>
                    </a:lnTo>
                    <a:lnTo>
                      <a:pt x="212" y="492"/>
                    </a:lnTo>
                    <a:lnTo>
                      <a:pt x="246" y="505"/>
                    </a:lnTo>
                    <a:lnTo>
                      <a:pt x="281" y="514"/>
                    </a:lnTo>
                    <a:lnTo>
                      <a:pt x="317" y="521"/>
                    </a:lnTo>
                    <a:lnTo>
                      <a:pt x="353" y="521"/>
                    </a:lnTo>
                    <a:lnTo>
                      <a:pt x="388" y="515"/>
                    </a:lnTo>
                    <a:lnTo>
                      <a:pt x="425" y="507"/>
                    </a:lnTo>
                    <a:lnTo>
                      <a:pt x="461" y="493"/>
                    </a:lnTo>
                    <a:lnTo>
                      <a:pt x="496" y="472"/>
                    </a:lnTo>
                    <a:lnTo>
                      <a:pt x="503" y="468"/>
                    </a:lnTo>
                    <a:lnTo>
                      <a:pt x="511" y="462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90" name="Freeform 13"/>
              <p:cNvSpPr>
                <a:spLocks/>
              </p:cNvSpPr>
              <p:nvPr/>
            </p:nvSpPr>
            <p:spPr bwMode="auto">
              <a:xfrm>
                <a:off x="3100" y="3195"/>
                <a:ext cx="144" cy="92"/>
              </a:xfrm>
              <a:custGeom>
                <a:avLst/>
                <a:gdLst>
                  <a:gd name="T0" fmla="*/ 3 w 575"/>
                  <a:gd name="T1" fmla="*/ 33 h 370"/>
                  <a:gd name="T2" fmla="*/ 0 w 575"/>
                  <a:gd name="T3" fmla="*/ 50 h 370"/>
                  <a:gd name="T4" fmla="*/ 1 w 575"/>
                  <a:gd name="T5" fmla="*/ 64 h 370"/>
                  <a:gd name="T6" fmla="*/ 7 w 575"/>
                  <a:gd name="T7" fmla="*/ 75 h 370"/>
                  <a:gd name="T8" fmla="*/ 18 w 575"/>
                  <a:gd name="T9" fmla="*/ 82 h 370"/>
                  <a:gd name="T10" fmla="*/ 33 w 575"/>
                  <a:gd name="T11" fmla="*/ 88 h 370"/>
                  <a:gd name="T12" fmla="*/ 49 w 575"/>
                  <a:gd name="T13" fmla="*/ 91 h 370"/>
                  <a:gd name="T14" fmla="*/ 66 w 575"/>
                  <a:gd name="T15" fmla="*/ 92 h 370"/>
                  <a:gd name="T16" fmla="*/ 82 w 575"/>
                  <a:gd name="T17" fmla="*/ 92 h 370"/>
                  <a:gd name="T18" fmla="*/ 96 w 575"/>
                  <a:gd name="T19" fmla="*/ 91 h 370"/>
                  <a:gd name="T20" fmla="*/ 103 w 575"/>
                  <a:gd name="T21" fmla="*/ 89 h 370"/>
                  <a:gd name="T22" fmla="*/ 111 w 575"/>
                  <a:gd name="T23" fmla="*/ 88 h 370"/>
                  <a:gd name="T24" fmla="*/ 118 w 575"/>
                  <a:gd name="T25" fmla="*/ 85 h 370"/>
                  <a:gd name="T26" fmla="*/ 125 w 575"/>
                  <a:gd name="T27" fmla="*/ 82 h 370"/>
                  <a:gd name="T28" fmla="*/ 131 w 575"/>
                  <a:gd name="T29" fmla="*/ 78 h 370"/>
                  <a:gd name="T30" fmla="*/ 136 w 575"/>
                  <a:gd name="T31" fmla="*/ 73 h 370"/>
                  <a:gd name="T32" fmla="*/ 140 w 575"/>
                  <a:gd name="T33" fmla="*/ 66 h 370"/>
                  <a:gd name="T34" fmla="*/ 142 w 575"/>
                  <a:gd name="T35" fmla="*/ 59 h 370"/>
                  <a:gd name="T36" fmla="*/ 144 w 575"/>
                  <a:gd name="T37" fmla="*/ 46 h 370"/>
                  <a:gd name="T38" fmla="*/ 143 w 575"/>
                  <a:gd name="T39" fmla="*/ 45 h 370"/>
                  <a:gd name="T40" fmla="*/ 141 w 575"/>
                  <a:gd name="T41" fmla="*/ 42 h 370"/>
                  <a:gd name="T42" fmla="*/ 139 w 575"/>
                  <a:gd name="T43" fmla="*/ 40 h 370"/>
                  <a:gd name="T44" fmla="*/ 138 w 575"/>
                  <a:gd name="T45" fmla="*/ 38 h 370"/>
                  <a:gd name="T46" fmla="*/ 134 w 575"/>
                  <a:gd name="T47" fmla="*/ 31 h 370"/>
                  <a:gd name="T48" fmla="*/ 128 w 575"/>
                  <a:gd name="T49" fmla="*/ 26 h 370"/>
                  <a:gd name="T50" fmla="*/ 122 w 575"/>
                  <a:gd name="T51" fmla="*/ 21 h 370"/>
                  <a:gd name="T52" fmla="*/ 123 w 575"/>
                  <a:gd name="T53" fmla="*/ 13 h 370"/>
                  <a:gd name="T54" fmla="*/ 114 w 575"/>
                  <a:gd name="T55" fmla="*/ 10 h 370"/>
                  <a:gd name="T56" fmla="*/ 106 w 575"/>
                  <a:gd name="T57" fmla="*/ 8 h 370"/>
                  <a:gd name="T58" fmla="*/ 99 w 575"/>
                  <a:gd name="T59" fmla="*/ 5 h 370"/>
                  <a:gd name="T60" fmla="*/ 90 w 575"/>
                  <a:gd name="T61" fmla="*/ 2 h 370"/>
                  <a:gd name="T62" fmla="*/ 82 w 575"/>
                  <a:gd name="T63" fmla="*/ 1 h 370"/>
                  <a:gd name="T64" fmla="*/ 74 w 575"/>
                  <a:gd name="T65" fmla="*/ 0 h 370"/>
                  <a:gd name="T66" fmla="*/ 67 w 575"/>
                  <a:gd name="T67" fmla="*/ 0 h 370"/>
                  <a:gd name="T68" fmla="*/ 59 w 575"/>
                  <a:gd name="T69" fmla="*/ 2 h 370"/>
                  <a:gd name="T70" fmla="*/ 50 w 575"/>
                  <a:gd name="T71" fmla="*/ 4 h 370"/>
                  <a:gd name="T72" fmla="*/ 42 w 575"/>
                  <a:gd name="T73" fmla="*/ 6 h 370"/>
                  <a:gd name="T74" fmla="*/ 33 w 575"/>
                  <a:gd name="T75" fmla="*/ 8 h 370"/>
                  <a:gd name="T76" fmla="*/ 24 w 575"/>
                  <a:gd name="T77" fmla="*/ 10 h 370"/>
                  <a:gd name="T78" fmla="*/ 17 w 575"/>
                  <a:gd name="T79" fmla="*/ 14 h 370"/>
                  <a:gd name="T80" fmla="*/ 11 w 575"/>
                  <a:gd name="T81" fmla="*/ 18 h 370"/>
                  <a:gd name="T82" fmla="*/ 6 w 575"/>
                  <a:gd name="T83" fmla="*/ 24 h 370"/>
                  <a:gd name="T84" fmla="*/ 3 w 575"/>
                  <a:gd name="T85" fmla="*/ 33 h 37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75"/>
                  <a:gd name="T130" fmla="*/ 0 h 370"/>
                  <a:gd name="T131" fmla="*/ 575 w 575"/>
                  <a:gd name="T132" fmla="*/ 370 h 37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75" h="370">
                    <a:moveTo>
                      <a:pt x="13" y="132"/>
                    </a:moveTo>
                    <a:lnTo>
                      <a:pt x="0" y="200"/>
                    </a:lnTo>
                    <a:lnTo>
                      <a:pt x="2" y="257"/>
                    </a:lnTo>
                    <a:lnTo>
                      <a:pt x="29" y="300"/>
                    </a:lnTo>
                    <a:lnTo>
                      <a:pt x="72" y="331"/>
                    </a:lnTo>
                    <a:lnTo>
                      <a:pt x="131" y="353"/>
                    </a:lnTo>
                    <a:lnTo>
                      <a:pt x="196" y="366"/>
                    </a:lnTo>
                    <a:lnTo>
                      <a:pt x="263" y="370"/>
                    </a:lnTo>
                    <a:lnTo>
                      <a:pt x="327" y="370"/>
                    </a:lnTo>
                    <a:lnTo>
                      <a:pt x="384" y="365"/>
                    </a:lnTo>
                    <a:lnTo>
                      <a:pt x="413" y="359"/>
                    </a:lnTo>
                    <a:lnTo>
                      <a:pt x="442" y="352"/>
                    </a:lnTo>
                    <a:lnTo>
                      <a:pt x="473" y="342"/>
                    </a:lnTo>
                    <a:lnTo>
                      <a:pt x="499" y="328"/>
                    </a:lnTo>
                    <a:lnTo>
                      <a:pt x="523" y="312"/>
                    </a:lnTo>
                    <a:lnTo>
                      <a:pt x="544" y="292"/>
                    </a:lnTo>
                    <a:lnTo>
                      <a:pt x="558" y="267"/>
                    </a:lnTo>
                    <a:lnTo>
                      <a:pt x="567" y="238"/>
                    </a:lnTo>
                    <a:lnTo>
                      <a:pt x="575" y="187"/>
                    </a:lnTo>
                    <a:lnTo>
                      <a:pt x="571" y="179"/>
                    </a:lnTo>
                    <a:lnTo>
                      <a:pt x="564" y="170"/>
                    </a:lnTo>
                    <a:lnTo>
                      <a:pt x="557" y="162"/>
                    </a:lnTo>
                    <a:lnTo>
                      <a:pt x="552" y="152"/>
                    </a:lnTo>
                    <a:lnTo>
                      <a:pt x="537" y="125"/>
                    </a:lnTo>
                    <a:lnTo>
                      <a:pt x="510" y="106"/>
                    </a:lnTo>
                    <a:lnTo>
                      <a:pt x="489" y="85"/>
                    </a:lnTo>
                    <a:lnTo>
                      <a:pt x="491" y="51"/>
                    </a:lnTo>
                    <a:lnTo>
                      <a:pt x="457" y="41"/>
                    </a:lnTo>
                    <a:lnTo>
                      <a:pt x="425" y="31"/>
                    </a:lnTo>
                    <a:lnTo>
                      <a:pt x="394" y="20"/>
                    </a:lnTo>
                    <a:lnTo>
                      <a:pt x="361" y="10"/>
                    </a:lnTo>
                    <a:lnTo>
                      <a:pt x="328" y="4"/>
                    </a:lnTo>
                    <a:lnTo>
                      <a:pt x="297" y="0"/>
                    </a:lnTo>
                    <a:lnTo>
                      <a:pt x="266" y="2"/>
                    </a:lnTo>
                    <a:lnTo>
                      <a:pt x="236" y="7"/>
                    </a:lnTo>
                    <a:lnTo>
                      <a:pt x="201" y="17"/>
                    </a:lnTo>
                    <a:lnTo>
                      <a:pt x="166" y="24"/>
                    </a:lnTo>
                    <a:lnTo>
                      <a:pt x="132" y="32"/>
                    </a:lnTo>
                    <a:lnTo>
                      <a:pt x="97" y="41"/>
                    </a:lnTo>
                    <a:lnTo>
                      <a:pt x="67" y="55"/>
                    </a:lnTo>
                    <a:lnTo>
                      <a:pt x="42" y="74"/>
                    </a:lnTo>
                    <a:lnTo>
                      <a:pt x="22" y="98"/>
                    </a:lnTo>
                    <a:lnTo>
                      <a:pt x="13" y="132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91" name="Freeform 14"/>
              <p:cNvSpPr>
                <a:spLocks/>
              </p:cNvSpPr>
              <p:nvPr/>
            </p:nvSpPr>
            <p:spPr bwMode="auto">
              <a:xfrm>
                <a:off x="3242" y="3212"/>
                <a:ext cx="105" cy="85"/>
              </a:xfrm>
              <a:custGeom>
                <a:avLst/>
                <a:gdLst>
                  <a:gd name="T0" fmla="*/ 2 w 420"/>
                  <a:gd name="T1" fmla="*/ 29 h 339"/>
                  <a:gd name="T2" fmla="*/ 0 w 420"/>
                  <a:gd name="T3" fmla="*/ 42 h 339"/>
                  <a:gd name="T4" fmla="*/ 0 w 420"/>
                  <a:gd name="T5" fmla="*/ 52 h 339"/>
                  <a:gd name="T6" fmla="*/ 3 w 420"/>
                  <a:gd name="T7" fmla="*/ 64 h 339"/>
                  <a:gd name="T8" fmla="*/ 5 w 420"/>
                  <a:gd name="T9" fmla="*/ 67 h 339"/>
                  <a:gd name="T10" fmla="*/ 6 w 420"/>
                  <a:gd name="T11" fmla="*/ 70 h 339"/>
                  <a:gd name="T12" fmla="*/ 10 w 420"/>
                  <a:gd name="T13" fmla="*/ 75 h 339"/>
                  <a:gd name="T14" fmla="*/ 14 w 420"/>
                  <a:gd name="T15" fmla="*/ 79 h 339"/>
                  <a:gd name="T16" fmla="*/ 20 w 420"/>
                  <a:gd name="T17" fmla="*/ 82 h 339"/>
                  <a:gd name="T18" fmla="*/ 25 w 420"/>
                  <a:gd name="T19" fmla="*/ 84 h 339"/>
                  <a:gd name="T20" fmla="*/ 31 w 420"/>
                  <a:gd name="T21" fmla="*/ 85 h 339"/>
                  <a:gd name="T22" fmla="*/ 38 w 420"/>
                  <a:gd name="T23" fmla="*/ 85 h 339"/>
                  <a:gd name="T24" fmla="*/ 44 w 420"/>
                  <a:gd name="T25" fmla="*/ 83 h 339"/>
                  <a:gd name="T26" fmla="*/ 50 w 420"/>
                  <a:gd name="T27" fmla="*/ 81 h 339"/>
                  <a:gd name="T28" fmla="*/ 55 w 420"/>
                  <a:gd name="T29" fmla="*/ 78 h 339"/>
                  <a:gd name="T30" fmla="*/ 61 w 420"/>
                  <a:gd name="T31" fmla="*/ 76 h 339"/>
                  <a:gd name="T32" fmla="*/ 65 w 420"/>
                  <a:gd name="T33" fmla="*/ 74 h 339"/>
                  <a:gd name="T34" fmla="*/ 69 w 420"/>
                  <a:gd name="T35" fmla="*/ 73 h 339"/>
                  <a:gd name="T36" fmla="*/ 73 w 420"/>
                  <a:gd name="T37" fmla="*/ 71 h 339"/>
                  <a:gd name="T38" fmla="*/ 77 w 420"/>
                  <a:gd name="T39" fmla="*/ 70 h 339"/>
                  <a:gd name="T40" fmla="*/ 82 w 420"/>
                  <a:gd name="T41" fmla="*/ 67 h 339"/>
                  <a:gd name="T42" fmla="*/ 87 w 420"/>
                  <a:gd name="T43" fmla="*/ 64 h 339"/>
                  <a:gd name="T44" fmla="*/ 91 w 420"/>
                  <a:gd name="T45" fmla="*/ 62 h 339"/>
                  <a:gd name="T46" fmla="*/ 96 w 420"/>
                  <a:gd name="T47" fmla="*/ 58 h 339"/>
                  <a:gd name="T48" fmla="*/ 101 w 420"/>
                  <a:gd name="T49" fmla="*/ 54 h 339"/>
                  <a:gd name="T50" fmla="*/ 103 w 420"/>
                  <a:gd name="T51" fmla="*/ 51 h 339"/>
                  <a:gd name="T52" fmla="*/ 105 w 420"/>
                  <a:gd name="T53" fmla="*/ 41 h 339"/>
                  <a:gd name="T54" fmla="*/ 104 w 420"/>
                  <a:gd name="T55" fmla="*/ 35 h 339"/>
                  <a:gd name="T56" fmla="*/ 100 w 420"/>
                  <a:gd name="T57" fmla="*/ 29 h 339"/>
                  <a:gd name="T58" fmla="*/ 95 w 420"/>
                  <a:gd name="T59" fmla="*/ 24 h 339"/>
                  <a:gd name="T60" fmla="*/ 90 w 420"/>
                  <a:gd name="T61" fmla="*/ 21 h 339"/>
                  <a:gd name="T62" fmla="*/ 85 w 420"/>
                  <a:gd name="T63" fmla="*/ 17 h 339"/>
                  <a:gd name="T64" fmla="*/ 81 w 420"/>
                  <a:gd name="T65" fmla="*/ 14 h 339"/>
                  <a:gd name="T66" fmla="*/ 78 w 420"/>
                  <a:gd name="T67" fmla="*/ 10 h 339"/>
                  <a:gd name="T68" fmla="*/ 72 w 420"/>
                  <a:gd name="T69" fmla="*/ 5 h 339"/>
                  <a:gd name="T70" fmla="*/ 68 w 420"/>
                  <a:gd name="T71" fmla="*/ 2 h 339"/>
                  <a:gd name="T72" fmla="*/ 63 w 420"/>
                  <a:gd name="T73" fmla="*/ 0 h 339"/>
                  <a:gd name="T74" fmla="*/ 56 w 420"/>
                  <a:gd name="T75" fmla="*/ 0 h 339"/>
                  <a:gd name="T76" fmla="*/ 50 w 420"/>
                  <a:gd name="T77" fmla="*/ 0 h 339"/>
                  <a:gd name="T78" fmla="*/ 42 w 420"/>
                  <a:gd name="T79" fmla="*/ 2 h 339"/>
                  <a:gd name="T80" fmla="*/ 34 w 420"/>
                  <a:gd name="T81" fmla="*/ 2 h 339"/>
                  <a:gd name="T82" fmla="*/ 25 w 420"/>
                  <a:gd name="T83" fmla="*/ 3 h 339"/>
                  <a:gd name="T84" fmla="*/ 17 w 420"/>
                  <a:gd name="T85" fmla="*/ 3 h 339"/>
                  <a:gd name="T86" fmla="*/ 13 w 420"/>
                  <a:gd name="T87" fmla="*/ 6 h 339"/>
                  <a:gd name="T88" fmla="*/ 9 w 420"/>
                  <a:gd name="T89" fmla="*/ 12 h 339"/>
                  <a:gd name="T90" fmla="*/ 5 w 420"/>
                  <a:gd name="T91" fmla="*/ 20 h 339"/>
                  <a:gd name="T92" fmla="*/ 2 w 420"/>
                  <a:gd name="T93" fmla="*/ 29 h 3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20"/>
                  <a:gd name="T142" fmla="*/ 0 h 339"/>
                  <a:gd name="T143" fmla="*/ 420 w 420"/>
                  <a:gd name="T144" fmla="*/ 339 h 33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20" h="339">
                    <a:moveTo>
                      <a:pt x="8" y="117"/>
                    </a:moveTo>
                    <a:lnTo>
                      <a:pt x="0" y="168"/>
                    </a:lnTo>
                    <a:lnTo>
                      <a:pt x="1" y="208"/>
                    </a:lnTo>
                    <a:lnTo>
                      <a:pt x="13" y="256"/>
                    </a:lnTo>
                    <a:lnTo>
                      <a:pt x="18" y="266"/>
                    </a:lnTo>
                    <a:lnTo>
                      <a:pt x="23" y="278"/>
                    </a:lnTo>
                    <a:lnTo>
                      <a:pt x="38" y="298"/>
                    </a:lnTo>
                    <a:lnTo>
                      <a:pt x="57" y="316"/>
                    </a:lnTo>
                    <a:lnTo>
                      <a:pt x="78" y="328"/>
                    </a:lnTo>
                    <a:lnTo>
                      <a:pt x="101" y="337"/>
                    </a:lnTo>
                    <a:lnTo>
                      <a:pt x="126" y="339"/>
                    </a:lnTo>
                    <a:lnTo>
                      <a:pt x="152" y="338"/>
                    </a:lnTo>
                    <a:lnTo>
                      <a:pt x="176" y="332"/>
                    </a:lnTo>
                    <a:lnTo>
                      <a:pt x="201" y="323"/>
                    </a:lnTo>
                    <a:lnTo>
                      <a:pt x="222" y="312"/>
                    </a:lnTo>
                    <a:lnTo>
                      <a:pt x="243" y="303"/>
                    </a:lnTo>
                    <a:lnTo>
                      <a:pt x="259" y="297"/>
                    </a:lnTo>
                    <a:lnTo>
                      <a:pt x="276" y="290"/>
                    </a:lnTo>
                    <a:lnTo>
                      <a:pt x="291" y="284"/>
                    </a:lnTo>
                    <a:lnTo>
                      <a:pt x="309" y="278"/>
                    </a:lnTo>
                    <a:lnTo>
                      <a:pt x="328" y="268"/>
                    </a:lnTo>
                    <a:lnTo>
                      <a:pt x="349" y="257"/>
                    </a:lnTo>
                    <a:lnTo>
                      <a:pt x="362" y="247"/>
                    </a:lnTo>
                    <a:lnTo>
                      <a:pt x="383" y="231"/>
                    </a:lnTo>
                    <a:lnTo>
                      <a:pt x="402" y="216"/>
                    </a:lnTo>
                    <a:lnTo>
                      <a:pt x="410" y="203"/>
                    </a:lnTo>
                    <a:lnTo>
                      <a:pt x="420" y="162"/>
                    </a:lnTo>
                    <a:lnTo>
                      <a:pt x="417" y="138"/>
                    </a:lnTo>
                    <a:lnTo>
                      <a:pt x="400" y="116"/>
                    </a:lnTo>
                    <a:lnTo>
                      <a:pt x="378" y="97"/>
                    </a:lnTo>
                    <a:lnTo>
                      <a:pt x="359" y="83"/>
                    </a:lnTo>
                    <a:lnTo>
                      <a:pt x="339" y="68"/>
                    </a:lnTo>
                    <a:lnTo>
                      <a:pt x="324" y="55"/>
                    </a:lnTo>
                    <a:lnTo>
                      <a:pt x="310" y="41"/>
                    </a:lnTo>
                    <a:lnTo>
                      <a:pt x="289" y="19"/>
                    </a:lnTo>
                    <a:lnTo>
                      <a:pt x="272" y="7"/>
                    </a:lnTo>
                    <a:lnTo>
                      <a:pt x="251" y="1"/>
                    </a:lnTo>
                    <a:lnTo>
                      <a:pt x="226" y="0"/>
                    </a:lnTo>
                    <a:lnTo>
                      <a:pt x="198" y="1"/>
                    </a:lnTo>
                    <a:lnTo>
                      <a:pt x="168" y="6"/>
                    </a:lnTo>
                    <a:lnTo>
                      <a:pt x="136" y="9"/>
                    </a:lnTo>
                    <a:lnTo>
                      <a:pt x="101" y="12"/>
                    </a:lnTo>
                    <a:lnTo>
                      <a:pt x="67" y="12"/>
                    </a:lnTo>
                    <a:lnTo>
                      <a:pt x="50" y="23"/>
                    </a:lnTo>
                    <a:lnTo>
                      <a:pt x="34" y="47"/>
                    </a:lnTo>
                    <a:lnTo>
                      <a:pt x="19" y="80"/>
                    </a:lnTo>
                    <a:lnTo>
                      <a:pt x="8" y="117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92" name="Freeform 15"/>
              <p:cNvSpPr>
                <a:spLocks/>
              </p:cNvSpPr>
              <p:nvPr/>
            </p:nvSpPr>
            <p:spPr bwMode="auto">
              <a:xfrm>
                <a:off x="3344" y="3219"/>
                <a:ext cx="95" cy="98"/>
              </a:xfrm>
              <a:custGeom>
                <a:avLst/>
                <a:gdLst>
                  <a:gd name="T0" fmla="*/ 65 w 378"/>
                  <a:gd name="T1" fmla="*/ 98 h 391"/>
                  <a:gd name="T2" fmla="*/ 66 w 378"/>
                  <a:gd name="T3" fmla="*/ 98 h 391"/>
                  <a:gd name="T4" fmla="*/ 68 w 378"/>
                  <a:gd name="T5" fmla="*/ 98 h 391"/>
                  <a:gd name="T6" fmla="*/ 70 w 378"/>
                  <a:gd name="T7" fmla="*/ 97 h 391"/>
                  <a:gd name="T8" fmla="*/ 71 w 378"/>
                  <a:gd name="T9" fmla="*/ 97 h 391"/>
                  <a:gd name="T10" fmla="*/ 81 w 378"/>
                  <a:gd name="T11" fmla="*/ 95 h 391"/>
                  <a:gd name="T12" fmla="*/ 88 w 378"/>
                  <a:gd name="T13" fmla="*/ 88 h 391"/>
                  <a:gd name="T14" fmla="*/ 92 w 378"/>
                  <a:gd name="T15" fmla="*/ 79 h 391"/>
                  <a:gd name="T16" fmla="*/ 95 w 378"/>
                  <a:gd name="T17" fmla="*/ 68 h 391"/>
                  <a:gd name="T18" fmla="*/ 95 w 378"/>
                  <a:gd name="T19" fmla="*/ 57 h 391"/>
                  <a:gd name="T20" fmla="*/ 93 w 378"/>
                  <a:gd name="T21" fmla="*/ 46 h 391"/>
                  <a:gd name="T22" fmla="*/ 90 w 378"/>
                  <a:gd name="T23" fmla="*/ 36 h 391"/>
                  <a:gd name="T24" fmla="*/ 84 w 378"/>
                  <a:gd name="T25" fmla="*/ 28 h 391"/>
                  <a:gd name="T26" fmla="*/ 64 w 378"/>
                  <a:gd name="T27" fmla="*/ 7 h 391"/>
                  <a:gd name="T28" fmla="*/ 61 w 378"/>
                  <a:gd name="T29" fmla="*/ 4 h 391"/>
                  <a:gd name="T30" fmla="*/ 57 w 378"/>
                  <a:gd name="T31" fmla="*/ 2 h 391"/>
                  <a:gd name="T32" fmla="*/ 54 w 378"/>
                  <a:gd name="T33" fmla="*/ 1 h 391"/>
                  <a:gd name="T34" fmla="*/ 50 w 378"/>
                  <a:gd name="T35" fmla="*/ 1 h 391"/>
                  <a:gd name="T36" fmla="*/ 45 w 378"/>
                  <a:gd name="T37" fmla="*/ 0 h 391"/>
                  <a:gd name="T38" fmla="*/ 41 w 378"/>
                  <a:gd name="T39" fmla="*/ 0 h 391"/>
                  <a:gd name="T40" fmla="*/ 37 w 378"/>
                  <a:gd name="T41" fmla="*/ 0 h 391"/>
                  <a:gd name="T42" fmla="*/ 34 w 378"/>
                  <a:gd name="T43" fmla="*/ 1 h 391"/>
                  <a:gd name="T44" fmla="*/ 28 w 378"/>
                  <a:gd name="T45" fmla="*/ 2 h 391"/>
                  <a:gd name="T46" fmla="*/ 23 w 378"/>
                  <a:gd name="T47" fmla="*/ 4 h 391"/>
                  <a:gd name="T48" fmla="*/ 18 w 378"/>
                  <a:gd name="T49" fmla="*/ 7 h 391"/>
                  <a:gd name="T50" fmla="*/ 14 w 378"/>
                  <a:gd name="T51" fmla="*/ 11 h 391"/>
                  <a:gd name="T52" fmla="*/ 10 w 378"/>
                  <a:gd name="T53" fmla="*/ 17 h 391"/>
                  <a:gd name="T54" fmla="*/ 7 w 378"/>
                  <a:gd name="T55" fmla="*/ 22 h 391"/>
                  <a:gd name="T56" fmla="*/ 5 w 378"/>
                  <a:gd name="T57" fmla="*/ 28 h 391"/>
                  <a:gd name="T58" fmla="*/ 3 w 378"/>
                  <a:gd name="T59" fmla="*/ 34 h 391"/>
                  <a:gd name="T60" fmla="*/ 1 w 378"/>
                  <a:gd name="T61" fmla="*/ 44 h 391"/>
                  <a:gd name="T62" fmla="*/ 0 w 378"/>
                  <a:gd name="T63" fmla="*/ 50 h 391"/>
                  <a:gd name="T64" fmla="*/ 2 w 378"/>
                  <a:gd name="T65" fmla="*/ 57 h 391"/>
                  <a:gd name="T66" fmla="*/ 4 w 378"/>
                  <a:gd name="T67" fmla="*/ 63 h 391"/>
                  <a:gd name="T68" fmla="*/ 7 w 378"/>
                  <a:gd name="T69" fmla="*/ 69 h 391"/>
                  <a:gd name="T70" fmla="*/ 12 w 378"/>
                  <a:gd name="T71" fmla="*/ 76 h 391"/>
                  <a:gd name="T72" fmla="*/ 18 w 378"/>
                  <a:gd name="T73" fmla="*/ 82 h 391"/>
                  <a:gd name="T74" fmla="*/ 24 w 378"/>
                  <a:gd name="T75" fmla="*/ 87 h 391"/>
                  <a:gd name="T76" fmla="*/ 31 w 378"/>
                  <a:gd name="T77" fmla="*/ 91 h 391"/>
                  <a:gd name="T78" fmla="*/ 39 w 378"/>
                  <a:gd name="T79" fmla="*/ 94 h 391"/>
                  <a:gd name="T80" fmla="*/ 48 w 378"/>
                  <a:gd name="T81" fmla="*/ 96 h 391"/>
                  <a:gd name="T82" fmla="*/ 56 w 378"/>
                  <a:gd name="T83" fmla="*/ 98 h 391"/>
                  <a:gd name="T84" fmla="*/ 65 w 378"/>
                  <a:gd name="T85" fmla="*/ 98 h 39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78"/>
                  <a:gd name="T130" fmla="*/ 0 h 391"/>
                  <a:gd name="T131" fmla="*/ 378 w 378"/>
                  <a:gd name="T132" fmla="*/ 391 h 39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78" h="391">
                    <a:moveTo>
                      <a:pt x="257" y="391"/>
                    </a:moveTo>
                    <a:lnTo>
                      <a:pt x="264" y="391"/>
                    </a:lnTo>
                    <a:lnTo>
                      <a:pt x="271" y="390"/>
                    </a:lnTo>
                    <a:lnTo>
                      <a:pt x="277" y="389"/>
                    </a:lnTo>
                    <a:lnTo>
                      <a:pt x="283" y="389"/>
                    </a:lnTo>
                    <a:lnTo>
                      <a:pt x="321" y="378"/>
                    </a:lnTo>
                    <a:lnTo>
                      <a:pt x="349" y="353"/>
                    </a:lnTo>
                    <a:lnTo>
                      <a:pt x="367" y="316"/>
                    </a:lnTo>
                    <a:lnTo>
                      <a:pt x="377" y="273"/>
                    </a:lnTo>
                    <a:lnTo>
                      <a:pt x="378" y="228"/>
                    </a:lnTo>
                    <a:lnTo>
                      <a:pt x="371" y="182"/>
                    </a:lnTo>
                    <a:lnTo>
                      <a:pt x="357" y="143"/>
                    </a:lnTo>
                    <a:lnTo>
                      <a:pt x="336" y="111"/>
                    </a:lnTo>
                    <a:lnTo>
                      <a:pt x="254" y="26"/>
                    </a:lnTo>
                    <a:lnTo>
                      <a:pt x="242" y="16"/>
                    </a:lnTo>
                    <a:lnTo>
                      <a:pt x="228" y="9"/>
                    </a:lnTo>
                    <a:lnTo>
                      <a:pt x="214" y="5"/>
                    </a:lnTo>
                    <a:lnTo>
                      <a:pt x="199" y="2"/>
                    </a:lnTo>
                    <a:lnTo>
                      <a:pt x="181" y="1"/>
                    </a:lnTo>
                    <a:lnTo>
                      <a:pt x="165" y="0"/>
                    </a:lnTo>
                    <a:lnTo>
                      <a:pt x="149" y="1"/>
                    </a:lnTo>
                    <a:lnTo>
                      <a:pt x="134" y="2"/>
                    </a:lnTo>
                    <a:lnTo>
                      <a:pt x="113" y="8"/>
                    </a:lnTo>
                    <a:lnTo>
                      <a:pt x="92" y="16"/>
                    </a:lnTo>
                    <a:lnTo>
                      <a:pt x="73" y="29"/>
                    </a:lnTo>
                    <a:lnTo>
                      <a:pt x="56" y="45"/>
                    </a:lnTo>
                    <a:lnTo>
                      <a:pt x="41" y="67"/>
                    </a:lnTo>
                    <a:lnTo>
                      <a:pt x="27" y="87"/>
                    </a:lnTo>
                    <a:lnTo>
                      <a:pt x="18" y="110"/>
                    </a:lnTo>
                    <a:lnTo>
                      <a:pt x="12" y="134"/>
                    </a:lnTo>
                    <a:lnTo>
                      <a:pt x="2" y="175"/>
                    </a:lnTo>
                    <a:lnTo>
                      <a:pt x="0" y="199"/>
                    </a:lnTo>
                    <a:lnTo>
                      <a:pt x="6" y="226"/>
                    </a:lnTo>
                    <a:lnTo>
                      <a:pt x="15" y="253"/>
                    </a:lnTo>
                    <a:lnTo>
                      <a:pt x="26" y="274"/>
                    </a:lnTo>
                    <a:lnTo>
                      <a:pt x="46" y="303"/>
                    </a:lnTo>
                    <a:lnTo>
                      <a:pt x="70" y="328"/>
                    </a:lnTo>
                    <a:lnTo>
                      <a:pt x="97" y="347"/>
                    </a:lnTo>
                    <a:lnTo>
                      <a:pt x="125" y="364"/>
                    </a:lnTo>
                    <a:lnTo>
                      <a:pt x="156" y="376"/>
                    </a:lnTo>
                    <a:lnTo>
                      <a:pt x="189" y="385"/>
                    </a:lnTo>
                    <a:lnTo>
                      <a:pt x="221" y="390"/>
                    </a:lnTo>
                    <a:lnTo>
                      <a:pt x="257" y="391"/>
                    </a:lnTo>
                    <a:close/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93" name="Line 16"/>
              <p:cNvSpPr>
                <a:spLocks noChangeShapeType="1"/>
              </p:cNvSpPr>
              <p:nvPr/>
            </p:nvSpPr>
            <p:spPr bwMode="auto">
              <a:xfrm flipV="1">
                <a:off x="3091" y="3279"/>
                <a:ext cx="26" cy="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94" name="Line 17"/>
              <p:cNvSpPr>
                <a:spLocks noChangeShapeType="1"/>
              </p:cNvSpPr>
              <p:nvPr/>
            </p:nvSpPr>
            <p:spPr bwMode="auto">
              <a:xfrm flipV="1">
                <a:off x="3095" y="3286"/>
                <a:ext cx="44" cy="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95" name="Line 18"/>
              <p:cNvSpPr>
                <a:spLocks noChangeShapeType="1"/>
              </p:cNvSpPr>
              <p:nvPr/>
            </p:nvSpPr>
            <p:spPr bwMode="auto">
              <a:xfrm flipV="1">
                <a:off x="3104" y="3288"/>
                <a:ext cx="96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96" name="Line 19"/>
              <p:cNvSpPr>
                <a:spLocks noChangeShapeType="1"/>
              </p:cNvSpPr>
              <p:nvPr/>
            </p:nvSpPr>
            <p:spPr bwMode="auto">
              <a:xfrm flipV="1">
                <a:off x="3106" y="3277"/>
                <a:ext cx="137" cy="1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97" name="Line 20"/>
              <p:cNvSpPr>
                <a:spLocks noChangeShapeType="1"/>
              </p:cNvSpPr>
              <p:nvPr/>
            </p:nvSpPr>
            <p:spPr bwMode="auto">
              <a:xfrm flipV="1">
                <a:off x="3116" y="3298"/>
                <a:ext cx="167" cy="1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98" name="Line 21"/>
              <p:cNvSpPr>
                <a:spLocks noChangeShapeType="1"/>
              </p:cNvSpPr>
              <p:nvPr/>
            </p:nvSpPr>
            <p:spPr bwMode="auto">
              <a:xfrm flipV="1">
                <a:off x="3119" y="3273"/>
                <a:ext cx="223" cy="1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8999" name="Line 22"/>
              <p:cNvSpPr>
                <a:spLocks noChangeShapeType="1"/>
              </p:cNvSpPr>
              <p:nvPr/>
            </p:nvSpPr>
            <p:spPr bwMode="auto">
              <a:xfrm flipV="1">
                <a:off x="3127" y="3308"/>
                <a:ext cx="238" cy="2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00" name="Line 23"/>
              <p:cNvSpPr>
                <a:spLocks noChangeShapeType="1"/>
              </p:cNvSpPr>
              <p:nvPr/>
            </p:nvSpPr>
            <p:spPr bwMode="auto">
              <a:xfrm flipV="1">
                <a:off x="3132" y="3317"/>
                <a:ext cx="254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01" name="Line 24"/>
              <p:cNvSpPr>
                <a:spLocks noChangeShapeType="1"/>
              </p:cNvSpPr>
              <p:nvPr/>
            </p:nvSpPr>
            <p:spPr bwMode="auto">
              <a:xfrm flipV="1">
                <a:off x="3139" y="3362"/>
                <a:ext cx="257" cy="2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02" name="Line 25"/>
              <p:cNvSpPr>
                <a:spLocks noChangeShapeType="1"/>
              </p:cNvSpPr>
              <p:nvPr/>
            </p:nvSpPr>
            <p:spPr bwMode="auto">
              <a:xfrm flipV="1">
                <a:off x="3144" y="3394"/>
                <a:ext cx="246" cy="2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03" name="Line 26"/>
              <p:cNvSpPr>
                <a:spLocks noChangeShapeType="1"/>
              </p:cNvSpPr>
              <p:nvPr/>
            </p:nvSpPr>
            <p:spPr bwMode="auto">
              <a:xfrm flipV="1">
                <a:off x="3151" y="3460"/>
                <a:ext cx="226" cy="1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04" name="Line 27"/>
              <p:cNvSpPr>
                <a:spLocks noChangeShapeType="1"/>
              </p:cNvSpPr>
              <p:nvPr/>
            </p:nvSpPr>
            <p:spPr bwMode="auto">
              <a:xfrm flipV="1">
                <a:off x="3156" y="3493"/>
                <a:ext cx="214" cy="1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05" name="Line 28"/>
              <p:cNvSpPr>
                <a:spLocks noChangeShapeType="1"/>
              </p:cNvSpPr>
              <p:nvPr/>
            </p:nvSpPr>
            <p:spPr bwMode="auto">
              <a:xfrm flipV="1">
                <a:off x="3164" y="3560"/>
                <a:ext cx="193" cy="16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06" name="Line 29"/>
              <p:cNvSpPr>
                <a:spLocks noChangeShapeType="1"/>
              </p:cNvSpPr>
              <p:nvPr/>
            </p:nvSpPr>
            <p:spPr bwMode="auto">
              <a:xfrm flipV="1">
                <a:off x="3167" y="3593"/>
                <a:ext cx="182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07" name="Line 30"/>
              <p:cNvSpPr>
                <a:spLocks noChangeShapeType="1"/>
              </p:cNvSpPr>
              <p:nvPr/>
            </p:nvSpPr>
            <p:spPr bwMode="auto">
              <a:xfrm flipV="1">
                <a:off x="3175" y="3658"/>
                <a:ext cx="162" cy="1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08" name="Line 31"/>
              <p:cNvSpPr>
                <a:spLocks noChangeShapeType="1"/>
              </p:cNvSpPr>
              <p:nvPr/>
            </p:nvSpPr>
            <p:spPr bwMode="auto">
              <a:xfrm flipV="1">
                <a:off x="3180" y="3691"/>
                <a:ext cx="150" cy="1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09" name="Line 32"/>
              <p:cNvSpPr>
                <a:spLocks noChangeShapeType="1"/>
              </p:cNvSpPr>
              <p:nvPr/>
            </p:nvSpPr>
            <p:spPr bwMode="auto">
              <a:xfrm flipV="1">
                <a:off x="3187" y="3757"/>
                <a:ext cx="130" cy="1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10" name="Line 33"/>
              <p:cNvSpPr>
                <a:spLocks noChangeShapeType="1"/>
              </p:cNvSpPr>
              <p:nvPr/>
            </p:nvSpPr>
            <p:spPr bwMode="auto">
              <a:xfrm flipV="1">
                <a:off x="3192" y="3790"/>
                <a:ext cx="118" cy="1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11" name="Line 34"/>
              <p:cNvSpPr>
                <a:spLocks noChangeShapeType="1"/>
              </p:cNvSpPr>
              <p:nvPr/>
            </p:nvSpPr>
            <p:spPr bwMode="auto">
              <a:xfrm flipV="1">
                <a:off x="3200" y="3857"/>
                <a:ext cx="97" cy="8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12" name="Line 35"/>
              <p:cNvSpPr>
                <a:spLocks noChangeShapeType="1"/>
              </p:cNvSpPr>
              <p:nvPr/>
            </p:nvSpPr>
            <p:spPr bwMode="auto">
              <a:xfrm flipV="1">
                <a:off x="3204" y="3888"/>
                <a:ext cx="86" cy="7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13" name="Line 36"/>
              <p:cNvSpPr>
                <a:spLocks noChangeShapeType="1"/>
              </p:cNvSpPr>
              <p:nvPr/>
            </p:nvSpPr>
            <p:spPr bwMode="auto">
              <a:xfrm flipV="1">
                <a:off x="3216" y="3954"/>
                <a:ext cx="60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14" name="Line 37"/>
              <p:cNvSpPr>
                <a:spLocks noChangeShapeType="1"/>
              </p:cNvSpPr>
              <p:nvPr/>
            </p:nvSpPr>
            <p:spPr bwMode="auto">
              <a:xfrm flipV="1">
                <a:off x="3233" y="3988"/>
                <a:ext cx="36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15" name="Line 38"/>
              <p:cNvSpPr>
                <a:spLocks noChangeShapeType="1"/>
              </p:cNvSpPr>
              <p:nvPr/>
            </p:nvSpPr>
            <p:spPr bwMode="auto">
              <a:xfrm flipH="1" flipV="1">
                <a:off x="3396" y="3318"/>
                <a:ext cx="7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16" name="Line 39"/>
              <p:cNvSpPr>
                <a:spLocks noChangeShapeType="1"/>
              </p:cNvSpPr>
              <p:nvPr/>
            </p:nvSpPr>
            <p:spPr bwMode="auto">
              <a:xfrm flipH="1" flipV="1">
                <a:off x="3329" y="3279"/>
                <a:ext cx="70" cy="7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17" name="Line 40"/>
              <p:cNvSpPr>
                <a:spLocks noChangeShapeType="1"/>
              </p:cNvSpPr>
              <p:nvPr/>
            </p:nvSpPr>
            <p:spPr bwMode="auto">
              <a:xfrm flipH="1" flipV="1">
                <a:off x="3289" y="3297"/>
                <a:ext cx="101" cy="9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18" name="Line 41"/>
              <p:cNvSpPr>
                <a:spLocks noChangeShapeType="1"/>
              </p:cNvSpPr>
              <p:nvPr/>
            </p:nvSpPr>
            <p:spPr bwMode="auto">
              <a:xfrm flipH="1" flipV="1">
                <a:off x="3267" y="3298"/>
                <a:ext cx="118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19" name="Line 42"/>
              <p:cNvSpPr>
                <a:spLocks noChangeShapeType="1"/>
              </p:cNvSpPr>
              <p:nvPr/>
            </p:nvSpPr>
            <p:spPr bwMode="auto">
              <a:xfrm flipH="1" flipV="1">
                <a:off x="3201" y="3288"/>
                <a:ext cx="176" cy="1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20" name="Line 43"/>
              <p:cNvSpPr>
                <a:spLocks noChangeShapeType="1"/>
              </p:cNvSpPr>
              <p:nvPr/>
            </p:nvSpPr>
            <p:spPr bwMode="auto">
              <a:xfrm flipH="1" flipV="1">
                <a:off x="3177" y="3290"/>
                <a:ext cx="194" cy="1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21" name="Line 44"/>
              <p:cNvSpPr>
                <a:spLocks noChangeShapeType="1"/>
              </p:cNvSpPr>
              <p:nvPr/>
            </p:nvSpPr>
            <p:spPr bwMode="auto">
              <a:xfrm flipH="1" flipV="1">
                <a:off x="3097" y="3264"/>
                <a:ext cx="265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22" name="Line 45"/>
              <p:cNvSpPr>
                <a:spLocks noChangeShapeType="1"/>
              </p:cNvSpPr>
              <p:nvPr/>
            </p:nvSpPr>
            <p:spPr bwMode="auto">
              <a:xfrm flipH="1" flipV="1">
                <a:off x="3089" y="3284"/>
                <a:ext cx="270" cy="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23" name="Line 46"/>
              <p:cNvSpPr>
                <a:spLocks noChangeShapeType="1"/>
              </p:cNvSpPr>
              <p:nvPr/>
            </p:nvSpPr>
            <p:spPr bwMode="auto">
              <a:xfrm flipH="1" flipV="1">
                <a:off x="3099" y="3348"/>
                <a:ext cx="250" cy="2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24" name="Line 47"/>
              <p:cNvSpPr>
                <a:spLocks noChangeShapeType="1"/>
              </p:cNvSpPr>
              <p:nvPr/>
            </p:nvSpPr>
            <p:spPr bwMode="auto">
              <a:xfrm flipH="1" flipV="1">
                <a:off x="3105" y="3380"/>
                <a:ext cx="238" cy="2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25" name="Line 48"/>
              <p:cNvSpPr>
                <a:spLocks noChangeShapeType="1"/>
              </p:cNvSpPr>
              <p:nvPr/>
            </p:nvSpPr>
            <p:spPr bwMode="auto">
              <a:xfrm flipH="1" flipV="1">
                <a:off x="3117" y="3447"/>
                <a:ext cx="218" cy="2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26" name="Line 49"/>
              <p:cNvSpPr>
                <a:spLocks noChangeShapeType="1"/>
              </p:cNvSpPr>
              <p:nvPr/>
            </p:nvSpPr>
            <p:spPr bwMode="auto">
              <a:xfrm flipH="1" flipV="1">
                <a:off x="3121" y="3477"/>
                <a:ext cx="209" cy="2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27" name="Line 50"/>
              <p:cNvSpPr>
                <a:spLocks noChangeShapeType="1"/>
              </p:cNvSpPr>
              <p:nvPr/>
            </p:nvSpPr>
            <p:spPr bwMode="auto">
              <a:xfrm flipH="1" flipV="1">
                <a:off x="3133" y="3545"/>
                <a:ext cx="188" cy="18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28" name="Line 51"/>
              <p:cNvSpPr>
                <a:spLocks noChangeShapeType="1"/>
              </p:cNvSpPr>
              <p:nvPr/>
            </p:nvSpPr>
            <p:spPr bwMode="auto">
              <a:xfrm flipH="1" flipV="1">
                <a:off x="3138" y="3578"/>
                <a:ext cx="179" cy="17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29" name="Line 52"/>
              <p:cNvSpPr>
                <a:spLocks noChangeShapeType="1"/>
              </p:cNvSpPr>
              <p:nvPr/>
            </p:nvSpPr>
            <p:spPr bwMode="auto">
              <a:xfrm flipH="1" flipV="1">
                <a:off x="3150" y="3643"/>
                <a:ext cx="157" cy="1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30" name="Line 53"/>
              <p:cNvSpPr>
                <a:spLocks noChangeShapeType="1"/>
              </p:cNvSpPr>
              <p:nvPr/>
            </p:nvSpPr>
            <p:spPr bwMode="auto">
              <a:xfrm flipH="1" flipV="1">
                <a:off x="3155" y="3675"/>
                <a:ext cx="147" cy="1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31" name="Line 54"/>
              <p:cNvSpPr>
                <a:spLocks noChangeShapeType="1"/>
              </p:cNvSpPr>
              <p:nvPr/>
            </p:nvSpPr>
            <p:spPr bwMode="auto">
              <a:xfrm flipH="1" flipV="1">
                <a:off x="3166" y="3741"/>
                <a:ext cx="127" cy="1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32" name="Line 55"/>
              <p:cNvSpPr>
                <a:spLocks noChangeShapeType="1"/>
              </p:cNvSpPr>
              <p:nvPr/>
            </p:nvSpPr>
            <p:spPr bwMode="auto">
              <a:xfrm flipH="1" flipV="1">
                <a:off x="3171" y="3774"/>
                <a:ext cx="118" cy="1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33" name="Line 56"/>
              <p:cNvSpPr>
                <a:spLocks noChangeShapeType="1"/>
              </p:cNvSpPr>
              <p:nvPr/>
            </p:nvSpPr>
            <p:spPr bwMode="auto">
              <a:xfrm flipH="1" flipV="1">
                <a:off x="3181" y="3838"/>
                <a:ext cx="98" cy="9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34" name="Line 57"/>
              <p:cNvSpPr>
                <a:spLocks noChangeShapeType="1"/>
              </p:cNvSpPr>
              <p:nvPr/>
            </p:nvSpPr>
            <p:spPr bwMode="auto">
              <a:xfrm flipH="1" flipV="1">
                <a:off x="3187" y="3873"/>
                <a:ext cx="88" cy="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35" name="Line 58"/>
              <p:cNvSpPr>
                <a:spLocks noChangeShapeType="1"/>
              </p:cNvSpPr>
              <p:nvPr/>
            </p:nvSpPr>
            <p:spPr bwMode="auto">
              <a:xfrm flipH="1" flipV="1">
                <a:off x="3199" y="3936"/>
                <a:ext cx="65" cy="6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36" name="Line 59"/>
              <p:cNvSpPr>
                <a:spLocks noChangeShapeType="1"/>
              </p:cNvSpPr>
              <p:nvPr/>
            </p:nvSpPr>
            <p:spPr bwMode="auto">
              <a:xfrm flipH="1" flipV="1">
                <a:off x="3205" y="3972"/>
                <a:ext cx="45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37" name="Freeform 60"/>
              <p:cNvSpPr>
                <a:spLocks/>
              </p:cNvSpPr>
              <p:nvPr/>
            </p:nvSpPr>
            <p:spPr bwMode="auto">
              <a:xfrm>
                <a:off x="3278" y="3180"/>
                <a:ext cx="112" cy="11"/>
              </a:xfrm>
              <a:custGeom>
                <a:avLst/>
                <a:gdLst>
                  <a:gd name="T0" fmla="*/ 0 w 446"/>
                  <a:gd name="T1" fmla="*/ 0 h 44"/>
                  <a:gd name="T2" fmla="*/ 4 w 446"/>
                  <a:gd name="T3" fmla="*/ 1 h 44"/>
                  <a:gd name="T4" fmla="*/ 9 w 446"/>
                  <a:gd name="T5" fmla="*/ 1 h 44"/>
                  <a:gd name="T6" fmla="*/ 13 w 446"/>
                  <a:gd name="T7" fmla="*/ 3 h 44"/>
                  <a:gd name="T8" fmla="*/ 17 w 446"/>
                  <a:gd name="T9" fmla="*/ 4 h 44"/>
                  <a:gd name="T10" fmla="*/ 22 w 446"/>
                  <a:gd name="T11" fmla="*/ 5 h 44"/>
                  <a:gd name="T12" fmla="*/ 25 w 446"/>
                  <a:gd name="T13" fmla="*/ 7 h 44"/>
                  <a:gd name="T14" fmla="*/ 30 w 446"/>
                  <a:gd name="T15" fmla="*/ 9 h 44"/>
                  <a:gd name="T16" fmla="*/ 34 w 446"/>
                  <a:gd name="T17" fmla="*/ 10 h 44"/>
                  <a:gd name="T18" fmla="*/ 39 w 446"/>
                  <a:gd name="T19" fmla="*/ 11 h 44"/>
                  <a:gd name="T20" fmla="*/ 45 w 446"/>
                  <a:gd name="T21" fmla="*/ 11 h 44"/>
                  <a:gd name="T22" fmla="*/ 50 w 446"/>
                  <a:gd name="T23" fmla="*/ 10 h 44"/>
                  <a:gd name="T24" fmla="*/ 55 w 446"/>
                  <a:gd name="T25" fmla="*/ 8 h 44"/>
                  <a:gd name="T26" fmla="*/ 61 w 446"/>
                  <a:gd name="T27" fmla="*/ 6 h 44"/>
                  <a:gd name="T28" fmla="*/ 66 w 446"/>
                  <a:gd name="T29" fmla="*/ 4 h 44"/>
                  <a:gd name="T30" fmla="*/ 71 w 446"/>
                  <a:gd name="T31" fmla="*/ 3 h 44"/>
                  <a:gd name="T32" fmla="*/ 76 w 446"/>
                  <a:gd name="T33" fmla="*/ 3 h 44"/>
                  <a:gd name="T34" fmla="*/ 81 w 446"/>
                  <a:gd name="T35" fmla="*/ 4 h 44"/>
                  <a:gd name="T36" fmla="*/ 86 w 446"/>
                  <a:gd name="T37" fmla="*/ 4 h 44"/>
                  <a:gd name="T38" fmla="*/ 89 w 446"/>
                  <a:gd name="T39" fmla="*/ 5 h 44"/>
                  <a:gd name="T40" fmla="*/ 94 w 446"/>
                  <a:gd name="T41" fmla="*/ 4 h 44"/>
                  <a:gd name="T42" fmla="*/ 98 w 446"/>
                  <a:gd name="T43" fmla="*/ 4 h 44"/>
                  <a:gd name="T44" fmla="*/ 102 w 446"/>
                  <a:gd name="T45" fmla="*/ 3 h 44"/>
                  <a:gd name="T46" fmla="*/ 107 w 446"/>
                  <a:gd name="T47" fmla="*/ 3 h 44"/>
                  <a:gd name="T48" fmla="*/ 112 w 446"/>
                  <a:gd name="T49" fmla="*/ 2 h 4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46"/>
                  <a:gd name="T76" fmla="*/ 0 h 44"/>
                  <a:gd name="T77" fmla="*/ 446 w 446"/>
                  <a:gd name="T78" fmla="*/ 44 h 4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46" h="44">
                    <a:moveTo>
                      <a:pt x="0" y="0"/>
                    </a:moveTo>
                    <a:lnTo>
                      <a:pt x="17" y="2"/>
                    </a:lnTo>
                    <a:lnTo>
                      <a:pt x="34" y="5"/>
                    </a:lnTo>
                    <a:lnTo>
                      <a:pt x="53" y="10"/>
                    </a:lnTo>
                    <a:lnTo>
                      <a:pt x="69" y="15"/>
                    </a:lnTo>
                    <a:lnTo>
                      <a:pt x="86" y="21"/>
                    </a:lnTo>
                    <a:lnTo>
                      <a:pt x="101" y="29"/>
                    </a:lnTo>
                    <a:lnTo>
                      <a:pt x="118" y="34"/>
                    </a:lnTo>
                    <a:lnTo>
                      <a:pt x="136" y="41"/>
                    </a:lnTo>
                    <a:lnTo>
                      <a:pt x="156" y="44"/>
                    </a:lnTo>
                    <a:lnTo>
                      <a:pt x="179" y="43"/>
                    </a:lnTo>
                    <a:lnTo>
                      <a:pt x="200" y="39"/>
                    </a:lnTo>
                    <a:lnTo>
                      <a:pt x="221" y="31"/>
                    </a:lnTo>
                    <a:lnTo>
                      <a:pt x="243" y="24"/>
                    </a:lnTo>
                    <a:lnTo>
                      <a:pt x="263" y="16"/>
                    </a:lnTo>
                    <a:lnTo>
                      <a:pt x="282" y="13"/>
                    </a:lnTo>
                    <a:lnTo>
                      <a:pt x="301" y="13"/>
                    </a:lnTo>
                    <a:lnTo>
                      <a:pt x="323" y="15"/>
                    </a:lnTo>
                    <a:lnTo>
                      <a:pt x="341" y="16"/>
                    </a:lnTo>
                    <a:lnTo>
                      <a:pt x="356" y="18"/>
                    </a:lnTo>
                    <a:lnTo>
                      <a:pt x="374" y="16"/>
                    </a:lnTo>
                    <a:lnTo>
                      <a:pt x="390" y="16"/>
                    </a:lnTo>
                    <a:lnTo>
                      <a:pt x="406" y="14"/>
                    </a:lnTo>
                    <a:lnTo>
                      <a:pt x="426" y="11"/>
                    </a:lnTo>
                    <a:lnTo>
                      <a:pt x="446" y="7"/>
                    </a:lnTo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38" name="Freeform 61"/>
              <p:cNvSpPr>
                <a:spLocks/>
              </p:cNvSpPr>
              <p:nvPr/>
            </p:nvSpPr>
            <p:spPr bwMode="auto">
              <a:xfrm>
                <a:off x="3327" y="3086"/>
                <a:ext cx="161" cy="64"/>
              </a:xfrm>
              <a:custGeom>
                <a:avLst/>
                <a:gdLst>
                  <a:gd name="T0" fmla="*/ 0 w 644"/>
                  <a:gd name="T1" fmla="*/ 64 h 255"/>
                  <a:gd name="T2" fmla="*/ 8 w 644"/>
                  <a:gd name="T3" fmla="*/ 64 h 255"/>
                  <a:gd name="T4" fmla="*/ 17 w 644"/>
                  <a:gd name="T5" fmla="*/ 63 h 255"/>
                  <a:gd name="T6" fmla="*/ 24 w 644"/>
                  <a:gd name="T7" fmla="*/ 62 h 255"/>
                  <a:gd name="T8" fmla="*/ 33 w 644"/>
                  <a:gd name="T9" fmla="*/ 60 h 255"/>
                  <a:gd name="T10" fmla="*/ 41 w 644"/>
                  <a:gd name="T11" fmla="*/ 58 h 255"/>
                  <a:gd name="T12" fmla="*/ 49 w 644"/>
                  <a:gd name="T13" fmla="*/ 56 h 255"/>
                  <a:gd name="T14" fmla="*/ 57 w 644"/>
                  <a:gd name="T15" fmla="*/ 53 h 255"/>
                  <a:gd name="T16" fmla="*/ 66 w 644"/>
                  <a:gd name="T17" fmla="*/ 50 h 255"/>
                  <a:gd name="T18" fmla="*/ 73 w 644"/>
                  <a:gd name="T19" fmla="*/ 47 h 255"/>
                  <a:gd name="T20" fmla="*/ 81 w 644"/>
                  <a:gd name="T21" fmla="*/ 44 h 255"/>
                  <a:gd name="T22" fmla="*/ 90 w 644"/>
                  <a:gd name="T23" fmla="*/ 40 h 255"/>
                  <a:gd name="T24" fmla="*/ 98 w 644"/>
                  <a:gd name="T25" fmla="*/ 37 h 255"/>
                  <a:gd name="T26" fmla="*/ 106 w 644"/>
                  <a:gd name="T27" fmla="*/ 33 h 255"/>
                  <a:gd name="T28" fmla="*/ 113 w 644"/>
                  <a:gd name="T29" fmla="*/ 28 h 255"/>
                  <a:gd name="T30" fmla="*/ 121 w 644"/>
                  <a:gd name="T31" fmla="*/ 24 h 255"/>
                  <a:gd name="T32" fmla="*/ 129 w 644"/>
                  <a:gd name="T33" fmla="*/ 21 h 255"/>
                  <a:gd name="T34" fmla="*/ 135 w 644"/>
                  <a:gd name="T35" fmla="*/ 18 h 255"/>
                  <a:gd name="T36" fmla="*/ 139 w 644"/>
                  <a:gd name="T37" fmla="*/ 16 h 255"/>
                  <a:gd name="T38" fmla="*/ 143 w 644"/>
                  <a:gd name="T39" fmla="*/ 14 h 255"/>
                  <a:gd name="T40" fmla="*/ 146 w 644"/>
                  <a:gd name="T41" fmla="*/ 12 h 255"/>
                  <a:gd name="T42" fmla="*/ 150 w 644"/>
                  <a:gd name="T43" fmla="*/ 11 h 255"/>
                  <a:gd name="T44" fmla="*/ 153 w 644"/>
                  <a:gd name="T45" fmla="*/ 8 h 255"/>
                  <a:gd name="T46" fmla="*/ 157 w 644"/>
                  <a:gd name="T47" fmla="*/ 5 h 255"/>
                  <a:gd name="T48" fmla="*/ 161 w 644"/>
                  <a:gd name="T49" fmla="*/ 0 h 25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44"/>
                  <a:gd name="T76" fmla="*/ 0 h 255"/>
                  <a:gd name="T77" fmla="*/ 644 w 644"/>
                  <a:gd name="T78" fmla="*/ 255 h 25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44" h="255">
                    <a:moveTo>
                      <a:pt x="0" y="255"/>
                    </a:moveTo>
                    <a:lnTo>
                      <a:pt x="33" y="254"/>
                    </a:lnTo>
                    <a:lnTo>
                      <a:pt x="66" y="252"/>
                    </a:lnTo>
                    <a:lnTo>
                      <a:pt x="98" y="248"/>
                    </a:lnTo>
                    <a:lnTo>
                      <a:pt x="131" y="240"/>
                    </a:lnTo>
                    <a:lnTo>
                      <a:pt x="164" y="233"/>
                    </a:lnTo>
                    <a:lnTo>
                      <a:pt x="198" y="224"/>
                    </a:lnTo>
                    <a:lnTo>
                      <a:pt x="230" y="213"/>
                    </a:lnTo>
                    <a:lnTo>
                      <a:pt x="262" y="200"/>
                    </a:lnTo>
                    <a:lnTo>
                      <a:pt x="293" y="189"/>
                    </a:lnTo>
                    <a:lnTo>
                      <a:pt x="326" y="175"/>
                    </a:lnTo>
                    <a:lnTo>
                      <a:pt x="359" y="161"/>
                    </a:lnTo>
                    <a:lnTo>
                      <a:pt x="392" y="146"/>
                    </a:lnTo>
                    <a:lnTo>
                      <a:pt x="423" y="131"/>
                    </a:lnTo>
                    <a:lnTo>
                      <a:pt x="453" y="113"/>
                    </a:lnTo>
                    <a:lnTo>
                      <a:pt x="486" y="97"/>
                    </a:lnTo>
                    <a:lnTo>
                      <a:pt x="517" y="82"/>
                    </a:lnTo>
                    <a:lnTo>
                      <a:pt x="538" y="72"/>
                    </a:lnTo>
                    <a:lnTo>
                      <a:pt x="556" y="63"/>
                    </a:lnTo>
                    <a:lnTo>
                      <a:pt x="570" y="57"/>
                    </a:lnTo>
                    <a:lnTo>
                      <a:pt x="585" y="49"/>
                    </a:lnTo>
                    <a:lnTo>
                      <a:pt x="599" y="42"/>
                    </a:lnTo>
                    <a:lnTo>
                      <a:pt x="613" y="32"/>
                    </a:lnTo>
                    <a:lnTo>
                      <a:pt x="627" y="18"/>
                    </a:lnTo>
                    <a:lnTo>
                      <a:pt x="64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39" name="Freeform 62"/>
              <p:cNvSpPr>
                <a:spLocks/>
              </p:cNvSpPr>
              <p:nvPr/>
            </p:nvSpPr>
            <p:spPr bwMode="auto">
              <a:xfrm>
                <a:off x="3364" y="3045"/>
                <a:ext cx="93" cy="49"/>
              </a:xfrm>
              <a:custGeom>
                <a:avLst/>
                <a:gdLst>
                  <a:gd name="T0" fmla="*/ 0 w 376"/>
                  <a:gd name="T1" fmla="*/ 46 h 199"/>
                  <a:gd name="T2" fmla="*/ 13 w 376"/>
                  <a:gd name="T3" fmla="*/ 49 h 199"/>
                  <a:gd name="T4" fmla="*/ 24 w 376"/>
                  <a:gd name="T5" fmla="*/ 47 h 199"/>
                  <a:gd name="T6" fmla="*/ 36 w 376"/>
                  <a:gd name="T7" fmla="*/ 41 h 199"/>
                  <a:gd name="T8" fmla="*/ 47 w 376"/>
                  <a:gd name="T9" fmla="*/ 33 h 199"/>
                  <a:gd name="T10" fmla="*/ 57 w 376"/>
                  <a:gd name="T11" fmla="*/ 23 h 199"/>
                  <a:gd name="T12" fmla="*/ 69 w 376"/>
                  <a:gd name="T13" fmla="*/ 14 h 199"/>
                  <a:gd name="T14" fmla="*/ 81 w 376"/>
                  <a:gd name="T15" fmla="*/ 6 h 199"/>
                  <a:gd name="T16" fmla="*/ 93 w 376"/>
                  <a:gd name="T17" fmla="*/ 0 h 1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6"/>
                  <a:gd name="T28" fmla="*/ 0 h 199"/>
                  <a:gd name="T29" fmla="*/ 376 w 376"/>
                  <a:gd name="T30" fmla="*/ 199 h 19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6" h="199">
                    <a:moveTo>
                      <a:pt x="0" y="186"/>
                    </a:moveTo>
                    <a:lnTo>
                      <a:pt x="52" y="199"/>
                    </a:lnTo>
                    <a:lnTo>
                      <a:pt x="98" y="190"/>
                    </a:lnTo>
                    <a:lnTo>
                      <a:pt x="144" y="168"/>
                    </a:lnTo>
                    <a:lnTo>
                      <a:pt x="188" y="134"/>
                    </a:lnTo>
                    <a:lnTo>
                      <a:pt x="232" y="95"/>
                    </a:lnTo>
                    <a:lnTo>
                      <a:pt x="279" y="56"/>
                    </a:lnTo>
                    <a:lnTo>
                      <a:pt x="328" y="24"/>
                    </a:lnTo>
                    <a:lnTo>
                      <a:pt x="37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40" name="Freeform 63"/>
              <p:cNvSpPr>
                <a:spLocks/>
              </p:cNvSpPr>
              <p:nvPr/>
            </p:nvSpPr>
            <p:spPr bwMode="auto">
              <a:xfrm>
                <a:off x="3416" y="3019"/>
                <a:ext cx="61" cy="17"/>
              </a:xfrm>
              <a:custGeom>
                <a:avLst/>
                <a:gdLst>
                  <a:gd name="T0" fmla="*/ 0 w 245"/>
                  <a:gd name="T1" fmla="*/ 17 h 67"/>
                  <a:gd name="T2" fmla="*/ 7 w 245"/>
                  <a:gd name="T3" fmla="*/ 15 h 67"/>
                  <a:gd name="T4" fmla="*/ 16 w 245"/>
                  <a:gd name="T5" fmla="*/ 15 h 67"/>
                  <a:gd name="T6" fmla="*/ 23 w 245"/>
                  <a:gd name="T7" fmla="*/ 14 h 67"/>
                  <a:gd name="T8" fmla="*/ 32 w 245"/>
                  <a:gd name="T9" fmla="*/ 13 h 67"/>
                  <a:gd name="T10" fmla="*/ 40 w 245"/>
                  <a:gd name="T11" fmla="*/ 11 h 67"/>
                  <a:gd name="T12" fmla="*/ 48 w 245"/>
                  <a:gd name="T13" fmla="*/ 9 h 67"/>
                  <a:gd name="T14" fmla="*/ 55 w 245"/>
                  <a:gd name="T15" fmla="*/ 5 h 67"/>
                  <a:gd name="T16" fmla="*/ 61 w 245"/>
                  <a:gd name="T17" fmla="*/ 0 h 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5"/>
                  <a:gd name="T28" fmla="*/ 0 h 67"/>
                  <a:gd name="T29" fmla="*/ 245 w 245"/>
                  <a:gd name="T30" fmla="*/ 67 h 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5" h="67">
                    <a:moveTo>
                      <a:pt x="0" y="67"/>
                    </a:moveTo>
                    <a:lnTo>
                      <a:pt x="29" y="60"/>
                    </a:lnTo>
                    <a:lnTo>
                      <a:pt x="63" y="58"/>
                    </a:lnTo>
                    <a:lnTo>
                      <a:pt x="94" y="54"/>
                    </a:lnTo>
                    <a:lnTo>
                      <a:pt x="128" y="51"/>
                    </a:lnTo>
                    <a:lnTo>
                      <a:pt x="161" y="45"/>
                    </a:lnTo>
                    <a:lnTo>
                      <a:pt x="192" y="36"/>
                    </a:lnTo>
                    <a:lnTo>
                      <a:pt x="219" y="20"/>
                    </a:lnTo>
                    <a:lnTo>
                      <a:pt x="24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41" name="Freeform 64"/>
              <p:cNvSpPr>
                <a:spLocks/>
              </p:cNvSpPr>
              <p:nvPr/>
            </p:nvSpPr>
            <p:spPr bwMode="auto">
              <a:xfrm>
                <a:off x="3005" y="2997"/>
                <a:ext cx="91" cy="64"/>
              </a:xfrm>
              <a:custGeom>
                <a:avLst/>
                <a:gdLst>
                  <a:gd name="T0" fmla="*/ 0 w 365"/>
                  <a:gd name="T1" fmla="*/ 0 h 254"/>
                  <a:gd name="T2" fmla="*/ 4 w 365"/>
                  <a:gd name="T3" fmla="*/ 3 h 254"/>
                  <a:gd name="T4" fmla="*/ 8 w 365"/>
                  <a:gd name="T5" fmla="*/ 7 h 254"/>
                  <a:gd name="T6" fmla="*/ 11 w 365"/>
                  <a:gd name="T7" fmla="*/ 11 h 254"/>
                  <a:gd name="T8" fmla="*/ 14 w 365"/>
                  <a:gd name="T9" fmla="*/ 15 h 254"/>
                  <a:gd name="T10" fmla="*/ 18 w 365"/>
                  <a:gd name="T11" fmla="*/ 19 h 254"/>
                  <a:gd name="T12" fmla="*/ 21 w 365"/>
                  <a:gd name="T13" fmla="*/ 23 h 254"/>
                  <a:gd name="T14" fmla="*/ 24 w 365"/>
                  <a:gd name="T15" fmla="*/ 26 h 254"/>
                  <a:gd name="T16" fmla="*/ 29 w 365"/>
                  <a:gd name="T17" fmla="*/ 29 h 254"/>
                  <a:gd name="T18" fmla="*/ 37 w 365"/>
                  <a:gd name="T19" fmla="*/ 35 h 254"/>
                  <a:gd name="T20" fmla="*/ 44 w 365"/>
                  <a:gd name="T21" fmla="*/ 41 h 254"/>
                  <a:gd name="T22" fmla="*/ 52 w 365"/>
                  <a:gd name="T23" fmla="*/ 47 h 254"/>
                  <a:gd name="T24" fmla="*/ 59 w 365"/>
                  <a:gd name="T25" fmla="*/ 54 h 254"/>
                  <a:gd name="T26" fmla="*/ 66 w 365"/>
                  <a:gd name="T27" fmla="*/ 58 h 254"/>
                  <a:gd name="T28" fmla="*/ 74 w 365"/>
                  <a:gd name="T29" fmla="*/ 62 h 254"/>
                  <a:gd name="T30" fmla="*/ 83 w 365"/>
                  <a:gd name="T31" fmla="*/ 64 h 254"/>
                  <a:gd name="T32" fmla="*/ 91 w 365"/>
                  <a:gd name="T33" fmla="*/ 63 h 2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5"/>
                  <a:gd name="T52" fmla="*/ 0 h 254"/>
                  <a:gd name="T53" fmla="*/ 365 w 365"/>
                  <a:gd name="T54" fmla="*/ 254 h 25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5" h="254">
                    <a:moveTo>
                      <a:pt x="0" y="0"/>
                    </a:moveTo>
                    <a:lnTo>
                      <a:pt x="17" y="12"/>
                    </a:lnTo>
                    <a:lnTo>
                      <a:pt x="33" y="27"/>
                    </a:lnTo>
                    <a:lnTo>
                      <a:pt x="45" y="43"/>
                    </a:lnTo>
                    <a:lnTo>
                      <a:pt x="58" y="59"/>
                    </a:lnTo>
                    <a:lnTo>
                      <a:pt x="72" y="76"/>
                    </a:lnTo>
                    <a:lnTo>
                      <a:pt x="85" y="92"/>
                    </a:lnTo>
                    <a:lnTo>
                      <a:pt x="98" y="105"/>
                    </a:lnTo>
                    <a:lnTo>
                      <a:pt x="115" y="117"/>
                    </a:lnTo>
                    <a:lnTo>
                      <a:pt x="147" y="140"/>
                    </a:lnTo>
                    <a:lnTo>
                      <a:pt x="176" y="163"/>
                    </a:lnTo>
                    <a:lnTo>
                      <a:pt x="207" y="188"/>
                    </a:lnTo>
                    <a:lnTo>
                      <a:pt x="236" y="214"/>
                    </a:lnTo>
                    <a:lnTo>
                      <a:pt x="266" y="231"/>
                    </a:lnTo>
                    <a:lnTo>
                      <a:pt x="296" y="247"/>
                    </a:lnTo>
                    <a:lnTo>
                      <a:pt x="331" y="254"/>
                    </a:lnTo>
                    <a:lnTo>
                      <a:pt x="365" y="25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42" name="Freeform 65"/>
              <p:cNvSpPr>
                <a:spLocks/>
              </p:cNvSpPr>
              <p:nvPr/>
            </p:nvSpPr>
            <p:spPr bwMode="auto">
              <a:xfrm>
                <a:off x="3014" y="3154"/>
                <a:ext cx="120" cy="28"/>
              </a:xfrm>
              <a:custGeom>
                <a:avLst/>
                <a:gdLst>
                  <a:gd name="T0" fmla="*/ 0 w 482"/>
                  <a:gd name="T1" fmla="*/ 0 h 113"/>
                  <a:gd name="T2" fmla="*/ 3 w 482"/>
                  <a:gd name="T3" fmla="*/ 3 h 113"/>
                  <a:gd name="T4" fmla="*/ 10 w 482"/>
                  <a:gd name="T5" fmla="*/ 7 h 113"/>
                  <a:gd name="T6" fmla="*/ 16 w 482"/>
                  <a:gd name="T7" fmla="*/ 10 h 113"/>
                  <a:gd name="T8" fmla="*/ 21 w 482"/>
                  <a:gd name="T9" fmla="*/ 12 h 113"/>
                  <a:gd name="T10" fmla="*/ 33 w 482"/>
                  <a:gd name="T11" fmla="*/ 16 h 113"/>
                  <a:gd name="T12" fmla="*/ 46 w 482"/>
                  <a:gd name="T13" fmla="*/ 21 h 113"/>
                  <a:gd name="T14" fmla="*/ 58 w 482"/>
                  <a:gd name="T15" fmla="*/ 24 h 113"/>
                  <a:gd name="T16" fmla="*/ 70 w 482"/>
                  <a:gd name="T17" fmla="*/ 27 h 113"/>
                  <a:gd name="T18" fmla="*/ 81 w 482"/>
                  <a:gd name="T19" fmla="*/ 28 h 113"/>
                  <a:gd name="T20" fmla="*/ 94 w 482"/>
                  <a:gd name="T21" fmla="*/ 28 h 113"/>
                  <a:gd name="T22" fmla="*/ 106 w 482"/>
                  <a:gd name="T23" fmla="*/ 25 h 113"/>
                  <a:gd name="T24" fmla="*/ 120 w 482"/>
                  <a:gd name="T25" fmla="*/ 20 h 1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82"/>
                  <a:gd name="T40" fmla="*/ 0 h 113"/>
                  <a:gd name="T41" fmla="*/ 482 w 482"/>
                  <a:gd name="T42" fmla="*/ 113 h 11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82" h="113">
                    <a:moveTo>
                      <a:pt x="0" y="0"/>
                    </a:moveTo>
                    <a:lnTo>
                      <a:pt x="14" y="14"/>
                    </a:lnTo>
                    <a:lnTo>
                      <a:pt x="39" y="27"/>
                    </a:lnTo>
                    <a:lnTo>
                      <a:pt x="63" y="40"/>
                    </a:lnTo>
                    <a:lnTo>
                      <a:pt x="83" y="48"/>
                    </a:lnTo>
                    <a:lnTo>
                      <a:pt x="134" y="66"/>
                    </a:lnTo>
                    <a:lnTo>
                      <a:pt x="185" y="83"/>
                    </a:lnTo>
                    <a:lnTo>
                      <a:pt x="233" y="98"/>
                    </a:lnTo>
                    <a:lnTo>
                      <a:pt x="280" y="109"/>
                    </a:lnTo>
                    <a:lnTo>
                      <a:pt x="327" y="113"/>
                    </a:lnTo>
                    <a:lnTo>
                      <a:pt x="377" y="111"/>
                    </a:lnTo>
                    <a:lnTo>
                      <a:pt x="427" y="99"/>
                    </a:lnTo>
                    <a:lnTo>
                      <a:pt x="482" y="79"/>
                    </a:lnTo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43" name="Freeform 66"/>
              <p:cNvSpPr>
                <a:spLocks/>
              </p:cNvSpPr>
              <p:nvPr/>
            </p:nvSpPr>
            <p:spPr bwMode="auto">
              <a:xfrm>
                <a:off x="2980" y="3239"/>
                <a:ext cx="98" cy="13"/>
              </a:xfrm>
              <a:custGeom>
                <a:avLst/>
                <a:gdLst>
                  <a:gd name="T0" fmla="*/ 0 w 393"/>
                  <a:gd name="T1" fmla="*/ 5 h 52"/>
                  <a:gd name="T2" fmla="*/ 12 w 393"/>
                  <a:gd name="T3" fmla="*/ 9 h 52"/>
                  <a:gd name="T4" fmla="*/ 25 w 393"/>
                  <a:gd name="T5" fmla="*/ 11 h 52"/>
                  <a:gd name="T6" fmla="*/ 37 w 393"/>
                  <a:gd name="T7" fmla="*/ 13 h 52"/>
                  <a:gd name="T8" fmla="*/ 50 w 393"/>
                  <a:gd name="T9" fmla="*/ 13 h 52"/>
                  <a:gd name="T10" fmla="*/ 63 w 393"/>
                  <a:gd name="T11" fmla="*/ 12 h 52"/>
                  <a:gd name="T12" fmla="*/ 75 w 393"/>
                  <a:gd name="T13" fmla="*/ 10 h 52"/>
                  <a:gd name="T14" fmla="*/ 87 w 393"/>
                  <a:gd name="T15" fmla="*/ 6 h 52"/>
                  <a:gd name="T16" fmla="*/ 98 w 393"/>
                  <a:gd name="T17" fmla="*/ 0 h 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3"/>
                  <a:gd name="T28" fmla="*/ 0 h 52"/>
                  <a:gd name="T29" fmla="*/ 393 w 393"/>
                  <a:gd name="T30" fmla="*/ 52 h 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3" h="52">
                    <a:moveTo>
                      <a:pt x="0" y="21"/>
                    </a:moveTo>
                    <a:lnTo>
                      <a:pt x="49" y="34"/>
                    </a:lnTo>
                    <a:lnTo>
                      <a:pt x="100" y="44"/>
                    </a:lnTo>
                    <a:lnTo>
                      <a:pt x="150" y="50"/>
                    </a:lnTo>
                    <a:lnTo>
                      <a:pt x="202" y="52"/>
                    </a:lnTo>
                    <a:lnTo>
                      <a:pt x="251" y="48"/>
                    </a:lnTo>
                    <a:lnTo>
                      <a:pt x="299" y="38"/>
                    </a:lnTo>
                    <a:lnTo>
                      <a:pt x="348" y="24"/>
                    </a:lnTo>
                    <a:lnTo>
                      <a:pt x="393" y="0"/>
                    </a:lnTo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44" name="Freeform 67"/>
              <p:cNvSpPr>
                <a:spLocks/>
              </p:cNvSpPr>
              <p:nvPr/>
            </p:nvSpPr>
            <p:spPr bwMode="auto">
              <a:xfrm>
                <a:off x="3466" y="3230"/>
                <a:ext cx="50" cy="9"/>
              </a:xfrm>
              <a:custGeom>
                <a:avLst/>
                <a:gdLst>
                  <a:gd name="T0" fmla="*/ 50 w 201"/>
                  <a:gd name="T1" fmla="*/ 9 h 35"/>
                  <a:gd name="T2" fmla="*/ 44 w 201"/>
                  <a:gd name="T3" fmla="*/ 9 h 35"/>
                  <a:gd name="T4" fmla="*/ 38 w 201"/>
                  <a:gd name="T5" fmla="*/ 9 h 35"/>
                  <a:gd name="T6" fmla="*/ 31 w 201"/>
                  <a:gd name="T7" fmla="*/ 9 h 35"/>
                  <a:gd name="T8" fmla="*/ 25 w 201"/>
                  <a:gd name="T9" fmla="*/ 8 h 35"/>
                  <a:gd name="T10" fmla="*/ 19 w 201"/>
                  <a:gd name="T11" fmla="*/ 7 h 35"/>
                  <a:gd name="T12" fmla="*/ 12 w 201"/>
                  <a:gd name="T13" fmla="*/ 6 h 35"/>
                  <a:gd name="T14" fmla="*/ 6 w 201"/>
                  <a:gd name="T15" fmla="*/ 4 h 35"/>
                  <a:gd name="T16" fmla="*/ 0 w 201"/>
                  <a:gd name="T17" fmla="*/ 0 h 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1"/>
                  <a:gd name="T28" fmla="*/ 0 h 35"/>
                  <a:gd name="T29" fmla="*/ 201 w 201"/>
                  <a:gd name="T30" fmla="*/ 35 h 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1" h="35">
                    <a:moveTo>
                      <a:pt x="201" y="35"/>
                    </a:moveTo>
                    <a:lnTo>
                      <a:pt x="176" y="35"/>
                    </a:lnTo>
                    <a:lnTo>
                      <a:pt x="152" y="35"/>
                    </a:lnTo>
                    <a:lnTo>
                      <a:pt x="125" y="35"/>
                    </a:lnTo>
                    <a:lnTo>
                      <a:pt x="99" y="33"/>
                    </a:lnTo>
                    <a:lnTo>
                      <a:pt x="75" y="29"/>
                    </a:lnTo>
                    <a:lnTo>
                      <a:pt x="50" y="23"/>
                    </a:lnTo>
                    <a:lnTo>
                      <a:pt x="26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  <p:sp>
            <p:nvSpPr>
              <p:cNvPr id="39045" name="Freeform 68"/>
              <p:cNvSpPr>
                <a:spLocks/>
              </p:cNvSpPr>
              <p:nvPr/>
            </p:nvSpPr>
            <p:spPr bwMode="auto">
              <a:xfrm>
                <a:off x="3475" y="3183"/>
                <a:ext cx="56" cy="8"/>
              </a:xfrm>
              <a:custGeom>
                <a:avLst/>
                <a:gdLst>
                  <a:gd name="T0" fmla="*/ 56 w 222"/>
                  <a:gd name="T1" fmla="*/ 5 h 33"/>
                  <a:gd name="T2" fmla="*/ 49 w 222"/>
                  <a:gd name="T3" fmla="*/ 8 h 33"/>
                  <a:gd name="T4" fmla="*/ 41 w 222"/>
                  <a:gd name="T5" fmla="*/ 8 h 33"/>
                  <a:gd name="T6" fmla="*/ 34 w 222"/>
                  <a:gd name="T7" fmla="*/ 8 h 33"/>
                  <a:gd name="T8" fmla="*/ 27 w 222"/>
                  <a:gd name="T9" fmla="*/ 8 h 33"/>
                  <a:gd name="T10" fmla="*/ 20 w 222"/>
                  <a:gd name="T11" fmla="*/ 6 h 33"/>
                  <a:gd name="T12" fmla="*/ 13 w 222"/>
                  <a:gd name="T13" fmla="*/ 4 h 33"/>
                  <a:gd name="T14" fmla="*/ 7 w 222"/>
                  <a:gd name="T15" fmla="*/ 2 h 33"/>
                  <a:gd name="T16" fmla="*/ 0 w 222"/>
                  <a:gd name="T17" fmla="*/ 0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2"/>
                  <a:gd name="T28" fmla="*/ 0 h 33"/>
                  <a:gd name="T29" fmla="*/ 222 w 222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2" h="33">
                    <a:moveTo>
                      <a:pt x="222" y="22"/>
                    </a:moveTo>
                    <a:lnTo>
                      <a:pt x="194" y="31"/>
                    </a:lnTo>
                    <a:lnTo>
                      <a:pt x="164" y="33"/>
                    </a:lnTo>
                    <a:lnTo>
                      <a:pt x="136" y="33"/>
                    </a:lnTo>
                    <a:lnTo>
                      <a:pt x="109" y="31"/>
                    </a:lnTo>
                    <a:lnTo>
                      <a:pt x="81" y="25"/>
                    </a:lnTo>
                    <a:lnTo>
                      <a:pt x="53" y="18"/>
                    </a:ln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50C9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350"/>
              </a:p>
            </p:txBody>
          </p:sp>
        </p:grpSp>
        <p:sp>
          <p:nvSpPr>
            <p:cNvPr id="38924" name="AutoShape 69"/>
            <p:cNvSpPr>
              <a:spLocks noChangeAspect="1" noChangeArrowheads="1" noTextEdit="1"/>
            </p:cNvSpPr>
            <p:nvPr/>
          </p:nvSpPr>
          <p:spPr bwMode="auto">
            <a:xfrm>
              <a:off x="1688" y="2790"/>
              <a:ext cx="646" cy="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25" name="Freeform 70"/>
            <p:cNvSpPr>
              <a:spLocks/>
            </p:cNvSpPr>
            <p:nvPr/>
          </p:nvSpPr>
          <p:spPr bwMode="auto">
            <a:xfrm>
              <a:off x="1845" y="3273"/>
              <a:ext cx="322" cy="782"/>
            </a:xfrm>
            <a:custGeom>
              <a:avLst/>
              <a:gdLst>
                <a:gd name="T0" fmla="*/ 313 w 1290"/>
                <a:gd name="T1" fmla="*/ 72 h 3128"/>
                <a:gd name="T2" fmla="*/ 297 w 1290"/>
                <a:gd name="T3" fmla="*/ 69 h 3128"/>
                <a:gd name="T4" fmla="*/ 282 w 1290"/>
                <a:gd name="T5" fmla="*/ 61 h 3128"/>
                <a:gd name="T6" fmla="*/ 269 w 1290"/>
                <a:gd name="T7" fmla="*/ 50 h 3128"/>
                <a:gd name="T8" fmla="*/ 262 w 1290"/>
                <a:gd name="T9" fmla="*/ 38 h 3128"/>
                <a:gd name="T10" fmla="*/ 258 w 1290"/>
                <a:gd name="T11" fmla="*/ 24 h 3128"/>
                <a:gd name="T12" fmla="*/ 256 w 1290"/>
                <a:gd name="T13" fmla="*/ 22 h 3128"/>
                <a:gd name="T14" fmla="*/ 246 w 1290"/>
                <a:gd name="T15" fmla="*/ 29 h 3128"/>
                <a:gd name="T16" fmla="*/ 238 w 1290"/>
                <a:gd name="T17" fmla="*/ 35 h 3128"/>
                <a:gd name="T18" fmla="*/ 229 w 1290"/>
                <a:gd name="T19" fmla="*/ 39 h 3128"/>
                <a:gd name="T20" fmla="*/ 221 w 1290"/>
                <a:gd name="T21" fmla="*/ 42 h 3128"/>
                <a:gd name="T22" fmla="*/ 211 w 1290"/>
                <a:gd name="T23" fmla="*/ 46 h 3128"/>
                <a:gd name="T24" fmla="*/ 200 w 1290"/>
                <a:gd name="T25" fmla="*/ 50 h 3128"/>
                <a:gd name="T26" fmla="*/ 187 w 1290"/>
                <a:gd name="T27" fmla="*/ 52 h 3128"/>
                <a:gd name="T28" fmla="*/ 175 w 1290"/>
                <a:gd name="T29" fmla="*/ 49 h 3128"/>
                <a:gd name="T30" fmla="*/ 165 w 1290"/>
                <a:gd name="T31" fmla="*/ 42 h 3128"/>
                <a:gd name="T32" fmla="*/ 161 w 1290"/>
                <a:gd name="T33" fmla="*/ 34 h 3128"/>
                <a:gd name="T34" fmla="*/ 156 w 1290"/>
                <a:gd name="T35" fmla="*/ 20 h 3128"/>
                <a:gd name="T36" fmla="*/ 154 w 1290"/>
                <a:gd name="T37" fmla="*/ 17 h 3128"/>
                <a:gd name="T38" fmla="*/ 145 w 1290"/>
                <a:gd name="T39" fmla="*/ 28 h 3128"/>
                <a:gd name="T40" fmla="*/ 133 w 1290"/>
                <a:gd name="T41" fmla="*/ 36 h 3128"/>
                <a:gd name="T42" fmla="*/ 118 w 1290"/>
                <a:gd name="T43" fmla="*/ 40 h 3128"/>
                <a:gd name="T44" fmla="*/ 96 w 1290"/>
                <a:gd name="T45" fmla="*/ 43 h 3128"/>
                <a:gd name="T46" fmla="*/ 63 w 1290"/>
                <a:gd name="T47" fmla="*/ 42 h 3128"/>
                <a:gd name="T48" fmla="*/ 32 w 1290"/>
                <a:gd name="T49" fmla="*/ 33 h 3128"/>
                <a:gd name="T50" fmla="*/ 15 w 1290"/>
                <a:gd name="T51" fmla="*/ 14 h 3128"/>
                <a:gd name="T52" fmla="*/ 12 w 1290"/>
                <a:gd name="T53" fmla="*/ 8 h 3128"/>
                <a:gd name="T54" fmla="*/ 6 w 1290"/>
                <a:gd name="T55" fmla="*/ 24 h 3128"/>
                <a:gd name="T56" fmla="*/ 121 w 1290"/>
                <a:gd name="T57" fmla="*/ 747 h 3128"/>
                <a:gd name="T58" fmla="*/ 133 w 1290"/>
                <a:gd name="T59" fmla="*/ 774 h 3128"/>
                <a:gd name="T60" fmla="*/ 153 w 1290"/>
                <a:gd name="T61" fmla="*/ 782 h 3128"/>
                <a:gd name="T62" fmla="*/ 173 w 1290"/>
                <a:gd name="T63" fmla="*/ 772 h 3128"/>
                <a:gd name="T64" fmla="*/ 186 w 1290"/>
                <a:gd name="T65" fmla="*/ 742 h 3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90"/>
                <a:gd name="T100" fmla="*/ 0 h 3128"/>
                <a:gd name="T101" fmla="*/ 1290 w 1290"/>
                <a:gd name="T102" fmla="*/ 3128 h 3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90" h="3128">
                  <a:moveTo>
                    <a:pt x="1290" y="289"/>
                  </a:moveTo>
                  <a:lnTo>
                    <a:pt x="1254" y="288"/>
                  </a:lnTo>
                  <a:lnTo>
                    <a:pt x="1222" y="283"/>
                  </a:lnTo>
                  <a:lnTo>
                    <a:pt x="1189" y="274"/>
                  </a:lnTo>
                  <a:lnTo>
                    <a:pt x="1158" y="262"/>
                  </a:lnTo>
                  <a:lnTo>
                    <a:pt x="1130" y="245"/>
                  </a:lnTo>
                  <a:lnTo>
                    <a:pt x="1103" y="226"/>
                  </a:lnTo>
                  <a:lnTo>
                    <a:pt x="1079" y="201"/>
                  </a:lnTo>
                  <a:lnTo>
                    <a:pt x="1059" y="172"/>
                  </a:lnTo>
                  <a:lnTo>
                    <a:pt x="1048" y="151"/>
                  </a:lnTo>
                  <a:lnTo>
                    <a:pt x="1039" y="124"/>
                  </a:lnTo>
                  <a:lnTo>
                    <a:pt x="1033" y="97"/>
                  </a:lnTo>
                  <a:lnTo>
                    <a:pt x="1035" y="73"/>
                  </a:lnTo>
                  <a:lnTo>
                    <a:pt x="1027" y="86"/>
                  </a:lnTo>
                  <a:lnTo>
                    <a:pt x="1008" y="101"/>
                  </a:lnTo>
                  <a:lnTo>
                    <a:pt x="987" y="117"/>
                  </a:lnTo>
                  <a:lnTo>
                    <a:pt x="974" y="127"/>
                  </a:lnTo>
                  <a:lnTo>
                    <a:pt x="953" y="138"/>
                  </a:lnTo>
                  <a:lnTo>
                    <a:pt x="934" y="148"/>
                  </a:lnTo>
                  <a:lnTo>
                    <a:pt x="916" y="154"/>
                  </a:lnTo>
                  <a:lnTo>
                    <a:pt x="901" y="160"/>
                  </a:lnTo>
                  <a:lnTo>
                    <a:pt x="884" y="167"/>
                  </a:lnTo>
                  <a:lnTo>
                    <a:pt x="868" y="173"/>
                  </a:lnTo>
                  <a:lnTo>
                    <a:pt x="847" y="182"/>
                  </a:lnTo>
                  <a:lnTo>
                    <a:pt x="826" y="193"/>
                  </a:lnTo>
                  <a:lnTo>
                    <a:pt x="801" y="202"/>
                  </a:lnTo>
                  <a:lnTo>
                    <a:pt x="777" y="208"/>
                  </a:lnTo>
                  <a:lnTo>
                    <a:pt x="751" y="209"/>
                  </a:lnTo>
                  <a:lnTo>
                    <a:pt x="726" y="207"/>
                  </a:lnTo>
                  <a:lnTo>
                    <a:pt x="703" y="198"/>
                  </a:lnTo>
                  <a:lnTo>
                    <a:pt x="682" y="186"/>
                  </a:lnTo>
                  <a:lnTo>
                    <a:pt x="663" y="168"/>
                  </a:lnTo>
                  <a:lnTo>
                    <a:pt x="648" y="148"/>
                  </a:lnTo>
                  <a:lnTo>
                    <a:pt x="643" y="136"/>
                  </a:lnTo>
                  <a:lnTo>
                    <a:pt x="638" y="126"/>
                  </a:lnTo>
                  <a:lnTo>
                    <a:pt x="626" y="78"/>
                  </a:lnTo>
                  <a:lnTo>
                    <a:pt x="625" y="38"/>
                  </a:lnTo>
                  <a:lnTo>
                    <a:pt x="616" y="67"/>
                  </a:lnTo>
                  <a:lnTo>
                    <a:pt x="602" y="92"/>
                  </a:lnTo>
                  <a:lnTo>
                    <a:pt x="581" y="112"/>
                  </a:lnTo>
                  <a:lnTo>
                    <a:pt x="557" y="128"/>
                  </a:lnTo>
                  <a:lnTo>
                    <a:pt x="531" y="142"/>
                  </a:lnTo>
                  <a:lnTo>
                    <a:pt x="500" y="152"/>
                  </a:lnTo>
                  <a:lnTo>
                    <a:pt x="471" y="159"/>
                  </a:lnTo>
                  <a:lnTo>
                    <a:pt x="442" y="165"/>
                  </a:lnTo>
                  <a:lnTo>
                    <a:pt x="385" y="170"/>
                  </a:lnTo>
                  <a:lnTo>
                    <a:pt x="321" y="170"/>
                  </a:lnTo>
                  <a:lnTo>
                    <a:pt x="254" y="166"/>
                  </a:lnTo>
                  <a:lnTo>
                    <a:pt x="189" y="153"/>
                  </a:lnTo>
                  <a:lnTo>
                    <a:pt x="130" y="131"/>
                  </a:lnTo>
                  <a:lnTo>
                    <a:pt x="87" y="100"/>
                  </a:lnTo>
                  <a:lnTo>
                    <a:pt x="60" y="57"/>
                  </a:lnTo>
                  <a:lnTo>
                    <a:pt x="58" y="0"/>
                  </a:lnTo>
                  <a:lnTo>
                    <a:pt x="50" y="33"/>
                  </a:lnTo>
                  <a:lnTo>
                    <a:pt x="39" y="66"/>
                  </a:lnTo>
                  <a:lnTo>
                    <a:pt x="23" y="96"/>
                  </a:lnTo>
                  <a:lnTo>
                    <a:pt x="0" y="121"/>
                  </a:lnTo>
                  <a:lnTo>
                    <a:pt x="484" y="2986"/>
                  </a:lnTo>
                  <a:lnTo>
                    <a:pt x="503" y="3049"/>
                  </a:lnTo>
                  <a:lnTo>
                    <a:pt x="533" y="3094"/>
                  </a:lnTo>
                  <a:lnTo>
                    <a:pt x="571" y="3121"/>
                  </a:lnTo>
                  <a:lnTo>
                    <a:pt x="612" y="3128"/>
                  </a:lnTo>
                  <a:lnTo>
                    <a:pt x="653" y="3117"/>
                  </a:lnTo>
                  <a:lnTo>
                    <a:pt x="692" y="3088"/>
                  </a:lnTo>
                  <a:lnTo>
                    <a:pt x="723" y="3038"/>
                  </a:lnTo>
                  <a:lnTo>
                    <a:pt x="746" y="2969"/>
                  </a:lnTo>
                  <a:lnTo>
                    <a:pt x="1290" y="289"/>
                  </a:lnTo>
                  <a:close/>
                </a:path>
              </a:pathLst>
            </a:custGeom>
            <a:solidFill>
              <a:srgbClr val="FCE6C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26" name="Freeform 71"/>
            <p:cNvSpPr>
              <a:spLocks/>
            </p:cNvSpPr>
            <p:nvPr/>
          </p:nvSpPr>
          <p:spPr bwMode="auto">
            <a:xfrm>
              <a:off x="1750" y="2850"/>
              <a:ext cx="510" cy="431"/>
            </a:xfrm>
            <a:custGeom>
              <a:avLst/>
              <a:gdLst>
                <a:gd name="T0" fmla="*/ 13 w 2042"/>
                <a:gd name="T1" fmla="*/ 339 h 1722"/>
                <a:gd name="T2" fmla="*/ 25 w 2042"/>
                <a:gd name="T3" fmla="*/ 346 h 1722"/>
                <a:gd name="T4" fmla="*/ 49 w 2042"/>
                <a:gd name="T5" fmla="*/ 366 h 1722"/>
                <a:gd name="T6" fmla="*/ 77 w 2042"/>
                <a:gd name="T7" fmla="*/ 381 h 1722"/>
                <a:gd name="T8" fmla="*/ 105 w 2042"/>
                <a:gd name="T9" fmla="*/ 389 h 1722"/>
                <a:gd name="T10" fmla="*/ 115 w 2042"/>
                <a:gd name="T11" fmla="*/ 397 h 1722"/>
                <a:gd name="T12" fmla="*/ 134 w 2042"/>
                <a:gd name="T13" fmla="*/ 383 h 1722"/>
                <a:gd name="T14" fmla="*/ 160 w 2042"/>
                <a:gd name="T15" fmla="*/ 377 h 1722"/>
                <a:gd name="T16" fmla="*/ 184 w 2042"/>
                <a:gd name="T17" fmla="*/ 373 h 1722"/>
                <a:gd name="T18" fmla="*/ 208 w 2042"/>
                <a:gd name="T19" fmla="*/ 378 h 1722"/>
                <a:gd name="T20" fmla="*/ 232 w 2042"/>
                <a:gd name="T21" fmla="*/ 386 h 1722"/>
                <a:gd name="T22" fmla="*/ 244 w 2042"/>
                <a:gd name="T23" fmla="*/ 404 h 1722"/>
                <a:gd name="T24" fmla="*/ 250 w 2042"/>
                <a:gd name="T25" fmla="*/ 415 h 1722"/>
                <a:gd name="T26" fmla="*/ 256 w 2042"/>
                <a:gd name="T27" fmla="*/ 410 h 1722"/>
                <a:gd name="T28" fmla="*/ 268 w 2042"/>
                <a:gd name="T29" fmla="*/ 393 h 1722"/>
                <a:gd name="T30" fmla="*/ 293 w 2042"/>
                <a:gd name="T31" fmla="*/ 392 h 1722"/>
                <a:gd name="T32" fmla="*/ 314 w 2042"/>
                <a:gd name="T33" fmla="*/ 391 h 1722"/>
                <a:gd name="T34" fmla="*/ 328 w 2042"/>
                <a:gd name="T35" fmla="*/ 401 h 1722"/>
                <a:gd name="T36" fmla="*/ 341 w 2042"/>
                <a:gd name="T37" fmla="*/ 411 h 1722"/>
                <a:gd name="T38" fmla="*/ 355 w 2042"/>
                <a:gd name="T39" fmla="*/ 425 h 1722"/>
                <a:gd name="T40" fmla="*/ 360 w 2042"/>
                <a:gd name="T41" fmla="*/ 419 h 1722"/>
                <a:gd name="T42" fmla="*/ 371 w 2042"/>
                <a:gd name="T43" fmla="*/ 405 h 1722"/>
                <a:gd name="T44" fmla="*/ 386 w 2042"/>
                <a:gd name="T45" fmla="*/ 398 h 1722"/>
                <a:gd name="T46" fmla="*/ 398 w 2042"/>
                <a:gd name="T47" fmla="*/ 398 h 1722"/>
                <a:gd name="T48" fmla="*/ 410 w 2042"/>
                <a:gd name="T49" fmla="*/ 400 h 1722"/>
                <a:gd name="T50" fmla="*/ 413 w 2042"/>
                <a:gd name="T51" fmla="*/ 398 h 1722"/>
                <a:gd name="T52" fmla="*/ 405 w 2042"/>
                <a:gd name="T53" fmla="*/ 380 h 1722"/>
                <a:gd name="T54" fmla="*/ 408 w 2042"/>
                <a:gd name="T55" fmla="*/ 357 h 1722"/>
                <a:gd name="T56" fmla="*/ 425 w 2042"/>
                <a:gd name="T57" fmla="*/ 341 h 1722"/>
                <a:gd name="T58" fmla="*/ 446 w 2042"/>
                <a:gd name="T59" fmla="*/ 336 h 1722"/>
                <a:gd name="T60" fmla="*/ 467 w 2042"/>
                <a:gd name="T61" fmla="*/ 335 h 1722"/>
                <a:gd name="T62" fmla="*/ 487 w 2042"/>
                <a:gd name="T63" fmla="*/ 333 h 1722"/>
                <a:gd name="T64" fmla="*/ 507 w 2042"/>
                <a:gd name="T65" fmla="*/ 285 h 1722"/>
                <a:gd name="T66" fmla="*/ 506 w 2042"/>
                <a:gd name="T67" fmla="*/ 210 h 1722"/>
                <a:gd name="T68" fmla="*/ 498 w 2042"/>
                <a:gd name="T69" fmla="*/ 166 h 1722"/>
                <a:gd name="T70" fmla="*/ 485 w 2042"/>
                <a:gd name="T71" fmla="*/ 121 h 1722"/>
                <a:gd name="T72" fmla="*/ 465 w 2042"/>
                <a:gd name="T73" fmla="*/ 81 h 1722"/>
                <a:gd name="T74" fmla="*/ 438 w 2042"/>
                <a:gd name="T75" fmla="*/ 48 h 1722"/>
                <a:gd name="T76" fmla="*/ 403 w 2042"/>
                <a:gd name="T77" fmla="*/ 28 h 1722"/>
                <a:gd name="T78" fmla="*/ 379 w 2042"/>
                <a:gd name="T79" fmla="*/ 24 h 1722"/>
                <a:gd name="T80" fmla="*/ 355 w 2042"/>
                <a:gd name="T81" fmla="*/ 18 h 1722"/>
                <a:gd name="T82" fmla="*/ 335 w 2042"/>
                <a:gd name="T83" fmla="*/ 13 h 1722"/>
                <a:gd name="T84" fmla="*/ 295 w 2042"/>
                <a:gd name="T85" fmla="*/ 5 h 1722"/>
                <a:gd name="T86" fmla="*/ 255 w 2042"/>
                <a:gd name="T87" fmla="*/ 1 h 1722"/>
                <a:gd name="T88" fmla="*/ 214 w 2042"/>
                <a:gd name="T89" fmla="*/ 1 h 1722"/>
                <a:gd name="T90" fmla="*/ 174 w 2042"/>
                <a:gd name="T91" fmla="*/ 4 h 1722"/>
                <a:gd name="T92" fmla="*/ 132 w 2042"/>
                <a:gd name="T93" fmla="*/ 13 h 1722"/>
                <a:gd name="T94" fmla="*/ 109 w 2042"/>
                <a:gd name="T95" fmla="*/ 21 h 1722"/>
                <a:gd name="T96" fmla="*/ 88 w 2042"/>
                <a:gd name="T97" fmla="*/ 32 h 1722"/>
                <a:gd name="T98" fmla="*/ 71 w 2042"/>
                <a:gd name="T99" fmla="*/ 40 h 1722"/>
                <a:gd name="T100" fmla="*/ 16 w 2042"/>
                <a:gd name="T101" fmla="*/ 107 h 1722"/>
                <a:gd name="T102" fmla="*/ 0 w 2042"/>
                <a:gd name="T103" fmla="*/ 212 h 1722"/>
                <a:gd name="T104" fmla="*/ 1 w 2042"/>
                <a:gd name="T105" fmla="*/ 291 h 1722"/>
                <a:gd name="T106" fmla="*/ 9 w 2042"/>
                <a:gd name="T107" fmla="*/ 338 h 17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42"/>
                <a:gd name="T163" fmla="*/ 0 h 1722"/>
                <a:gd name="T164" fmla="*/ 2042 w 2042"/>
                <a:gd name="T165" fmla="*/ 1722 h 17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42" h="1722">
                  <a:moveTo>
                    <a:pt x="36" y="1352"/>
                  </a:moveTo>
                  <a:lnTo>
                    <a:pt x="44" y="1353"/>
                  </a:lnTo>
                  <a:lnTo>
                    <a:pt x="52" y="1356"/>
                  </a:lnTo>
                  <a:lnTo>
                    <a:pt x="59" y="1361"/>
                  </a:lnTo>
                  <a:lnTo>
                    <a:pt x="66" y="1362"/>
                  </a:lnTo>
                  <a:lnTo>
                    <a:pt x="102" y="1384"/>
                  </a:lnTo>
                  <a:lnTo>
                    <a:pt x="135" y="1408"/>
                  </a:lnTo>
                  <a:lnTo>
                    <a:pt x="166" y="1436"/>
                  </a:lnTo>
                  <a:lnTo>
                    <a:pt x="197" y="1463"/>
                  </a:lnTo>
                  <a:lnTo>
                    <a:pt x="232" y="1486"/>
                  </a:lnTo>
                  <a:lnTo>
                    <a:pt x="268" y="1507"/>
                  </a:lnTo>
                  <a:lnTo>
                    <a:pt x="309" y="1521"/>
                  </a:lnTo>
                  <a:lnTo>
                    <a:pt x="357" y="1526"/>
                  </a:lnTo>
                  <a:lnTo>
                    <a:pt x="389" y="1532"/>
                  </a:lnTo>
                  <a:lnTo>
                    <a:pt x="421" y="1553"/>
                  </a:lnTo>
                  <a:lnTo>
                    <a:pt x="445" y="1584"/>
                  </a:lnTo>
                  <a:lnTo>
                    <a:pt x="451" y="1622"/>
                  </a:lnTo>
                  <a:lnTo>
                    <a:pt x="460" y="1588"/>
                  </a:lnTo>
                  <a:lnTo>
                    <a:pt x="480" y="1564"/>
                  </a:lnTo>
                  <a:lnTo>
                    <a:pt x="505" y="1545"/>
                  </a:lnTo>
                  <a:lnTo>
                    <a:pt x="535" y="1531"/>
                  </a:lnTo>
                  <a:lnTo>
                    <a:pt x="570" y="1522"/>
                  </a:lnTo>
                  <a:lnTo>
                    <a:pt x="604" y="1514"/>
                  </a:lnTo>
                  <a:lnTo>
                    <a:pt x="639" y="1507"/>
                  </a:lnTo>
                  <a:lnTo>
                    <a:pt x="674" y="1497"/>
                  </a:lnTo>
                  <a:lnTo>
                    <a:pt x="704" y="1492"/>
                  </a:lnTo>
                  <a:lnTo>
                    <a:pt x="735" y="1490"/>
                  </a:lnTo>
                  <a:lnTo>
                    <a:pt x="766" y="1494"/>
                  </a:lnTo>
                  <a:lnTo>
                    <a:pt x="799" y="1500"/>
                  </a:lnTo>
                  <a:lnTo>
                    <a:pt x="832" y="1510"/>
                  </a:lnTo>
                  <a:lnTo>
                    <a:pt x="863" y="1521"/>
                  </a:lnTo>
                  <a:lnTo>
                    <a:pt x="895" y="1531"/>
                  </a:lnTo>
                  <a:lnTo>
                    <a:pt x="929" y="1541"/>
                  </a:lnTo>
                  <a:lnTo>
                    <a:pt x="927" y="1575"/>
                  </a:lnTo>
                  <a:lnTo>
                    <a:pt x="948" y="1596"/>
                  </a:lnTo>
                  <a:lnTo>
                    <a:pt x="975" y="1615"/>
                  </a:lnTo>
                  <a:lnTo>
                    <a:pt x="990" y="1642"/>
                  </a:lnTo>
                  <a:lnTo>
                    <a:pt x="995" y="1652"/>
                  </a:lnTo>
                  <a:lnTo>
                    <a:pt x="1002" y="1660"/>
                  </a:lnTo>
                  <a:lnTo>
                    <a:pt x="1009" y="1669"/>
                  </a:lnTo>
                  <a:lnTo>
                    <a:pt x="1013" y="1677"/>
                  </a:lnTo>
                  <a:lnTo>
                    <a:pt x="1024" y="1640"/>
                  </a:lnTo>
                  <a:lnTo>
                    <a:pt x="1039" y="1607"/>
                  </a:lnTo>
                  <a:lnTo>
                    <a:pt x="1055" y="1583"/>
                  </a:lnTo>
                  <a:lnTo>
                    <a:pt x="1072" y="1572"/>
                  </a:lnTo>
                  <a:lnTo>
                    <a:pt x="1106" y="1572"/>
                  </a:lnTo>
                  <a:lnTo>
                    <a:pt x="1141" y="1569"/>
                  </a:lnTo>
                  <a:lnTo>
                    <a:pt x="1173" y="1566"/>
                  </a:lnTo>
                  <a:lnTo>
                    <a:pt x="1203" y="1561"/>
                  </a:lnTo>
                  <a:lnTo>
                    <a:pt x="1231" y="1560"/>
                  </a:lnTo>
                  <a:lnTo>
                    <a:pt x="1256" y="1561"/>
                  </a:lnTo>
                  <a:lnTo>
                    <a:pt x="1277" y="1567"/>
                  </a:lnTo>
                  <a:lnTo>
                    <a:pt x="1294" y="1579"/>
                  </a:lnTo>
                  <a:lnTo>
                    <a:pt x="1315" y="1601"/>
                  </a:lnTo>
                  <a:lnTo>
                    <a:pt x="1329" y="1615"/>
                  </a:lnTo>
                  <a:lnTo>
                    <a:pt x="1344" y="1628"/>
                  </a:lnTo>
                  <a:lnTo>
                    <a:pt x="1364" y="1643"/>
                  </a:lnTo>
                  <a:lnTo>
                    <a:pt x="1383" y="1657"/>
                  </a:lnTo>
                  <a:lnTo>
                    <a:pt x="1405" y="1676"/>
                  </a:lnTo>
                  <a:lnTo>
                    <a:pt x="1422" y="1698"/>
                  </a:lnTo>
                  <a:lnTo>
                    <a:pt x="1425" y="1722"/>
                  </a:lnTo>
                  <a:lnTo>
                    <a:pt x="1431" y="1698"/>
                  </a:lnTo>
                  <a:lnTo>
                    <a:pt x="1440" y="1675"/>
                  </a:lnTo>
                  <a:lnTo>
                    <a:pt x="1454" y="1655"/>
                  </a:lnTo>
                  <a:lnTo>
                    <a:pt x="1469" y="1633"/>
                  </a:lnTo>
                  <a:lnTo>
                    <a:pt x="1486" y="1617"/>
                  </a:lnTo>
                  <a:lnTo>
                    <a:pt x="1505" y="1604"/>
                  </a:lnTo>
                  <a:lnTo>
                    <a:pt x="1526" y="1596"/>
                  </a:lnTo>
                  <a:lnTo>
                    <a:pt x="1547" y="1590"/>
                  </a:lnTo>
                  <a:lnTo>
                    <a:pt x="1562" y="1589"/>
                  </a:lnTo>
                  <a:lnTo>
                    <a:pt x="1578" y="1588"/>
                  </a:lnTo>
                  <a:lnTo>
                    <a:pt x="1594" y="1589"/>
                  </a:lnTo>
                  <a:lnTo>
                    <a:pt x="1612" y="1590"/>
                  </a:lnTo>
                  <a:lnTo>
                    <a:pt x="1627" y="1593"/>
                  </a:lnTo>
                  <a:lnTo>
                    <a:pt x="1641" y="1597"/>
                  </a:lnTo>
                  <a:lnTo>
                    <a:pt x="1655" y="1604"/>
                  </a:lnTo>
                  <a:lnTo>
                    <a:pt x="1667" y="1614"/>
                  </a:lnTo>
                  <a:lnTo>
                    <a:pt x="1652" y="1590"/>
                  </a:lnTo>
                  <a:lnTo>
                    <a:pt x="1641" y="1566"/>
                  </a:lnTo>
                  <a:lnTo>
                    <a:pt x="1631" y="1541"/>
                  </a:lnTo>
                  <a:lnTo>
                    <a:pt x="1622" y="1519"/>
                  </a:lnTo>
                  <a:lnTo>
                    <a:pt x="1618" y="1487"/>
                  </a:lnTo>
                  <a:lnTo>
                    <a:pt x="1621" y="1458"/>
                  </a:lnTo>
                  <a:lnTo>
                    <a:pt x="1633" y="1428"/>
                  </a:lnTo>
                  <a:lnTo>
                    <a:pt x="1651" y="1400"/>
                  </a:lnTo>
                  <a:lnTo>
                    <a:pt x="1674" y="1379"/>
                  </a:lnTo>
                  <a:lnTo>
                    <a:pt x="1701" y="1361"/>
                  </a:lnTo>
                  <a:lnTo>
                    <a:pt x="1729" y="1349"/>
                  </a:lnTo>
                  <a:lnTo>
                    <a:pt x="1759" y="1344"/>
                  </a:lnTo>
                  <a:lnTo>
                    <a:pt x="1787" y="1343"/>
                  </a:lnTo>
                  <a:lnTo>
                    <a:pt x="1813" y="1342"/>
                  </a:lnTo>
                  <a:lnTo>
                    <a:pt x="1841" y="1341"/>
                  </a:lnTo>
                  <a:lnTo>
                    <a:pt x="1869" y="1339"/>
                  </a:lnTo>
                  <a:lnTo>
                    <a:pt x="1896" y="1337"/>
                  </a:lnTo>
                  <a:lnTo>
                    <a:pt x="1923" y="1333"/>
                  </a:lnTo>
                  <a:lnTo>
                    <a:pt x="1950" y="1331"/>
                  </a:lnTo>
                  <a:lnTo>
                    <a:pt x="1977" y="1326"/>
                  </a:lnTo>
                  <a:lnTo>
                    <a:pt x="2009" y="1237"/>
                  </a:lnTo>
                  <a:lnTo>
                    <a:pt x="2031" y="1137"/>
                  </a:lnTo>
                  <a:lnTo>
                    <a:pt x="2042" y="1039"/>
                  </a:lnTo>
                  <a:lnTo>
                    <a:pt x="2040" y="941"/>
                  </a:lnTo>
                  <a:lnTo>
                    <a:pt x="2027" y="840"/>
                  </a:lnTo>
                  <a:lnTo>
                    <a:pt x="2018" y="784"/>
                  </a:lnTo>
                  <a:lnTo>
                    <a:pt x="2005" y="724"/>
                  </a:lnTo>
                  <a:lnTo>
                    <a:pt x="1993" y="665"/>
                  </a:lnTo>
                  <a:lnTo>
                    <a:pt x="1977" y="603"/>
                  </a:lnTo>
                  <a:lnTo>
                    <a:pt x="1959" y="543"/>
                  </a:lnTo>
                  <a:lnTo>
                    <a:pt x="1940" y="484"/>
                  </a:lnTo>
                  <a:lnTo>
                    <a:pt x="1917" y="426"/>
                  </a:lnTo>
                  <a:lnTo>
                    <a:pt x="1892" y="372"/>
                  </a:lnTo>
                  <a:lnTo>
                    <a:pt x="1863" y="322"/>
                  </a:lnTo>
                  <a:lnTo>
                    <a:pt x="1831" y="272"/>
                  </a:lnTo>
                  <a:lnTo>
                    <a:pt x="1794" y="229"/>
                  </a:lnTo>
                  <a:lnTo>
                    <a:pt x="1755" y="191"/>
                  </a:lnTo>
                  <a:lnTo>
                    <a:pt x="1713" y="158"/>
                  </a:lnTo>
                  <a:lnTo>
                    <a:pt x="1665" y="132"/>
                  </a:lnTo>
                  <a:lnTo>
                    <a:pt x="1615" y="112"/>
                  </a:lnTo>
                  <a:lnTo>
                    <a:pt x="1559" y="103"/>
                  </a:lnTo>
                  <a:lnTo>
                    <a:pt x="1544" y="100"/>
                  </a:lnTo>
                  <a:lnTo>
                    <a:pt x="1518" y="94"/>
                  </a:lnTo>
                  <a:lnTo>
                    <a:pt x="1487" y="88"/>
                  </a:lnTo>
                  <a:lnTo>
                    <a:pt x="1454" y="80"/>
                  </a:lnTo>
                  <a:lnTo>
                    <a:pt x="1420" y="72"/>
                  </a:lnTo>
                  <a:lnTo>
                    <a:pt x="1387" y="64"/>
                  </a:lnTo>
                  <a:lnTo>
                    <a:pt x="1361" y="57"/>
                  </a:lnTo>
                  <a:lnTo>
                    <a:pt x="1342" y="53"/>
                  </a:lnTo>
                  <a:lnTo>
                    <a:pt x="1288" y="40"/>
                  </a:lnTo>
                  <a:lnTo>
                    <a:pt x="1234" y="30"/>
                  </a:lnTo>
                  <a:lnTo>
                    <a:pt x="1180" y="20"/>
                  </a:lnTo>
                  <a:lnTo>
                    <a:pt x="1126" y="14"/>
                  </a:lnTo>
                  <a:lnTo>
                    <a:pt x="1073" y="6"/>
                  </a:lnTo>
                  <a:lnTo>
                    <a:pt x="1019" y="3"/>
                  </a:lnTo>
                  <a:lnTo>
                    <a:pt x="967" y="1"/>
                  </a:lnTo>
                  <a:lnTo>
                    <a:pt x="912" y="0"/>
                  </a:lnTo>
                  <a:lnTo>
                    <a:pt x="857" y="2"/>
                  </a:lnTo>
                  <a:lnTo>
                    <a:pt x="805" y="5"/>
                  </a:lnTo>
                  <a:lnTo>
                    <a:pt x="749" y="9"/>
                  </a:lnTo>
                  <a:lnTo>
                    <a:pt x="695" y="17"/>
                  </a:lnTo>
                  <a:lnTo>
                    <a:pt x="642" y="25"/>
                  </a:lnTo>
                  <a:lnTo>
                    <a:pt x="586" y="37"/>
                  </a:lnTo>
                  <a:lnTo>
                    <a:pt x="530" y="51"/>
                  </a:lnTo>
                  <a:lnTo>
                    <a:pt x="474" y="66"/>
                  </a:lnTo>
                  <a:lnTo>
                    <a:pt x="459" y="74"/>
                  </a:lnTo>
                  <a:lnTo>
                    <a:pt x="437" y="83"/>
                  </a:lnTo>
                  <a:lnTo>
                    <a:pt x="409" y="95"/>
                  </a:lnTo>
                  <a:lnTo>
                    <a:pt x="382" y="111"/>
                  </a:lnTo>
                  <a:lnTo>
                    <a:pt x="353" y="126"/>
                  </a:lnTo>
                  <a:lnTo>
                    <a:pt x="326" y="140"/>
                  </a:lnTo>
                  <a:lnTo>
                    <a:pt x="304" y="151"/>
                  </a:lnTo>
                  <a:lnTo>
                    <a:pt x="286" y="158"/>
                  </a:lnTo>
                  <a:lnTo>
                    <a:pt x="190" y="218"/>
                  </a:lnTo>
                  <a:lnTo>
                    <a:pt x="117" y="310"/>
                  </a:lnTo>
                  <a:lnTo>
                    <a:pt x="64" y="429"/>
                  </a:lnTo>
                  <a:lnTo>
                    <a:pt x="30" y="562"/>
                  </a:lnTo>
                  <a:lnTo>
                    <a:pt x="10" y="705"/>
                  </a:lnTo>
                  <a:lnTo>
                    <a:pt x="0" y="846"/>
                  </a:lnTo>
                  <a:lnTo>
                    <a:pt x="0" y="980"/>
                  </a:lnTo>
                  <a:lnTo>
                    <a:pt x="1" y="1095"/>
                  </a:lnTo>
                  <a:lnTo>
                    <a:pt x="3" y="1161"/>
                  </a:lnTo>
                  <a:lnTo>
                    <a:pt x="7" y="1226"/>
                  </a:lnTo>
                  <a:lnTo>
                    <a:pt x="19" y="1291"/>
                  </a:lnTo>
                  <a:lnTo>
                    <a:pt x="36" y="1352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27" name="Freeform 72"/>
            <p:cNvSpPr>
              <a:spLocks/>
            </p:cNvSpPr>
            <p:nvPr/>
          </p:nvSpPr>
          <p:spPr bwMode="auto">
            <a:xfrm>
              <a:off x="2155" y="3179"/>
              <a:ext cx="150" cy="141"/>
            </a:xfrm>
            <a:custGeom>
              <a:avLst/>
              <a:gdLst>
                <a:gd name="T0" fmla="*/ 83 w 601"/>
                <a:gd name="T1" fmla="*/ 4 h 564"/>
                <a:gd name="T2" fmla="*/ 69 w 601"/>
                <a:gd name="T3" fmla="*/ 6 h 564"/>
                <a:gd name="T4" fmla="*/ 56 w 601"/>
                <a:gd name="T5" fmla="*/ 7 h 564"/>
                <a:gd name="T6" fmla="*/ 42 w 601"/>
                <a:gd name="T7" fmla="*/ 7 h 564"/>
                <a:gd name="T8" fmla="*/ 28 w 601"/>
                <a:gd name="T9" fmla="*/ 9 h 564"/>
                <a:gd name="T10" fmla="*/ 14 w 601"/>
                <a:gd name="T11" fmla="*/ 17 h 564"/>
                <a:gd name="T12" fmla="*/ 4 w 601"/>
                <a:gd name="T13" fmla="*/ 29 h 564"/>
                <a:gd name="T14" fmla="*/ 0 w 601"/>
                <a:gd name="T15" fmla="*/ 43 h 564"/>
                <a:gd name="T16" fmla="*/ 3 w 601"/>
                <a:gd name="T17" fmla="*/ 57 h 564"/>
                <a:gd name="T18" fmla="*/ 8 w 601"/>
                <a:gd name="T19" fmla="*/ 69 h 564"/>
                <a:gd name="T20" fmla="*/ 33 w 601"/>
                <a:gd name="T21" fmla="*/ 96 h 564"/>
                <a:gd name="T22" fmla="*/ 43 w 601"/>
                <a:gd name="T23" fmla="*/ 108 h 564"/>
                <a:gd name="T24" fmla="*/ 52 w 601"/>
                <a:gd name="T25" fmla="*/ 121 h 564"/>
                <a:gd name="T26" fmla="*/ 60 w 601"/>
                <a:gd name="T27" fmla="*/ 129 h 564"/>
                <a:gd name="T28" fmla="*/ 71 w 601"/>
                <a:gd name="T29" fmla="*/ 132 h 564"/>
                <a:gd name="T30" fmla="*/ 82 w 601"/>
                <a:gd name="T31" fmla="*/ 134 h 564"/>
                <a:gd name="T32" fmla="*/ 91 w 601"/>
                <a:gd name="T33" fmla="*/ 141 h 564"/>
                <a:gd name="T34" fmla="*/ 104 w 601"/>
                <a:gd name="T35" fmla="*/ 128 h 564"/>
                <a:gd name="T36" fmla="*/ 114 w 601"/>
                <a:gd name="T37" fmla="*/ 115 h 564"/>
                <a:gd name="T38" fmla="*/ 126 w 601"/>
                <a:gd name="T39" fmla="*/ 104 h 564"/>
                <a:gd name="T40" fmla="*/ 143 w 601"/>
                <a:gd name="T41" fmla="*/ 99 h 564"/>
                <a:gd name="T42" fmla="*/ 144 w 601"/>
                <a:gd name="T43" fmla="*/ 80 h 564"/>
                <a:gd name="T44" fmla="*/ 149 w 601"/>
                <a:gd name="T45" fmla="*/ 60 h 564"/>
                <a:gd name="T46" fmla="*/ 149 w 601"/>
                <a:gd name="T47" fmla="*/ 41 h 564"/>
                <a:gd name="T48" fmla="*/ 136 w 601"/>
                <a:gd name="T49" fmla="*/ 23 h 564"/>
                <a:gd name="T50" fmla="*/ 137 w 601"/>
                <a:gd name="T51" fmla="*/ 9 h 564"/>
                <a:gd name="T52" fmla="*/ 133 w 601"/>
                <a:gd name="T53" fmla="*/ 5 h 564"/>
                <a:gd name="T54" fmla="*/ 129 w 601"/>
                <a:gd name="T55" fmla="*/ 0 h 564"/>
                <a:gd name="T56" fmla="*/ 120 w 601"/>
                <a:gd name="T57" fmla="*/ 0 h 564"/>
                <a:gd name="T58" fmla="*/ 110 w 601"/>
                <a:gd name="T59" fmla="*/ 1 h 564"/>
                <a:gd name="T60" fmla="*/ 100 w 601"/>
                <a:gd name="T61" fmla="*/ 2 h 564"/>
                <a:gd name="T62" fmla="*/ 90 w 601"/>
                <a:gd name="T63" fmla="*/ 3 h 56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01"/>
                <a:gd name="T97" fmla="*/ 0 h 564"/>
                <a:gd name="T98" fmla="*/ 601 w 601"/>
                <a:gd name="T99" fmla="*/ 564 h 56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01" h="564">
                  <a:moveTo>
                    <a:pt x="359" y="13"/>
                  </a:moveTo>
                  <a:lnTo>
                    <a:pt x="332" y="18"/>
                  </a:lnTo>
                  <a:lnTo>
                    <a:pt x="305" y="20"/>
                  </a:lnTo>
                  <a:lnTo>
                    <a:pt x="278" y="24"/>
                  </a:lnTo>
                  <a:lnTo>
                    <a:pt x="251" y="26"/>
                  </a:lnTo>
                  <a:lnTo>
                    <a:pt x="223" y="28"/>
                  </a:lnTo>
                  <a:lnTo>
                    <a:pt x="195" y="29"/>
                  </a:lnTo>
                  <a:lnTo>
                    <a:pt x="169" y="30"/>
                  </a:lnTo>
                  <a:lnTo>
                    <a:pt x="141" y="31"/>
                  </a:lnTo>
                  <a:lnTo>
                    <a:pt x="111" y="36"/>
                  </a:lnTo>
                  <a:lnTo>
                    <a:pt x="83" y="48"/>
                  </a:lnTo>
                  <a:lnTo>
                    <a:pt x="56" y="66"/>
                  </a:lnTo>
                  <a:lnTo>
                    <a:pt x="33" y="87"/>
                  </a:lnTo>
                  <a:lnTo>
                    <a:pt x="15" y="115"/>
                  </a:lnTo>
                  <a:lnTo>
                    <a:pt x="3" y="145"/>
                  </a:lnTo>
                  <a:lnTo>
                    <a:pt x="0" y="174"/>
                  </a:lnTo>
                  <a:lnTo>
                    <a:pt x="4" y="206"/>
                  </a:lnTo>
                  <a:lnTo>
                    <a:pt x="13" y="228"/>
                  </a:lnTo>
                  <a:lnTo>
                    <a:pt x="23" y="253"/>
                  </a:lnTo>
                  <a:lnTo>
                    <a:pt x="34" y="277"/>
                  </a:lnTo>
                  <a:lnTo>
                    <a:pt x="49" y="301"/>
                  </a:lnTo>
                  <a:lnTo>
                    <a:pt x="131" y="386"/>
                  </a:lnTo>
                  <a:lnTo>
                    <a:pt x="152" y="409"/>
                  </a:lnTo>
                  <a:lnTo>
                    <a:pt x="174" y="434"/>
                  </a:lnTo>
                  <a:lnTo>
                    <a:pt x="193" y="461"/>
                  </a:lnTo>
                  <a:lnTo>
                    <a:pt x="208" y="486"/>
                  </a:lnTo>
                  <a:lnTo>
                    <a:pt x="223" y="505"/>
                  </a:lnTo>
                  <a:lnTo>
                    <a:pt x="240" y="517"/>
                  </a:lnTo>
                  <a:lnTo>
                    <a:pt x="262" y="523"/>
                  </a:lnTo>
                  <a:lnTo>
                    <a:pt x="283" y="528"/>
                  </a:lnTo>
                  <a:lnTo>
                    <a:pt x="306" y="530"/>
                  </a:lnTo>
                  <a:lnTo>
                    <a:pt x="330" y="535"/>
                  </a:lnTo>
                  <a:lnTo>
                    <a:pt x="349" y="545"/>
                  </a:lnTo>
                  <a:lnTo>
                    <a:pt x="365" y="564"/>
                  </a:lnTo>
                  <a:lnTo>
                    <a:pt x="392" y="539"/>
                  </a:lnTo>
                  <a:lnTo>
                    <a:pt x="415" y="513"/>
                  </a:lnTo>
                  <a:lnTo>
                    <a:pt x="437" y="486"/>
                  </a:lnTo>
                  <a:lnTo>
                    <a:pt x="456" y="460"/>
                  </a:lnTo>
                  <a:lnTo>
                    <a:pt x="479" y="438"/>
                  </a:lnTo>
                  <a:lnTo>
                    <a:pt x="503" y="418"/>
                  </a:lnTo>
                  <a:lnTo>
                    <a:pt x="533" y="404"/>
                  </a:lnTo>
                  <a:lnTo>
                    <a:pt x="571" y="398"/>
                  </a:lnTo>
                  <a:lnTo>
                    <a:pt x="571" y="359"/>
                  </a:lnTo>
                  <a:lnTo>
                    <a:pt x="577" y="320"/>
                  </a:lnTo>
                  <a:lnTo>
                    <a:pt x="589" y="280"/>
                  </a:lnTo>
                  <a:lnTo>
                    <a:pt x="597" y="240"/>
                  </a:lnTo>
                  <a:lnTo>
                    <a:pt x="601" y="201"/>
                  </a:lnTo>
                  <a:lnTo>
                    <a:pt x="596" y="165"/>
                  </a:lnTo>
                  <a:lnTo>
                    <a:pt x="581" y="127"/>
                  </a:lnTo>
                  <a:lnTo>
                    <a:pt x="546" y="94"/>
                  </a:lnTo>
                  <a:lnTo>
                    <a:pt x="542" y="70"/>
                  </a:lnTo>
                  <a:lnTo>
                    <a:pt x="548" y="34"/>
                  </a:lnTo>
                  <a:lnTo>
                    <a:pt x="544" y="22"/>
                  </a:lnTo>
                  <a:lnTo>
                    <a:pt x="531" y="19"/>
                  </a:lnTo>
                  <a:lnTo>
                    <a:pt x="519" y="14"/>
                  </a:lnTo>
                  <a:lnTo>
                    <a:pt x="518" y="0"/>
                  </a:lnTo>
                  <a:lnTo>
                    <a:pt x="498" y="0"/>
                  </a:lnTo>
                  <a:lnTo>
                    <a:pt x="479" y="1"/>
                  </a:lnTo>
                  <a:lnTo>
                    <a:pt x="459" y="2"/>
                  </a:lnTo>
                  <a:lnTo>
                    <a:pt x="439" y="5"/>
                  </a:lnTo>
                  <a:lnTo>
                    <a:pt x="419" y="7"/>
                  </a:lnTo>
                  <a:lnTo>
                    <a:pt x="400" y="8"/>
                  </a:lnTo>
                  <a:lnTo>
                    <a:pt x="379" y="11"/>
                  </a:lnTo>
                  <a:lnTo>
                    <a:pt x="359" y="13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28" name="Freeform 73"/>
            <p:cNvSpPr>
              <a:spLocks/>
            </p:cNvSpPr>
            <p:nvPr/>
          </p:nvSpPr>
          <p:spPr bwMode="auto">
            <a:xfrm>
              <a:off x="1717" y="3187"/>
              <a:ext cx="146" cy="131"/>
            </a:xfrm>
            <a:custGeom>
              <a:avLst/>
              <a:gdLst>
                <a:gd name="T0" fmla="*/ 128 w 582"/>
                <a:gd name="T1" fmla="*/ 116 h 521"/>
                <a:gd name="T2" fmla="*/ 134 w 582"/>
                <a:gd name="T3" fmla="*/ 110 h 521"/>
                <a:gd name="T4" fmla="*/ 138 w 582"/>
                <a:gd name="T5" fmla="*/ 102 h 521"/>
                <a:gd name="T6" fmla="*/ 141 w 582"/>
                <a:gd name="T7" fmla="*/ 94 h 521"/>
                <a:gd name="T8" fmla="*/ 143 w 582"/>
                <a:gd name="T9" fmla="*/ 86 h 521"/>
                <a:gd name="T10" fmla="*/ 146 w 582"/>
                <a:gd name="T11" fmla="*/ 69 h 521"/>
                <a:gd name="T12" fmla="*/ 144 w 582"/>
                <a:gd name="T13" fmla="*/ 59 h 521"/>
                <a:gd name="T14" fmla="*/ 138 w 582"/>
                <a:gd name="T15" fmla="*/ 51 h 521"/>
                <a:gd name="T16" fmla="*/ 130 w 582"/>
                <a:gd name="T17" fmla="*/ 46 h 521"/>
                <a:gd name="T18" fmla="*/ 122 w 582"/>
                <a:gd name="T19" fmla="*/ 45 h 521"/>
                <a:gd name="T20" fmla="*/ 110 w 582"/>
                <a:gd name="T21" fmla="*/ 43 h 521"/>
                <a:gd name="T22" fmla="*/ 100 w 582"/>
                <a:gd name="T23" fmla="*/ 40 h 521"/>
                <a:gd name="T24" fmla="*/ 91 w 582"/>
                <a:gd name="T25" fmla="*/ 34 h 521"/>
                <a:gd name="T26" fmla="*/ 82 w 582"/>
                <a:gd name="T27" fmla="*/ 29 h 521"/>
                <a:gd name="T28" fmla="*/ 75 w 582"/>
                <a:gd name="T29" fmla="*/ 22 h 521"/>
                <a:gd name="T30" fmla="*/ 67 w 582"/>
                <a:gd name="T31" fmla="*/ 15 h 521"/>
                <a:gd name="T32" fmla="*/ 58 w 582"/>
                <a:gd name="T33" fmla="*/ 9 h 521"/>
                <a:gd name="T34" fmla="*/ 49 w 582"/>
                <a:gd name="T35" fmla="*/ 3 h 521"/>
                <a:gd name="T36" fmla="*/ 48 w 582"/>
                <a:gd name="T37" fmla="*/ 3 h 521"/>
                <a:gd name="T38" fmla="*/ 46 w 582"/>
                <a:gd name="T39" fmla="*/ 2 h 521"/>
                <a:gd name="T40" fmla="*/ 44 w 582"/>
                <a:gd name="T41" fmla="*/ 1 h 521"/>
                <a:gd name="T42" fmla="*/ 42 w 582"/>
                <a:gd name="T43" fmla="*/ 1 h 521"/>
                <a:gd name="T44" fmla="*/ 30 w 582"/>
                <a:gd name="T45" fmla="*/ 0 h 521"/>
                <a:gd name="T46" fmla="*/ 21 w 582"/>
                <a:gd name="T47" fmla="*/ 4 h 521"/>
                <a:gd name="T48" fmla="*/ 13 w 582"/>
                <a:gd name="T49" fmla="*/ 11 h 521"/>
                <a:gd name="T50" fmla="*/ 6 w 582"/>
                <a:gd name="T51" fmla="*/ 21 h 521"/>
                <a:gd name="T52" fmla="*/ 2 w 582"/>
                <a:gd name="T53" fmla="*/ 33 h 521"/>
                <a:gd name="T54" fmla="*/ 0 w 582"/>
                <a:gd name="T55" fmla="*/ 46 h 521"/>
                <a:gd name="T56" fmla="*/ 1 w 582"/>
                <a:gd name="T57" fmla="*/ 59 h 521"/>
                <a:gd name="T58" fmla="*/ 3 w 582"/>
                <a:gd name="T59" fmla="*/ 70 h 521"/>
                <a:gd name="T60" fmla="*/ 7 w 582"/>
                <a:gd name="T61" fmla="*/ 79 h 521"/>
                <a:gd name="T62" fmla="*/ 12 w 582"/>
                <a:gd name="T63" fmla="*/ 87 h 521"/>
                <a:gd name="T64" fmla="*/ 17 w 582"/>
                <a:gd name="T65" fmla="*/ 95 h 521"/>
                <a:gd name="T66" fmla="*/ 23 w 582"/>
                <a:gd name="T67" fmla="*/ 102 h 521"/>
                <a:gd name="T68" fmla="*/ 30 w 582"/>
                <a:gd name="T69" fmla="*/ 109 h 521"/>
                <a:gd name="T70" fmla="*/ 37 w 582"/>
                <a:gd name="T71" fmla="*/ 114 h 521"/>
                <a:gd name="T72" fmla="*/ 45 w 582"/>
                <a:gd name="T73" fmla="*/ 119 h 521"/>
                <a:gd name="T74" fmla="*/ 53 w 582"/>
                <a:gd name="T75" fmla="*/ 124 h 521"/>
                <a:gd name="T76" fmla="*/ 62 w 582"/>
                <a:gd name="T77" fmla="*/ 127 h 521"/>
                <a:gd name="T78" fmla="*/ 70 w 582"/>
                <a:gd name="T79" fmla="*/ 129 h 521"/>
                <a:gd name="T80" fmla="*/ 80 w 582"/>
                <a:gd name="T81" fmla="*/ 131 h 521"/>
                <a:gd name="T82" fmla="*/ 89 w 582"/>
                <a:gd name="T83" fmla="*/ 131 h 521"/>
                <a:gd name="T84" fmla="*/ 97 w 582"/>
                <a:gd name="T85" fmla="*/ 129 h 521"/>
                <a:gd name="T86" fmla="*/ 107 w 582"/>
                <a:gd name="T87" fmla="*/ 127 h 521"/>
                <a:gd name="T88" fmla="*/ 116 w 582"/>
                <a:gd name="T89" fmla="*/ 124 h 521"/>
                <a:gd name="T90" fmla="*/ 124 w 582"/>
                <a:gd name="T91" fmla="*/ 119 h 521"/>
                <a:gd name="T92" fmla="*/ 126 w 582"/>
                <a:gd name="T93" fmla="*/ 118 h 521"/>
                <a:gd name="T94" fmla="*/ 128 w 582"/>
                <a:gd name="T95" fmla="*/ 116 h 5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2"/>
                <a:gd name="T145" fmla="*/ 0 h 521"/>
                <a:gd name="T146" fmla="*/ 582 w 582"/>
                <a:gd name="T147" fmla="*/ 521 h 52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2" h="521">
                  <a:moveTo>
                    <a:pt x="511" y="462"/>
                  </a:moveTo>
                  <a:lnTo>
                    <a:pt x="534" y="437"/>
                  </a:lnTo>
                  <a:lnTo>
                    <a:pt x="550" y="407"/>
                  </a:lnTo>
                  <a:lnTo>
                    <a:pt x="561" y="374"/>
                  </a:lnTo>
                  <a:lnTo>
                    <a:pt x="569" y="341"/>
                  </a:lnTo>
                  <a:lnTo>
                    <a:pt x="582" y="273"/>
                  </a:lnTo>
                  <a:lnTo>
                    <a:pt x="576" y="235"/>
                  </a:lnTo>
                  <a:lnTo>
                    <a:pt x="552" y="204"/>
                  </a:lnTo>
                  <a:lnTo>
                    <a:pt x="520" y="183"/>
                  </a:lnTo>
                  <a:lnTo>
                    <a:pt x="488" y="177"/>
                  </a:lnTo>
                  <a:lnTo>
                    <a:pt x="440" y="172"/>
                  </a:lnTo>
                  <a:lnTo>
                    <a:pt x="399" y="158"/>
                  </a:lnTo>
                  <a:lnTo>
                    <a:pt x="363" y="137"/>
                  </a:lnTo>
                  <a:lnTo>
                    <a:pt x="328" y="114"/>
                  </a:lnTo>
                  <a:lnTo>
                    <a:pt x="297" y="87"/>
                  </a:lnTo>
                  <a:lnTo>
                    <a:pt x="266" y="59"/>
                  </a:lnTo>
                  <a:lnTo>
                    <a:pt x="233" y="35"/>
                  </a:lnTo>
                  <a:lnTo>
                    <a:pt x="197" y="13"/>
                  </a:lnTo>
                  <a:lnTo>
                    <a:pt x="190" y="12"/>
                  </a:lnTo>
                  <a:lnTo>
                    <a:pt x="183" y="7"/>
                  </a:lnTo>
                  <a:lnTo>
                    <a:pt x="175" y="4"/>
                  </a:lnTo>
                  <a:lnTo>
                    <a:pt x="167" y="3"/>
                  </a:lnTo>
                  <a:lnTo>
                    <a:pt x="121" y="0"/>
                  </a:lnTo>
                  <a:lnTo>
                    <a:pt x="83" y="15"/>
                  </a:lnTo>
                  <a:lnTo>
                    <a:pt x="50" y="45"/>
                  </a:lnTo>
                  <a:lnTo>
                    <a:pt x="25" y="85"/>
                  </a:lnTo>
                  <a:lnTo>
                    <a:pt x="7" y="132"/>
                  </a:lnTo>
                  <a:lnTo>
                    <a:pt x="0" y="183"/>
                  </a:lnTo>
                  <a:lnTo>
                    <a:pt x="2" y="233"/>
                  </a:lnTo>
                  <a:lnTo>
                    <a:pt x="12" y="278"/>
                  </a:lnTo>
                  <a:lnTo>
                    <a:pt x="28" y="313"/>
                  </a:lnTo>
                  <a:lnTo>
                    <a:pt x="46" y="346"/>
                  </a:lnTo>
                  <a:lnTo>
                    <a:pt x="68" y="377"/>
                  </a:lnTo>
                  <a:lnTo>
                    <a:pt x="92" y="406"/>
                  </a:lnTo>
                  <a:lnTo>
                    <a:pt x="119" y="432"/>
                  </a:lnTo>
                  <a:lnTo>
                    <a:pt x="148" y="455"/>
                  </a:lnTo>
                  <a:lnTo>
                    <a:pt x="179" y="475"/>
                  </a:lnTo>
                  <a:lnTo>
                    <a:pt x="212" y="492"/>
                  </a:lnTo>
                  <a:lnTo>
                    <a:pt x="246" y="505"/>
                  </a:lnTo>
                  <a:lnTo>
                    <a:pt x="281" y="514"/>
                  </a:lnTo>
                  <a:lnTo>
                    <a:pt x="317" y="521"/>
                  </a:lnTo>
                  <a:lnTo>
                    <a:pt x="353" y="521"/>
                  </a:lnTo>
                  <a:lnTo>
                    <a:pt x="388" y="515"/>
                  </a:lnTo>
                  <a:lnTo>
                    <a:pt x="425" y="507"/>
                  </a:lnTo>
                  <a:lnTo>
                    <a:pt x="461" y="493"/>
                  </a:lnTo>
                  <a:lnTo>
                    <a:pt x="496" y="472"/>
                  </a:lnTo>
                  <a:lnTo>
                    <a:pt x="503" y="468"/>
                  </a:lnTo>
                  <a:lnTo>
                    <a:pt x="511" y="462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29" name="Freeform 74"/>
            <p:cNvSpPr>
              <a:spLocks/>
            </p:cNvSpPr>
            <p:nvPr/>
          </p:nvSpPr>
          <p:spPr bwMode="auto">
            <a:xfrm>
              <a:off x="1859" y="3223"/>
              <a:ext cx="144" cy="92"/>
            </a:xfrm>
            <a:custGeom>
              <a:avLst/>
              <a:gdLst>
                <a:gd name="T0" fmla="*/ 3 w 575"/>
                <a:gd name="T1" fmla="*/ 33 h 370"/>
                <a:gd name="T2" fmla="*/ 0 w 575"/>
                <a:gd name="T3" fmla="*/ 50 h 370"/>
                <a:gd name="T4" fmla="*/ 1 w 575"/>
                <a:gd name="T5" fmla="*/ 64 h 370"/>
                <a:gd name="T6" fmla="*/ 7 w 575"/>
                <a:gd name="T7" fmla="*/ 75 h 370"/>
                <a:gd name="T8" fmla="*/ 18 w 575"/>
                <a:gd name="T9" fmla="*/ 82 h 370"/>
                <a:gd name="T10" fmla="*/ 33 w 575"/>
                <a:gd name="T11" fmla="*/ 88 h 370"/>
                <a:gd name="T12" fmla="*/ 49 w 575"/>
                <a:gd name="T13" fmla="*/ 91 h 370"/>
                <a:gd name="T14" fmla="*/ 66 w 575"/>
                <a:gd name="T15" fmla="*/ 92 h 370"/>
                <a:gd name="T16" fmla="*/ 82 w 575"/>
                <a:gd name="T17" fmla="*/ 92 h 370"/>
                <a:gd name="T18" fmla="*/ 96 w 575"/>
                <a:gd name="T19" fmla="*/ 91 h 370"/>
                <a:gd name="T20" fmla="*/ 103 w 575"/>
                <a:gd name="T21" fmla="*/ 89 h 370"/>
                <a:gd name="T22" fmla="*/ 111 w 575"/>
                <a:gd name="T23" fmla="*/ 88 h 370"/>
                <a:gd name="T24" fmla="*/ 118 w 575"/>
                <a:gd name="T25" fmla="*/ 85 h 370"/>
                <a:gd name="T26" fmla="*/ 125 w 575"/>
                <a:gd name="T27" fmla="*/ 82 h 370"/>
                <a:gd name="T28" fmla="*/ 131 w 575"/>
                <a:gd name="T29" fmla="*/ 78 h 370"/>
                <a:gd name="T30" fmla="*/ 136 w 575"/>
                <a:gd name="T31" fmla="*/ 73 h 370"/>
                <a:gd name="T32" fmla="*/ 140 w 575"/>
                <a:gd name="T33" fmla="*/ 66 h 370"/>
                <a:gd name="T34" fmla="*/ 142 w 575"/>
                <a:gd name="T35" fmla="*/ 59 h 370"/>
                <a:gd name="T36" fmla="*/ 144 w 575"/>
                <a:gd name="T37" fmla="*/ 46 h 370"/>
                <a:gd name="T38" fmla="*/ 143 w 575"/>
                <a:gd name="T39" fmla="*/ 45 h 370"/>
                <a:gd name="T40" fmla="*/ 141 w 575"/>
                <a:gd name="T41" fmla="*/ 42 h 370"/>
                <a:gd name="T42" fmla="*/ 139 w 575"/>
                <a:gd name="T43" fmla="*/ 40 h 370"/>
                <a:gd name="T44" fmla="*/ 138 w 575"/>
                <a:gd name="T45" fmla="*/ 38 h 370"/>
                <a:gd name="T46" fmla="*/ 134 w 575"/>
                <a:gd name="T47" fmla="*/ 31 h 370"/>
                <a:gd name="T48" fmla="*/ 128 w 575"/>
                <a:gd name="T49" fmla="*/ 26 h 370"/>
                <a:gd name="T50" fmla="*/ 122 w 575"/>
                <a:gd name="T51" fmla="*/ 21 h 370"/>
                <a:gd name="T52" fmla="*/ 123 w 575"/>
                <a:gd name="T53" fmla="*/ 13 h 370"/>
                <a:gd name="T54" fmla="*/ 114 w 575"/>
                <a:gd name="T55" fmla="*/ 10 h 370"/>
                <a:gd name="T56" fmla="*/ 106 w 575"/>
                <a:gd name="T57" fmla="*/ 8 h 370"/>
                <a:gd name="T58" fmla="*/ 99 w 575"/>
                <a:gd name="T59" fmla="*/ 5 h 370"/>
                <a:gd name="T60" fmla="*/ 90 w 575"/>
                <a:gd name="T61" fmla="*/ 2 h 370"/>
                <a:gd name="T62" fmla="*/ 82 w 575"/>
                <a:gd name="T63" fmla="*/ 1 h 370"/>
                <a:gd name="T64" fmla="*/ 74 w 575"/>
                <a:gd name="T65" fmla="*/ 0 h 370"/>
                <a:gd name="T66" fmla="*/ 67 w 575"/>
                <a:gd name="T67" fmla="*/ 0 h 370"/>
                <a:gd name="T68" fmla="*/ 59 w 575"/>
                <a:gd name="T69" fmla="*/ 2 h 370"/>
                <a:gd name="T70" fmla="*/ 50 w 575"/>
                <a:gd name="T71" fmla="*/ 4 h 370"/>
                <a:gd name="T72" fmla="*/ 42 w 575"/>
                <a:gd name="T73" fmla="*/ 6 h 370"/>
                <a:gd name="T74" fmla="*/ 33 w 575"/>
                <a:gd name="T75" fmla="*/ 8 h 370"/>
                <a:gd name="T76" fmla="*/ 24 w 575"/>
                <a:gd name="T77" fmla="*/ 10 h 370"/>
                <a:gd name="T78" fmla="*/ 17 w 575"/>
                <a:gd name="T79" fmla="*/ 14 h 370"/>
                <a:gd name="T80" fmla="*/ 11 w 575"/>
                <a:gd name="T81" fmla="*/ 18 h 370"/>
                <a:gd name="T82" fmla="*/ 6 w 575"/>
                <a:gd name="T83" fmla="*/ 24 h 370"/>
                <a:gd name="T84" fmla="*/ 3 w 575"/>
                <a:gd name="T85" fmla="*/ 33 h 3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5"/>
                <a:gd name="T130" fmla="*/ 0 h 370"/>
                <a:gd name="T131" fmla="*/ 575 w 575"/>
                <a:gd name="T132" fmla="*/ 370 h 3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5" h="370">
                  <a:moveTo>
                    <a:pt x="13" y="132"/>
                  </a:moveTo>
                  <a:lnTo>
                    <a:pt x="0" y="200"/>
                  </a:lnTo>
                  <a:lnTo>
                    <a:pt x="2" y="257"/>
                  </a:lnTo>
                  <a:lnTo>
                    <a:pt x="29" y="300"/>
                  </a:lnTo>
                  <a:lnTo>
                    <a:pt x="72" y="331"/>
                  </a:lnTo>
                  <a:lnTo>
                    <a:pt x="131" y="353"/>
                  </a:lnTo>
                  <a:lnTo>
                    <a:pt x="196" y="366"/>
                  </a:lnTo>
                  <a:lnTo>
                    <a:pt x="263" y="370"/>
                  </a:lnTo>
                  <a:lnTo>
                    <a:pt x="327" y="370"/>
                  </a:lnTo>
                  <a:lnTo>
                    <a:pt x="384" y="365"/>
                  </a:lnTo>
                  <a:lnTo>
                    <a:pt x="413" y="359"/>
                  </a:lnTo>
                  <a:lnTo>
                    <a:pt x="442" y="352"/>
                  </a:lnTo>
                  <a:lnTo>
                    <a:pt x="473" y="342"/>
                  </a:lnTo>
                  <a:lnTo>
                    <a:pt x="499" y="328"/>
                  </a:lnTo>
                  <a:lnTo>
                    <a:pt x="523" y="312"/>
                  </a:lnTo>
                  <a:lnTo>
                    <a:pt x="544" y="292"/>
                  </a:lnTo>
                  <a:lnTo>
                    <a:pt x="558" y="267"/>
                  </a:lnTo>
                  <a:lnTo>
                    <a:pt x="567" y="238"/>
                  </a:lnTo>
                  <a:lnTo>
                    <a:pt x="575" y="187"/>
                  </a:lnTo>
                  <a:lnTo>
                    <a:pt x="571" y="179"/>
                  </a:lnTo>
                  <a:lnTo>
                    <a:pt x="564" y="170"/>
                  </a:lnTo>
                  <a:lnTo>
                    <a:pt x="557" y="162"/>
                  </a:lnTo>
                  <a:lnTo>
                    <a:pt x="552" y="152"/>
                  </a:lnTo>
                  <a:lnTo>
                    <a:pt x="537" y="125"/>
                  </a:lnTo>
                  <a:lnTo>
                    <a:pt x="510" y="106"/>
                  </a:lnTo>
                  <a:lnTo>
                    <a:pt x="489" y="85"/>
                  </a:lnTo>
                  <a:lnTo>
                    <a:pt x="491" y="51"/>
                  </a:lnTo>
                  <a:lnTo>
                    <a:pt x="457" y="41"/>
                  </a:lnTo>
                  <a:lnTo>
                    <a:pt x="425" y="31"/>
                  </a:lnTo>
                  <a:lnTo>
                    <a:pt x="394" y="20"/>
                  </a:lnTo>
                  <a:lnTo>
                    <a:pt x="361" y="10"/>
                  </a:lnTo>
                  <a:lnTo>
                    <a:pt x="328" y="4"/>
                  </a:lnTo>
                  <a:lnTo>
                    <a:pt x="297" y="0"/>
                  </a:lnTo>
                  <a:lnTo>
                    <a:pt x="266" y="2"/>
                  </a:lnTo>
                  <a:lnTo>
                    <a:pt x="236" y="7"/>
                  </a:lnTo>
                  <a:lnTo>
                    <a:pt x="201" y="17"/>
                  </a:lnTo>
                  <a:lnTo>
                    <a:pt x="166" y="24"/>
                  </a:lnTo>
                  <a:lnTo>
                    <a:pt x="132" y="32"/>
                  </a:lnTo>
                  <a:lnTo>
                    <a:pt x="97" y="41"/>
                  </a:lnTo>
                  <a:lnTo>
                    <a:pt x="67" y="55"/>
                  </a:lnTo>
                  <a:lnTo>
                    <a:pt x="42" y="74"/>
                  </a:lnTo>
                  <a:lnTo>
                    <a:pt x="22" y="98"/>
                  </a:lnTo>
                  <a:lnTo>
                    <a:pt x="13" y="132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30" name="Freeform 75"/>
            <p:cNvSpPr>
              <a:spLocks/>
            </p:cNvSpPr>
            <p:nvPr/>
          </p:nvSpPr>
          <p:spPr bwMode="auto">
            <a:xfrm>
              <a:off x="2001" y="3240"/>
              <a:ext cx="105" cy="85"/>
            </a:xfrm>
            <a:custGeom>
              <a:avLst/>
              <a:gdLst>
                <a:gd name="T0" fmla="*/ 2 w 420"/>
                <a:gd name="T1" fmla="*/ 29 h 339"/>
                <a:gd name="T2" fmla="*/ 0 w 420"/>
                <a:gd name="T3" fmla="*/ 42 h 339"/>
                <a:gd name="T4" fmla="*/ 0 w 420"/>
                <a:gd name="T5" fmla="*/ 52 h 339"/>
                <a:gd name="T6" fmla="*/ 3 w 420"/>
                <a:gd name="T7" fmla="*/ 64 h 339"/>
                <a:gd name="T8" fmla="*/ 5 w 420"/>
                <a:gd name="T9" fmla="*/ 67 h 339"/>
                <a:gd name="T10" fmla="*/ 6 w 420"/>
                <a:gd name="T11" fmla="*/ 70 h 339"/>
                <a:gd name="T12" fmla="*/ 10 w 420"/>
                <a:gd name="T13" fmla="*/ 75 h 339"/>
                <a:gd name="T14" fmla="*/ 14 w 420"/>
                <a:gd name="T15" fmla="*/ 79 h 339"/>
                <a:gd name="T16" fmla="*/ 20 w 420"/>
                <a:gd name="T17" fmla="*/ 82 h 339"/>
                <a:gd name="T18" fmla="*/ 25 w 420"/>
                <a:gd name="T19" fmla="*/ 84 h 339"/>
                <a:gd name="T20" fmla="*/ 31 w 420"/>
                <a:gd name="T21" fmla="*/ 85 h 339"/>
                <a:gd name="T22" fmla="*/ 38 w 420"/>
                <a:gd name="T23" fmla="*/ 85 h 339"/>
                <a:gd name="T24" fmla="*/ 44 w 420"/>
                <a:gd name="T25" fmla="*/ 83 h 339"/>
                <a:gd name="T26" fmla="*/ 50 w 420"/>
                <a:gd name="T27" fmla="*/ 81 h 339"/>
                <a:gd name="T28" fmla="*/ 55 w 420"/>
                <a:gd name="T29" fmla="*/ 78 h 339"/>
                <a:gd name="T30" fmla="*/ 61 w 420"/>
                <a:gd name="T31" fmla="*/ 76 h 339"/>
                <a:gd name="T32" fmla="*/ 65 w 420"/>
                <a:gd name="T33" fmla="*/ 74 h 339"/>
                <a:gd name="T34" fmla="*/ 69 w 420"/>
                <a:gd name="T35" fmla="*/ 73 h 339"/>
                <a:gd name="T36" fmla="*/ 73 w 420"/>
                <a:gd name="T37" fmla="*/ 71 h 339"/>
                <a:gd name="T38" fmla="*/ 77 w 420"/>
                <a:gd name="T39" fmla="*/ 70 h 339"/>
                <a:gd name="T40" fmla="*/ 82 w 420"/>
                <a:gd name="T41" fmla="*/ 67 h 339"/>
                <a:gd name="T42" fmla="*/ 87 w 420"/>
                <a:gd name="T43" fmla="*/ 64 h 339"/>
                <a:gd name="T44" fmla="*/ 91 w 420"/>
                <a:gd name="T45" fmla="*/ 62 h 339"/>
                <a:gd name="T46" fmla="*/ 96 w 420"/>
                <a:gd name="T47" fmla="*/ 58 h 339"/>
                <a:gd name="T48" fmla="*/ 101 w 420"/>
                <a:gd name="T49" fmla="*/ 54 h 339"/>
                <a:gd name="T50" fmla="*/ 103 w 420"/>
                <a:gd name="T51" fmla="*/ 51 h 339"/>
                <a:gd name="T52" fmla="*/ 105 w 420"/>
                <a:gd name="T53" fmla="*/ 41 h 339"/>
                <a:gd name="T54" fmla="*/ 104 w 420"/>
                <a:gd name="T55" fmla="*/ 35 h 339"/>
                <a:gd name="T56" fmla="*/ 100 w 420"/>
                <a:gd name="T57" fmla="*/ 29 h 339"/>
                <a:gd name="T58" fmla="*/ 95 w 420"/>
                <a:gd name="T59" fmla="*/ 24 h 339"/>
                <a:gd name="T60" fmla="*/ 90 w 420"/>
                <a:gd name="T61" fmla="*/ 21 h 339"/>
                <a:gd name="T62" fmla="*/ 85 w 420"/>
                <a:gd name="T63" fmla="*/ 17 h 339"/>
                <a:gd name="T64" fmla="*/ 81 w 420"/>
                <a:gd name="T65" fmla="*/ 14 h 339"/>
                <a:gd name="T66" fmla="*/ 78 w 420"/>
                <a:gd name="T67" fmla="*/ 10 h 339"/>
                <a:gd name="T68" fmla="*/ 72 w 420"/>
                <a:gd name="T69" fmla="*/ 5 h 339"/>
                <a:gd name="T70" fmla="*/ 68 w 420"/>
                <a:gd name="T71" fmla="*/ 2 h 339"/>
                <a:gd name="T72" fmla="*/ 63 w 420"/>
                <a:gd name="T73" fmla="*/ 0 h 339"/>
                <a:gd name="T74" fmla="*/ 56 w 420"/>
                <a:gd name="T75" fmla="*/ 0 h 339"/>
                <a:gd name="T76" fmla="*/ 50 w 420"/>
                <a:gd name="T77" fmla="*/ 0 h 339"/>
                <a:gd name="T78" fmla="*/ 42 w 420"/>
                <a:gd name="T79" fmla="*/ 2 h 339"/>
                <a:gd name="T80" fmla="*/ 34 w 420"/>
                <a:gd name="T81" fmla="*/ 2 h 339"/>
                <a:gd name="T82" fmla="*/ 25 w 420"/>
                <a:gd name="T83" fmla="*/ 3 h 339"/>
                <a:gd name="T84" fmla="*/ 17 w 420"/>
                <a:gd name="T85" fmla="*/ 3 h 339"/>
                <a:gd name="T86" fmla="*/ 13 w 420"/>
                <a:gd name="T87" fmla="*/ 6 h 339"/>
                <a:gd name="T88" fmla="*/ 9 w 420"/>
                <a:gd name="T89" fmla="*/ 12 h 339"/>
                <a:gd name="T90" fmla="*/ 5 w 420"/>
                <a:gd name="T91" fmla="*/ 20 h 339"/>
                <a:gd name="T92" fmla="*/ 2 w 420"/>
                <a:gd name="T93" fmla="*/ 29 h 33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20"/>
                <a:gd name="T142" fmla="*/ 0 h 339"/>
                <a:gd name="T143" fmla="*/ 420 w 420"/>
                <a:gd name="T144" fmla="*/ 339 h 33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20" h="339">
                  <a:moveTo>
                    <a:pt x="8" y="117"/>
                  </a:moveTo>
                  <a:lnTo>
                    <a:pt x="0" y="168"/>
                  </a:lnTo>
                  <a:lnTo>
                    <a:pt x="1" y="208"/>
                  </a:lnTo>
                  <a:lnTo>
                    <a:pt x="13" y="256"/>
                  </a:lnTo>
                  <a:lnTo>
                    <a:pt x="18" y="266"/>
                  </a:lnTo>
                  <a:lnTo>
                    <a:pt x="23" y="278"/>
                  </a:lnTo>
                  <a:lnTo>
                    <a:pt x="38" y="298"/>
                  </a:lnTo>
                  <a:lnTo>
                    <a:pt x="57" y="316"/>
                  </a:lnTo>
                  <a:lnTo>
                    <a:pt x="78" y="328"/>
                  </a:lnTo>
                  <a:lnTo>
                    <a:pt x="101" y="337"/>
                  </a:lnTo>
                  <a:lnTo>
                    <a:pt x="126" y="339"/>
                  </a:lnTo>
                  <a:lnTo>
                    <a:pt x="152" y="338"/>
                  </a:lnTo>
                  <a:lnTo>
                    <a:pt x="176" y="332"/>
                  </a:lnTo>
                  <a:lnTo>
                    <a:pt x="201" y="323"/>
                  </a:lnTo>
                  <a:lnTo>
                    <a:pt x="222" y="312"/>
                  </a:lnTo>
                  <a:lnTo>
                    <a:pt x="243" y="303"/>
                  </a:lnTo>
                  <a:lnTo>
                    <a:pt x="259" y="297"/>
                  </a:lnTo>
                  <a:lnTo>
                    <a:pt x="276" y="290"/>
                  </a:lnTo>
                  <a:lnTo>
                    <a:pt x="291" y="284"/>
                  </a:lnTo>
                  <a:lnTo>
                    <a:pt x="309" y="278"/>
                  </a:lnTo>
                  <a:lnTo>
                    <a:pt x="328" y="268"/>
                  </a:lnTo>
                  <a:lnTo>
                    <a:pt x="349" y="257"/>
                  </a:lnTo>
                  <a:lnTo>
                    <a:pt x="362" y="247"/>
                  </a:lnTo>
                  <a:lnTo>
                    <a:pt x="383" y="231"/>
                  </a:lnTo>
                  <a:lnTo>
                    <a:pt x="402" y="216"/>
                  </a:lnTo>
                  <a:lnTo>
                    <a:pt x="410" y="203"/>
                  </a:lnTo>
                  <a:lnTo>
                    <a:pt x="420" y="162"/>
                  </a:lnTo>
                  <a:lnTo>
                    <a:pt x="417" y="138"/>
                  </a:lnTo>
                  <a:lnTo>
                    <a:pt x="400" y="116"/>
                  </a:lnTo>
                  <a:lnTo>
                    <a:pt x="378" y="97"/>
                  </a:lnTo>
                  <a:lnTo>
                    <a:pt x="359" y="83"/>
                  </a:lnTo>
                  <a:lnTo>
                    <a:pt x="339" y="68"/>
                  </a:lnTo>
                  <a:lnTo>
                    <a:pt x="324" y="55"/>
                  </a:lnTo>
                  <a:lnTo>
                    <a:pt x="310" y="41"/>
                  </a:lnTo>
                  <a:lnTo>
                    <a:pt x="289" y="19"/>
                  </a:lnTo>
                  <a:lnTo>
                    <a:pt x="272" y="7"/>
                  </a:lnTo>
                  <a:lnTo>
                    <a:pt x="251" y="1"/>
                  </a:lnTo>
                  <a:lnTo>
                    <a:pt x="226" y="0"/>
                  </a:lnTo>
                  <a:lnTo>
                    <a:pt x="198" y="1"/>
                  </a:lnTo>
                  <a:lnTo>
                    <a:pt x="168" y="6"/>
                  </a:lnTo>
                  <a:lnTo>
                    <a:pt x="136" y="9"/>
                  </a:lnTo>
                  <a:lnTo>
                    <a:pt x="101" y="12"/>
                  </a:lnTo>
                  <a:lnTo>
                    <a:pt x="67" y="12"/>
                  </a:lnTo>
                  <a:lnTo>
                    <a:pt x="50" y="23"/>
                  </a:lnTo>
                  <a:lnTo>
                    <a:pt x="34" y="47"/>
                  </a:lnTo>
                  <a:lnTo>
                    <a:pt x="19" y="80"/>
                  </a:lnTo>
                  <a:lnTo>
                    <a:pt x="8" y="117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31" name="Freeform 76"/>
            <p:cNvSpPr>
              <a:spLocks/>
            </p:cNvSpPr>
            <p:nvPr/>
          </p:nvSpPr>
          <p:spPr bwMode="auto">
            <a:xfrm>
              <a:off x="2103" y="3247"/>
              <a:ext cx="95" cy="98"/>
            </a:xfrm>
            <a:custGeom>
              <a:avLst/>
              <a:gdLst>
                <a:gd name="T0" fmla="*/ 65 w 378"/>
                <a:gd name="T1" fmla="*/ 98 h 391"/>
                <a:gd name="T2" fmla="*/ 66 w 378"/>
                <a:gd name="T3" fmla="*/ 98 h 391"/>
                <a:gd name="T4" fmla="*/ 68 w 378"/>
                <a:gd name="T5" fmla="*/ 98 h 391"/>
                <a:gd name="T6" fmla="*/ 70 w 378"/>
                <a:gd name="T7" fmla="*/ 97 h 391"/>
                <a:gd name="T8" fmla="*/ 71 w 378"/>
                <a:gd name="T9" fmla="*/ 97 h 391"/>
                <a:gd name="T10" fmla="*/ 81 w 378"/>
                <a:gd name="T11" fmla="*/ 95 h 391"/>
                <a:gd name="T12" fmla="*/ 88 w 378"/>
                <a:gd name="T13" fmla="*/ 88 h 391"/>
                <a:gd name="T14" fmla="*/ 92 w 378"/>
                <a:gd name="T15" fmla="*/ 79 h 391"/>
                <a:gd name="T16" fmla="*/ 95 w 378"/>
                <a:gd name="T17" fmla="*/ 68 h 391"/>
                <a:gd name="T18" fmla="*/ 95 w 378"/>
                <a:gd name="T19" fmla="*/ 57 h 391"/>
                <a:gd name="T20" fmla="*/ 93 w 378"/>
                <a:gd name="T21" fmla="*/ 46 h 391"/>
                <a:gd name="T22" fmla="*/ 90 w 378"/>
                <a:gd name="T23" fmla="*/ 36 h 391"/>
                <a:gd name="T24" fmla="*/ 84 w 378"/>
                <a:gd name="T25" fmla="*/ 28 h 391"/>
                <a:gd name="T26" fmla="*/ 64 w 378"/>
                <a:gd name="T27" fmla="*/ 7 h 391"/>
                <a:gd name="T28" fmla="*/ 61 w 378"/>
                <a:gd name="T29" fmla="*/ 4 h 391"/>
                <a:gd name="T30" fmla="*/ 57 w 378"/>
                <a:gd name="T31" fmla="*/ 2 h 391"/>
                <a:gd name="T32" fmla="*/ 54 w 378"/>
                <a:gd name="T33" fmla="*/ 1 h 391"/>
                <a:gd name="T34" fmla="*/ 50 w 378"/>
                <a:gd name="T35" fmla="*/ 1 h 391"/>
                <a:gd name="T36" fmla="*/ 45 w 378"/>
                <a:gd name="T37" fmla="*/ 0 h 391"/>
                <a:gd name="T38" fmla="*/ 41 w 378"/>
                <a:gd name="T39" fmla="*/ 0 h 391"/>
                <a:gd name="T40" fmla="*/ 37 w 378"/>
                <a:gd name="T41" fmla="*/ 0 h 391"/>
                <a:gd name="T42" fmla="*/ 34 w 378"/>
                <a:gd name="T43" fmla="*/ 1 h 391"/>
                <a:gd name="T44" fmla="*/ 28 w 378"/>
                <a:gd name="T45" fmla="*/ 2 h 391"/>
                <a:gd name="T46" fmla="*/ 23 w 378"/>
                <a:gd name="T47" fmla="*/ 4 h 391"/>
                <a:gd name="T48" fmla="*/ 18 w 378"/>
                <a:gd name="T49" fmla="*/ 7 h 391"/>
                <a:gd name="T50" fmla="*/ 14 w 378"/>
                <a:gd name="T51" fmla="*/ 11 h 391"/>
                <a:gd name="T52" fmla="*/ 10 w 378"/>
                <a:gd name="T53" fmla="*/ 17 h 391"/>
                <a:gd name="T54" fmla="*/ 7 w 378"/>
                <a:gd name="T55" fmla="*/ 22 h 391"/>
                <a:gd name="T56" fmla="*/ 5 w 378"/>
                <a:gd name="T57" fmla="*/ 28 h 391"/>
                <a:gd name="T58" fmla="*/ 3 w 378"/>
                <a:gd name="T59" fmla="*/ 34 h 391"/>
                <a:gd name="T60" fmla="*/ 1 w 378"/>
                <a:gd name="T61" fmla="*/ 44 h 391"/>
                <a:gd name="T62" fmla="*/ 0 w 378"/>
                <a:gd name="T63" fmla="*/ 50 h 391"/>
                <a:gd name="T64" fmla="*/ 2 w 378"/>
                <a:gd name="T65" fmla="*/ 57 h 391"/>
                <a:gd name="T66" fmla="*/ 4 w 378"/>
                <a:gd name="T67" fmla="*/ 63 h 391"/>
                <a:gd name="T68" fmla="*/ 7 w 378"/>
                <a:gd name="T69" fmla="*/ 69 h 391"/>
                <a:gd name="T70" fmla="*/ 12 w 378"/>
                <a:gd name="T71" fmla="*/ 76 h 391"/>
                <a:gd name="T72" fmla="*/ 18 w 378"/>
                <a:gd name="T73" fmla="*/ 82 h 391"/>
                <a:gd name="T74" fmla="*/ 24 w 378"/>
                <a:gd name="T75" fmla="*/ 87 h 391"/>
                <a:gd name="T76" fmla="*/ 31 w 378"/>
                <a:gd name="T77" fmla="*/ 91 h 391"/>
                <a:gd name="T78" fmla="*/ 39 w 378"/>
                <a:gd name="T79" fmla="*/ 94 h 391"/>
                <a:gd name="T80" fmla="*/ 48 w 378"/>
                <a:gd name="T81" fmla="*/ 96 h 391"/>
                <a:gd name="T82" fmla="*/ 56 w 378"/>
                <a:gd name="T83" fmla="*/ 98 h 391"/>
                <a:gd name="T84" fmla="*/ 65 w 378"/>
                <a:gd name="T85" fmla="*/ 98 h 39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8"/>
                <a:gd name="T130" fmla="*/ 0 h 391"/>
                <a:gd name="T131" fmla="*/ 378 w 378"/>
                <a:gd name="T132" fmla="*/ 391 h 39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8" h="391">
                  <a:moveTo>
                    <a:pt x="257" y="391"/>
                  </a:moveTo>
                  <a:lnTo>
                    <a:pt x="264" y="391"/>
                  </a:lnTo>
                  <a:lnTo>
                    <a:pt x="271" y="390"/>
                  </a:lnTo>
                  <a:lnTo>
                    <a:pt x="277" y="389"/>
                  </a:lnTo>
                  <a:lnTo>
                    <a:pt x="283" y="389"/>
                  </a:lnTo>
                  <a:lnTo>
                    <a:pt x="321" y="378"/>
                  </a:lnTo>
                  <a:lnTo>
                    <a:pt x="349" y="353"/>
                  </a:lnTo>
                  <a:lnTo>
                    <a:pt x="367" y="316"/>
                  </a:lnTo>
                  <a:lnTo>
                    <a:pt x="377" y="273"/>
                  </a:lnTo>
                  <a:lnTo>
                    <a:pt x="378" y="228"/>
                  </a:lnTo>
                  <a:lnTo>
                    <a:pt x="371" y="182"/>
                  </a:lnTo>
                  <a:lnTo>
                    <a:pt x="357" y="143"/>
                  </a:lnTo>
                  <a:lnTo>
                    <a:pt x="336" y="111"/>
                  </a:lnTo>
                  <a:lnTo>
                    <a:pt x="254" y="26"/>
                  </a:lnTo>
                  <a:lnTo>
                    <a:pt x="242" y="16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9" y="2"/>
                  </a:lnTo>
                  <a:lnTo>
                    <a:pt x="181" y="1"/>
                  </a:lnTo>
                  <a:lnTo>
                    <a:pt x="165" y="0"/>
                  </a:lnTo>
                  <a:lnTo>
                    <a:pt x="149" y="1"/>
                  </a:lnTo>
                  <a:lnTo>
                    <a:pt x="134" y="2"/>
                  </a:lnTo>
                  <a:lnTo>
                    <a:pt x="113" y="8"/>
                  </a:lnTo>
                  <a:lnTo>
                    <a:pt x="92" y="16"/>
                  </a:lnTo>
                  <a:lnTo>
                    <a:pt x="73" y="29"/>
                  </a:lnTo>
                  <a:lnTo>
                    <a:pt x="56" y="45"/>
                  </a:lnTo>
                  <a:lnTo>
                    <a:pt x="41" y="67"/>
                  </a:lnTo>
                  <a:lnTo>
                    <a:pt x="27" y="87"/>
                  </a:lnTo>
                  <a:lnTo>
                    <a:pt x="18" y="110"/>
                  </a:lnTo>
                  <a:lnTo>
                    <a:pt x="12" y="134"/>
                  </a:lnTo>
                  <a:lnTo>
                    <a:pt x="2" y="175"/>
                  </a:lnTo>
                  <a:lnTo>
                    <a:pt x="0" y="199"/>
                  </a:lnTo>
                  <a:lnTo>
                    <a:pt x="6" y="226"/>
                  </a:lnTo>
                  <a:lnTo>
                    <a:pt x="15" y="253"/>
                  </a:lnTo>
                  <a:lnTo>
                    <a:pt x="26" y="274"/>
                  </a:lnTo>
                  <a:lnTo>
                    <a:pt x="46" y="303"/>
                  </a:lnTo>
                  <a:lnTo>
                    <a:pt x="70" y="328"/>
                  </a:lnTo>
                  <a:lnTo>
                    <a:pt x="97" y="347"/>
                  </a:lnTo>
                  <a:lnTo>
                    <a:pt x="125" y="364"/>
                  </a:lnTo>
                  <a:lnTo>
                    <a:pt x="156" y="376"/>
                  </a:lnTo>
                  <a:lnTo>
                    <a:pt x="189" y="385"/>
                  </a:lnTo>
                  <a:lnTo>
                    <a:pt x="221" y="390"/>
                  </a:lnTo>
                  <a:lnTo>
                    <a:pt x="257" y="391"/>
                  </a:lnTo>
                  <a:close/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32" name="Line 77"/>
            <p:cNvSpPr>
              <a:spLocks noChangeShapeType="1"/>
            </p:cNvSpPr>
            <p:nvPr/>
          </p:nvSpPr>
          <p:spPr bwMode="auto">
            <a:xfrm flipV="1">
              <a:off x="1850" y="3307"/>
              <a:ext cx="26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33" name="Line 78"/>
            <p:cNvSpPr>
              <a:spLocks noChangeShapeType="1"/>
            </p:cNvSpPr>
            <p:nvPr/>
          </p:nvSpPr>
          <p:spPr bwMode="auto">
            <a:xfrm flipV="1">
              <a:off x="1854" y="3314"/>
              <a:ext cx="44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34" name="Line 79"/>
            <p:cNvSpPr>
              <a:spLocks noChangeShapeType="1"/>
            </p:cNvSpPr>
            <p:nvPr/>
          </p:nvSpPr>
          <p:spPr bwMode="auto">
            <a:xfrm flipV="1">
              <a:off x="1863" y="3316"/>
              <a:ext cx="96" cy="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35" name="Line 80"/>
            <p:cNvSpPr>
              <a:spLocks noChangeShapeType="1"/>
            </p:cNvSpPr>
            <p:nvPr/>
          </p:nvSpPr>
          <p:spPr bwMode="auto">
            <a:xfrm flipV="1">
              <a:off x="1865" y="3305"/>
              <a:ext cx="137" cy="1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36" name="Line 81"/>
            <p:cNvSpPr>
              <a:spLocks noChangeShapeType="1"/>
            </p:cNvSpPr>
            <p:nvPr/>
          </p:nvSpPr>
          <p:spPr bwMode="auto">
            <a:xfrm flipV="1">
              <a:off x="1875" y="3326"/>
              <a:ext cx="167" cy="1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37" name="Line 82"/>
            <p:cNvSpPr>
              <a:spLocks noChangeShapeType="1"/>
            </p:cNvSpPr>
            <p:nvPr/>
          </p:nvSpPr>
          <p:spPr bwMode="auto">
            <a:xfrm flipV="1">
              <a:off x="1878" y="3301"/>
              <a:ext cx="223" cy="19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38" name="Line 83"/>
            <p:cNvSpPr>
              <a:spLocks noChangeShapeType="1"/>
            </p:cNvSpPr>
            <p:nvPr/>
          </p:nvSpPr>
          <p:spPr bwMode="auto">
            <a:xfrm flipV="1">
              <a:off x="1886" y="3336"/>
              <a:ext cx="238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39" name="Line 84"/>
            <p:cNvSpPr>
              <a:spLocks noChangeShapeType="1"/>
            </p:cNvSpPr>
            <p:nvPr/>
          </p:nvSpPr>
          <p:spPr bwMode="auto">
            <a:xfrm flipV="1">
              <a:off x="1891" y="3345"/>
              <a:ext cx="254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40" name="Line 85"/>
            <p:cNvSpPr>
              <a:spLocks noChangeShapeType="1"/>
            </p:cNvSpPr>
            <p:nvPr/>
          </p:nvSpPr>
          <p:spPr bwMode="auto">
            <a:xfrm flipV="1">
              <a:off x="1898" y="3390"/>
              <a:ext cx="257" cy="2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41" name="Line 86"/>
            <p:cNvSpPr>
              <a:spLocks noChangeShapeType="1"/>
            </p:cNvSpPr>
            <p:nvPr/>
          </p:nvSpPr>
          <p:spPr bwMode="auto">
            <a:xfrm flipV="1">
              <a:off x="1903" y="3422"/>
              <a:ext cx="246" cy="2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42" name="Line 87"/>
            <p:cNvSpPr>
              <a:spLocks noChangeShapeType="1"/>
            </p:cNvSpPr>
            <p:nvPr/>
          </p:nvSpPr>
          <p:spPr bwMode="auto">
            <a:xfrm flipV="1">
              <a:off x="1910" y="3488"/>
              <a:ext cx="226" cy="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43" name="Line 88"/>
            <p:cNvSpPr>
              <a:spLocks noChangeShapeType="1"/>
            </p:cNvSpPr>
            <p:nvPr/>
          </p:nvSpPr>
          <p:spPr bwMode="auto">
            <a:xfrm flipV="1">
              <a:off x="1915" y="3521"/>
              <a:ext cx="214" cy="1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44" name="Line 89"/>
            <p:cNvSpPr>
              <a:spLocks noChangeShapeType="1"/>
            </p:cNvSpPr>
            <p:nvPr/>
          </p:nvSpPr>
          <p:spPr bwMode="auto">
            <a:xfrm flipV="1">
              <a:off x="1923" y="3588"/>
              <a:ext cx="193" cy="1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45" name="Line 90"/>
            <p:cNvSpPr>
              <a:spLocks noChangeShapeType="1"/>
            </p:cNvSpPr>
            <p:nvPr/>
          </p:nvSpPr>
          <p:spPr bwMode="auto">
            <a:xfrm flipV="1">
              <a:off x="1926" y="3621"/>
              <a:ext cx="182" cy="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46" name="Line 91"/>
            <p:cNvSpPr>
              <a:spLocks noChangeShapeType="1"/>
            </p:cNvSpPr>
            <p:nvPr/>
          </p:nvSpPr>
          <p:spPr bwMode="auto">
            <a:xfrm flipV="1">
              <a:off x="1934" y="3686"/>
              <a:ext cx="162" cy="1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47" name="Line 92"/>
            <p:cNvSpPr>
              <a:spLocks noChangeShapeType="1"/>
            </p:cNvSpPr>
            <p:nvPr/>
          </p:nvSpPr>
          <p:spPr bwMode="auto">
            <a:xfrm flipV="1">
              <a:off x="1939" y="3719"/>
              <a:ext cx="150" cy="1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48" name="Line 93"/>
            <p:cNvSpPr>
              <a:spLocks noChangeShapeType="1"/>
            </p:cNvSpPr>
            <p:nvPr/>
          </p:nvSpPr>
          <p:spPr bwMode="auto">
            <a:xfrm flipV="1">
              <a:off x="1946" y="3785"/>
              <a:ext cx="130" cy="1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49" name="Line 94"/>
            <p:cNvSpPr>
              <a:spLocks noChangeShapeType="1"/>
            </p:cNvSpPr>
            <p:nvPr/>
          </p:nvSpPr>
          <p:spPr bwMode="auto">
            <a:xfrm flipV="1">
              <a:off x="1951" y="3818"/>
              <a:ext cx="118" cy="1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50" name="Line 95"/>
            <p:cNvSpPr>
              <a:spLocks noChangeShapeType="1"/>
            </p:cNvSpPr>
            <p:nvPr/>
          </p:nvSpPr>
          <p:spPr bwMode="auto">
            <a:xfrm flipV="1">
              <a:off x="1959" y="3885"/>
              <a:ext cx="97" cy="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51" name="Line 96"/>
            <p:cNvSpPr>
              <a:spLocks noChangeShapeType="1"/>
            </p:cNvSpPr>
            <p:nvPr/>
          </p:nvSpPr>
          <p:spPr bwMode="auto">
            <a:xfrm flipV="1">
              <a:off x="1963" y="3916"/>
              <a:ext cx="86" cy="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52" name="Line 97"/>
            <p:cNvSpPr>
              <a:spLocks noChangeShapeType="1"/>
            </p:cNvSpPr>
            <p:nvPr/>
          </p:nvSpPr>
          <p:spPr bwMode="auto">
            <a:xfrm flipV="1">
              <a:off x="1975" y="3982"/>
              <a:ext cx="60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53" name="Line 98"/>
            <p:cNvSpPr>
              <a:spLocks noChangeShapeType="1"/>
            </p:cNvSpPr>
            <p:nvPr/>
          </p:nvSpPr>
          <p:spPr bwMode="auto">
            <a:xfrm flipV="1">
              <a:off x="1992" y="4016"/>
              <a:ext cx="36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54" name="Line 99"/>
            <p:cNvSpPr>
              <a:spLocks noChangeShapeType="1"/>
            </p:cNvSpPr>
            <p:nvPr/>
          </p:nvSpPr>
          <p:spPr bwMode="auto">
            <a:xfrm flipH="1" flipV="1">
              <a:off x="2155" y="3346"/>
              <a:ext cx="7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55" name="Line 100"/>
            <p:cNvSpPr>
              <a:spLocks noChangeShapeType="1"/>
            </p:cNvSpPr>
            <p:nvPr/>
          </p:nvSpPr>
          <p:spPr bwMode="auto">
            <a:xfrm flipH="1" flipV="1">
              <a:off x="2088" y="3307"/>
              <a:ext cx="70" cy="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56" name="Line 101"/>
            <p:cNvSpPr>
              <a:spLocks noChangeShapeType="1"/>
            </p:cNvSpPr>
            <p:nvPr/>
          </p:nvSpPr>
          <p:spPr bwMode="auto">
            <a:xfrm flipH="1" flipV="1">
              <a:off x="2048" y="3325"/>
              <a:ext cx="101" cy="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57" name="Line 102"/>
            <p:cNvSpPr>
              <a:spLocks noChangeShapeType="1"/>
            </p:cNvSpPr>
            <p:nvPr/>
          </p:nvSpPr>
          <p:spPr bwMode="auto">
            <a:xfrm flipH="1" flipV="1">
              <a:off x="2026" y="3326"/>
              <a:ext cx="118" cy="1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58" name="Line 103"/>
            <p:cNvSpPr>
              <a:spLocks noChangeShapeType="1"/>
            </p:cNvSpPr>
            <p:nvPr/>
          </p:nvSpPr>
          <p:spPr bwMode="auto">
            <a:xfrm flipH="1" flipV="1">
              <a:off x="1960" y="3316"/>
              <a:ext cx="176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59" name="Line 104"/>
            <p:cNvSpPr>
              <a:spLocks noChangeShapeType="1"/>
            </p:cNvSpPr>
            <p:nvPr/>
          </p:nvSpPr>
          <p:spPr bwMode="auto">
            <a:xfrm flipH="1" flipV="1">
              <a:off x="1936" y="3318"/>
              <a:ext cx="194" cy="19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60" name="Line 105"/>
            <p:cNvSpPr>
              <a:spLocks noChangeShapeType="1"/>
            </p:cNvSpPr>
            <p:nvPr/>
          </p:nvSpPr>
          <p:spPr bwMode="auto">
            <a:xfrm flipH="1" flipV="1">
              <a:off x="1856" y="3292"/>
              <a:ext cx="265" cy="2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61" name="Line 106"/>
            <p:cNvSpPr>
              <a:spLocks noChangeShapeType="1"/>
            </p:cNvSpPr>
            <p:nvPr/>
          </p:nvSpPr>
          <p:spPr bwMode="auto">
            <a:xfrm flipH="1" flipV="1">
              <a:off x="1848" y="3312"/>
              <a:ext cx="270" cy="2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62" name="Line 107"/>
            <p:cNvSpPr>
              <a:spLocks noChangeShapeType="1"/>
            </p:cNvSpPr>
            <p:nvPr/>
          </p:nvSpPr>
          <p:spPr bwMode="auto">
            <a:xfrm flipH="1" flipV="1">
              <a:off x="1858" y="3376"/>
              <a:ext cx="250" cy="2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63" name="Line 108"/>
            <p:cNvSpPr>
              <a:spLocks noChangeShapeType="1"/>
            </p:cNvSpPr>
            <p:nvPr/>
          </p:nvSpPr>
          <p:spPr bwMode="auto">
            <a:xfrm flipH="1" flipV="1">
              <a:off x="1864" y="3408"/>
              <a:ext cx="238" cy="2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64" name="Line 109"/>
            <p:cNvSpPr>
              <a:spLocks noChangeShapeType="1"/>
            </p:cNvSpPr>
            <p:nvPr/>
          </p:nvSpPr>
          <p:spPr bwMode="auto">
            <a:xfrm flipH="1" flipV="1">
              <a:off x="1876" y="3475"/>
              <a:ext cx="218" cy="2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65" name="Line 110"/>
            <p:cNvSpPr>
              <a:spLocks noChangeShapeType="1"/>
            </p:cNvSpPr>
            <p:nvPr/>
          </p:nvSpPr>
          <p:spPr bwMode="auto">
            <a:xfrm flipH="1" flipV="1">
              <a:off x="1880" y="3505"/>
              <a:ext cx="209" cy="2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66" name="Line 111"/>
            <p:cNvSpPr>
              <a:spLocks noChangeShapeType="1"/>
            </p:cNvSpPr>
            <p:nvPr/>
          </p:nvSpPr>
          <p:spPr bwMode="auto">
            <a:xfrm flipH="1" flipV="1">
              <a:off x="1892" y="3573"/>
              <a:ext cx="188" cy="1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67" name="Line 112"/>
            <p:cNvSpPr>
              <a:spLocks noChangeShapeType="1"/>
            </p:cNvSpPr>
            <p:nvPr/>
          </p:nvSpPr>
          <p:spPr bwMode="auto">
            <a:xfrm flipH="1" flipV="1">
              <a:off x="1897" y="3606"/>
              <a:ext cx="179" cy="1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68" name="Line 113"/>
            <p:cNvSpPr>
              <a:spLocks noChangeShapeType="1"/>
            </p:cNvSpPr>
            <p:nvPr/>
          </p:nvSpPr>
          <p:spPr bwMode="auto">
            <a:xfrm flipH="1" flipV="1">
              <a:off x="1909" y="3671"/>
              <a:ext cx="157" cy="1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69" name="Line 114"/>
            <p:cNvSpPr>
              <a:spLocks noChangeShapeType="1"/>
            </p:cNvSpPr>
            <p:nvPr/>
          </p:nvSpPr>
          <p:spPr bwMode="auto">
            <a:xfrm flipH="1" flipV="1">
              <a:off x="1914" y="3703"/>
              <a:ext cx="147" cy="1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70" name="Line 115"/>
            <p:cNvSpPr>
              <a:spLocks noChangeShapeType="1"/>
            </p:cNvSpPr>
            <p:nvPr/>
          </p:nvSpPr>
          <p:spPr bwMode="auto">
            <a:xfrm flipH="1" flipV="1">
              <a:off x="1925" y="3769"/>
              <a:ext cx="127" cy="1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71" name="Line 116"/>
            <p:cNvSpPr>
              <a:spLocks noChangeShapeType="1"/>
            </p:cNvSpPr>
            <p:nvPr/>
          </p:nvSpPr>
          <p:spPr bwMode="auto">
            <a:xfrm flipH="1" flipV="1">
              <a:off x="1930" y="3802"/>
              <a:ext cx="118" cy="1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72" name="Line 117"/>
            <p:cNvSpPr>
              <a:spLocks noChangeShapeType="1"/>
            </p:cNvSpPr>
            <p:nvPr/>
          </p:nvSpPr>
          <p:spPr bwMode="auto">
            <a:xfrm flipH="1" flipV="1">
              <a:off x="1940" y="3866"/>
              <a:ext cx="98" cy="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73" name="Line 118"/>
            <p:cNvSpPr>
              <a:spLocks noChangeShapeType="1"/>
            </p:cNvSpPr>
            <p:nvPr/>
          </p:nvSpPr>
          <p:spPr bwMode="auto">
            <a:xfrm flipH="1" flipV="1">
              <a:off x="1946" y="3901"/>
              <a:ext cx="88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74" name="Line 119"/>
            <p:cNvSpPr>
              <a:spLocks noChangeShapeType="1"/>
            </p:cNvSpPr>
            <p:nvPr/>
          </p:nvSpPr>
          <p:spPr bwMode="auto">
            <a:xfrm flipH="1" flipV="1">
              <a:off x="1958" y="3964"/>
              <a:ext cx="65" cy="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75" name="Line 120"/>
            <p:cNvSpPr>
              <a:spLocks noChangeShapeType="1"/>
            </p:cNvSpPr>
            <p:nvPr/>
          </p:nvSpPr>
          <p:spPr bwMode="auto">
            <a:xfrm flipH="1" flipV="1">
              <a:off x="1964" y="4000"/>
              <a:ext cx="45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76" name="Freeform 121"/>
            <p:cNvSpPr>
              <a:spLocks/>
            </p:cNvSpPr>
            <p:nvPr/>
          </p:nvSpPr>
          <p:spPr bwMode="auto">
            <a:xfrm>
              <a:off x="2037" y="3208"/>
              <a:ext cx="112" cy="11"/>
            </a:xfrm>
            <a:custGeom>
              <a:avLst/>
              <a:gdLst>
                <a:gd name="T0" fmla="*/ 0 w 446"/>
                <a:gd name="T1" fmla="*/ 0 h 44"/>
                <a:gd name="T2" fmla="*/ 4 w 446"/>
                <a:gd name="T3" fmla="*/ 1 h 44"/>
                <a:gd name="T4" fmla="*/ 9 w 446"/>
                <a:gd name="T5" fmla="*/ 1 h 44"/>
                <a:gd name="T6" fmla="*/ 13 w 446"/>
                <a:gd name="T7" fmla="*/ 3 h 44"/>
                <a:gd name="T8" fmla="*/ 17 w 446"/>
                <a:gd name="T9" fmla="*/ 4 h 44"/>
                <a:gd name="T10" fmla="*/ 22 w 446"/>
                <a:gd name="T11" fmla="*/ 5 h 44"/>
                <a:gd name="T12" fmla="*/ 25 w 446"/>
                <a:gd name="T13" fmla="*/ 7 h 44"/>
                <a:gd name="T14" fmla="*/ 30 w 446"/>
                <a:gd name="T15" fmla="*/ 9 h 44"/>
                <a:gd name="T16" fmla="*/ 34 w 446"/>
                <a:gd name="T17" fmla="*/ 10 h 44"/>
                <a:gd name="T18" fmla="*/ 39 w 446"/>
                <a:gd name="T19" fmla="*/ 11 h 44"/>
                <a:gd name="T20" fmla="*/ 45 w 446"/>
                <a:gd name="T21" fmla="*/ 11 h 44"/>
                <a:gd name="T22" fmla="*/ 50 w 446"/>
                <a:gd name="T23" fmla="*/ 10 h 44"/>
                <a:gd name="T24" fmla="*/ 55 w 446"/>
                <a:gd name="T25" fmla="*/ 8 h 44"/>
                <a:gd name="T26" fmla="*/ 61 w 446"/>
                <a:gd name="T27" fmla="*/ 6 h 44"/>
                <a:gd name="T28" fmla="*/ 66 w 446"/>
                <a:gd name="T29" fmla="*/ 4 h 44"/>
                <a:gd name="T30" fmla="*/ 71 w 446"/>
                <a:gd name="T31" fmla="*/ 3 h 44"/>
                <a:gd name="T32" fmla="*/ 76 w 446"/>
                <a:gd name="T33" fmla="*/ 3 h 44"/>
                <a:gd name="T34" fmla="*/ 81 w 446"/>
                <a:gd name="T35" fmla="*/ 4 h 44"/>
                <a:gd name="T36" fmla="*/ 86 w 446"/>
                <a:gd name="T37" fmla="*/ 4 h 44"/>
                <a:gd name="T38" fmla="*/ 89 w 446"/>
                <a:gd name="T39" fmla="*/ 5 h 44"/>
                <a:gd name="T40" fmla="*/ 94 w 446"/>
                <a:gd name="T41" fmla="*/ 4 h 44"/>
                <a:gd name="T42" fmla="*/ 98 w 446"/>
                <a:gd name="T43" fmla="*/ 4 h 44"/>
                <a:gd name="T44" fmla="*/ 102 w 446"/>
                <a:gd name="T45" fmla="*/ 3 h 44"/>
                <a:gd name="T46" fmla="*/ 107 w 446"/>
                <a:gd name="T47" fmla="*/ 3 h 44"/>
                <a:gd name="T48" fmla="*/ 112 w 446"/>
                <a:gd name="T49" fmla="*/ 2 h 4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6"/>
                <a:gd name="T76" fmla="*/ 0 h 44"/>
                <a:gd name="T77" fmla="*/ 446 w 446"/>
                <a:gd name="T78" fmla="*/ 44 h 4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6" h="44">
                  <a:moveTo>
                    <a:pt x="0" y="0"/>
                  </a:moveTo>
                  <a:lnTo>
                    <a:pt x="17" y="2"/>
                  </a:lnTo>
                  <a:lnTo>
                    <a:pt x="34" y="5"/>
                  </a:lnTo>
                  <a:lnTo>
                    <a:pt x="53" y="10"/>
                  </a:lnTo>
                  <a:lnTo>
                    <a:pt x="69" y="15"/>
                  </a:lnTo>
                  <a:lnTo>
                    <a:pt x="86" y="21"/>
                  </a:lnTo>
                  <a:lnTo>
                    <a:pt x="101" y="29"/>
                  </a:lnTo>
                  <a:lnTo>
                    <a:pt x="118" y="34"/>
                  </a:lnTo>
                  <a:lnTo>
                    <a:pt x="136" y="41"/>
                  </a:lnTo>
                  <a:lnTo>
                    <a:pt x="156" y="44"/>
                  </a:lnTo>
                  <a:lnTo>
                    <a:pt x="179" y="43"/>
                  </a:lnTo>
                  <a:lnTo>
                    <a:pt x="200" y="39"/>
                  </a:lnTo>
                  <a:lnTo>
                    <a:pt x="221" y="31"/>
                  </a:lnTo>
                  <a:lnTo>
                    <a:pt x="243" y="24"/>
                  </a:lnTo>
                  <a:lnTo>
                    <a:pt x="263" y="16"/>
                  </a:lnTo>
                  <a:lnTo>
                    <a:pt x="282" y="13"/>
                  </a:lnTo>
                  <a:lnTo>
                    <a:pt x="301" y="13"/>
                  </a:lnTo>
                  <a:lnTo>
                    <a:pt x="323" y="15"/>
                  </a:lnTo>
                  <a:lnTo>
                    <a:pt x="341" y="16"/>
                  </a:lnTo>
                  <a:lnTo>
                    <a:pt x="356" y="18"/>
                  </a:lnTo>
                  <a:lnTo>
                    <a:pt x="374" y="16"/>
                  </a:lnTo>
                  <a:lnTo>
                    <a:pt x="390" y="16"/>
                  </a:lnTo>
                  <a:lnTo>
                    <a:pt x="406" y="14"/>
                  </a:lnTo>
                  <a:lnTo>
                    <a:pt x="426" y="11"/>
                  </a:lnTo>
                  <a:lnTo>
                    <a:pt x="446" y="7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77" name="Freeform 122"/>
            <p:cNvSpPr>
              <a:spLocks/>
            </p:cNvSpPr>
            <p:nvPr/>
          </p:nvSpPr>
          <p:spPr bwMode="auto">
            <a:xfrm>
              <a:off x="2086" y="3114"/>
              <a:ext cx="161" cy="64"/>
            </a:xfrm>
            <a:custGeom>
              <a:avLst/>
              <a:gdLst>
                <a:gd name="T0" fmla="*/ 0 w 644"/>
                <a:gd name="T1" fmla="*/ 64 h 255"/>
                <a:gd name="T2" fmla="*/ 8 w 644"/>
                <a:gd name="T3" fmla="*/ 64 h 255"/>
                <a:gd name="T4" fmla="*/ 17 w 644"/>
                <a:gd name="T5" fmla="*/ 63 h 255"/>
                <a:gd name="T6" fmla="*/ 24 w 644"/>
                <a:gd name="T7" fmla="*/ 62 h 255"/>
                <a:gd name="T8" fmla="*/ 33 w 644"/>
                <a:gd name="T9" fmla="*/ 60 h 255"/>
                <a:gd name="T10" fmla="*/ 41 w 644"/>
                <a:gd name="T11" fmla="*/ 58 h 255"/>
                <a:gd name="T12" fmla="*/ 49 w 644"/>
                <a:gd name="T13" fmla="*/ 56 h 255"/>
                <a:gd name="T14" fmla="*/ 57 w 644"/>
                <a:gd name="T15" fmla="*/ 53 h 255"/>
                <a:gd name="T16" fmla="*/ 66 w 644"/>
                <a:gd name="T17" fmla="*/ 50 h 255"/>
                <a:gd name="T18" fmla="*/ 73 w 644"/>
                <a:gd name="T19" fmla="*/ 47 h 255"/>
                <a:gd name="T20" fmla="*/ 81 w 644"/>
                <a:gd name="T21" fmla="*/ 44 h 255"/>
                <a:gd name="T22" fmla="*/ 90 w 644"/>
                <a:gd name="T23" fmla="*/ 40 h 255"/>
                <a:gd name="T24" fmla="*/ 98 w 644"/>
                <a:gd name="T25" fmla="*/ 37 h 255"/>
                <a:gd name="T26" fmla="*/ 106 w 644"/>
                <a:gd name="T27" fmla="*/ 33 h 255"/>
                <a:gd name="T28" fmla="*/ 113 w 644"/>
                <a:gd name="T29" fmla="*/ 28 h 255"/>
                <a:gd name="T30" fmla="*/ 121 w 644"/>
                <a:gd name="T31" fmla="*/ 24 h 255"/>
                <a:gd name="T32" fmla="*/ 129 w 644"/>
                <a:gd name="T33" fmla="*/ 21 h 255"/>
                <a:gd name="T34" fmla="*/ 135 w 644"/>
                <a:gd name="T35" fmla="*/ 18 h 255"/>
                <a:gd name="T36" fmla="*/ 139 w 644"/>
                <a:gd name="T37" fmla="*/ 16 h 255"/>
                <a:gd name="T38" fmla="*/ 143 w 644"/>
                <a:gd name="T39" fmla="*/ 14 h 255"/>
                <a:gd name="T40" fmla="*/ 146 w 644"/>
                <a:gd name="T41" fmla="*/ 12 h 255"/>
                <a:gd name="T42" fmla="*/ 150 w 644"/>
                <a:gd name="T43" fmla="*/ 11 h 255"/>
                <a:gd name="T44" fmla="*/ 153 w 644"/>
                <a:gd name="T45" fmla="*/ 8 h 255"/>
                <a:gd name="T46" fmla="*/ 157 w 644"/>
                <a:gd name="T47" fmla="*/ 5 h 255"/>
                <a:gd name="T48" fmla="*/ 161 w 644"/>
                <a:gd name="T49" fmla="*/ 0 h 2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4"/>
                <a:gd name="T76" fmla="*/ 0 h 255"/>
                <a:gd name="T77" fmla="*/ 644 w 644"/>
                <a:gd name="T78" fmla="*/ 255 h 25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4" h="255">
                  <a:moveTo>
                    <a:pt x="0" y="255"/>
                  </a:moveTo>
                  <a:lnTo>
                    <a:pt x="33" y="254"/>
                  </a:lnTo>
                  <a:lnTo>
                    <a:pt x="66" y="252"/>
                  </a:lnTo>
                  <a:lnTo>
                    <a:pt x="98" y="248"/>
                  </a:lnTo>
                  <a:lnTo>
                    <a:pt x="131" y="240"/>
                  </a:lnTo>
                  <a:lnTo>
                    <a:pt x="164" y="233"/>
                  </a:lnTo>
                  <a:lnTo>
                    <a:pt x="198" y="224"/>
                  </a:lnTo>
                  <a:lnTo>
                    <a:pt x="230" y="213"/>
                  </a:lnTo>
                  <a:lnTo>
                    <a:pt x="262" y="200"/>
                  </a:lnTo>
                  <a:lnTo>
                    <a:pt x="293" y="189"/>
                  </a:lnTo>
                  <a:lnTo>
                    <a:pt x="326" y="175"/>
                  </a:lnTo>
                  <a:lnTo>
                    <a:pt x="359" y="161"/>
                  </a:lnTo>
                  <a:lnTo>
                    <a:pt x="392" y="146"/>
                  </a:lnTo>
                  <a:lnTo>
                    <a:pt x="423" y="131"/>
                  </a:lnTo>
                  <a:lnTo>
                    <a:pt x="453" y="113"/>
                  </a:lnTo>
                  <a:lnTo>
                    <a:pt x="486" y="97"/>
                  </a:lnTo>
                  <a:lnTo>
                    <a:pt x="517" y="82"/>
                  </a:lnTo>
                  <a:lnTo>
                    <a:pt x="538" y="72"/>
                  </a:lnTo>
                  <a:lnTo>
                    <a:pt x="556" y="63"/>
                  </a:lnTo>
                  <a:lnTo>
                    <a:pt x="570" y="57"/>
                  </a:lnTo>
                  <a:lnTo>
                    <a:pt x="585" y="49"/>
                  </a:lnTo>
                  <a:lnTo>
                    <a:pt x="599" y="42"/>
                  </a:lnTo>
                  <a:lnTo>
                    <a:pt x="613" y="32"/>
                  </a:lnTo>
                  <a:lnTo>
                    <a:pt x="627" y="18"/>
                  </a:lnTo>
                  <a:lnTo>
                    <a:pt x="644" y="0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78" name="Freeform 123"/>
            <p:cNvSpPr>
              <a:spLocks/>
            </p:cNvSpPr>
            <p:nvPr/>
          </p:nvSpPr>
          <p:spPr bwMode="auto">
            <a:xfrm>
              <a:off x="2123" y="3073"/>
              <a:ext cx="93" cy="49"/>
            </a:xfrm>
            <a:custGeom>
              <a:avLst/>
              <a:gdLst>
                <a:gd name="T0" fmla="*/ 0 w 376"/>
                <a:gd name="T1" fmla="*/ 46 h 199"/>
                <a:gd name="T2" fmla="*/ 13 w 376"/>
                <a:gd name="T3" fmla="*/ 49 h 199"/>
                <a:gd name="T4" fmla="*/ 24 w 376"/>
                <a:gd name="T5" fmla="*/ 47 h 199"/>
                <a:gd name="T6" fmla="*/ 36 w 376"/>
                <a:gd name="T7" fmla="*/ 41 h 199"/>
                <a:gd name="T8" fmla="*/ 47 w 376"/>
                <a:gd name="T9" fmla="*/ 33 h 199"/>
                <a:gd name="T10" fmla="*/ 57 w 376"/>
                <a:gd name="T11" fmla="*/ 23 h 199"/>
                <a:gd name="T12" fmla="*/ 69 w 376"/>
                <a:gd name="T13" fmla="*/ 14 h 199"/>
                <a:gd name="T14" fmla="*/ 81 w 376"/>
                <a:gd name="T15" fmla="*/ 6 h 199"/>
                <a:gd name="T16" fmla="*/ 93 w 376"/>
                <a:gd name="T17" fmla="*/ 0 h 1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6"/>
                <a:gd name="T28" fmla="*/ 0 h 199"/>
                <a:gd name="T29" fmla="*/ 376 w 376"/>
                <a:gd name="T30" fmla="*/ 199 h 1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6" h="199">
                  <a:moveTo>
                    <a:pt x="0" y="186"/>
                  </a:moveTo>
                  <a:lnTo>
                    <a:pt x="52" y="199"/>
                  </a:lnTo>
                  <a:lnTo>
                    <a:pt x="98" y="190"/>
                  </a:lnTo>
                  <a:lnTo>
                    <a:pt x="144" y="168"/>
                  </a:lnTo>
                  <a:lnTo>
                    <a:pt x="188" y="134"/>
                  </a:lnTo>
                  <a:lnTo>
                    <a:pt x="232" y="95"/>
                  </a:lnTo>
                  <a:lnTo>
                    <a:pt x="279" y="56"/>
                  </a:lnTo>
                  <a:lnTo>
                    <a:pt x="328" y="24"/>
                  </a:lnTo>
                  <a:lnTo>
                    <a:pt x="37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79" name="Freeform 124"/>
            <p:cNvSpPr>
              <a:spLocks/>
            </p:cNvSpPr>
            <p:nvPr/>
          </p:nvSpPr>
          <p:spPr bwMode="auto">
            <a:xfrm>
              <a:off x="2175" y="3047"/>
              <a:ext cx="61" cy="17"/>
            </a:xfrm>
            <a:custGeom>
              <a:avLst/>
              <a:gdLst>
                <a:gd name="T0" fmla="*/ 0 w 245"/>
                <a:gd name="T1" fmla="*/ 17 h 67"/>
                <a:gd name="T2" fmla="*/ 7 w 245"/>
                <a:gd name="T3" fmla="*/ 15 h 67"/>
                <a:gd name="T4" fmla="*/ 16 w 245"/>
                <a:gd name="T5" fmla="*/ 15 h 67"/>
                <a:gd name="T6" fmla="*/ 23 w 245"/>
                <a:gd name="T7" fmla="*/ 14 h 67"/>
                <a:gd name="T8" fmla="*/ 32 w 245"/>
                <a:gd name="T9" fmla="*/ 13 h 67"/>
                <a:gd name="T10" fmla="*/ 40 w 245"/>
                <a:gd name="T11" fmla="*/ 11 h 67"/>
                <a:gd name="T12" fmla="*/ 48 w 245"/>
                <a:gd name="T13" fmla="*/ 9 h 67"/>
                <a:gd name="T14" fmla="*/ 55 w 245"/>
                <a:gd name="T15" fmla="*/ 5 h 67"/>
                <a:gd name="T16" fmla="*/ 61 w 245"/>
                <a:gd name="T17" fmla="*/ 0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5"/>
                <a:gd name="T28" fmla="*/ 0 h 67"/>
                <a:gd name="T29" fmla="*/ 245 w 245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5" h="67">
                  <a:moveTo>
                    <a:pt x="0" y="67"/>
                  </a:moveTo>
                  <a:lnTo>
                    <a:pt x="29" y="60"/>
                  </a:lnTo>
                  <a:lnTo>
                    <a:pt x="63" y="58"/>
                  </a:lnTo>
                  <a:lnTo>
                    <a:pt x="94" y="54"/>
                  </a:lnTo>
                  <a:lnTo>
                    <a:pt x="128" y="51"/>
                  </a:lnTo>
                  <a:lnTo>
                    <a:pt x="161" y="45"/>
                  </a:lnTo>
                  <a:lnTo>
                    <a:pt x="192" y="36"/>
                  </a:lnTo>
                  <a:lnTo>
                    <a:pt x="219" y="20"/>
                  </a:lnTo>
                  <a:lnTo>
                    <a:pt x="2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80" name="Freeform 125"/>
            <p:cNvSpPr>
              <a:spLocks/>
            </p:cNvSpPr>
            <p:nvPr/>
          </p:nvSpPr>
          <p:spPr bwMode="auto">
            <a:xfrm>
              <a:off x="1764" y="3025"/>
              <a:ext cx="91" cy="64"/>
            </a:xfrm>
            <a:custGeom>
              <a:avLst/>
              <a:gdLst>
                <a:gd name="T0" fmla="*/ 0 w 365"/>
                <a:gd name="T1" fmla="*/ 0 h 254"/>
                <a:gd name="T2" fmla="*/ 4 w 365"/>
                <a:gd name="T3" fmla="*/ 3 h 254"/>
                <a:gd name="T4" fmla="*/ 8 w 365"/>
                <a:gd name="T5" fmla="*/ 7 h 254"/>
                <a:gd name="T6" fmla="*/ 11 w 365"/>
                <a:gd name="T7" fmla="*/ 11 h 254"/>
                <a:gd name="T8" fmla="*/ 14 w 365"/>
                <a:gd name="T9" fmla="*/ 15 h 254"/>
                <a:gd name="T10" fmla="*/ 18 w 365"/>
                <a:gd name="T11" fmla="*/ 19 h 254"/>
                <a:gd name="T12" fmla="*/ 21 w 365"/>
                <a:gd name="T13" fmla="*/ 23 h 254"/>
                <a:gd name="T14" fmla="*/ 24 w 365"/>
                <a:gd name="T15" fmla="*/ 26 h 254"/>
                <a:gd name="T16" fmla="*/ 29 w 365"/>
                <a:gd name="T17" fmla="*/ 29 h 254"/>
                <a:gd name="T18" fmla="*/ 37 w 365"/>
                <a:gd name="T19" fmla="*/ 35 h 254"/>
                <a:gd name="T20" fmla="*/ 44 w 365"/>
                <a:gd name="T21" fmla="*/ 41 h 254"/>
                <a:gd name="T22" fmla="*/ 52 w 365"/>
                <a:gd name="T23" fmla="*/ 47 h 254"/>
                <a:gd name="T24" fmla="*/ 59 w 365"/>
                <a:gd name="T25" fmla="*/ 54 h 254"/>
                <a:gd name="T26" fmla="*/ 66 w 365"/>
                <a:gd name="T27" fmla="*/ 58 h 254"/>
                <a:gd name="T28" fmla="*/ 74 w 365"/>
                <a:gd name="T29" fmla="*/ 62 h 254"/>
                <a:gd name="T30" fmla="*/ 83 w 365"/>
                <a:gd name="T31" fmla="*/ 64 h 254"/>
                <a:gd name="T32" fmla="*/ 91 w 365"/>
                <a:gd name="T33" fmla="*/ 63 h 2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5"/>
                <a:gd name="T52" fmla="*/ 0 h 254"/>
                <a:gd name="T53" fmla="*/ 365 w 365"/>
                <a:gd name="T54" fmla="*/ 254 h 2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5" h="254">
                  <a:moveTo>
                    <a:pt x="0" y="0"/>
                  </a:moveTo>
                  <a:lnTo>
                    <a:pt x="17" y="12"/>
                  </a:lnTo>
                  <a:lnTo>
                    <a:pt x="33" y="27"/>
                  </a:lnTo>
                  <a:lnTo>
                    <a:pt x="45" y="43"/>
                  </a:lnTo>
                  <a:lnTo>
                    <a:pt x="58" y="59"/>
                  </a:lnTo>
                  <a:lnTo>
                    <a:pt x="72" y="76"/>
                  </a:lnTo>
                  <a:lnTo>
                    <a:pt x="85" y="92"/>
                  </a:lnTo>
                  <a:lnTo>
                    <a:pt x="98" y="105"/>
                  </a:lnTo>
                  <a:lnTo>
                    <a:pt x="115" y="117"/>
                  </a:lnTo>
                  <a:lnTo>
                    <a:pt x="147" y="140"/>
                  </a:lnTo>
                  <a:lnTo>
                    <a:pt x="176" y="163"/>
                  </a:lnTo>
                  <a:lnTo>
                    <a:pt x="207" y="188"/>
                  </a:lnTo>
                  <a:lnTo>
                    <a:pt x="236" y="214"/>
                  </a:lnTo>
                  <a:lnTo>
                    <a:pt x="266" y="231"/>
                  </a:lnTo>
                  <a:lnTo>
                    <a:pt x="296" y="247"/>
                  </a:lnTo>
                  <a:lnTo>
                    <a:pt x="331" y="254"/>
                  </a:lnTo>
                  <a:lnTo>
                    <a:pt x="365" y="25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81" name="Freeform 126"/>
            <p:cNvSpPr>
              <a:spLocks/>
            </p:cNvSpPr>
            <p:nvPr/>
          </p:nvSpPr>
          <p:spPr bwMode="auto">
            <a:xfrm>
              <a:off x="1773" y="3182"/>
              <a:ext cx="120" cy="28"/>
            </a:xfrm>
            <a:custGeom>
              <a:avLst/>
              <a:gdLst>
                <a:gd name="T0" fmla="*/ 0 w 482"/>
                <a:gd name="T1" fmla="*/ 0 h 113"/>
                <a:gd name="T2" fmla="*/ 3 w 482"/>
                <a:gd name="T3" fmla="*/ 3 h 113"/>
                <a:gd name="T4" fmla="*/ 10 w 482"/>
                <a:gd name="T5" fmla="*/ 7 h 113"/>
                <a:gd name="T6" fmla="*/ 16 w 482"/>
                <a:gd name="T7" fmla="*/ 10 h 113"/>
                <a:gd name="T8" fmla="*/ 21 w 482"/>
                <a:gd name="T9" fmla="*/ 12 h 113"/>
                <a:gd name="T10" fmla="*/ 33 w 482"/>
                <a:gd name="T11" fmla="*/ 16 h 113"/>
                <a:gd name="T12" fmla="*/ 46 w 482"/>
                <a:gd name="T13" fmla="*/ 21 h 113"/>
                <a:gd name="T14" fmla="*/ 58 w 482"/>
                <a:gd name="T15" fmla="*/ 24 h 113"/>
                <a:gd name="T16" fmla="*/ 70 w 482"/>
                <a:gd name="T17" fmla="*/ 27 h 113"/>
                <a:gd name="T18" fmla="*/ 81 w 482"/>
                <a:gd name="T19" fmla="*/ 28 h 113"/>
                <a:gd name="T20" fmla="*/ 94 w 482"/>
                <a:gd name="T21" fmla="*/ 28 h 113"/>
                <a:gd name="T22" fmla="*/ 106 w 482"/>
                <a:gd name="T23" fmla="*/ 25 h 113"/>
                <a:gd name="T24" fmla="*/ 120 w 482"/>
                <a:gd name="T25" fmla="*/ 2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2"/>
                <a:gd name="T40" fmla="*/ 0 h 113"/>
                <a:gd name="T41" fmla="*/ 482 w 482"/>
                <a:gd name="T42" fmla="*/ 113 h 1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2" h="113">
                  <a:moveTo>
                    <a:pt x="0" y="0"/>
                  </a:moveTo>
                  <a:lnTo>
                    <a:pt x="14" y="14"/>
                  </a:lnTo>
                  <a:lnTo>
                    <a:pt x="39" y="27"/>
                  </a:lnTo>
                  <a:lnTo>
                    <a:pt x="63" y="40"/>
                  </a:lnTo>
                  <a:lnTo>
                    <a:pt x="83" y="48"/>
                  </a:lnTo>
                  <a:lnTo>
                    <a:pt x="134" y="66"/>
                  </a:lnTo>
                  <a:lnTo>
                    <a:pt x="185" y="83"/>
                  </a:lnTo>
                  <a:lnTo>
                    <a:pt x="233" y="98"/>
                  </a:lnTo>
                  <a:lnTo>
                    <a:pt x="280" y="109"/>
                  </a:lnTo>
                  <a:lnTo>
                    <a:pt x="327" y="113"/>
                  </a:lnTo>
                  <a:lnTo>
                    <a:pt x="377" y="111"/>
                  </a:lnTo>
                  <a:lnTo>
                    <a:pt x="427" y="99"/>
                  </a:lnTo>
                  <a:lnTo>
                    <a:pt x="482" y="79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82" name="Freeform 127"/>
            <p:cNvSpPr>
              <a:spLocks/>
            </p:cNvSpPr>
            <p:nvPr/>
          </p:nvSpPr>
          <p:spPr bwMode="auto">
            <a:xfrm>
              <a:off x="1739" y="3267"/>
              <a:ext cx="98" cy="13"/>
            </a:xfrm>
            <a:custGeom>
              <a:avLst/>
              <a:gdLst>
                <a:gd name="T0" fmla="*/ 0 w 393"/>
                <a:gd name="T1" fmla="*/ 5 h 52"/>
                <a:gd name="T2" fmla="*/ 12 w 393"/>
                <a:gd name="T3" fmla="*/ 9 h 52"/>
                <a:gd name="T4" fmla="*/ 25 w 393"/>
                <a:gd name="T5" fmla="*/ 11 h 52"/>
                <a:gd name="T6" fmla="*/ 37 w 393"/>
                <a:gd name="T7" fmla="*/ 13 h 52"/>
                <a:gd name="T8" fmla="*/ 50 w 393"/>
                <a:gd name="T9" fmla="*/ 13 h 52"/>
                <a:gd name="T10" fmla="*/ 63 w 393"/>
                <a:gd name="T11" fmla="*/ 12 h 52"/>
                <a:gd name="T12" fmla="*/ 75 w 393"/>
                <a:gd name="T13" fmla="*/ 10 h 52"/>
                <a:gd name="T14" fmla="*/ 87 w 393"/>
                <a:gd name="T15" fmla="*/ 6 h 52"/>
                <a:gd name="T16" fmla="*/ 98 w 393"/>
                <a:gd name="T17" fmla="*/ 0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3"/>
                <a:gd name="T28" fmla="*/ 0 h 52"/>
                <a:gd name="T29" fmla="*/ 393 w 393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3" h="52">
                  <a:moveTo>
                    <a:pt x="0" y="21"/>
                  </a:moveTo>
                  <a:lnTo>
                    <a:pt x="49" y="34"/>
                  </a:lnTo>
                  <a:lnTo>
                    <a:pt x="100" y="44"/>
                  </a:lnTo>
                  <a:lnTo>
                    <a:pt x="150" y="50"/>
                  </a:lnTo>
                  <a:lnTo>
                    <a:pt x="202" y="52"/>
                  </a:lnTo>
                  <a:lnTo>
                    <a:pt x="251" y="48"/>
                  </a:lnTo>
                  <a:lnTo>
                    <a:pt x="299" y="38"/>
                  </a:lnTo>
                  <a:lnTo>
                    <a:pt x="348" y="24"/>
                  </a:lnTo>
                  <a:lnTo>
                    <a:pt x="393" y="0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83" name="Freeform 128"/>
            <p:cNvSpPr>
              <a:spLocks/>
            </p:cNvSpPr>
            <p:nvPr/>
          </p:nvSpPr>
          <p:spPr bwMode="auto">
            <a:xfrm>
              <a:off x="2225" y="3258"/>
              <a:ext cx="50" cy="9"/>
            </a:xfrm>
            <a:custGeom>
              <a:avLst/>
              <a:gdLst>
                <a:gd name="T0" fmla="*/ 50 w 201"/>
                <a:gd name="T1" fmla="*/ 9 h 35"/>
                <a:gd name="T2" fmla="*/ 44 w 201"/>
                <a:gd name="T3" fmla="*/ 9 h 35"/>
                <a:gd name="T4" fmla="*/ 38 w 201"/>
                <a:gd name="T5" fmla="*/ 9 h 35"/>
                <a:gd name="T6" fmla="*/ 31 w 201"/>
                <a:gd name="T7" fmla="*/ 9 h 35"/>
                <a:gd name="T8" fmla="*/ 25 w 201"/>
                <a:gd name="T9" fmla="*/ 8 h 35"/>
                <a:gd name="T10" fmla="*/ 19 w 201"/>
                <a:gd name="T11" fmla="*/ 7 h 35"/>
                <a:gd name="T12" fmla="*/ 12 w 201"/>
                <a:gd name="T13" fmla="*/ 6 h 35"/>
                <a:gd name="T14" fmla="*/ 6 w 201"/>
                <a:gd name="T15" fmla="*/ 4 h 35"/>
                <a:gd name="T16" fmla="*/ 0 w 201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1"/>
                <a:gd name="T28" fmla="*/ 0 h 35"/>
                <a:gd name="T29" fmla="*/ 201 w 201"/>
                <a:gd name="T30" fmla="*/ 35 h 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1" h="35">
                  <a:moveTo>
                    <a:pt x="201" y="35"/>
                  </a:moveTo>
                  <a:lnTo>
                    <a:pt x="176" y="35"/>
                  </a:lnTo>
                  <a:lnTo>
                    <a:pt x="152" y="35"/>
                  </a:lnTo>
                  <a:lnTo>
                    <a:pt x="125" y="35"/>
                  </a:lnTo>
                  <a:lnTo>
                    <a:pt x="99" y="33"/>
                  </a:lnTo>
                  <a:lnTo>
                    <a:pt x="75" y="29"/>
                  </a:lnTo>
                  <a:lnTo>
                    <a:pt x="50" y="23"/>
                  </a:lnTo>
                  <a:lnTo>
                    <a:pt x="26" y="14"/>
                  </a:lnTo>
                  <a:lnTo>
                    <a:pt x="0" y="0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8984" name="Freeform 129"/>
            <p:cNvSpPr>
              <a:spLocks/>
            </p:cNvSpPr>
            <p:nvPr/>
          </p:nvSpPr>
          <p:spPr bwMode="auto">
            <a:xfrm>
              <a:off x="2234" y="3211"/>
              <a:ext cx="56" cy="8"/>
            </a:xfrm>
            <a:custGeom>
              <a:avLst/>
              <a:gdLst>
                <a:gd name="T0" fmla="*/ 56 w 222"/>
                <a:gd name="T1" fmla="*/ 5 h 33"/>
                <a:gd name="T2" fmla="*/ 49 w 222"/>
                <a:gd name="T3" fmla="*/ 8 h 33"/>
                <a:gd name="T4" fmla="*/ 41 w 222"/>
                <a:gd name="T5" fmla="*/ 8 h 33"/>
                <a:gd name="T6" fmla="*/ 34 w 222"/>
                <a:gd name="T7" fmla="*/ 8 h 33"/>
                <a:gd name="T8" fmla="*/ 27 w 222"/>
                <a:gd name="T9" fmla="*/ 8 h 33"/>
                <a:gd name="T10" fmla="*/ 20 w 222"/>
                <a:gd name="T11" fmla="*/ 6 h 33"/>
                <a:gd name="T12" fmla="*/ 13 w 222"/>
                <a:gd name="T13" fmla="*/ 4 h 33"/>
                <a:gd name="T14" fmla="*/ 7 w 222"/>
                <a:gd name="T15" fmla="*/ 2 h 33"/>
                <a:gd name="T16" fmla="*/ 0 w 22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2"/>
                <a:gd name="T28" fmla="*/ 0 h 33"/>
                <a:gd name="T29" fmla="*/ 222 w 222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2" h="33">
                  <a:moveTo>
                    <a:pt x="222" y="22"/>
                  </a:moveTo>
                  <a:lnTo>
                    <a:pt x="194" y="31"/>
                  </a:lnTo>
                  <a:lnTo>
                    <a:pt x="164" y="33"/>
                  </a:lnTo>
                  <a:lnTo>
                    <a:pt x="136" y="33"/>
                  </a:lnTo>
                  <a:lnTo>
                    <a:pt x="109" y="31"/>
                  </a:lnTo>
                  <a:lnTo>
                    <a:pt x="81" y="25"/>
                  </a:lnTo>
                  <a:lnTo>
                    <a:pt x="53" y="18"/>
                  </a:lnTo>
                  <a:lnTo>
                    <a:pt x="26" y="9"/>
                  </a:lnTo>
                  <a:lnTo>
                    <a:pt x="0" y="0"/>
                  </a:lnTo>
                </a:path>
              </a:pathLst>
            </a:custGeom>
            <a:solidFill>
              <a:srgbClr val="D9D36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</p:grpSp>
      <p:sp>
        <p:nvSpPr>
          <p:cNvPr id="45186" name="Freeform 130"/>
          <p:cNvSpPr>
            <a:spLocks/>
          </p:cNvSpPr>
          <p:nvPr/>
        </p:nvSpPr>
        <p:spPr bwMode="auto">
          <a:xfrm>
            <a:off x="5940152" y="3863907"/>
            <a:ext cx="1806178" cy="684104"/>
          </a:xfrm>
          <a:custGeom>
            <a:avLst/>
            <a:gdLst>
              <a:gd name="T0" fmla="*/ 1073150 w 1273"/>
              <a:gd name="T1" fmla="*/ 17463 h 386"/>
              <a:gd name="T2" fmla="*/ 130175 w 1273"/>
              <a:gd name="T3" fmla="*/ 60325 h 386"/>
              <a:gd name="T4" fmla="*/ 0 w 1273"/>
              <a:gd name="T5" fmla="*/ 119063 h 386"/>
              <a:gd name="T6" fmla="*/ 304800 w 1273"/>
              <a:gd name="T7" fmla="*/ 277813 h 386"/>
              <a:gd name="T8" fmla="*/ 260350 w 1273"/>
              <a:gd name="T9" fmla="*/ 438150 h 386"/>
              <a:gd name="T10" fmla="*/ 260350 w 1273"/>
              <a:gd name="T11" fmla="*/ 612775 h 386"/>
              <a:gd name="T12" fmla="*/ 1828800 w 1273"/>
              <a:gd name="T13" fmla="*/ 568325 h 386"/>
              <a:gd name="T14" fmla="*/ 1944687 w 1273"/>
              <a:gd name="T15" fmla="*/ 481013 h 386"/>
              <a:gd name="T16" fmla="*/ 1538287 w 1273"/>
              <a:gd name="T17" fmla="*/ 234950 h 386"/>
              <a:gd name="T18" fmla="*/ 1436687 w 1273"/>
              <a:gd name="T19" fmla="*/ 206375 h 386"/>
              <a:gd name="T20" fmla="*/ 1408112 w 1273"/>
              <a:gd name="T21" fmla="*/ 161925 h 386"/>
              <a:gd name="T22" fmla="*/ 1393825 w 1273"/>
              <a:gd name="T23" fmla="*/ 31750 h 386"/>
              <a:gd name="T24" fmla="*/ 1292225 w 1273"/>
              <a:gd name="T25" fmla="*/ 3175 h 386"/>
              <a:gd name="T26" fmla="*/ 1073150 w 1273"/>
              <a:gd name="T27" fmla="*/ 17463 h 38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3"/>
              <a:gd name="T43" fmla="*/ 0 h 386"/>
              <a:gd name="T44" fmla="*/ 1273 w 1273"/>
              <a:gd name="T45" fmla="*/ 386 h 38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3" h="386">
                <a:moveTo>
                  <a:pt x="676" y="11"/>
                </a:moveTo>
                <a:cubicBezTo>
                  <a:pt x="451" y="86"/>
                  <a:pt x="641" y="29"/>
                  <a:pt x="82" y="38"/>
                </a:cubicBezTo>
                <a:cubicBezTo>
                  <a:pt x="50" y="49"/>
                  <a:pt x="24" y="50"/>
                  <a:pt x="0" y="75"/>
                </a:cubicBezTo>
                <a:cubicBezTo>
                  <a:pt x="22" y="142"/>
                  <a:pt x="131" y="156"/>
                  <a:pt x="192" y="175"/>
                </a:cubicBezTo>
                <a:cubicBezTo>
                  <a:pt x="206" y="217"/>
                  <a:pt x="194" y="247"/>
                  <a:pt x="164" y="276"/>
                </a:cubicBezTo>
                <a:cubicBezTo>
                  <a:pt x="147" y="328"/>
                  <a:pt x="116" y="336"/>
                  <a:pt x="164" y="386"/>
                </a:cubicBezTo>
                <a:cubicBezTo>
                  <a:pt x="524" y="365"/>
                  <a:pt x="699" y="363"/>
                  <a:pt x="1152" y="358"/>
                </a:cubicBezTo>
                <a:cubicBezTo>
                  <a:pt x="1185" y="342"/>
                  <a:pt x="1200" y="329"/>
                  <a:pt x="1225" y="303"/>
                </a:cubicBezTo>
                <a:cubicBezTo>
                  <a:pt x="1273" y="158"/>
                  <a:pt x="1050" y="168"/>
                  <a:pt x="969" y="148"/>
                </a:cubicBezTo>
                <a:cubicBezTo>
                  <a:pt x="923" y="137"/>
                  <a:pt x="944" y="143"/>
                  <a:pt x="905" y="130"/>
                </a:cubicBezTo>
                <a:cubicBezTo>
                  <a:pt x="899" y="121"/>
                  <a:pt x="890" y="113"/>
                  <a:pt x="887" y="102"/>
                </a:cubicBezTo>
                <a:cubicBezTo>
                  <a:pt x="880" y="75"/>
                  <a:pt x="890" y="45"/>
                  <a:pt x="878" y="20"/>
                </a:cubicBezTo>
                <a:cubicBezTo>
                  <a:pt x="868" y="0"/>
                  <a:pt x="835" y="9"/>
                  <a:pt x="814" y="2"/>
                </a:cubicBezTo>
                <a:cubicBezTo>
                  <a:pt x="768" y="5"/>
                  <a:pt x="676" y="11"/>
                  <a:pt x="676" y="11"/>
                </a:cubicBezTo>
                <a:close/>
              </a:path>
            </a:pathLst>
          </a:custGeom>
          <a:solidFill>
            <a:srgbClr val="D9D36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45187" name="Freeform 131"/>
          <p:cNvSpPr>
            <a:spLocks/>
          </p:cNvSpPr>
          <p:nvPr/>
        </p:nvSpPr>
        <p:spPr bwMode="auto">
          <a:xfrm flipH="1">
            <a:off x="6778351" y="3839760"/>
            <a:ext cx="1806178" cy="717777"/>
          </a:xfrm>
          <a:custGeom>
            <a:avLst/>
            <a:gdLst>
              <a:gd name="T0" fmla="*/ 1073150 w 1273"/>
              <a:gd name="T1" fmla="*/ 18322 h 386"/>
              <a:gd name="T2" fmla="*/ 130175 w 1273"/>
              <a:gd name="T3" fmla="*/ 63294 h 386"/>
              <a:gd name="T4" fmla="*/ 0 w 1273"/>
              <a:gd name="T5" fmla="*/ 124923 h 386"/>
              <a:gd name="T6" fmla="*/ 304800 w 1273"/>
              <a:gd name="T7" fmla="*/ 291487 h 386"/>
              <a:gd name="T8" fmla="*/ 260350 w 1273"/>
              <a:gd name="T9" fmla="*/ 459717 h 386"/>
              <a:gd name="T10" fmla="*/ 260350 w 1273"/>
              <a:gd name="T11" fmla="*/ 642937 h 386"/>
              <a:gd name="T12" fmla="*/ 1828800 w 1273"/>
              <a:gd name="T13" fmla="*/ 596299 h 386"/>
              <a:gd name="T14" fmla="*/ 1944687 w 1273"/>
              <a:gd name="T15" fmla="*/ 504689 h 386"/>
              <a:gd name="T16" fmla="*/ 1538287 w 1273"/>
              <a:gd name="T17" fmla="*/ 246515 h 386"/>
              <a:gd name="T18" fmla="*/ 1436687 w 1273"/>
              <a:gd name="T19" fmla="*/ 216533 h 386"/>
              <a:gd name="T20" fmla="*/ 1408112 w 1273"/>
              <a:gd name="T21" fmla="*/ 169895 h 386"/>
              <a:gd name="T22" fmla="*/ 1393825 w 1273"/>
              <a:gd name="T23" fmla="*/ 33313 h 386"/>
              <a:gd name="T24" fmla="*/ 1292225 w 1273"/>
              <a:gd name="T25" fmla="*/ 3331 h 386"/>
              <a:gd name="T26" fmla="*/ 1073150 w 1273"/>
              <a:gd name="T27" fmla="*/ 18322 h 38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3"/>
              <a:gd name="T43" fmla="*/ 0 h 386"/>
              <a:gd name="T44" fmla="*/ 1273 w 1273"/>
              <a:gd name="T45" fmla="*/ 386 h 38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3" h="386">
                <a:moveTo>
                  <a:pt x="676" y="11"/>
                </a:moveTo>
                <a:cubicBezTo>
                  <a:pt x="451" y="86"/>
                  <a:pt x="641" y="29"/>
                  <a:pt x="82" y="38"/>
                </a:cubicBezTo>
                <a:cubicBezTo>
                  <a:pt x="50" y="49"/>
                  <a:pt x="24" y="50"/>
                  <a:pt x="0" y="75"/>
                </a:cubicBezTo>
                <a:cubicBezTo>
                  <a:pt x="22" y="142"/>
                  <a:pt x="131" y="156"/>
                  <a:pt x="192" y="175"/>
                </a:cubicBezTo>
                <a:cubicBezTo>
                  <a:pt x="206" y="217"/>
                  <a:pt x="194" y="247"/>
                  <a:pt x="164" y="276"/>
                </a:cubicBezTo>
                <a:cubicBezTo>
                  <a:pt x="147" y="328"/>
                  <a:pt x="116" y="336"/>
                  <a:pt x="164" y="386"/>
                </a:cubicBezTo>
                <a:cubicBezTo>
                  <a:pt x="524" y="365"/>
                  <a:pt x="699" y="363"/>
                  <a:pt x="1152" y="358"/>
                </a:cubicBezTo>
                <a:cubicBezTo>
                  <a:pt x="1185" y="342"/>
                  <a:pt x="1200" y="329"/>
                  <a:pt x="1225" y="303"/>
                </a:cubicBezTo>
                <a:cubicBezTo>
                  <a:pt x="1273" y="158"/>
                  <a:pt x="1050" y="168"/>
                  <a:pt x="969" y="148"/>
                </a:cubicBezTo>
                <a:cubicBezTo>
                  <a:pt x="923" y="137"/>
                  <a:pt x="944" y="143"/>
                  <a:pt x="905" y="130"/>
                </a:cubicBezTo>
                <a:cubicBezTo>
                  <a:pt x="899" y="121"/>
                  <a:pt x="890" y="113"/>
                  <a:pt x="887" y="102"/>
                </a:cubicBezTo>
                <a:cubicBezTo>
                  <a:pt x="880" y="75"/>
                  <a:pt x="890" y="45"/>
                  <a:pt x="878" y="20"/>
                </a:cubicBezTo>
                <a:cubicBezTo>
                  <a:pt x="868" y="0"/>
                  <a:pt x="835" y="9"/>
                  <a:pt x="814" y="2"/>
                </a:cubicBezTo>
                <a:cubicBezTo>
                  <a:pt x="768" y="5"/>
                  <a:pt x="676" y="11"/>
                  <a:pt x="676" y="11"/>
                </a:cubicBezTo>
                <a:close/>
              </a:path>
            </a:pathLst>
          </a:custGeom>
          <a:solidFill>
            <a:srgbClr val="993300">
              <a:alpha val="6196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45188" name="Freeform 132"/>
          <p:cNvSpPr>
            <a:spLocks/>
          </p:cNvSpPr>
          <p:nvPr/>
        </p:nvSpPr>
        <p:spPr bwMode="auto">
          <a:xfrm>
            <a:off x="6636667" y="3651870"/>
            <a:ext cx="1774964" cy="1134266"/>
          </a:xfrm>
          <a:custGeom>
            <a:avLst/>
            <a:gdLst>
              <a:gd name="T0" fmla="*/ 695325 w 1251"/>
              <a:gd name="T1" fmla="*/ 58738 h 640"/>
              <a:gd name="T2" fmla="*/ 768350 w 1251"/>
              <a:gd name="T3" fmla="*/ 174625 h 640"/>
              <a:gd name="T4" fmla="*/ 869950 w 1251"/>
              <a:gd name="T5" fmla="*/ 290512 h 640"/>
              <a:gd name="T6" fmla="*/ 912813 w 1251"/>
              <a:gd name="T7" fmla="*/ 333375 h 640"/>
              <a:gd name="T8" fmla="*/ 1014413 w 1251"/>
              <a:gd name="T9" fmla="*/ 347662 h 640"/>
              <a:gd name="T10" fmla="*/ 1231900 w 1251"/>
              <a:gd name="T11" fmla="*/ 363537 h 640"/>
              <a:gd name="T12" fmla="*/ 1508125 w 1251"/>
              <a:gd name="T13" fmla="*/ 434975 h 640"/>
              <a:gd name="T14" fmla="*/ 1638301 w 1251"/>
              <a:gd name="T15" fmla="*/ 493713 h 640"/>
              <a:gd name="T16" fmla="*/ 1870076 w 1251"/>
              <a:gd name="T17" fmla="*/ 638175 h 640"/>
              <a:gd name="T18" fmla="*/ 1798638 w 1251"/>
              <a:gd name="T19" fmla="*/ 1016000 h 640"/>
              <a:gd name="T20" fmla="*/ 1493838 w 1251"/>
              <a:gd name="T21" fmla="*/ 900113 h 640"/>
              <a:gd name="T22" fmla="*/ 1435100 w 1251"/>
              <a:gd name="T23" fmla="*/ 885825 h 640"/>
              <a:gd name="T24" fmla="*/ 1347788 w 1251"/>
              <a:gd name="T25" fmla="*/ 855663 h 640"/>
              <a:gd name="T26" fmla="*/ 1158875 w 1251"/>
              <a:gd name="T27" fmla="*/ 739775 h 640"/>
              <a:gd name="T28" fmla="*/ 927100 w 1251"/>
              <a:gd name="T29" fmla="*/ 711200 h 640"/>
              <a:gd name="T30" fmla="*/ 695325 w 1251"/>
              <a:gd name="T31" fmla="*/ 812800 h 640"/>
              <a:gd name="T32" fmla="*/ 579438 w 1251"/>
              <a:gd name="T33" fmla="*/ 885825 h 640"/>
              <a:gd name="T34" fmla="*/ 57150 w 1251"/>
              <a:gd name="T35" fmla="*/ 928688 h 640"/>
              <a:gd name="T36" fmla="*/ 158750 w 1251"/>
              <a:gd name="T37" fmla="*/ 522287 h 640"/>
              <a:gd name="T38" fmla="*/ 274638 w 1251"/>
              <a:gd name="T39" fmla="*/ 347662 h 640"/>
              <a:gd name="T40" fmla="*/ 288925 w 1251"/>
              <a:gd name="T41" fmla="*/ 130175 h 640"/>
              <a:gd name="T42" fmla="*/ 419100 w 1251"/>
              <a:gd name="T43" fmla="*/ 28575 h 640"/>
              <a:gd name="T44" fmla="*/ 506413 w 1251"/>
              <a:gd name="T45" fmla="*/ 0 h 640"/>
              <a:gd name="T46" fmla="*/ 666750 w 1251"/>
              <a:gd name="T47" fmla="*/ 14288 h 640"/>
              <a:gd name="T48" fmla="*/ 695325 w 1251"/>
              <a:gd name="T49" fmla="*/ 58738 h 64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251"/>
              <a:gd name="T76" fmla="*/ 0 h 640"/>
              <a:gd name="T77" fmla="*/ 1251 w 1251"/>
              <a:gd name="T78" fmla="*/ 640 h 64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251" h="640">
                <a:moveTo>
                  <a:pt x="438" y="37"/>
                </a:moveTo>
                <a:cubicBezTo>
                  <a:pt x="481" y="66"/>
                  <a:pt x="461" y="45"/>
                  <a:pt x="484" y="110"/>
                </a:cubicBezTo>
                <a:cubicBezTo>
                  <a:pt x="506" y="174"/>
                  <a:pt x="512" y="153"/>
                  <a:pt x="548" y="183"/>
                </a:cubicBezTo>
                <a:cubicBezTo>
                  <a:pt x="558" y="191"/>
                  <a:pt x="563" y="205"/>
                  <a:pt x="575" y="210"/>
                </a:cubicBezTo>
                <a:cubicBezTo>
                  <a:pt x="595" y="218"/>
                  <a:pt x="618" y="217"/>
                  <a:pt x="639" y="219"/>
                </a:cubicBezTo>
                <a:cubicBezTo>
                  <a:pt x="685" y="223"/>
                  <a:pt x="730" y="226"/>
                  <a:pt x="776" y="229"/>
                </a:cubicBezTo>
                <a:cubicBezTo>
                  <a:pt x="835" y="241"/>
                  <a:pt x="893" y="256"/>
                  <a:pt x="950" y="274"/>
                </a:cubicBezTo>
                <a:cubicBezTo>
                  <a:pt x="993" y="304"/>
                  <a:pt x="967" y="290"/>
                  <a:pt x="1032" y="311"/>
                </a:cubicBezTo>
                <a:cubicBezTo>
                  <a:pt x="1087" y="329"/>
                  <a:pt x="1122" y="383"/>
                  <a:pt x="1178" y="402"/>
                </a:cubicBezTo>
                <a:cubicBezTo>
                  <a:pt x="1251" y="475"/>
                  <a:pt x="1236" y="614"/>
                  <a:pt x="1133" y="640"/>
                </a:cubicBezTo>
                <a:cubicBezTo>
                  <a:pt x="1081" y="591"/>
                  <a:pt x="1009" y="580"/>
                  <a:pt x="941" y="567"/>
                </a:cubicBezTo>
                <a:cubicBezTo>
                  <a:pt x="929" y="565"/>
                  <a:pt x="916" y="562"/>
                  <a:pt x="904" y="558"/>
                </a:cubicBezTo>
                <a:cubicBezTo>
                  <a:pt x="885" y="552"/>
                  <a:pt x="849" y="539"/>
                  <a:pt x="849" y="539"/>
                </a:cubicBezTo>
                <a:cubicBezTo>
                  <a:pt x="815" y="514"/>
                  <a:pt x="769" y="479"/>
                  <a:pt x="730" y="466"/>
                </a:cubicBezTo>
                <a:cubicBezTo>
                  <a:pt x="677" y="431"/>
                  <a:pt x="652" y="441"/>
                  <a:pt x="584" y="448"/>
                </a:cubicBezTo>
                <a:cubicBezTo>
                  <a:pt x="532" y="465"/>
                  <a:pt x="487" y="488"/>
                  <a:pt x="438" y="512"/>
                </a:cubicBezTo>
                <a:cubicBezTo>
                  <a:pt x="408" y="527"/>
                  <a:pt x="397" y="547"/>
                  <a:pt x="365" y="558"/>
                </a:cubicBezTo>
                <a:cubicBezTo>
                  <a:pt x="283" y="637"/>
                  <a:pt x="130" y="588"/>
                  <a:pt x="36" y="585"/>
                </a:cubicBezTo>
                <a:cubicBezTo>
                  <a:pt x="3" y="496"/>
                  <a:pt x="0" y="353"/>
                  <a:pt x="100" y="329"/>
                </a:cubicBezTo>
                <a:cubicBezTo>
                  <a:pt x="147" y="297"/>
                  <a:pt x="160" y="273"/>
                  <a:pt x="173" y="219"/>
                </a:cubicBezTo>
                <a:cubicBezTo>
                  <a:pt x="176" y="173"/>
                  <a:pt x="172" y="127"/>
                  <a:pt x="182" y="82"/>
                </a:cubicBezTo>
                <a:cubicBezTo>
                  <a:pt x="185" y="68"/>
                  <a:pt x="257" y="20"/>
                  <a:pt x="264" y="18"/>
                </a:cubicBezTo>
                <a:cubicBezTo>
                  <a:pt x="282" y="12"/>
                  <a:pt x="319" y="0"/>
                  <a:pt x="319" y="0"/>
                </a:cubicBezTo>
                <a:cubicBezTo>
                  <a:pt x="353" y="3"/>
                  <a:pt x="387" y="2"/>
                  <a:pt x="420" y="9"/>
                </a:cubicBezTo>
                <a:cubicBezTo>
                  <a:pt x="425" y="10"/>
                  <a:pt x="511" y="61"/>
                  <a:pt x="438" y="37"/>
                </a:cubicBezTo>
                <a:close/>
              </a:path>
            </a:pathLst>
          </a:cu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36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86" grpId="0" animBg="1"/>
      <p:bldP spid="45187" grpId="0" animBg="1"/>
      <p:bldP spid="451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Catching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5DCAF0E4-00ED-4318-92B0-CC1FEDB3F443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26369" y="1091124"/>
            <a:ext cx="6574631" cy="173950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100" dirty="0"/>
              <a:t>A graduate throws his cap into the air and its path follows the equation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100" dirty="0"/>
              <a:t>		 y = 1+19.6x -4.9x</a:t>
            </a:r>
            <a:r>
              <a:rPr lang="en-GB" sz="2100" baseline="30000" dirty="0"/>
              <a:t>2 </a:t>
            </a:r>
            <a:r>
              <a:rPr lang="en-GB" sz="21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where x is the time in seconds and y the height in metres</a:t>
            </a:r>
            <a:endParaRPr lang="en-GB" sz="15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100" dirty="0"/>
              <a:t>When does it reach it maximum height and what is it?</a:t>
            </a:r>
          </a:p>
        </p:txBody>
      </p:sp>
      <p:pic>
        <p:nvPicPr>
          <p:cNvPr id="50180" name="Picture 4" descr="GRADCA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285" y="4655854"/>
            <a:ext cx="63698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513115" y="2906996"/>
            <a:ext cx="5867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/>
              <a:t>y =  1+19.6x -4.9x</a:t>
            </a:r>
            <a:r>
              <a:rPr lang="en-GB" sz="1350" baseline="30000" dirty="0"/>
              <a:t>2</a:t>
            </a:r>
            <a:r>
              <a:rPr lang="en-GB" sz="1350" dirty="0"/>
              <a:t>   so </a:t>
            </a:r>
            <a:r>
              <a:rPr lang="en-GB" sz="1350" dirty="0" err="1"/>
              <a:t>dy</a:t>
            </a:r>
            <a:r>
              <a:rPr lang="en-GB" sz="1350" dirty="0"/>
              <a:t>/</a:t>
            </a:r>
            <a:r>
              <a:rPr lang="en-GB" sz="1350" dirty="0" err="1"/>
              <a:t>dx</a:t>
            </a:r>
            <a:r>
              <a:rPr lang="en-GB" sz="1350" dirty="0"/>
              <a:t> = 19.6-4.9(2x) = 19.6 – 9.8x</a:t>
            </a:r>
          </a:p>
          <a:p>
            <a:pPr>
              <a:spcBef>
                <a:spcPct val="50000"/>
              </a:spcBef>
            </a:pPr>
            <a:r>
              <a:rPr lang="en-GB" sz="1350" dirty="0"/>
              <a:t>For a maximum </a:t>
            </a:r>
            <a:r>
              <a:rPr lang="en-GB" sz="1350" dirty="0" err="1"/>
              <a:t>dy</a:t>
            </a:r>
            <a:r>
              <a:rPr lang="en-GB" sz="1350" dirty="0"/>
              <a:t>/</a:t>
            </a:r>
            <a:r>
              <a:rPr lang="en-GB" sz="1350" dirty="0" err="1"/>
              <a:t>dx</a:t>
            </a:r>
            <a:r>
              <a:rPr lang="en-GB" sz="1350" dirty="0"/>
              <a:t> = 0   so 19.6 -9.8x = 0  x = 19.6/9.8 = 2</a:t>
            </a:r>
          </a:p>
          <a:p>
            <a:pPr>
              <a:spcBef>
                <a:spcPct val="50000"/>
              </a:spcBef>
            </a:pPr>
            <a:r>
              <a:rPr lang="en-GB" sz="1350" dirty="0"/>
              <a:t>The hat reaches its maximum height after 2 seconds</a:t>
            </a:r>
          </a:p>
          <a:p>
            <a:pPr>
              <a:spcBef>
                <a:spcPct val="50000"/>
              </a:spcBef>
            </a:pPr>
            <a:r>
              <a:rPr lang="en-GB" sz="1350" dirty="0"/>
              <a:t>To find this height we put x = 2 in the original equation which describes the path y =  1+19.6x -4.9x</a:t>
            </a:r>
            <a:r>
              <a:rPr lang="en-GB" sz="1350" baseline="30000" dirty="0"/>
              <a:t>2</a:t>
            </a:r>
            <a:r>
              <a:rPr lang="en-GB" sz="1350" dirty="0"/>
              <a:t>  so y =  1+19.6(2) -4.9(4) = 20.6 m </a:t>
            </a:r>
          </a:p>
          <a:p>
            <a:pPr>
              <a:spcBef>
                <a:spcPct val="50000"/>
              </a:spcBef>
            </a:pPr>
            <a:r>
              <a:rPr lang="en-GB" sz="1350" dirty="0"/>
              <a:t>WOW must have done Sports Science!</a:t>
            </a:r>
          </a:p>
        </p:txBody>
      </p:sp>
      <p:pic>
        <p:nvPicPr>
          <p:cNvPr id="39944" name="Picture 74" descr="PENCIL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182611" flipV="1">
            <a:off x="7754012" y="604973"/>
            <a:ext cx="1096650" cy="25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8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104 C 0.06232 -0.15908 0.12465 -0.32856 0.17778 -0.32578 C 0.2309 -0.32301 0.29548 -0.03145 0.31892 0.0272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00" y="-1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85900" y="1328056"/>
            <a:ext cx="6172200" cy="349431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Under the terms of their insurance a diver in Manado must not go below 30m</a:t>
            </a:r>
          </a:p>
          <a:p>
            <a:r>
              <a:rPr lang="en-GB" dirty="0" smtClean="0"/>
              <a:t>The dive computer shows erratic depths following a curve</a:t>
            </a:r>
          </a:p>
          <a:p>
            <a:r>
              <a:rPr lang="en-GB" dirty="0" smtClean="0"/>
              <a:t> y =0.001(x</a:t>
            </a:r>
            <a:r>
              <a:rPr lang="en-GB" baseline="30000" dirty="0" smtClean="0"/>
              <a:t>3</a:t>
            </a:r>
            <a:r>
              <a:rPr lang="en-GB" dirty="0" smtClean="0"/>
              <a:t>+135/2 x</a:t>
            </a:r>
            <a:r>
              <a:rPr lang="en-GB" baseline="30000" dirty="0" smtClean="0"/>
              <a:t>2</a:t>
            </a:r>
            <a:r>
              <a:rPr lang="en-GB" dirty="0" smtClean="0"/>
              <a:t> + 600x) -10 </a:t>
            </a:r>
          </a:p>
          <a:p>
            <a:r>
              <a:rPr lang="en-GB" dirty="0" smtClean="0"/>
              <a:t>Where y is the depth in metres and x is the time in minutes after the start of the dive</a:t>
            </a:r>
          </a:p>
          <a:p>
            <a:r>
              <a:rPr lang="en-GB" dirty="0" smtClean="0"/>
              <a:t>Is the diver in trouble?</a:t>
            </a:r>
          </a:p>
          <a:p>
            <a:r>
              <a:rPr lang="en-GB" dirty="0" smtClean="0"/>
              <a:t>If so when did this occur?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0963" name="Picture 7" descr="Smudg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1916" y="3722915"/>
            <a:ext cx="1344301" cy="100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2486" y="171450"/>
            <a:ext cx="6115050" cy="742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Dive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24217" y="177074"/>
            <a:ext cx="737886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GB" sz="2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Skip</a:t>
            </a:r>
            <a:endParaRPr lang="en-GB" sz="21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06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507672" y="1264935"/>
            <a:ext cx="6161485" cy="3644503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y =0.001(x</a:t>
            </a:r>
            <a:r>
              <a:rPr lang="en-GB" baseline="30000" dirty="0" smtClean="0"/>
              <a:t>3</a:t>
            </a:r>
            <a:r>
              <a:rPr lang="en-GB" dirty="0" smtClean="0"/>
              <a:t>+135/2 x</a:t>
            </a:r>
            <a:r>
              <a:rPr lang="en-GB" baseline="30000" dirty="0" smtClean="0"/>
              <a:t>2</a:t>
            </a:r>
            <a:r>
              <a:rPr lang="en-GB" dirty="0" smtClean="0"/>
              <a:t> + 600x) -10 </a:t>
            </a:r>
          </a:p>
          <a:p>
            <a:r>
              <a:rPr lang="en-GB" dirty="0" smtClean="0"/>
              <a:t>For a minimum we need to find </a:t>
            </a:r>
            <a:r>
              <a:rPr lang="en-GB" dirty="0" err="1" smtClean="0"/>
              <a:t>dy</a:t>
            </a:r>
            <a:r>
              <a:rPr lang="en-GB" dirty="0" smtClean="0"/>
              <a:t>/</a:t>
            </a:r>
            <a:r>
              <a:rPr lang="en-GB" dirty="0" err="1" smtClean="0"/>
              <a:t>dx</a:t>
            </a:r>
            <a:r>
              <a:rPr lang="en-GB" dirty="0" smtClean="0"/>
              <a:t> and find when it is 0</a:t>
            </a:r>
          </a:p>
          <a:p>
            <a:r>
              <a:rPr lang="en-GB" dirty="0" err="1" smtClean="0"/>
              <a:t>dy</a:t>
            </a:r>
            <a:r>
              <a:rPr lang="en-GB" dirty="0" smtClean="0"/>
              <a:t>/</a:t>
            </a:r>
            <a:r>
              <a:rPr lang="en-GB" dirty="0" err="1" smtClean="0"/>
              <a:t>dx</a:t>
            </a:r>
            <a:r>
              <a:rPr lang="en-GB" dirty="0" smtClean="0"/>
              <a:t> = 0.001(3x</a:t>
            </a:r>
            <a:r>
              <a:rPr lang="en-GB" baseline="30000" dirty="0" smtClean="0"/>
              <a:t>2</a:t>
            </a:r>
            <a:r>
              <a:rPr lang="en-GB" dirty="0" smtClean="0"/>
              <a:t> + 135x +600)</a:t>
            </a:r>
          </a:p>
          <a:p>
            <a:r>
              <a:rPr lang="en-GB" dirty="0" smtClean="0"/>
              <a:t>As d/</a:t>
            </a:r>
            <a:r>
              <a:rPr lang="en-GB" dirty="0" err="1" smtClean="0"/>
              <a:t>dx</a:t>
            </a:r>
            <a:r>
              <a:rPr lang="en-GB" dirty="0" smtClean="0"/>
              <a:t> (</a:t>
            </a:r>
            <a:r>
              <a:rPr lang="en-GB" dirty="0" err="1" smtClean="0"/>
              <a:t>kf</a:t>
            </a:r>
            <a:r>
              <a:rPr lang="en-GB" dirty="0" smtClean="0"/>
              <a:t>(x)) = k d/</a:t>
            </a:r>
            <a:r>
              <a:rPr lang="en-GB" dirty="0" err="1" smtClean="0"/>
              <a:t>dx</a:t>
            </a:r>
            <a:r>
              <a:rPr lang="en-GB" dirty="0" smtClean="0"/>
              <a:t>(f(x))</a:t>
            </a:r>
          </a:p>
          <a:p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 err="1" smtClean="0"/>
              <a:t>dy</a:t>
            </a:r>
            <a:r>
              <a:rPr lang="en-GB" dirty="0" smtClean="0"/>
              <a:t>/</a:t>
            </a:r>
            <a:r>
              <a:rPr lang="en-GB" dirty="0" err="1" smtClean="0"/>
              <a:t>dx</a:t>
            </a:r>
            <a:r>
              <a:rPr lang="en-GB" dirty="0" smtClean="0"/>
              <a:t> = 0 then 3x</a:t>
            </a:r>
            <a:r>
              <a:rPr lang="en-GB" baseline="30000" dirty="0" smtClean="0"/>
              <a:t>2</a:t>
            </a:r>
            <a:r>
              <a:rPr lang="en-GB" dirty="0" smtClean="0"/>
              <a:t> + 135x +600= 0</a:t>
            </a:r>
          </a:p>
          <a:p>
            <a:r>
              <a:rPr lang="en-GB" dirty="0" smtClean="0"/>
              <a:t>Solve by factorising or formula</a:t>
            </a:r>
          </a:p>
          <a:p>
            <a:r>
              <a:rPr lang="en-GB" dirty="0" smtClean="0"/>
              <a:t>(3x-15)(x-40) = 0 so x = 5,40</a:t>
            </a:r>
          </a:p>
        </p:txBody>
      </p:sp>
      <p:pic>
        <p:nvPicPr>
          <p:cNvPr id="41987" name="Picture 5" descr="HidingFi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1162" y="2422752"/>
            <a:ext cx="1527572" cy="112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55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485900" y="1254053"/>
            <a:ext cx="6368654" cy="341592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GB" sz="2100" dirty="0"/>
              <a:t>(3x-15)(x-40) = 0 so x = 5,40</a:t>
            </a:r>
          </a:p>
          <a:p>
            <a:r>
              <a:rPr lang="en-GB" sz="2100" dirty="0"/>
              <a:t>Is the diver in trouble after 5 minutes? What is y?</a:t>
            </a:r>
          </a:p>
          <a:p>
            <a:r>
              <a:rPr lang="en-GB" sz="2100" dirty="0"/>
              <a:t>y =0.001((5)</a:t>
            </a:r>
            <a:r>
              <a:rPr lang="en-GB" sz="2100" baseline="30000" dirty="0"/>
              <a:t>3</a:t>
            </a:r>
            <a:r>
              <a:rPr lang="en-GB" sz="2100" dirty="0"/>
              <a:t>+135/2 (5)</a:t>
            </a:r>
            <a:r>
              <a:rPr lang="en-GB" sz="2100" baseline="30000" dirty="0"/>
              <a:t>2</a:t>
            </a:r>
            <a:r>
              <a:rPr lang="en-GB" sz="2100" dirty="0"/>
              <a:t> + 600(5)) -10 = -8.6m</a:t>
            </a:r>
          </a:p>
          <a:p>
            <a:pPr>
              <a:buNone/>
            </a:pPr>
            <a:endParaRPr lang="en-GB" sz="2100" dirty="0"/>
          </a:p>
          <a:p>
            <a:endParaRPr lang="en-GB" sz="2100" dirty="0"/>
          </a:p>
          <a:p>
            <a:pPr>
              <a:buNone/>
            </a:pPr>
            <a:endParaRPr lang="en-GB" sz="2100" dirty="0"/>
          </a:p>
          <a:p>
            <a:r>
              <a:rPr lang="en-GB" sz="2100" dirty="0"/>
              <a:t>This can’t be a problem.  What about x = 40?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100" dirty="0"/>
              <a:t>y =0.001((40)</a:t>
            </a:r>
            <a:r>
              <a:rPr lang="en-GB" sz="2100" baseline="30000" dirty="0"/>
              <a:t>3</a:t>
            </a:r>
            <a:r>
              <a:rPr lang="en-GB" sz="2100" dirty="0"/>
              <a:t>+135/2 (40)</a:t>
            </a:r>
            <a:r>
              <a:rPr lang="en-GB" sz="2100" baseline="30000" dirty="0"/>
              <a:t>2</a:t>
            </a:r>
            <a:r>
              <a:rPr lang="en-GB" sz="2100" dirty="0"/>
              <a:t> + 600(40)) -10 = -30m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2100" dirty="0"/>
              <a:t>		If this is the minimum the diver is just OK!</a:t>
            </a:r>
          </a:p>
        </p:txBody>
      </p:sp>
      <p:pic>
        <p:nvPicPr>
          <p:cNvPr id="43011" name="Picture 5" descr="IMG_35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2287" y="2438401"/>
            <a:ext cx="1465316" cy="109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40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485900" y="1211546"/>
            <a:ext cx="6438902" cy="38601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dirty="0"/>
              <a:t>    </a:t>
            </a:r>
          </a:p>
        </p:txBody>
      </p:sp>
      <p:grpSp>
        <p:nvGrpSpPr>
          <p:cNvPr id="44034" name="Group 362"/>
          <p:cNvGrpSpPr>
            <a:grpSpLocks/>
          </p:cNvGrpSpPr>
          <p:nvPr/>
        </p:nvGrpSpPr>
        <p:grpSpPr bwMode="auto">
          <a:xfrm>
            <a:off x="1208487" y="2351313"/>
            <a:ext cx="6716315" cy="2710033"/>
            <a:chOff x="0" y="0"/>
            <a:chExt cx="5318" cy="2084"/>
          </a:xfrm>
        </p:grpSpPr>
        <p:pic>
          <p:nvPicPr>
            <p:cNvPr id="44039" name="Picture 3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816" cy="2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0" name="Picture 35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5" y="99"/>
              <a:ext cx="816" cy="1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1" name="Picture 35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96" y="90"/>
              <a:ext cx="816" cy="1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2" name="Picture 35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99" y="184"/>
              <a:ext cx="2419" cy="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035" name="Rectangle 3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Dive profile</a:t>
            </a:r>
          </a:p>
        </p:txBody>
      </p:sp>
      <p:sp>
        <p:nvSpPr>
          <p:cNvPr id="53608" name="Rectangle 360"/>
          <p:cNvSpPr>
            <a:spLocks noGrp="1" noChangeArrowheads="1"/>
          </p:cNvSpPr>
          <p:nvPr>
            <p:ph type="body" sz="half" idx="1"/>
          </p:nvPr>
        </p:nvSpPr>
        <p:spPr>
          <a:xfrm>
            <a:off x="1431471" y="1211546"/>
            <a:ext cx="6172200" cy="1171575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GB" sz="2100" dirty="0"/>
              <a:t>In fact the function looks like this printout below</a:t>
            </a:r>
          </a:p>
          <a:p>
            <a:r>
              <a:rPr lang="en-GB" sz="2100" dirty="0"/>
              <a:t>It has a maxima </a:t>
            </a:r>
            <a:r>
              <a:rPr lang="en-GB" sz="2100" b="1" dirty="0">
                <a:solidFill>
                  <a:schemeClr val="accent2"/>
                </a:solidFill>
              </a:rPr>
              <a:t>and</a:t>
            </a:r>
            <a:r>
              <a:rPr lang="en-GB" sz="2100" dirty="0"/>
              <a:t> a minima as it is a cubic </a:t>
            </a:r>
          </a:p>
          <a:p>
            <a:pPr>
              <a:buFontTx/>
              <a:buNone/>
            </a:pPr>
            <a:r>
              <a:rPr lang="en-GB" sz="2100" dirty="0"/>
              <a:t>	( the biggest power of x is 3)</a:t>
            </a:r>
          </a:p>
          <a:p>
            <a:endParaRPr lang="en-GB" sz="2100" dirty="0"/>
          </a:p>
        </p:txBody>
      </p:sp>
      <p:sp>
        <p:nvSpPr>
          <p:cNvPr id="44037" name="Rectangle 363"/>
          <p:cNvSpPr>
            <a:spLocks noChangeArrowheads="1"/>
          </p:cNvSpPr>
          <p:nvPr/>
        </p:nvSpPr>
        <p:spPr bwMode="auto">
          <a:xfrm>
            <a:off x="3004627" y="4899081"/>
            <a:ext cx="315515" cy="14049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4038" name="Rectangle 364"/>
          <p:cNvSpPr>
            <a:spLocks noChangeArrowheads="1"/>
          </p:cNvSpPr>
          <p:nvPr/>
        </p:nvSpPr>
        <p:spPr bwMode="auto">
          <a:xfrm>
            <a:off x="1991917" y="2982008"/>
            <a:ext cx="315515" cy="14049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52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Sines and cosines and signals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1CFDF721-01CF-41B5-A910-BE55D42C1F20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85900" y="1243856"/>
            <a:ext cx="6172200" cy="37099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When differentiating these make sure your angles are calculated in radians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You will need to get quite good at this in year 2 for signal processing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If you are interested in taking calculus further many standard A level text books will give a good introduction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Be careful not to jump into Fourier analysis of signals too soon- for a gentle approach to understanding waves try this site: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2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5979"/>
            <a:ext cx="6858000" cy="857250"/>
          </a:xfrm>
        </p:spPr>
        <p:txBody>
          <a:bodyPr/>
          <a:lstStyle/>
          <a:p>
            <a:pPr eaLnBrk="1" hangingPunct="1"/>
            <a:r>
              <a:rPr lang="en-GB" sz="1800" dirty="0"/>
              <a:t>http://www.waldomaths.com/Diff1N.jsp </a:t>
            </a:r>
            <a:br>
              <a:rPr lang="en-GB" sz="1800" dirty="0"/>
            </a:br>
            <a:r>
              <a:rPr lang="en-GB" sz="1800" dirty="0"/>
              <a:t>Also a good site in general for maths revision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8DBC0F15-A65B-4B8D-B72E-1C052D9A1069}" type="slidenum">
              <a:rPr lang="en-GB" smtClean="0"/>
              <a:pPr/>
              <a:t>27</a:t>
            </a:fld>
            <a:endParaRPr lang="en-GB" smtClean="0"/>
          </a:p>
        </p:txBody>
      </p:sp>
      <p:pic>
        <p:nvPicPr>
          <p:cNvPr id="46085" name="Picture 4" descr="SinesCosi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4506" y="1323975"/>
            <a:ext cx="5768579" cy="337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3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Integration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YDF 2015/16 AMC</a:t>
            </a: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356808"/>
            <a:ext cx="8604448" cy="159109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sz="2100" dirty="0"/>
              <a:t>This arises from another practical problem – that of finding the area of a shape. In particular we can apply it to the problem of the area under a curve given by the equation y = f(x)</a:t>
            </a:r>
          </a:p>
          <a:p>
            <a:pPr eaLnBrk="1" hangingPunct="1"/>
            <a:r>
              <a:rPr lang="en-GB" sz="2100" dirty="0"/>
              <a:t>With simple shapes we can count squares or calculate triangles but not with curves</a:t>
            </a:r>
          </a:p>
        </p:txBody>
      </p:sp>
      <p:graphicFrame>
        <p:nvGraphicFramePr>
          <p:cNvPr id="10204" name="Group 98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48849986"/>
              </p:ext>
            </p:extLst>
          </p:nvPr>
        </p:nvGraphicFramePr>
        <p:xfrm>
          <a:off x="4518843" y="3075806"/>
          <a:ext cx="2113280" cy="1524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4" name="Rectangle 49"/>
          <p:cNvSpPr>
            <a:spLocks noChangeArrowheads="1"/>
          </p:cNvSpPr>
          <p:nvPr/>
        </p:nvSpPr>
        <p:spPr bwMode="auto">
          <a:xfrm>
            <a:off x="2607469" y="1076281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en-US" sz="1350"/>
          </a:p>
        </p:txBody>
      </p:sp>
      <p:graphicFrame>
        <p:nvGraphicFramePr>
          <p:cNvPr id="10067" name="Group 851"/>
          <p:cNvGraphicFramePr>
            <a:graphicFrameLocks noGrp="1"/>
          </p:cNvGraphicFramePr>
          <p:nvPr>
            <p:extLst/>
          </p:nvPr>
        </p:nvGraphicFramePr>
        <p:xfrm>
          <a:off x="2033588" y="3080995"/>
          <a:ext cx="2113280" cy="1524000"/>
        </p:xfrm>
        <a:graphic>
          <a:graphicData uri="http://schemas.openxmlformats.org/drawingml/2006/table">
            <a:tbl>
              <a:tblPr/>
              <a:tblGrid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  <a:gridCol w="162560"/>
              </a:tblGrid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5736" y="3435845"/>
            <a:ext cx="4220304" cy="1224136"/>
            <a:chOff x="1403647" y="4671846"/>
            <a:chExt cx="5627072" cy="1632182"/>
          </a:xfrm>
        </p:grpSpPr>
        <p:sp>
          <p:nvSpPr>
            <p:cNvPr id="27912" name="Freeform 5"/>
            <p:cNvSpPr>
              <a:spLocks/>
            </p:cNvSpPr>
            <p:nvPr/>
          </p:nvSpPr>
          <p:spPr bwMode="auto">
            <a:xfrm>
              <a:off x="4724399" y="4671846"/>
              <a:ext cx="2306320" cy="1541463"/>
            </a:xfrm>
            <a:custGeom>
              <a:avLst/>
              <a:gdLst>
                <a:gd name="T0" fmla="*/ 0 w 3632"/>
                <a:gd name="T1" fmla="*/ 2349 h 2429"/>
                <a:gd name="T2" fmla="*/ 592 w 3632"/>
                <a:gd name="T3" fmla="*/ 205 h 2429"/>
                <a:gd name="T4" fmla="*/ 1680 w 3632"/>
                <a:gd name="T5" fmla="*/ 1197 h 2429"/>
                <a:gd name="T6" fmla="*/ 3088 w 3632"/>
                <a:gd name="T7" fmla="*/ 205 h 2429"/>
                <a:gd name="T8" fmla="*/ 3632 w 3632"/>
                <a:gd name="T9" fmla="*/ 2429 h 24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32"/>
                <a:gd name="T16" fmla="*/ 0 h 2429"/>
                <a:gd name="T17" fmla="*/ 3632 w 3632"/>
                <a:gd name="T18" fmla="*/ 2429 h 24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32" h="2429">
                  <a:moveTo>
                    <a:pt x="0" y="2349"/>
                  </a:moveTo>
                  <a:cubicBezTo>
                    <a:pt x="156" y="1373"/>
                    <a:pt x="312" y="397"/>
                    <a:pt x="592" y="205"/>
                  </a:cubicBezTo>
                  <a:cubicBezTo>
                    <a:pt x="872" y="13"/>
                    <a:pt x="1264" y="1197"/>
                    <a:pt x="1680" y="1197"/>
                  </a:cubicBezTo>
                  <a:cubicBezTo>
                    <a:pt x="2096" y="1197"/>
                    <a:pt x="2763" y="0"/>
                    <a:pt x="3088" y="205"/>
                  </a:cubicBezTo>
                  <a:cubicBezTo>
                    <a:pt x="3413" y="410"/>
                    <a:pt x="3541" y="2058"/>
                    <a:pt x="3632" y="2429"/>
                  </a:cubicBezTo>
                </a:path>
              </a:pathLst>
            </a:custGeom>
            <a:solidFill>
              <a:srgbClr val="FFFF00">
                <a:alpha val="3098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27913" name="Freeform 6"/>
            <p:cNvSpPr>
              <a:spLocks/>
            </p:cNvSpPr>
            <p:nvPr/>
          </p:nvSpPr>
          <p:spPr bwMode="auto">
            <a:xfrm>
              <a:off x="1403647" y="4999274"/>
              <a:ext cx="2359660" cy="1304754"/>
            </a:xfrm>
            <a:custGeom>
              <a:avLst/>
              <a:gdLst>
                <a:gd name="T0" fmla="*/ 84 w 3716"/>
                <a:gd name="T1" fmla="*/ 1904 h 2056"/>
                <a:gd name="T2" fmla="*/ 132 w 3716"/>
                <a:gd name="T3" fmla="*/ 1680 h 2056"/>
                <a:gd name="T4" fmla="*/ 180 w 3716"/>
                <a:gd name="T5" fmla="*/ 1632 h 2056"/>
                <a:gd name="T6" fmla="*/ 72 w 3716"/>
                <a:gd name="T7" fmla="*/ 1880 h 2056"/>
                <a:gd name="T8" fmla="*/ 612 w 3716"/>
                <a:gd name="T9" fmla="*/ 576 h 2056"/>
                <a:gd name="T10" fmla="*/ 1748 w 3716"/>
                <a:gd name="T11" fmla="*/ 0 h 2056"/>
                <a:gd name="T12" fmla="*/ 2884 w 3716"/>
                <a:gd name="T13" fmla="*/ 544 h 2056"/>
                <a:gd name="T14" fmla="*/ 3716 w 3716"/>
                <a:gd name="T15" fmla="*/ 1904 h 2056"/>
                <a:gd name="T16" fmla="*/ 84 w 3716"/>
                <a:gd name="T17" fmla="*/ 1904 h 20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16"/>
                <a:gd name="T28" fmla="*/ 0 h 2056"/>
                <a:gd name="T29" fmla="*/ 3716 w 3716"/>
                <a:gd name="T30" fmla="*/ 2056 h 20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16" h="2056">
                  <a:moveTo>
                    <a:pt x="84" y="1904"/>
                  </a:moveTo>
                  <a:cubicBezTo>
                    <a:pt x="90" y="1867"/>
                    <a:pt x="114" y="1716"/>
                    <a:pt x="132" y="1680"/>
                  </a:cubicBezTo>
                  <a:cubicBezTo>
                    <a:pt x="142" y="1660"/>
                    <a:pt x="168" y="1651"/>
                    <a:pt x="180" y="1632"/>
                  </a:cubicBezTo>
                  <a:cubicBezTo>
                    <a:pt x="170" y="1665"/>
                    <a:pt x="0" y="2056"/>
                    <a:pt x="72" y="1880"/>
                  </a:cubicBezTo>
                  <a:cubicBezTo>
                    <a:pt x="80" y="1850"/>
                    <a:pt x="598" y="604"/>
                    <a:pt x="612" y="576"/>
                  </a:cubicBezTo>
                  <a:lnTo>
                    <a:pt x="1748" y="0"/>
                  </a:lnTo>
                  <a:lnTo>
                    <a:pt x="2884" y="544"/>
                  </a:lnTo>
                  <a:lnTo>
                    <a:pt x="3716" y="1904"/>
                  </a:lnTo>
                  <a:lnTo>
                    <a:pt x="84" y="1904"/>
                  </a:lnTo>
                  <a:close/>
                </a:path>
              </a:pathLst>
            </a:custGeom>
            <a:solidFill>
              <a:srgbClr val="CCFFFF">
                <a:alpha val="25882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48258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C9AF1F32-E82C-4298-B333-E5383B8DB8A8}" type="slidenum">
              <a:rPr lang="en-GB" smtClean="0"/>
              <a:pPr/>
              <a:t>29</a:t>
            </a:fld>
            <a:endParaRPr lang="en-GB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47813" y="1168004"/>
            <a:ext cx="4180285" cy="3240881"/>
            <a:chOff x="1002" y="1162"/>
            <a:chExt cx="3511" cy="2722"/>
          </a:xfrm>
        </p:grpSpPr>
        <p:sp>
          <p:nvSpPr>
            <p:cNvPr id="28693" name="Line 9"/>
            <p:cNvSpPr>
              <a:spLocks noChangeShapeType="1"/>
            </p:cNvSpPr>
            <p:nvPr/>
          </p:nvSpPr>
          <p:spPr bwMode="auto">
            <a:xfrm>
              <a:off x="1020" y="1162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28694" name="Line 10"/>
            <p:cNvSpPr>
              <a:spLocks noChangeShapeType="1"/>
            </p:cNvSpPr>
            <p:nvPr/>
          </p:nvSpPr>
          <p:spPr bwMode="auto">
            <a:xfrm>
              <a:off x="1020" y="3838"/>
              <a:ext cx="34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28695" name="Freeform 12" descr="Wide upward diagonal"/>
            <p:cNvSpPr>
              <a:spLocks/>
            </p:cNvSpPr>
            <p:nvPr/>
          </p:nvSpPr>
          <p:spPr bwMode="auto">
            <a:xfrm>
              <a:off x="1002" y="1674"/>
              <a:ext cx="2523" cy="2197"/>
            </a:xfrm>
            <a:custGeom>
              <a:avLst/>
              <a:gdLst>
                <a:gd name="T0" fmla="*/ 90 w 2523"/>
                <a:gd name="T1" fmla="*/ 1410 h 2197"/>
                <a:gd name="T2" fmla="*/ 407 w 2523"/>
                <a:gd name="T3" fmla="*/ 1378 h 2197"/>
                <a:gd name="T4" fmla="*/ 576 w 2523"/>
                <a:gd name="T5" fmla="*/ 1356 h 2197"/>
                <a:gd name="T6" fmla="*/ 714 w 2523"/>
                <a:gd name="T7" fmla="*/ 1316 h 2197"/>
                <a:gd name="T8" fmla="*/ 1032 w 2523"/>
                <a:gd name="T9" fmla="*/ 1231 h 2197"/>
                <a:gd name="T10" fmla="*/ 1155 w 2523"/>
                <a:gd name="T11" fmla="*/ 1181 h 2197"/>
                <a:gd name="T12" fmla="*/ 1228 w 2523"/>
                <a:gd name="T13" fmla="*/ 1132 h 2197"/>
                <a:gd name="T14" fmla="*/ 1326 w 2523"/>
                <a:gd name="T15" fmla="*/ 1080 h 2197"/>
                <a:gd name="T16" fmla="*/ 1363 w 2523"/>
                <a:gd name="T17" fmla="*/ 1047 h 2197"/>
                <a:gd name="T18" fmla="*/ 1449 w 2523"/>
                <a:gd name="T19" fmla="*/ 998 h 2197"/>
                <a:gd name="T20" fmla="*/ 1523 w 2523"/>
                <a:gd name="T21" fmla="*/ 949 h 2197"/>
                <a:gd name="T22" fmla="*/ 1674 w 2523"/>
                <a:gd name="T23" fmla="*/ 816 h 2197"/>
                <a:gd name="T24" fmla="*/ 1804 w 2523"/>
                <a:gd name="T25" fmla="*/ 704 h 2197"/>
                <a:gd name="T26" fmla="*/ 1952 w 2523"/>
                <a:gd name="T27" fmla="*/ 593 h 2197"/>
                <a:gd name="T28" fmla="*/ 2214 w 2523"/>
                <a:gd name="T29" fmla="*/ 354 h 2197"/>
                <a:gd name="T30" fmla="*/ 2319 w 2523"/>
                <a:gd name="T31" fmla="*/ 238 h 2197"/>
                <a:gd name="T32" fmla="*/ 2376 w 2523"/>
                <a:gd name="T33" fmla="*/ 162 h 2197"/>
                <a:gd name="T34" fmla="*/ 2417 w 2523"/>
                <a:gd name="T35" fmla="*/ 532 h 2197"/>
                <a:gd name="T36" fmla="*/ 2429 w 2523"/>
                <a:gd name="T37" fmla="*/ 1831 h 2197"/>
                <a:gd name="T38" fmla="*/ 2442 w 2523"/>
                <a:gd name="T39" fmla="*/ 2142 h 2197"/>
                <a:gd name="T40" fmla="*/ 2388 w 2523"/>
                <a:gd name="T41" fmla="*/ 2160 h 2197"/>
                <a:gd name="T42" fmla="*/ 1632 w 2523"/>
                <a:gd name="T43" fmla="*/ 2154 h 2197"/>
                <a:gd name="T44" fmla="*/ 824 w 2523"/>
                <a:gd name="T45" fmla="*/ 2162 h 2197"/>
                <a:gd name="T46" fmla="*/ 516 w 2523"/>
                <a:gd name="T47" fmla="*/ 2154 h 2197"/>
                <a:gd name="T48" fmla="*/ 240 w 2523"/>
                <a:gd name="T49" fmla="*/ 2154 h 2197"/>
                <a:gd name="T50" fmla="*/ 15 w 2523"/>
                <a:gd name="T51" fmla="*/ 2150 h 2197"/>
                <a:gd name="T52" fmla="*/ 24 w 2523"/>
                <a:gd name="T53" fmla="*/ 2082 h 2197"/>
                <a:gd name="T54" fmla="*/ 18 w 2523"/>
                <a:gd name="T55" fmla="*/ 2004 h 2197"/>
                <a:gd name="T56" fmla="*/ 24 w 2523"/>
                <a:gd name="T57" fmla="*/ 1788 h 2197"/>
                <a:gd name="T58" fmla="*/ 24 w 2523"/>
                <a:gd name="T59" fmla="*/ 1530 h 2197"/>
                <a:gd name="T60" fmla="*/ 18 w 2523"/>
                <a:gd name="T61" fmla="*/ 1422 h 2197"/>
                <a:gd name="T62" fmla="*/ 90 w 2523"/>
                <a:gd name="T63" fmla="*/ 1410 h 2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523"/>
                <a:gd name="T97" fmla="*/ 0 h 2197"/>
                <a:gd name="T98" fmla="*/ 2523 w 2523"/>
                <a:gd name="T99" fmla="*/ 2197 h 2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523" h="2197">
                  <a:moveTo>
                    <a:pt x="90" y="1410"/>
                  </a:moveTo>
                  <a:cubicBezTo>
                    <a:pt x="200" y="1406"/>
                    <a:pt x="297" y="1388"/>
                    <a:pt x="407" y="1378"/>
                  </a:cubicBezTo>
                  <a:cubicBezTo>
                    <a:pt x="457" y="1373"/>
                    <a:pt x="526" y="1360"/>
                    <a:pt x="576" y="1356"/>
                  </a:cubicBezTo>
                  <a:cubicBezTo>
                    <a:pt x="629" y="1352"/>
                    <a:pt x="661" y="1320"/>
                    <a:pt x="714" y="1316"/>
                  </a:cubicBezTo>
                  <a:cubicBezTo>
                    <a:pt x="821" y="1290"/>
                    <a:pt x="925" y="1257"/>
                    <a:pt x="1032" y="1231"/>
                  </a:cubicBezTo>
                  <a:cubicBezTo>
                    <a:pt x="1074" y="1203"/>
                    <a:pt x="1106" y="1194"/>
                    <a:pt x="1155" y="1181"/>
                  </a:cubicBezTo>
                  <a:cubicBezTo>
                    <a:pt x="1179" y="1165"/>
                    <a:pt x="1204" y="1148"/>
                    <a:pt x="1228" y="1132"/>
                  </a:cubicBezTo>
                  <a:cubicBezTo>
                    <a:pt x="1326" y="1066"/>
                    <a:pt x="1211" y="1131"/>
                    <a:pt x="1326" y="1080"/>
                  </a:cubicBezTo>
                  <a:cubicBezTo>
                    <a:pt x="1349" y="1070"/>
                    <a:pt x="1363" y="1047"/>
                    <a:pt x="1363" y="1047"/>
                  </a:cubicBezTo>
                  <a:cubicBezTo>
                    <a:pt x="1479" y="968"/>
                    <a:pt x="1308" y="1082"/>
                    <a:pt x="1449" y="998"/>
                  </a:cubicBezTo>
                  <a:cubicBezTo>
                    <a:pt x="1474" y="983"/>
                    <a:pt x="1523" y="949"/>
                    <a:pt x="1523" y="949"/>
                  </a:cubicBezTo>
                  <a:cubicBezTo>
                    <a:pt x="1553" y="918"/>
                    <a:pt x="1627" y="857"/>
                    <a:pt x="1674" y="816"/>
                  </a:cubicBezTo>
                  <a:cubicBezTo>
                    <a:pt x="1721" y="775"/>
                    <a:pt x="1758" y="741"/>
                    <a:pt x="1804" y="704"/>
                  </a:cubicBezTo>
                  <a:cubicBezTo>
                    <a:pt x="1858" y="668"/>
                    <a:pt x="1900" y="628"/>
                    <a:pt x="1952" y="593"/>
                  </a:cubicBezTo>
                  <a:cubicBezTo>
                    <a:pt x="2021" y="487"/>
                    <a:pt x="2125" y="443"/>
                    <a:pt x="2214" y="354"/>
                  </a:cubicBezTo>
                  <a:cubicBezTo>
                    <a:pt x="2226" y="303"/>
                    <a:pt x="2284" y="277"/>
                    <a:pt x="2319" y="238"/>
                  </a:cubicBezTo>
                  <a:cubicBezTo>
                    <a:pt x="2342" y="212"/>
                    <a:pt x="2376" y="162"/>
                    <a:pt x="2376" y="162"/>
                  </a:cubicBezTo>
                  <a:cubicBezTo>
                    <a:pt x="2430" y="0"/>
                    <a:pt x="2411" y="97"/>
                    <a:pt x="2417" y="532"/>
                  </a:cubicBezTo>
                  <a:cubicBezTo>
                    <a:pt x="2423" y="965"/>
                    <a:pt x="2425" y="1398"/>
                    <a:pt x="2429" y="1831"/>
                  </a:cubicBezTo>
                  <a:cubicBezTo>
                    <a:pt x="2436" y="2094"/>
                    <a:pt x="2449" y="2087"/>
                    <a:pt x="2442" y="2142"/>
                  </a:cubicBezTo>
                  <a:cubicBezTo>
                    <a:pt x="2435" y="2197"/>
                    <a:pt x="2523" y="2158"/>
                    <a:pt x="2388" y="2160"/>
                  </a:cubicBezTo>
                  <a:cubicBezTo>
                    <a:pt x="2253" y="2162"/>
                    <a:pt x="1893" y="2154"/>
                    <a:pt x="1632" y="2154"/>
                  </a:cubicBezTo>
                  <a:cubicBezTo>
                    <a:pt x="1350" y="2142"/>
                    <a:pt x="1150" y="2168"/>
                    <a:pt x="824" y="2162"/>
                  </a:cubicBezTo>
                  <a:cubicBezTo>
                    <a:pt x="731" y="2153"/>
                    <a:pt x="612" y="2160"/>
                    <a:pt x="516" y="2154"/>
                  </a:cubicBezTo>
                  <a:cubicBezTo>
                    <a:pt x="418" y="2148"/>
                    <a:pt x="323" y="2155"/>
                    <a:pt x="240" y="2154"/>
                  </a:cubicBezTo>
                  <a:cubicBezTo>
                    <a:pt x="157" y="2153"/>
                    <a:pt x="51" y="2162"/>
                    <a:pt x="15" y="2150"/>
                  </a:cubicBezTo>
                  <a:cubicBezTo>
                    <a:pt x="7" y="2125"/>
                    <a:pt x="32" y="2107"/>
                    <a:pt x="24" y="2082"/>
                  </a:cubicBezTo>
                  <a:cubicBezTo>
                    <a:pt x="20" y="2070"/>
                    <a:pt x="0" y="2004"/>
                    <a:pt x="18" y="2004"/>
                  </a:cubicBezTo>
                  <a:cubicBezTo>
                    <a:pt x="8" y="1945"/>
                    <a:pt x="35" y="1846"/>
                    <a:pt x="24" y="1788"/>
                  </a:cubicBezTo>
                  <a:cubicBezTo>
                    <a:pt x="28" y="1678"/>
                    <a:pt x="9" y="1639"/>
                    <a:pt x="24" y="1530"/>
                  </a:cubicBezTo>
                  <a:cubicBezTo>
                    <a:pt x="29" y="1489"/>
                    <a:pt x="9" y="1438"/>
                    <a:pt x="18" y="1422"/>
                  </a:cubicBezTo>
                  <a:cubicBezTo>
                    <a:pt x="30" y="1401"/>
                    <a:pt x="86" y="1434"/>
                    <a:pt x="90" y="1410"/>
                  </a:cubicBez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</p:grp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2552700" cy="88174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000" dirty="0"/>
              <a:t>Estimation using rectangles</a:t>
            </a:r>
          </a:p>
        </p:txBody>
      </p:sp>
      <p:sp>
        <p:nvSpPr>
          <p:cNvPr id="28678" name="AutoShape 15" descr="Wide upward diagonal"/>
          <p:cNvSpPr>
            <a:spLocks noChangeArrowheads="1"/>
          </p:cNvSpPr>
          <p:nvPr/>
        </p:nvSpPr>
        <p:spPr bwMode="auto">
          <a:xfrm>
            <a:off x="1143001" y="4604148"/>
            <a:ext cx="1241822" cy="539353"/>
          </a:xfrm>
          <a:prstGeom prst="wedgeRectCallout">
            <a:avLst>
              <a:gd name="adj1" fmla="val 40986"/>
              <a:gd name="adj2" fmla="val -104968"/>
            </a:avLst>
          </a:prstGeom>
          <a:pattFill prst="wdUp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350"/>
              <a:t>AREA</a:t>
            </a:r>
          </a:p>
          <a:p>
            <a:pPr algn="ctr"/>
            <a:r>
              <a:rPr lang="en-GB" sz="1350"/>
              <a:t>required</a:t>
            </a:r>
          </a:p>
        </p:txBody>
      </p:sp>
      <p:sp>
        <p:nvSpPr>
          <p:cNvPr id="28679" name="Text Box 16"/>
          <p:cNvSpPr txBox="1">
            <a:spLocks noChangeArrowheads="1"/>
          </p:cNvSpPr>
          <p:nvPr/>
        </p:nvSpPr>
        <p:spPr bwMode="auto">
          <a:xfrm>
            <a:off x="2465785" y="2680097"/>
            <a:ext cx="86439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y = f(x)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5138737" y="0"/>
            <a:ext cx="2862263" cy="2484835"/>
          </a:xfrm>
          <a:prstGeom prst="rect">
            <a:avLst/>
          </a:prstGeom>
          <a:solidFill>
            <a:schemeClr val="folHlink">
              <a:alpha val="3607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1350"/>
          </a:p>
          <a:p>
            <a:pPr algn="ctr"/>
            <a:endParaRPr lang="en-GB" sz="1350"/>
          </a:p>
          <a:p>
            <a:pPr algn="ctr"/>
            <a:endParaRPr lang="en-GB" sz="1350"/>
          </a:p>
          <a:p>
            <a:pPr algn="ctr"/>
            <a:endParaRPr lang="en-GB" sz="1350"/>
          </a:p>
          <a:p>
            <a:pPr algn="ctr"/>
            <a:endParaRPr lang="en-GB" sz="1350"/>
          </a:p>
          <a:p>
            <a:pPr algn="ctr"/>
            <a:r>
              <a:rPr lang="en-GB" sz="1350"/>
              <a:t>Overestimate</a:t>
            </a:r>
          </a:p>
          <a:p>
            <a:pPr algn="ctr"/>
            <a:r>
              <a:rPr lang="en-GB" sz="1350"/>
              <a:t>=(max height )</a:t>
            </a:r>
            <a:r>
              <a:rPr lang="en-GB" sz="1350">
                <a:cs typeface="Arial" pitchFamily="34" charset="0"/>
              </a:rPr>
              <a:t>×</a:t>
            </a:r>
            <a:r>
              <a:rPr lang="en-GB" sz="1350"/>
              <a:t> (width)</a:t>
            </a:r>
          </a:p>
          <a:p>
            <a:pPr algn="ctr"/>
            <a:r>
              <a:rPr lang="en-GB" sz="1350"/>
              <a:t>=max y × max x </a:t>
            </a:r>
          </a:p>
          <a:p>
            <a:pPr algn="ctr"/>
            <a:endParaRPr lang="en-GB" sz="1350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112544" y="3489723"/>
            <a:ext cx="2888456" cy="864394"/>
          </a:xfrm>
          <a:prstGeom prst="rect">
            <a:avLst/>
          </a:prstGeom>
          <a:solidFill>
            <a:srgbClr val="EC1C1C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350"/>
              <a:t>Underestimate</a:t>
            </a:r>
          </a:p>
          <a:p>
            <a:pPr algn="ctr"/>
            <a:r>
              <a:rPr lang="en-GB" sz="1350"/>
              <a:t>= (min height)  ×  (width)</a:t>
            </a:r>
          </a:p>
          <a:p>
            <a:pPr algn="ctr"/>
            <a:r>
              <a:rPr lang="en-GB" sz="1350"/>
              <a:t>=min y × max x </a:t>
            </a:r>
          </a:p>
        </p:txBody>
      </p:sp>
      <p:sp>
        <p:nvSpPr>
          <p:cNvPr id="28682" name="Line 14"/>
          <p:cNvSpPr>
            <a:spLocks noChangeShapeType="1"/>
          </p:cNvSpPr>
          <p:nvPr/>
        </p:nvSpPr>
        <p:spPr bwMode="auto">
          <a:xfrm>
            <a:off x="4614863" y="3228975"/>
            <a:ext cx="0" cy="1100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28683" name="Line 15"/>
          <p:cNvSpPr>
            <a:spLocks noChangeShapeType="1"/>
          </p:cNvSpPr>
          <p:nvPr/>
        </p:nvSpPr>
        <p:spPr bwMode="auto">
          <a:xfrm flipV="1">
            <a:off x="4600575" y="1871663"/>
            <a:ext cx="14288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4529137" y="2957512"/>
            <a:ext cx="32861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y</a:t>
            </a:r>
          </a:p>
        </p:txBody>
      </p:sp>
      <p:sp>
        <p:nvSpPr>
          <p:cNvPr id="28685" name="Line 17"/>
          <p:cNvSpPr>
            <a:spLocks noChangeShapeType="1"/>
          </p:cNvSpPr>
          <p:nvPr/>
        </p:nvSpPr>
        <p:spPr bwMode="auto">
          <a:xfrm>
            <a:off x="3100387" y="4500562"/>
            <a:ext cx="13287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28686" name="Line 18"/>
          <p:cNvSpPr>
            <a:spLocks noChangeShapeType="1"/>
          </p:cNvSpPr>
          <p:nvPr/>
        </p:nvSpPr>
        <p:spPr bwMode="auto">
          <a:xfrm flipH="1">
            <a:off x="1571625" y="4514850"/>
            <a:ext cx="1071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28687" name="Text Box 19"/>
          <p:cNvSpPr txBox="1">
            <a:spLocks noChangeArrowheads="1"/>
          </p:cNvSpPr>
          <p:nvPr/>
        </p:nvSpPr>
        <p:spPr bwMode="auto">
          <a:xfrm>
            <a:off x="2771775" y="4357687"/>
            <a:ext cx="4000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x</a:t>
            </a:r>
          </a:p>
        </p:txBody>
      </p:sp>
      <p:sp>
        <p:nvSpPr>
          <p:cNvPr id="28688" name="Line 20"/>
          <p:cNvSpPr>
            <a:spLocks noChangeShapeType="1"/>
          </p:cNvSpPr>
          <p:nvPr/>
        </p:nvSpPr>
        <p:spPr bwMode="auto">
          <a:xfrm flipV="1">
            <a:off x="1585913" y="1871663"/>
            <a:ext cx="2857500" cy="0"/>
          </a:xfrm>
          <a:prstGeom prst="line">
            <a:avLst/>
          </a:prstGeom>
          <a:noFill/>
          <a:ln w="57150">
            <a:solidFill>
              <a:schemeClr val="folHlink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28689" name="Line 21"/>
          <p:cNvSpPr>
            <a:spLocks noChangeShapeType="1"/>
          </p:cNvSpPr>
          <p:nvPr/>
        </p:nvSpPr>
        <p:spPr bwMode="auto">
          <a:xfrm flipV="1">
            <a:off x="1576388" y="3490913"/>
            <a:ext cx="2857500" cy="0"/>
          </a:xfrm>
          <a:prstGeom prst="line">
            <a:avLst/>
          </a:prstGeom>
          <a:noFill/>
          <a:ln w="57150">
            <a:solidFill>
              <a:srgbClr val="FF99CC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28690" name="Line 22"/>
          <p:cNvSpPr>
            <a:spLocks noChangeShapeType="1"/>
          </p:cNvSpPr>
          <p:nvPr/>
        </p:nvSpPr>
        <p:spPr bwMode="auto">
          <a:xfrm flipV="1">
            <a:off x="1485900" y="3471862"/>
            <a:ext cx="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>
            <a:off x="1471613" y="4100512"/>
            <a:ext cx="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28692" name="Text Box 24"/>
          <p:cNvSpPr txBox="1">
            <a:spLocks noChangeArrowheads="1"/>
          </p:cNvSpPr>
          <p:nvPr/>
        </p:nvSpPr>
        <p:spPr bwMode="auto">
          <a:xfrm>
            <a:off x="1371600" y="3819525"/>
            <a:ext cx="32861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y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07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97531E-6 L -0.39166 0.36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18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66 0.3642 L 3.88889E-6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 L -0.38576 0.001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58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 animBg="1"/>
      <p:bldP spid="11281" grpId="1" animBg="1"/>
      <p:bldP spid="112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 txBox="1">
            <a:spLocks noGrp="1"/>
          </p:cNvSpPr>
          <p:nvPr/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297992-2332-4869-AF59-7D3EFEBAD240}" type="slidenum">
              <a:rPr lang="en-GB" sz="1400"/>
              <a:pPr algn="r"/>
              <a:t>3</a:t>
            </a:fld>
            <a:endParaRPr lang="en-GB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8336" y="205978"/>
            <a:ext cx="8229600" cy="5191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/>
              <a:t>Differentiation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92932"/>
            <a:ext cx="8229600" cy="4364831"/>
          </a:xfrm>
        </p:spPr>
        <p:txBody>
          <a:bodyPr/>
          <a:lstStyle/>
          <a:p>
            <a:pPr eaLnBrk="1" hangingPunct="1"/>
            <a:r>
              <a:rPr lang="en-GB" sz="2800" dirty="0" smtClean="0"/>
              <a:t>We can find the gradient if we have an expression for the line in the form of   y = f(x) </a:t>
            </a:r>
          </a:p>
          <a:p>
            <a:pPr eaLnBrk="1" hangingPunct="1"/>
            <a:r>
              <a:rPr lang="en-GB" sz="2800" dirty="0" smtClean="0"/>
              <a:t>Here the two lines might be</a:t>
            </a:r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 flipV="1">
            <a:off x="684214" y="2375298"/>
            <a:ext cx="1830387" cy="25729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4211639" y="2926556"/>
            <a:ext cx="3990975" cy="169664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81000" y="2072879"/>
            <a:ext cx="3168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 = 2x -3	      gradient, m, = 2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1692275" y="3063479"/>
            <a:ext cx="0" cy="1884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395289" y="4893469"/>
            <a:ext cx="367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968875" y="2050257"/>
            <a:ext cx="379253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x+2y = 5  2y = -x+5</a:t>
            </a:r>
          </a:p>
          <a:p>
            <a:pPr>
              <a:spcBef>
                <a:spcPct val="50000"/>
              </a:spcBef>
            </a:pPr>
            <a:r>
              <a:rPr lang="en-GB"/>
              <a:t>Y = (-x+5)/2       gradient, m, = -0.5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7996239" y="3140869"/>
            <a:ext cx="14287" cy="185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5122864" y="3861197"/>
            <a:ext cx="367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 flipH="1" flipV="1">
            <a:off x="4341814" y="2955132"/>
            <a:ext cx="2084387" cy="908447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 flipH="1">
            <a:off x="1703389" y="2674144"/>
            <a:ext cx="600075" cy="897731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2278064" y="2917032"/>
            <a:ext cx="363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825625" y="3624263"/>
            <a:ext cx="363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74625" y="2482454"/>
            <a:ext cx="210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Gradient = 6/3 =2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5211764" y="2699147"/>
            <a:ext cx="623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6529388" y="3155157"/>
            <a:ext cx="623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-4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338638" y="4167188"/>
            <a:ext cx="2627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Gradient = -4/8 =-0.5</a:t>
            </a:r>
          </a:p>
        </p:txBody>
      </p:sp>
      <p:pic>
        <p:nvPicPr>
          <p:cNvPr id="22" name="Picture 2" descr="C:\Users\fy02\AppData\Local\Microsoft\Windows\Temporary Internet Files\Content.IE5\MH9ZYQJL\MC9002353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180" y="195943"/>
            <a:ext cx="1255459" cy="5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9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03D98780-BDEB-4327-9A92-C4FC95E01A95}" type="slidenum">
              <a:rPr lang="en-GB" smtClean="0"/>
              <a:pPr/>
              <a:t>30</a:t>
            </a:fld>
            <a:endParaRPr lang="en-GB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64467"/>
            <a:ext cx="61722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2400" dirty="0"/>
              <a:t>Here y = f(x) and y = x</a:t>
            </a:r>
            <a:r>
              <a:rPr lang="en-GB" sz="2400" baseline="30000" dirty="0"/>
              <a:t>2</a:t>
            </a:r>
            <a:r>
              <a:rPr lang="en-GB" sz="2400" dirty="0"/>
              <a:t>+2  </a:t>
            </a:r>
            <a:br>
              <a:rPr lang="en-GB" sz="2400" dirty="0"/>
            </a:br>
            <a:r>
              <a:rPr lang="en-GB" sz="2400" dirty="0"/>
              <a:t>we are interested in the area between the x axis, the curve and the lines x = 0 and x = 4</a:t>
            </a:r>
          </a:p>
        </p:txBody>
      </p:sp>
      <p:sp>
        <p:nvSpPr>
          <p:cNvPr id="12369" name="Text Box 81"/>
          <p:cNvSpPr txBox="1">
            <a:spLocks noChangeArrowheads="1"/>
          </p:cNvSpPr>
          <p:nvPr/>
        </p:nvSpPr>
        <p:spPr bwMode="auto">
          <a:xfrm>
            <a:off x="1385888" y="3381375"/>
            <a:ext cx="2322910" cy="30008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Overestimate = 18x4 = 72</a:t>
            </a:r>
          </a:p>
        </p:txBody>
      </p:sp>
      <p:pic>
        <p:nvPicPr>
          <p:cNvPr id="29701" name="Picture 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529" y="1275160"/>
            <a:ext cx="3754040" cy="386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70" name="Rectangle 82"/>
          <p:cNvSpPr>
            <a:spLocks noChangeArrowheads="1"/>
          </p:cNvSpPr>
          <p:nvPr/>
        </p:nvSpPr>
        <p:spPr bwMode="auto">
          <a:xfrm>
            <a:off x="4680348" y="1762125"/>
            <a:ext cx="2430065" cy="2862263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73" name="Text Box 85"/>
          <p:cNvSpPr txBox="1">
            <a:spLocks noChangeArrowheads="1"/>
          </p:cNvSpPr>
          <p:nvPr/>
        </p:nvSpPr>
        <p:spPr bwMode="auto">
          <a:xfrm>
            <a:off x="1385888" y="3975497"/>
            <a:ext cx="2322910" cy="300082"/>
          </a:xfrm>
          <a:prstGeom prst="rect">
            <a:avLst/>
          </a:prstGeom>
          <a:solidFill>
            <a:srgbClr val="EC1C1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/>
              <a:t>Underestimate = 2x4 = 8</a:t>
            </a:r>
          </a:p>
        </p:txBody>
      </p:sp>
      <p:sp>
        <p:nvSpPr>
          <p:cNvPr id="12374" name="Rectangle 86"/>
          <p:cNvSpPr>
            <a:spLocks noChangeArrowheads="1"/>
          </p:cNvSpPr>
          <p:nvPr/>
        </p:nvSpPr>
        <p:spPr bwMode="auto">
          <a:xfrm>
            <a:off x="4680348" y="4300538"/>
            <a:ext cx="2430065" cy="323850"/>
          </a:xfrm>
          <a:prstGeom prst="rect">
            <a:avLst/>
          </a:prstGeom>
          <a:noFill/>
          <a:ln w="57150">
            <a:solidFill>
              <a:srgbClr val="EC1C1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aphicFrame>
        <p:nvGraphicFramePr>
          <p:cNvPr id="12451" name="Group 163"/>
          <p:cNvGraphicFramePr>
            <a:graphicFrameLocks noGrp="1"/>
          </p:cNvGraphicFramePr>
          <p:nvPr>
            <p:ph idx="1"/>
          </p:nvPr>
        </p:nvGraphicFramePr>
        <p:xfrm>
          <a:off x="1656160" y="1221581"/>
          <a:ext cx="1465659" cy="1783080"/>
        </p:xfrm>
        <a:graphic>
          <a:graphicData uri="http://schemas.openxmlformats.org/drawingml/2006/table">
            <a:tbl>
              <a:tblPr/>
              <a:tblGrid>
                <a:gridCol w="733425"/>
                <a:gridCol w="732234"/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GB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8" name="Rectangle 165"/>
          <p:cNvSpPr>
            <a:spLocks noChangeArrowheads="1"/>
          </p:cNvSpPr>
          <p:nvPr/>
        </p:nvSpPr>
        <p:spPr bwMode="auto">
          <a:xfrm>
            <a:off x="5436394" y="2625328"/>
            <a:ext cx="845103" cy="3000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350">
                <a:solidFill>
                  <a:schemeClr val="tx2"/>
                </a:solidFill>
              </a:rPr>
              <a:t>y = x</a:t>
            </a:r>
            <a:r>
              <a:rPr lang="en-GB" sz="1350" baseline="30000">
                <a:solidFill>
                  <a:schemeClr val="tx2"/>
                </a:solidFill>
              </a:rPr>
              <a:t>2</a:t>
            </a:r>
            <a:r>
              <a:rPr lang="en-GB" sz="1350">
                <a:solidFill>
                  <a:schemeClr val="tx2"/>
                </a:solidFill>
              </a:rPr>
              <a:t>+2</a:t>
            </a:r>
          </a:p>
        </p:txBody>
      </p:sp>
      <p:sp>
        <p:nvSpPr>
          <p:cNvPr id="29729" name="Line 35"/>
          <p:cNvSpPr>
            <a:spLocks noChangeShapeType="1"/>
          </p:cNvSpPr>
          <p:nvPr/>
        </p:nvSpPr>
        <p:spPr bwMode="auto">
          <a:xfrm>
            <a:off x="7125891" y="1419226"/>
            <a:ext cx="23813" cy="354687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29730" name="Line 36"/>
          <p:cNvSpPr>
            <a:spLocks noChangeShapeType="1"/>
          </p:cNvSpPr>
          <p:nvPr/>
        </p:nvSpPr>
        <p:spPr bwMode="auto">
          <a:xfrm>
            <a:off x="4686300" y="1403747"/>
            <a:ext cx="23813" cy="354687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29731" name="Line 37"/>
          <p:cNvSpPr>
            <a:spLocks noChangeShapeType="1"/>
          </p:cNvSpPr>
          <p:nvPr/>
        </p:nvSpPr>
        <p:spPr bwMode="auto">
          <a:xfrm flipV="1">
            <a:off x="4569619" y="4619625"/>
            <a:ext cx="2659856" cy="1547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44248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" grpId="0" animBg="1"/>
      <p:bldP spid="12370" grpId="0" animBg="1"/>
      <p:bldP spid="12373" grpId="0" animBg="1"/>
      <p:bldP spid="123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6057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DB0A0D0-2414-4153-9DB3-64A9660E40CB}" type="slidenum">
              <a:rPr lang="en-GB" sz="1050"/>
              <a:pPr algn="r"/>
              <a:t>31</a:t>
            </a:fld>
            <a:endParaRPr lang="en-GB" sz="105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2400"/>
              <a:t>How good is our estimate?</a:t>
            </a:r>
          </a:p>
        </p:txBody>
      </p:sp>
      <p:sp>
        <p:nvSpPr>
          <p:cNvPr id="12369" name="Text Box 81"/>
          <p:cNvSpPr txBox="1">
            <a:spLocks noChangeArrowheads="1"/>
          </p:cNvSpPr>
          <p:nvPr/>
        </p:nvSpPr>
        <p:spPr bwMode="auto">
          <a:xfrm>
            <a:off x="1385888" y="1195387"/>
            <a:ext cx="2322910" cy="30008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Overestimate = 18x4 = 72</a:t>
            </a:r>
          </a:p>
        </p:txBody>
      </p:sp>
      <p:pic>
        <p:nvPicPr>
          <p:cNvPr id="30725" name="Picture 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529" y="1275160"/>
            <a:ext cx="3754040" cy="386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70" name="Rectangle 82"/>
          <p:cNvSpPr>
            <a:spLocks noChangeArrowheads="1"/>
          </p:cNvSpPr>
          <p:nvPr/>
        </p:nvSpPr>
        <p:spPr bwMode="auto">
          <a:xfrm>
            <a:off x="4680348" y="1762125"/>
            <a:ext cx="2430065" cy="2862263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373" name="Text Box 85"/>
          <p:cNvSpPr txBox="1">
            <a:spLocks noChangeArrowheads="1"/>
          </p:cNvSpPr>
          <p:nvPr/>
        </p:nvSpPr>
        <p:spPr bwMode="auto">
          <a:xfrm>
            <a:off x="1385888" y="1789510"/>
            <a:ext cx="2322910" cy="300082"/>
          </a:xfrm>
          <a:prstGeom prst="rect">
            <a:avLst/>
          </a:prstGeom>
          <a:solidFill>
            <a:srgbClr val="EC1C1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Underestimate = 2x4 = 8</a:t>
            </a:r>
          </a:p>
        </p:txBody>
      </p:sp>
      <p:sp>
        <p:nvSpPr>
          <p:cNvPr id="12374" name="Rectangle 86"/>
          <p:cNvSpPr>
            <a:spLocks noChangeArrowheads="1"/>
          </p:cNvSpPr>
          <p:nvPr/>
        </p:nvSpPr>
        <p:spPr bwMode="auto">
          <a:xfrm>
            <a:off x="4680348" y="4300538"/>
            <a:ext cx="2430065" cy="323850"/>
          </a:xfrm>
          <a:prstGeom prst="rect">
            <a:avLst/>
          </a:prstGeom>
          <a:noFill/>
          <a:ln w="57150">
            <a:solidFill>
              <a:srgbClr val="EC1C1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29" name="Rectangle 165"/>
          <p:cNvSpPr>
            <a:spLocks noChangeArrowheads="1"/>
          </p:cNvSpPr>
          <p:nvPr/>
        </p:nvSpPr>
        <p:spPr bwMode="auto">
          <a:xfrm>
            <a:off x="5436394" y="2625328"/>
            <a:ext cx="845103" cy="3000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350">
                <a:solidFill>
                  <a:schemeClr val="tx2"/>
                </a:solidFill>
              </a:rPr>
              <a:t>y = x</a:t>
            </a:r>
            <a:r>
              <a:rPr lang="en-GB" sz="1350" baseline="30000">
                <a:solidFill>
                  <a:schemeClr val="tx2"/>
                </a:solidFill>
              </a:rPr>
              <a:t>2</a:t>
            </a:r>
            <a:r>
              <a:rPr lang="en-GB" sz="1350">
                <a:solidFill>
                  <a:schemeClr val="tx2"/>
                </a:solidFill>
              </a:rPr>
              <a:t>+2</a:t>
            </a:r>
          </a:p>
        </p:txBody>
      </p:sp>
      <p:sp>
        <p:nvSpPr>
          <p:cNvPr id="30730" name="Text Box 33"/>
          <p:cNvSpPr txBox="1">
            <a:spLocks noChangeArrowheads="1"/>
          </p:cNvSpPr>
          <p:nvPr/>
        </p:nvSpPr>
        <p:spPr bwMode="auto">
          <a:xfrm>
            <a:off x="1343025" y="2557463"/>
            <a:ext cx="25146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Not very as there is a huge difference  between 8 and 72</a:t>
            </a:r>
          </a:p>
        </p:txBody>
      </p:sp>
    </p:spTree>
    <p:extLst>
      <p:ext uri="{BB962C8B-B14F-4D97-AF65-F5344CB8AC3E}">
        <p14:creationId xmlns:p14="http://schemas.microsoft.com/office/powerpoint/2010/main" val="386644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" grpId="0" animBg="1"/>
      <p:bldP spid="12370" grpId="0" animBg="1"/>
      <p:bldP spid="12373" grpId="0" animBg="1"/>
      <p:bldP spid="123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Improving by finer mesh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There are a few ways to improve this but </a:t>
            </a:r>
            <a:r>
              <a:rPr lang="en-GB" smtClean="0">
                <a:solidFill>
                  <a:schemeClr val="accent2"/>
                </a:solidFill>
              </a:rPr>
              <a:t>Integration</a:t>
            </a:r>
            <a:r>
              <a:rPr lang="en-GB" smtClean="0"/>
              <a:t> takes the route of making a finer mesh</a:t>
            </a:r>
          </a:p>
          <a:p>
            <a:r>
              <a:rPr lang="en-GB" smtClean="0"/>
              <a:t>It tries to cut up the area so that the rectangles it uses are smaller in width</a:t>
            </a:r>
          </a:p>
          <a:p>
            <a:r>
              <a:rPr lang="en-GB" smtClean="0"/>
              <a:t>This is also the basis for numerical solutions like Simpson’s Rule used in packages. </a:t>
            </a:r>
          </a:p>
        </p:txBody>
      </p:sp>
    </p:spTree>
    <p:extLst>
      <p:ext uri="{BB962C8B-B14F-4D97-AF65-F5344CB8AC3E}">
        <p14:creationId xmlns:p14="http://schemas.microsoft.com/office/powerpoint/2010/main" val="102295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4551C8CE-47B3-48C7-A68C-718323777CD2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715" y="118895"/>
            <a:ext cx="5916386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000" dirty="0"/>
              <a:t>Better estimate by dividing the width with 2 rectangles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94235" y="2897466"/>
            <a:ext cx="2322909" cy="111569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450"/>
              </a:spcBef>
            </a:pPr>
            <a:r>
              <a:rPr lang="en-GB" sz="1350" dirty="0">
                <a:solidFill>
                  <a:schemeClr val="bg1"/>
                </a:solidFill>
              </a:rPr>
              <a:t>Overestimate = sum of </a:t>
            </a:r>
          </a:p>
          <a:p>
            <a:pPr>
              <a:spcBef>
                <a:spcPts val="450"/>
              </a:spcBef>
            </a:pPr>
            <a:r>
              <a:rPr lang="en-GB" sz="1350" dirty="0">
                <a:solidFill>
                  <a:schemeClr val="bg1"/>
                </a:solidFill>
              </a:rPr>
              <a:t>18x2 = 36</a:t>
            </a:r>
          </a:p>
          <a:p>
            <a:pPr>
              <a:spcBef>
                <a:spcPts val="450"/>
              </a:spcBef>
            </a:pPr>
            <a:r>
              <a:rPr lang="en-GB" sz="1350" dirty="0">
                <a:solidFill>
                  <a:schemeClr val="bg1"/>
                </a:solidFill>
              </a:rPr>
              <a:t>6x2 = 12</a:t>
            </a:r>
          </a:p>
          <a:p>
            <a:pPr>
              <a:spcBef>
                <a:spcPts val="450"/>
              </a:spcBef>
            </a:pPr>
            <a:r>
              <a:rPr lang="en-GB" sz="1350" dirty="0">
                <a:solidFill>
                  <a:schemeClr val="bg1"/>
                </a:solidFill>
              </a:rPr>
              <a:t>Total sum = 48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529" y="1275160"/>
            <a:ext cx="3754040" cy="386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922169" y="1762125"/>
            <a:ext cx="1188244" cy="2862263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aphicFrame>
        <p:nvGraphicFramePr>
          <p:cNvPr id="14344" name="Group 8"/>
          <p:cNvGraphicFramePr>
            <a:graphicFrameLocks noGrp="1"/>
          </p:cNvGraphicFramePr>
          <p:nvPr>
            <p:ph idx="1"/>
          </p:nvPr>
        </p:nvGraphicFramePr>
        <p:xfrm>
          <a:off x="1787802" y="1084142"/>
          <a:ext cx="1465659" cy="1783080"/>
        </p:xfrm>
        <a:graphic>
          <a:graphicData uri="http://schemas.openxmlformats.org/drawingml/2006/table">
            <a:tbl>
              <a:tblPr/>
              <a:tblGrid>
                <a:gridCol w="733425"/>
                <a:gridCol w="732234"/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kumimoji="0" lang="en-GB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GB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4680347" y="3651648"/>
            <a:ext cx="1241822" cy="972740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680348" y="4300538"/>
            <a:ext cx="1188244" cy="323850"/>
          </a:xfrm>
          <a:prstGeom prst="rect">
            <a:avLst/>
          </a:prstGeom>
          <a:noFill/>
          <a:ln w="57150">
            <a:solidFill>
              <a:srgbClr val="EC1C1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5922169" y="3651648"/>
            <a:ext cx="1188244" cy="972740"/>
          </a:xfrm>
          <a:prstGeom prst="rect">
            <a:avLst/>
          </a:prstGeom>
          <a:noFill/>
          <a:ln w="57150">
            <a:solidFill>
              <a:srgbClr val="EC1C1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493044" y="4026862"/>
            <a:ext cx="2322910" cy="1115690"/>
          </a:xfrm>
          <a:prstGeom prst="rect">
            <a:avLst/>
          </a:prstGeom>
          <a:solidFill>
            <a:srgbClr val="EC1C1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450"/>
              </a:spcBef>
            </a:pPr>
            <a:r>
              <a:rPr lang="en-GB" sz="1350" dirty="0"/>
              <a:t>Underestimate = sum of </a:t>
            </a:r>
          </a:p>
          <a:p>
            <a:pPr>
              <a:spcBef>
                <a:spcPts val="450"/>
              </a:spcBef>
            </a:pPr>
            <a:r>
              <a:rPr lang="en-GB" sz="1350" dirty="0"/>
              <a:t>6x2 =12</a:t>
            </a:r>
          </a:p>
          <a:p>
            <a:pPr>
              <a:spcBef>
                <a:spcPts val="450"/>
              </a:spcBef>
            </a:pPr>
            <a:r>
              <a:rPr lang="en-GB" sz="1350" dirty="0"/>
              <a:t>2x2 = 4</a:t>
            </a:r>
          </a:p>
          <a:p>
            <a:pPr>
              <a:spcBef>
                <a:spcPts val="450"/>
              </a:spcBef>
            </a:pPr>
            <a:r>
              <a:rPr lang="en-GB" sz="1350" dirty="0"/>
              <a:t>Total sum = 16</a:t>
            </a: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4680347" y="1707356"/>
            <a:ext cx="1241822" cy="1944291"/>
          </a:xfrm>
          <a:prstGeom prst="rect">
            <a:avLst/>
          </a:prstGeom>
          <a:solidFill>
            <a:schemeClr val="accent1">
              <a:alpha val="4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350"/>
              <a:t>Less error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5894785" y="3680222"/>
            <a:ext cx="1241822" cy="594122"/>
          </a:xfrm>
          <a:prstGeom prst="rect">
            <a:avLst/>
          </a:prstGeom>
          <a:solidFill>
            <a:schemeClr val="accent1">
              <a:alpha val="4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350"/>
              <a:t>Less error</a:t>
            </a:r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5886450" y="1042987"/>
            <a:ext cx="57150" cy="41005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1800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41" grpId="0" animBg="1"/>
      <p:bldP spid="14368" grpId="0" animBg="1"/>
      <p:bldP spid="14343" grpId="0" animBg="1"/>
      <p:bldP spid="14369" grpId="0" animBg="1"/>
      <p:bldP spid="14370" grpId="0" animBg="1"/>
      <p:bldP spid="14371" grpId="0" animBg="1"/>
      <p:bldP spid="14371" grpId="1" animBg="1"/>
      <p:bldP spid="14372" grpId="0" animBg="1"/>
      <p:bldP spid="14372" grpId="1" animBg="1"/>
      <p:bldP spid="2256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2207" y="205979"/>
            <a:ext cx="5245894" cy="857250"/>
          </a:xfrm>
        </p:spPr>
        <p:txBody>
          <a:bodyPr/>
          <a:lstStyle/>
          <a:p>
            <a:pPr eaLnBrk="1" hangingPunct="1"/>
            <a:r>
              <a:rPr lang="en-GB" sz="3000"/>
              <a:t>Better estimate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46610" y="2589266"/>
            <a:ext cx="2322909" cy="123495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Overestimate = sum of 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18x2 = 36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6x2 = 12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Total sum = 48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446610" y="3928893"/>
            <a:ext cx="2322910" cy="1234953"/>
          </a:xfrm>
          <a:prstGeom prst="rect">
            <a:avLst/>
          </a:prstGeom>
          <a:solidFill>
            <a:srgbClr val="EC1C1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Underestimate = sum of </a:t>
            </a:r>
          </a:p>
          <a:p>
            <a:pPr>
              <a:spcBef>
                <a:spcPct val="50000"/>
              </a:spcBef>
            </a:pPr>
            <a:r>
              <a:rPr lang="en-GB" sz="1350"/>
              <a:t>6x2 =12</a:t>
            </a:r>
          </a:p>
          <a:p>
            <a:pPr>
              <a:spcBef>
                <a:spcPct val="50000"/>
              </a:spcBef>
            </a:pPr>
            <a:r>
              <a:rPr lang="en-GB" sz="1350"/>
              <a:t>2x2 = 4</a:t>
            </a:r>
          </a:p>
          <a:p>
            <a:pPr>
              <a:spcBef>
                <a:spcPct val="50000"/>
              </a:spcBef>
            </a:pPr>
            <a:r>
              <a:rPr lang="en-GB" sz="1350"/>
              <a:t>Total sum = 16</a:t>
            </a:r>
          </a:p>
        </p:txBody>
      </p:sp>
      <p:sp>
        <p:nvSpPr>
          <p:cNvPr id="12369" name="Text Box 81"/>
          <p:cNvSpPr txBox="1">
            <a:spLocks noChangeArrowheads="1"/>
          </p:cNvSpPr>
          <p:nvPr/>
        </p:nvSpPr>
        <p:spPr bwMode="auto">
          <a:xfrm>
            <a:off x="1446610" y="1265461"/>
            <a:ext cx="2322910" cy="30008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Overestimate = 18x4 = 72</a:t>
            </a:r>
          </a:p>
        </p:txBody>
      </p:sp>
      <p:sp>
        <p:nvSpPr>
          <p:cNvPr id="12373" name="Text Box 85"/>
          <p:cNvSpPr txBox="1">
            <a:spLocks noChangeArrowheads="1"/>
          </p:cNvSpPr>
          <p:nvPr/>
        </p:nvSpPr>
        <p:spPr bwMode="auto">
          <a:xfrm>
            <a:off x="1446610" y="1881355"/>
            <a:ext cx="2322910" cy="300082"/>
          </a:xfrm>
          <a:prstGeom prst="rect">
            <a:avLst/>
          </a:prstGeom>
          <a:solidFill>
            <a:srgbClr val="EC1C1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/>
              <a:t>Underestimate = 2x4 = 8</a:t>
            </a: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4743450" y="2066925"/>
            <a:ext cx="1738313" cy="323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500"/>
              <a:t>V1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4895850" y="2424113"/>
            <a:ext cx="862013" cy="323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500"/>
              <a:t>V 2</a:t>
            </a:r>
          </a:p>
        </p:txBody>
      </p:sp>
      <p:sp>
        <p:nvSpPr>
          <p:cNvPr id="33802" name="Line 42"/>
          <p:cNvSpPr>
            <a:spLocks noChangeShapeType="1"/>
          </p:cNvSpPr>
          <p:nvPr/>
        </p:nvSpPr>
        <p:spPr bwMode="auto">
          <a:xfrm>
            <a:off x="4257675" y="2386013"/>
            <a:ext cx="3500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33803" name="Text Box 43"/>
          <p:cNvSpPr txBox="1">
            <a:spLocks noChangeArrowheads="1"/>
          </p:cNvSpPr>
          <p:nvPr/>
        </p:nvSpPr>
        <p:spPr bwMode="auto">
          <a:xfrm>
            <a:off x="4171950" y="2543175"/>
            <a:ext cx="25717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0</a:t>
            </a:r>
          </a:p>
        </p:txBody>
      </p:sp>
      <p:sp>
        <p:nvSpPr>
          <p:cNvPr id="33804" name="Text Box 44"/>
          <p:cNvSpPr txBox="1">
            <a:spLocks noChangeArrowheads="1"/>
          </p:cNvSpPr>
          <p:nvPr/>
        </p:nvSpPr>
        <p:spPr bwMode="auto">
          <a:xfrm>
            <a:off x="7500937" y="2576512"/>
            <a:ext cx="50006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100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57725" y="2000250"/>
            <a:ext cx="1962150" cy="390525"/>
            <a:chOff x="2952" y="1680"/>
            <a:chExt cx="1648" cy="328"/>
          </a:xfrm>
        </p:grpSpPr>
        <p:sp>
          <p:nvSpPr>
            <p:cNvPr id="33810" name="Line 45"/>
            <p:cNvSpPr>
              <a:spLocks noChangeShapeType="1"/>
            </p:cNvSpPr>
            <p:nvPr/>
          </p:nvSpPr>
          <p:spPr bwMode="auto">
            <a:xfrm>
              <a:off x="2952" y="168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3811" name="Line 46"/>
            <p:cNvSpPr>
              <a:spLocks noChangeShapeType="1"/>
            </p:cNvSpPr>
            <p:nvPr/>
          </p:nvSpPr>
          <p:spPr bwMode="auto">
            <a:xfrm>
              <a:off x="4600" y="169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3812" name="Line 47"/>
            <p:cNvSpPr>
              <a:spLocks noChangeShapeType="1"/>
            </p:cNvSpPr>
            <p:nvPr/>
          </p:nvSpPr>
          <p:spPr bwMode="auto">
            <a:xfrm>
              <a:off x="2955" y="1683"/>
              <a:ext cx="1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 rot="10800000">
            <a:off x="4810125" y="2352675"/>
            <a:ext cx="1000125" cy="390525"/>
            <a:chOff x="2952" y="1680"/>
            <a:chExt cx="1648" cy="328"/>
          </a:xfrm>
        </p:grpSpPr>
        <p:sp>
          <p:nvSpPr>
            <p:cNvPr id="33807" name="Line 50"/>
            <p:cNvSpPr>
              <a:spLocks noChangeShapeType="1"/>
            </p:cNvSpPr>
            <p:nvPr/>
          </p:nvSpPr>
          <p:spPr bwMode="auto">
            <a:xfrm>
              <a:off x="2952" y="168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3808" name="Line 51"/>
            <p:cNvSpPr>
              <a:spLocks noChangeShapeType="1"/>
            </p:cNvSpPr>
            <p:nvPr/>
          </p:nvSpPr>
          <p:spPr bwMode="auto">
            <a:xfrm>
              <a:off x="4600" y="169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33809" name="Line 52"/>
            <p:cNvSpPr>
              <a:spLocks noChangeShapeType="1"/>
            </p:cNvSpPr>
            <p:nvPr/>
          </p:nvSpPr>
          <p:spPr bwMode="auto">
            <a:xfrm>
              <a:off x="2955" y="1683"/>
              <a:ext cx="1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</p:grp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70" grpId="0" animBg="1"/>
      <p:bldP spid="12369" grpId="0" animBg="1"/>
      <p:bldP spid="12373" grpId="0" animBg="1"/>
      <p:bldP spid="51240" grpId="0" animBg="1"/>
      <p:bldP spid="512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40666"/>
            <a:ext cx="6858000" cy="534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000" dirty="0"/>
              <a:t>Better estimate by dividing the </a:t>
            </a:r>
            <a:r>
              <a:rPr lang="en-GB" sz="2700" dirty="0"/>
              <a:t>rectangles AGAIN</a:t>
            </a:r>
          </a:p>
        </p:txBody>
      </p:sp>
      <p:graphicFrame>
        <p:nvGraphicFramePr>
          <p:cNvPr id="15412" name="Group 52"/>
          <p:cNvGraphicFramePr>
            <a:graphicFrameLocks noGrp="1"/>
          </p:cNvGraphicFramePr>
          <p:nvPr>
            <p:ph idx="4294967295"/>
          </p:nvPr>
        </p:nvGraphicFramePr>
        <p:xfrm>
          <a:off x="1143001" y="735806"/>
          <a:ext cx="1458515" cy="1691640"/>
        </p:xfrm>
        <a:graphic>
          <a:graphicData uri="http://schemas.openxmlformats.org/drawingml/2006/table">
            <a:tbl>
              <a:tblPr/>
              <a:tblGrid>
                <a:gridCol w="486965"/>
                <a:gridCol w="485775"/>
                <a:gridCol w="485775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y(0)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y(1)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y(2)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y(3)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y(4)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94235" y="2625329"/>
            <a:ext cx="2322909" cy="123495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Overestimate = sum of 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18x1 = 18  11x1 = 11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6x1 = 6  3x1 = 3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Total sum = 38</a:t>
            </a:r>
          </a:p>
        </p:txBody>
      </p:sp>
      <p:pic>
        <p:nvPicPr>
          <p:cNvPr id="51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5529" y="1275160"/>
            <a:ext cx="3754040" cy="386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516291" y="1762125"/>
            <a:ext cx="594122" cy="2862263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5328047" y="3651648"/>
            <a:ext cx="594122" cy="972740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1493044" y="3907122"/>
            <a:ext cx="2322910" cy="1234953"/>
          </a:xfrm>
          <a:prstGeom prst="rect">
            <a:avLst/>
          </a:prstGeom>
          <a:solidFill>
            <a:srgbClr val="EC1C1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Underestimate = sum of </a:t>
            </a:r>
          </a:p>
          <a:p>
            <a:pPr>
              <a:spcBef>
                <a:spcPct val="50000"/>
              </a:spcBef>
            </a:pPr>
            <a:r>
              <a:rPr lang="en-GB" sz="1350"/>
              <a:t>11X1 = 11    6x1 =6</a:t>
            </a:r>
          </a:p>
          <a:p>
            <a:pPr>
              <a:spcBef>
                <a:spcPct val="50000"/>
              </a:spcBef>
            </a:pPr>
            <a:r>
              <a:rPr lang="en-GB" sz="1350"/>
              <a:t>3x1 = 3      2x1 = 2</a:t>
            </a:r>
          </a:p>
          <a:p>
            <a:pPr>
              <a:spcBef>
                <a:spcPct val="50000"/>
              </a:spcBef>
            </a:pPr>
            <a:r>
              <a:rPr lang="en-GB" sz="1350"/>
              <a:t>Total sum = 22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5922169" y="2842023"/>
            <a:ext cx="594122" cy="1782365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4680348" y="4137423"/>
            <a:ext cx="592931" cy="486965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4680347" y="4300538"/>
            <a:ext cx="594122" cy="323850"/>
          </a:xfrm>
          <a:prstGeom prst="rect">
            <a:avLst/>
          </a:prstGeom>
          <a:noFill/>
          <a:ln w="57150">
            <a:solidFill>
              <a:srgbClr val="EC1C1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516291" y="2842023"/>
            <a:ext cx="594122" cy="1782365"/>
          </a:xfrm>
          <a:prstGeom prst="rect">
            <a:avLst/>
          </a:prstGeom>
          <a:noFill/>
          <a:ln w="57150">
            <a:solidFill>
              <a:srgbClr val="EC1C1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5922169" y="3651648"/>
            <a:ext cx="594122" cy="972740"/>
          </a:xfrm>
          <a:prstGeom prst="rect">
            <a:avLst/>
          </a:prstGeom>
          <a:noFill/>
          <a:ln w="57150">
            <a:solidFill>
              <a:srgbClr val="EC1C1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5274469" y="4137423"/>
            <a:ext cx="647700" cy="486965"/>
          </a:xfrm>
          <a:prstGeom prst="rect">
            <a:avLst/>
          </a:prstGeom>
          <a:noFill/>
          <a:ln w="57150">
            <a:solidFill>
              <a:srgbClr val="EC1C1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168" name="Text Box 53"/>
          <p:cNvSpPr txBox="1">
            <a:spLocks noChangeArrowheads="1"/>
          </p:cNvSpPr>
          <p:nvPr/>
        </p:nvSpPr>
        <p:spPr bwMode="auto">
          <a:xfrm>
            <a:off x="4356497" y="4192191"/>
            <a:ext cx="323850" cy="207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b="1"/>
              <a:t>y(0)</a:t>
            </a:r>
          </a:p>
        </p:txBody>
      </p:sp>
      <p:sp>
        <p:nvSpPr>
          <p:cNvPr id="5169" name="Text Box 54"/>
          <p:cNvSpPr txBox="1">
            <a:spLocks noChangeArrowheads="1"/>
          </p:cNvSpPr>
          <p:nvPr/>
        </p:nvSpPr>
        <p:spPr bwMode="auto">
          <a:xfrm>
            <a:off x="5004197" y="3975498"/>
            <a:ext cx="323850" cy="207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b="1"/>
              <a:t>y(1)</a:t>
            </a:r>
          </a:p>
        </p:txBody>
      </p:sp>
      <p:sp>
        <p:nvSpPr>
          <p:cNvPr id="5170" name="Text Box 55"/>
          <p:cNvSpPr txBox="1">
            <a:spLocks noChangeArrowheads="1"/>
          </p:cNvSpPr>
          <p:nvPr/>
        </p:nvSpPr>
        <p:spPr bwMode="auto">
          <a:xfrm>
            <a:off x="5543550" y="3436144"/>
            <a:ext cx="323850" cy="207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b="1"/>
              <a:t>y(2)</a:t>
            </a:r>
          </a:p>
        </p:txBody>
      </p:sp>
      <p:sp>
        <p:nvSpPr>
          <p:cNvPr id="5171" name="Text Box 56"/>
          <p:cNvSpPr txBox="1">
            <a:spLocks noChangeArrowheads="1"/>
          </p:cNvSpPr>
          <p:nvPr/>
        </p:nvSpPr>
        <p:spPr bwMode="auto">
          <a:xfrm>
            <a:off x="6192441" y="2625329"/>
            <a:ext cx="323850" cy="207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b="1"/>
              <a:t>y(3)</a:t>
            </a:r>
          </a:p>
        </p:txBody>
      </p:sp>
      <p:sp>
        <p:nvSpPr>
          <p:cNvPr id="5172" name="Text Box 57"/>
          <p:cNvSpPr txBox="1">
            <a:spLocks noChangeArrowheads="1"/>
          </p:cNvSpPr>
          <p:nvPr/>
        </p:nvSpPr>
        <p:spPr bwMode="auto">
          <a:xfrm>
            <a:off x="6731794" y="1600200"/>
            <a:ext cx="323850" cy="207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b="1"/>
              <a:t>y(4)</a:t>
            </a:r>
          </a:p>
        </p:txBody>
      </p:sp>
      <p:sp>
        <p:nvSpPr>
          <p:cNvPr id="5173" name="AutoShape 58"/>
          <p:cNvSpPr>
            <a:spLocks noChangeArrowheads="1"/>
          </p:cNvSpPr>
          <p:nvPr/>
        </p:nvSpPr>
        <p:spPr bwMode="auto">
          <a:xfrm>
            <a:off x="3006328" y="1168003"/>
            <a:ext cx="1241822" cy="917972"/>
          </a:xfrm>
          <a:prstGeom prst="wedgeRectCallout">
            <a:avLst>
              <a:gd name="adj1" fmla="val -66204"/>
              <a:gd name="adj2" fmla="val -52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350"/>
              <a:t>We write the value of y when x = 0 as y(0) </a:t>
            </a:r>
          </a:p>
        </p:txBody>
      </p:sp>
      <p:graphicFrame>
        <p:nvGraphicFramePr>
          <p:cNvPr id="23605" name="Object 53"/>
          <p:cNvGraphicFramePr>
            <a:graphicFrameLocks noChangeAspect="1"/>
          </p:cNvGraphicFramePr>
          <p:nvPr/>
        </p:nvGraphicFramePr>
        <p:xfrm>
          <a:off x="3062967" y="3306536"/>
          <a:ext cx="719138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634680" imgH="431640" progId="Equation.3">
                  <p:embed/>
                </p:oleObj>
              </mc:Choice>
              <mc:Fallback>
                <p:oleObj name="Equation" r:id="rId4" imgW="634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967" y="3306536"/>
                        <a:ext cx="719138" cy="4893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6" name="Object 54"/>
          <p:cNvGraphicFramePr>
            <a:graphicFrameLocks noChangeAspect="1"/>
          </p:cNvGraphicFramePr>
          <p:nvPr/>
        </p:nvGraphicFramePr>
        <p:xfrm>
          <a:off x="3084058" y="4599726"/>
          <a:ext cx="719138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634680" imgH="431640" progId="Equation.3">
                  <p:embed/>
                </p:oleObj>
              </mc:Choice>
              <mc:Fallback>
                <p:oleObj name="Equation" r:id="rId6" imgW="634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058" y="4599726"/>
                        <a:ext cx="719138" cy="4893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2609800" y="1288981"/>
            <a:ext cx="36000" cy="113875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2110239" y="1009512"/>
            <a:ext cx="45719" cy="1130190"/>
          </a:xfrm>
          <a:prstGeom prst="rect">
            <a:avLst/>
          </a:prstGeom>
          <a:solidFill>
            <a:srgbClr val="EC1C1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10859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5" grpId="0" animBg="1"/>
      <p:bldP spid="15389" grpId="0" animBg="1"/>
      <p:bldP spid="15392" grpId="0" animBg="1"/>
      <p:bldP spid="15396" grpId="0" animBg="1"/>
      <p:bldP spid="15397" grpId="0" animBg="1"/>
      <p:bldP spid="15390" grpId="0" animBg="1"/>
      <p:bldP spid="15391" grpId="0" animBg="1"/>
      <p:bldP spid="15398" grpId="0" animBg="1"/>
      <p:bldP spid="15399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2207" y="205979"/>
            <a:ext cx="5245894" cy="857250"/>
          </a:xfrm>
        </p:spPr>
        <p:txBody>
          <a:bodyPr/>
          <a:lstStyle/>
          <a:p>
            <a:pPr eaLnBrk="1" hangingPunct="1"/>
            <a:r>
              <a:rPr lang="en-GB" sz="3000"/>
              <a:t>Better estimate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46610" y="2382441"/>
            <a:ext cx="2322909" cy="123495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Overestimate = sum of 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18x2 = 36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6x2 = 12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Total sum = 48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446610" y="3863580"/>
            <a:ext cx="2322910" cy="1234953"/>
          </a:xfrm>
          <a:prstGeom prst="rect">
            <a:avLst/>
          </a:prstGeom>
          <a:solidFill>
            <a:srgbClr val="EC1C1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/>
              <a:t>Underestimate = sum of </a:t>
            </a:r>
          </a:p>
          <a:p>
            <a:pPr>
              <a:spcBef>
                <a:spcPct val="50000"/>
              </a:spcBef>
            </a:pPr>
            <a:r>
              <a:rPr lang="en-GB" sz="1350" dirty="0"/>
              <a:t>6x2 =12</a:t>
            </a:r>
          </a:p>
          <a:p>
            <a:pPr>
              <a:spcBef>
                <a:spcPct val="50000"/>
              </a:spcBef>
            </a:pPr>
            <a:r>
              <a:rPr lang="en-GB" sz="1350" dirty="0"/>
              <a:t>2x2 = 4</a:t>
            </a:r>
          </a:p>
          <a:p>
            <a:pPr>
              <a:spcBef>
                <a:spcPct val="50000"/>
              </a:spcBef>
            </a:pPr>
            <a:r>
              <a:rPr lang="en-GB" sz="1350" dirty="0"/>
              <a:t>Total sum = 16</a:t>
            </a:r>
          </a:p>
        </p:txBody>
      </p:sp>
      <p:sp>
        <p:nvSpPr>
          <p:cNvPr id="12369" name="Text Box 81"/>
          <p:cNvSpPr txBox="1">
            <a:spLocks noChangeArrowheads="1"/>
          </p:cNvSpPr>
          <p:nvPr/>
        </p:nvSpPr>
        <p:spPr bwMode="auto">
          <a:xfrm>
            <a:off x="1446610" y="1123950"/>
            <a:ext cx="2322910" cy="30008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Overestimate = 18x4 = 72</a:t>
            </a:r>
          </a:p>
        </p:txBody>
      </p:sp>
      <p:sp>
        <p:nvSpPr>
          <p:cNvPr id="12373" name="Text Box 85"/>
          <p:cNvSpPr txBox="1">
            <a:spLocks noChangeArrowheads="1"/>
          </p:cNvSpPr>
          <p:nvPr/>
        </p:nvSpPr>
        <p:spPr bwMode="auto">
          <a:xfrm>
            <a:off x="1446610" y="1718072"/>
            <a:ext cx="2322910" cy="300082"/>
          </a:xfrm>
          <a:prstGeom prst="rect">
            <a:avLst/>
          </a:prstGeom>
          <a:solidFill>
            <a:srgbClr val="EC1C1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Underestimate = 2x4 = 8</a:t>
            </a:r>
          </a:p>
        </p:txBody>
      </p:sp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4653706" y="1313468"/>
            <a:ext cx="1961407" cy="323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500"/>
              <a:t>V1</a:t>
            </a:r>
          </a:p>
        </p:txBody>
      </p:sp>
      <p:sp>
        <p:nvSpPr>
          <p:cNvPr id="6157" name="Text Box 9"/>
          <p:cNvSpPr txBox="1">
            <a:spLocks noChangeArrowheads="1"/>
          </p:cNvSpPr>
          <p:nvPr/>
        </p:nvSpPr>
        <p:spPr bwMode="auto">
          <a:xfrm>
            <a:off x="4831555" y="1728788"/>
            <a:ext cx="976873" cy="323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500" dirty="0" smtClean="0"/>
              <a:t>V2</a:t>
            </a:r>
            <a:endParaRPr lang="en-GB" sz="1500" dirty="0"/>
          </a:p>
        </p:txBody>
      </p:sp>
      <p:sp>
        <p:nvSpPr>
          <p:cNvPr id="6158" name="Line 10"/>
          <p:cNvSpPr>
            <a:spLocks noChangeShapeType="1"/>
          </p:cNvSpPr>
          <p:nvPr/>
        </p:nvSpPr>
        <p:spPr bwMode="auto">
          <a:xfrm>
            <a:off x="4257675" y="1690688"/>
            <a:ext cx="3500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6159" name="Text Box 11"/>
          <p:cNvSpPr txBox="1">
            <a:spLocks noChangeArrowheads="1"/>
          </p:cNvSpPr>
          <p:nvPr/>
        </p:nvSpPr>
        <p:spPr bwMode="auto">
          <a:xfrm>
            <a:off x="4165526" y="1676399"/>
            <a:ext cx="25717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/>
              <a:t>0</a:t>
            </a:r>
          </a:p>
        </p:txBody>
      </p:sp>
      <p:sp>
        <p:nvSpPr>
          <p:cNvPr id="6160" name="Text Box 12"/>
          <p:cNvSpPr txBox="1">
            <a:spLocks noChangeArrowheads="1"/>
          </p:cNvSpPr>
          <p:nvPr/>
        </p:nvSpPr>
        <p:spPr bwMode="auto">
          <a:xfrm>
            <a:off x="7493074" y="1681162"/>
            <a:ext cx="50006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/>
              <a:t>100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57725" y="1304925"/>
            <a:ext cx="1962150" cy="390525"/>
            <a:chOff x="2952" y="1680"/>
            <a:chExt cx="1648" cy="328"/>
          </a:xfrm>
        </p:grpSpPr>
        <p:sp>
          <p:nvSpPr>
            <p:cNvPr id="6173" name="Line 14"/>
            <p:cNvSpPr>
              <a:spLocks noChangeShapeType="1"/>
            </p:cNvSpPr>
            <p:nvPr/>
          </p:nvSpPr>
          <p:spPr bwMode="auto">
            <a:xfrm>
              <a:off x="2952" y="168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6174" name="Line 15"/>
            <p:cNvSpPr>
              <a:spLocks noChangeShapeType="1"/>
            </p:cNvSpPr>
            <p:nvPr/>
          </p:nvSpPr>
          <p:spPr bwMode="auto">
            <a:xfrm>
              <a:off x="4600" y="169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6175" name="Line 16"/>
            <p:cNvSpPr>
              <a:spLocks noChangeShapeType="1"/>
            </p:cNvSpPr>
            <p:nvPr/>
          </p:nvSpPr>
          <p:spPr bwMode="auto">
            <a:xfrm>
              <a:off x="2955" y="1683"/>
              <a:ext cx="1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 rot="10800000">
            <a:off x="4810125" y="1657350"/>
            <a:ext cx="1000125" cy="390525"/>
            <a:chOff x="2952" y="1680"/>
            <a:chExt cx="1648" cy="328"/>
          </a:xfrm>
        </p:grpSpPr>
        <p:sp>
          <p:nvSpPr>
            <p:cNvPr id="6170" name="Line 18"/>
            <p:cNvSpPr>
              <a:spLocks noChangeShapeType="1"/>
            </p:cNvSpPr>
            <p:nvPr/>
          </p:nvSpPr>
          <p:spPr bwMode="auto">
            <a:xfrm>
              <a:off x="2952" y="168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6171" name="Line 19"/>
            <p:cNvSpPr>
              <a:spLocks noChangeShapeType="1"/>
            </p:cNvSpPr>
            <p:nvPr/>
          </p:nvSpPr>
          <p:spPr bwMode="auto">
            <a:xfrm>
              <a:off x="4600" y="169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6172" name="Line 20"/>
            <p:cNvSpPr>
              <a:spLocks noChangeShapeType="1"/>
            </p:cNvSpPr>
            <p:nvPr/>
          </p:nvSpPr>
          <p:spPr bwMode="auto">
            <a:xfrm>
              <a:off x="2955" y="1683"/>
              <a:ext cx="1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</p:grp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437585" y="2568179"/>
            <a:ext cx="2322909" cy="123495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Overestimate = sum of 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18x1 = 18  11x1 = 11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6x1 = 6  3x1 = 3</a:t>
            </a:r>
          </a:p>
          <a:p>
            <a:pPr>
              <a:spcBef>
                <a:spcPct val="50000"/>
              </a:spcBef>
            </a:pPr>
            <a:r>
              <a:rPr lang="en-GB" sz="1350" dirty="0">
                <a:solidFill>
                  <a:schemeClr val="bg1"/>
                </a:solidFill>
              </a:rPr>
              <a:t>Total sum = 38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5436394" y="3882629"/>
            <a:ext cx="2322910" cy="1234953"/>
          </a:xfrm>
          <a:prstGeom prst="rect">
            <a:avLst/>
          </a:prstGeom>
          <a:solidFill>
            <a:srgbClr val="EC1C1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Underestimate = sum of </a:t>
            </a:r>
          </a:p>
          <a:p>
            <a:pPr>
              <a:spcBef>
                <a:spcPct val="50000"/>
              </a:spcBef>
            </a:pPr>
            <a:r>
              <a:rPr lang="en-GB" sz="1350"/>
              <a:t>11X1 = 11    6x1 =6</a:t>
            </a:r>
          </a:p>
          <a:p>
            <a:pPr>
              <a:spcBef>
                <a:spcPct val="50000"/>
              </a:spcBef>
            </a:pPr>
            <a:r>
              <a:rPr lang="en-GB" sz="1350"/>
              <a:t>3x1 = 3      2x1 = 2</a:t>
            </a:r>
          </a:p>
          <a:p>
            <a:pPr>
              <a:spcBef>
                <a:spcPct val="50000"/>
              </a:spcBef>
            </a:pPr>
            <a:r>
              <a:rPr lang="en-GB" sz="1350"/>
              <a:t>Total sum = 22</a:t>
            </a:r>
          </a:p>
        </p:txBody>
      </p:sp>
      <p:sp>
        <p:nvSpPr>
          <p:cNvPr id="6165" name="Text Box 23"/>
          <p:cNvSpPr txBox="1">
            <a:spLocks noChangeArrowheads="1"/>
          </p:cNvSpPr>
          <p:nvPr/>
        </p:nvSpPr>
        <p:spPr bwMode="auto">
          <a:xfrm>
            <a:off x="5133975" y="2119313"/>
            <a:ext cx="442913" cy="323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500" dirty="0" smtClean="0"/>
              <a:t>V3</a:t>
            </a:r>
            <a:endParaRPr lang="en-GB" sz="1500" dirty="0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 rot="10800000">
            <a:off x="5133975" y="2066925"/>
            <a:ext cx="447675" cy="390525"/>
            <a:chOff x="2952" y="1680"/>
            <a:chExt cx="1648" cy="328"/>
          </a:xfrm>
        </p:grpSpPr>
        <p:sp>
          <p:nvSpPr>
            <p:cNvPr id="6167" name="Line 25"/>
            <p:cNvSpPr>
              <a:spLocks noChangeShapeType="1"/>
            </p:cNvSpPr>
            <p:nvPr/>
          </p:nvSpPr>
          <p:spPr bwMode="auto">
            <a:xfrm>
              <a:off x="2952" y="168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6168" name="Line 26"/>
            <p:cNvSpPr>
              <a:spLocks noChangeShapeType="1"/>
            </p:cNvSpPr>
            <p:nvPr/>
          </p:nvSpPr>
          <p:spPr bwMode="auto">
            <a:xfrm>
              <a:off x="4600" y="169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6169" name="Line 27"/>
            <p:cNvSpPr>
              <a:spLocks noChangeShapeType="1"/>
            </p:cNvSpPr>
            <p:nvPr/>
          </p:nvSpPr>
          <p:spPr bwMode="auto">
            <a:xfrm>
              <a:off x="2955" y="1683"/>
              <a:ext cx="1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</p:grpSp>
      <p:graphicFrame>
        <p:nvGraphicFramePr>
          <p:cNvPr id="52252" name="Object 28"/>
          <p:cNvGraphicFramePr>
            <a:graphicFrameLocks noChangeAspect="1"/>
          </p:cNvGraphicFramePr>
          <p:nvPr/>
        </p:nvGraphicFramePr>
        <p:xfrm>
          <a:off x="2971800" y="3046810"/>
          <a:ext cx="719138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634680" imgH="431640" progId="Equation.3">
                  <p:embed/>
                </p:oleObj>
              </mc:Choice>
              <mc:Fallback>
                <p:oleObj name="Equation" r:id="rId3" imgW="634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6810"/>
                        <a:ext cx="719138" cy="4893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Object 29"/>
          <p:cNvGraphicFramePr>
            <a:graphicFrameLocks noChangeAspect="1"/>
          </p:cNvGraphicFramePr>
          <p:nvPr/>
        </p:nvGraphicFramePr>
        <p:xfrm>
          <a:off x="3014662" y="4405313"/>
          <a:ext cx="719138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634680" imgH="431640" progId="Equation.3">
                  <p:embed/>
                </p:oleObj>
              </mc:Choice>
              <mc:Fallback>
                <p:oleObj name="Equation" r:id="rId5" imgW="634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2" y="4405313"/>
                        <a:ext cx="719138" cy="4893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4" name="Object 30"/>
          <p:cNvGraphicFramePr>
            <a:graphicFrameLocks noChangeAspect="1"/>
          </p:cNvGraphicFramePr>
          <p:nvPr/>
        </p:nvGraphicFramePr>
        <p:xfrm>
          <a:off x="6960394" y="3230338"/>
          <a:ext cx="719138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634680" imgH="431640" progId="Equation.3">
                  <p:embed/>
                </p:oleObj>
              </mc:Choice>
              <mc:Fallback>
                <p:oleObj name="Equation" r:id="rId7" imgW="634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394" y="3230338"/>
                        <a:ext cx="719138" cy="4893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5" name="Object 31"/>
          <p:cNvGraphicFramePr>
            <a:graphicFrameLocks noChangeAspect="1"/>
          </p:cNvGraphicFramePr>
          <p:nvPr/>
        </p:nvGraphicFramePr>
        <p:xfrm>
          <a:off x="7003256" y="4577955"/>
          <a:ext cx="719138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634680" imgH="431640" progId="Equation.3">
                  <p:embed/>
                </p:oleObj>
              </mc:Choice>
              <mc:Fallback>
                <p:oleObj name="Equation" r:id="rId9" imgW="634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256" y="4577955"/>
                        <a:ext cx="719138" cy="4893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70" grpId="0" animBg="1"/>
      <p:bldP spid="12369" grpId="0" animBg="1"/>
      <p:bldP spid="12373" grpId="0" animBg="1"/>
      <p:bldP spid="15363" grpId="0" animBg="1"/>
      <p:bldP spid="153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EB10FB60-BD96-46F7-84A2-405768C70763}" type="slidenum">
              <a:rPr lang="en-GB" smtClean="0"/>
              <a:pPr/>
              <a:t>37</a:t>
            </a:fld>
            <a:endParaRPr lang="en-GB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205979"/>
            <a:ext cx="6172200" cy="4881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000" dirty="0"/>
              <a:t>Estimating the area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1" y="1200151"/>
            <a:ext cx="6858000" cy="3394472"/>
          </a:xfrm>
        </p:spPr>
        <p:txBody>
          <a:bodyPr/>
          <a:lstStyle/>
          <a:p>
            <a:pPr eaLnBrk="1" hangingPunct="1"/>
            <a:r>
              <a:rPr lang="en-GB" sz="2100" dirty="0"/>
              <a:t>We can see we are getting closer to the real area by bringing the upper estimate down and the lower estimate up </a:t>
            </a:r>
          </a:p>
          <a:p>
            <a:pPr eaLnBrk="1" hangingPunct="1"/>
            <a:r>
              <a:rPr lang="en-GB" sz="2100" dirty="0"/>
              <a:t>First 8&lt; Area &lt;72  here width each rectangle x = 4</a:t>
            </a:r>
          </a:p>
          <a:p>
            <a:pPr eaLnBrk="1" hangingPunct="1">
              <a:buFontTx/>
              <a:buNone/>
            </a:pPr>
            <a:r>
              <a:rPr lang="en-GB" sz="1500" dirty="0"/>
              <a:t>			y(0)x4&lt; </a:t>
            </a:r>
            <a:r>
              <a:rPr lang="en-GB" sz="1500" b="1" dirty="0"/>
              <a:t>Area</a:t>
            </a:r>
            <a:r>
              <a:rPr lang="en-GB" sz="1500" dirty="0"/>
              <a:t> &lt;y(4)x4</a:t>
            </a:r>
          </a:p>
          <a:p>
            <a:pPr eaLnBrk="1" hangingPunct="1"/>
            <a:r>
              <a:rPr lang="en-GB" sz="2100" dirty="0"/>
              <a:t>Second 16&lt; Area &lt;48 here width each rectangle x = 2</a:t>
            </a:r>
          </a:p>
          <a:p>
            <a:pPr eaLnBrk="1" hangingPunct="1">
              <a:buFontTx/>
              <a:buNone/>
            </a:pPr>
            <a:r>
              <a:rPr lang="en-GB" sz="1500" dirty="0"/>
              <a:t>		y(0)x2 +y(2)x2&lt; </a:t>
            </a:r>
            <a:r>
              <a:rPr lang="en-GB" sz="1500" b="1" dirty="0"/>
              <a:t>Area </a:t>
            </a:r>
            <a:r>
              <a:rPr lang="en-GB" sz="1500" dirty="0"/>
              <a:t>&lt; y(4)x2 + y(2)x2</a:t>
            </a:r>
          </a:p>
          <a:p>
            <a:pPr eaLnBrk="1" hangingPunct="1"/>
            <a:r>
              <a:rPr lang="en-GB" sz="2100" dirty="0"/>
              <a:t>Third 22&lt; Area &lt;38 here width each rectangle x = 1</a:t>
            </a:r>
          </a:p>
          <a:p>
            <a:pPr eaLnBrk="1" hangingPunct="1">
              <a:buFontTx/>
              <a:buNone/>
            </a:pPr>
            <a:r>
              <a:rPr lang="en-GB" sz="1500" dirty="0"/>
              <a:t>y(0)x1 +y(1)x1+ y(2)x1 +y(3)x1 &lt; </a:t>
            </a:r>
            <a:r>
              <a:rPr lang="en-GB" sz="1500" b="1" dirty="0"/>
              <a:t>Area</a:t>
            </a:r>
            <a:r>
              <a:rPr lang="en-GB" sz="1500" dirty="0"/>
              <a:t> &lt; y(4)x1 + y(3)x1 y(2)x1 + y(1)x1</a:t>
            </a:r>
          </a:p>
          <a:p>
            <a:pPr eaLnBrk="1" hangingPunct="1"/>
            <a:endParaRPr lang="en-GB" sz="1350" dirty="0"/>
          </a:p>
        </p:txBody>
      </p:sp>
      <p:sp>
        <p:nvSpPr>
          <p:cNvPr id="24583" name="Rectangle 7" descr="Wide upward diagonal"/>
          <p:cNvSpPr>
            <a:spLocks noChangeArrowheads="1"/>
          </p:cNvSpPr>
          <p:nvPr/>
        </p:nvSpPr>
        <p:spPr bwMode="auto">
          <a:xfrm>
            <a:off x="3707904" y="2615458"/>
            <a:ext cx="588169" cy="403622"/>
          </a:xfrm>
          <a:prstGeom prst="rect">
            <a:avLst/>
          </a:prstGeom>
          <a:pattFill prst="wdUpDiag">
            <a:fgClr>
              <a:schemeClr val="accent1">
                <a:alpha val="18823"/>
              </a:schemeClr>
            </a:fgClr>
            <a:bgClr>
              <a:schemeClr val="bg1">
                <a:alpha val="18823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4584" name="Rectangle 8" descr="Wide upward diagonal"/>
          <p:cNvSpPr>
            <a:spLocks noChangeArrowheads="1"/>
          </p:cNvSpPr>
          <p:nvPr/>
        </p:nvSpPr>
        <p:spPr bwMode="auto">
          <a:xfrm>
            <a:off x="3491880" y="3364138"/>
            <a:ext cx="621506" cy="402431"/>
          </a:xfrm>
          <a:prstGeom prst="rect">
            <a:avLst/>
          </a:prstGeom>
          <a:pattFill prst="wdUpDiag">
            <a:fgClr>
              <a:schemeClr val="accent1">
                <a:alpha val="18823"/>
              </a:schemeClr>
            </a:fgClr>
            <a:bgClr>
              <a:schemeClr val="bg1">
                <a:alpha val="18823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4585" name="Rectangle 9" descr="Wide upward diagonal"/>
          <p:cNvSpPr>
            <a:spLocks noChangeArrowheads="1"/>
          </p:cNvSpPr>
          <p:nvPr/>
        </p:nvSpPr>
        <p:spPr bwMode="auto">
          <a:xfrm>
            <a:off x="3939778" y="4071370"/>
            <a:ext cx="632222" cy="381000"/>
          </a:xfrm>
          <a:prstGeom prst="rect">
            <a:avLst/>
          </a:prstGeom>
          <a:pattFill prst="wdUpDiag">
            <a:fgClr>
              <a:schemeClr val="accent1">
                <a:alpha val="18823"/>
              </a:schemeClr>
            </a:fgClr>
            <a:bgClr>
              <a:schemeClr val="bg1">
                <a:alpha val="18823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0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  <p:bldP spid="24584" grpId="0" animBg="1"/>
      <p:bldP spid="2458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9790777E-657C-4820-8720-D5C14ECBE7FB}" type="slidenum">
              <a:rPr lang="en-GB" smtClean="0"/>
              <a:pPr/>
              <a:t>38</a:t>
            </a:fld>
            <a:endParaRPr lang="en-GB" smtClean="0"/>
          </a:p>
        </p:txBody>
      </p:sp>
      <p:sp>
        <p:nvSpPr>
          <p:cNvPr id="35843" name="Rectangle 398"/>
          <p:cNvSpPr>
            <a:spLocks noGrp="1" noChangeArrowheads="1"/>
          </p:cNvSpPr>
          <p:nvPr>
            <p:ph type="title"/>
          </p:nvPr>
        </p:nvSpPr>
        <p:spPr>
          <a:xfrm>
            <a:off x="1494235" y="0"/>
            <a:ext cx="6172200" cy="6274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And a fourth attempt?</a:t>
            </a:r>
          </a:p>
        </p:txBody>
      </p:sp>
      <p:graphicFrame>
        <p:nvGraphicFramePr>
          <p:cNvPr id="17829" name="Group 421"/>
          <p:cNvGraphicFramePr>
            <a:graphicFrameLocks noGrp="1"/>
          </p:cNvGraphicFramePr>
          <p:nvPr>
            <p:ph idx="1"/>
          </p:nvPr>
        </p:nvGraphicFramePr>
        <p:xfrm>
          <a:off x="1277541" y="1730147"/>
          <a:ext cx="3294459" cy="3413400"/>
        </p:xfrm>
        <a:graphic>
          <a:graphicData uri="http://schemas.openxmlformats.org/drawingml/2006/table">
            <a:tbl>
              <a:tblPr/>
              <a:tblGrid>
                <a:gridCol w="1097756"/>
                <a:gridCol w="1175147"/>
                <a:gridCol w="1021556"/>
              </a:tblGrid>
              <a:tr h="2743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Area=y*0.5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1.125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4.25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2.125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8.25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4.125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14.25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7.125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overestimate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33.5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underestimate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25.5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898" name="Rectangle 401"/>
          <p:cNvSpPr>
            <a:spLocks noChangeArrowheads="1"/>
          </p:cNvSpPr>
          <p:nvPr/>
        </p:nvSpPr>
        <p:spPr bwMode="auto">
          <a:xfrm>
            <a:off x="1143000" y="627460"/>
            <a:ext cx="68580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Fourth try  with width x = 0.5 25.5&lt; Area &lt;33.5</a:t>
            </a:r>
          </a:p>
          <a:p>
            <a:endParaRPr lang="en-GB" b="1" dirty="0"/>
          </a:p>
          <a:p>
            <a:r>
              <a:rPr lang="en-GB" sz="1350" dirty="0"/>
              <a:t>y(0)x0.5+y(0.5)x0.5+y(1)x).5+y(1.5)x0.5+y(2)x0.5+y(2.5)x0.5+y(3)x0.5+y(3.5)x0.5&lt; </a:t>
            </a:r>
            <a:r>
              <a:rPr lang="en-GB" sz="1350" b="1" dirty="0"/>
              <a:t>Area</a:t>
            </a:r>
            <a:r>
              <a:rPr lang="en-GB" sz="1350" dirty="0"/>
              <a:t> &lt; y(4)x0.5+y(3.5)x0.5+y(3)x0.5+y(2.5)x0.5+y(2)x0.5+y(1.5)x0.5+y(1)x0.5+y(0.5)x0.5</a:t>
            </a:r>
          </a:p>
        </p:txBody>
      </p:sp>
      <p:sp>
        <p:nvSpPr>
          <p:cNvPr id="35899" name="Rectangle 410"/>
          <p:cNvSpPr>
            <a:spLocks noChangeArrowheads="1"/>
          </p:cNvSpPr>
          <p:nvPr/>
        </p:nvSpPr>
        <p:spPr bwMode="auto">
          <a:xfrm>
            <a:off x="5381625" y="1762125"/>
            <a:ext cx="1294210" cy="3190875"/>
          </a:xfrm>
          <a:prstGeom prst="rect">
            <a:avLst/>
          </a:prstGeom>
          <a:solidFill>
            <a:schemeClr val="folHlink">
              <a:alpha val="5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900" name="Text Box 411"/>
          <p:cNvSpPr txBox="1">
            <a:spLocks noChangeArrowheads="1"/>
          </p:cNvSpPr>
          <p:nvPr/>
        </p:nvSpPr>
        <p:spPr bwMode="auto">
          <a:xfrm>
            <a:off x="5057775" y="4868466"/>
            <a:ext cx="3238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x</a:t>
            </a:r>
          </a:p>
        </p:txBody>
      </p:sp>
      <p:sp>
        <p:nvSpPr>
          <p:cNvPr id="35901" name="Text Box 412"/>
          <p:cNvSpPr txBox="1">
            <a:spLocks noChangeArrowheads="1"/>
          </p:cNvSpPr>
          <p:nvPr/>
        </p:nvSpPr>
        <p:spPr bwMode="auto">
          <a:xfrm>
            <a:off x="6786562" y="1707356"/>
            <a:ext cx="12144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y (x + width) </a:t>
            </a:r>
          </a:p>
        </p:txBody>
      </p:sp>
      <p:sp>
        <p:nvSpPr>
          <p:cNvPr id="35902" name="Freeform 413"/>
          <p:cNvSpPr>
            <a:spLocks/>
          </p:cNvSpPr>
          <p:nvPr/>
        </p:nvSpPr>
        <p:spPr bwMode="auto">
          <a:xfrm>
            <a:off x="5382816" y="1762125"/>
            <a:ext cx="1295400" cy="2233613"/>
          </a:xfrm>
          <a:custGeom>
            <a:avLst/>
            <a:gdLst>
              <a:gd name="T0" fmla="*/ 2147483647 w 1088"/>
              <a:gd name="T1" fmla="*/ 0 h 1587"/>
              <a:gd name="T2" fmla="*/ 1600298104 w 1088"/>
              <a:gd name="T3" fmla="*/ 2147483647 h 1587"/>
              <a:gd name="T4" fmla="*/ 0 w 1088"/>
              <a:gd name="T5" fmla="*/ 2147483647 h 1587"/>
              <a:gd name="T6" fmla="*/ 0 60000 65536"/>
              <a:gd name="T7" fmla="*/ 0 60000 65536"/>
              <a:gd name="T8" fmla="*/ 0 60000 65536"/>
              <a:gd name="T9" fmla="*/ 0 w 1088"/>
              <a:gd name="T10" fmla="*/ 0 h 1587"/>
              <a:gd name="T11" fmla="*/ 1088 w 1088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8" h="1587">
                <a:moveTo>
                  <a:pt x="1088" y="0"/>
                </a:moveTo>
                <a:cubicBezTo>
                  <a:pt x="952" y="435"/>
                  <a:pt x="816" y="870"/>
                  <a:pt x="635" y="1134"/>
                </a:cubicBezTo>
                <a:cubicBezTo>
                  <a:pt x="454" y="1398"/>
                  <a:pt x="106" y="1512"/>
                  <a:pt x="0" y="158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35903" name="Text Box 414"/>
          <p:cNvSpPr txBox="1">
            <a:spLocks noChangeArrowheads="1"/>
          </p:cNvSpPr>
          <p:nvPr/>
        </p:nvSpPr>
        <p:spPr bwMode="auto">
          <a:xfrm>
            <a:off x="4733925" y="3543300"/>
            <a:ext cx="53935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y (x)</a:t>
            </a:r>
          </a:p>
        </p:txBody>
      </p:sp>
      <p:sp>
        <p:nvSpPr>
          <p:cNvPr id="35904" name="Rectangle 415"/>
          <p:cNvSpPr>
            <a:spLocks noChangeArrowheads="1"/>
          </p:cNvSpPr>
          <p:nvPr/>
        </p:nvSpPr>
        <p:spPr bwMode="auto">
          <a:xfrm>
            <a:off x="5381625" y="3975498"/>
            <a:ext cx="1295400" cy="958453"/>
          </a:xfrm>
          <a:prstGeom prst="rect">
            <a:avLst/>
          </a:prstGeom>
          <a:solidFill>
            <a:srgbClr val="EC1C1C">
              <a:alpha val="8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905" name="Text Box 416"/>
          <p:cNvSpPr txBox="1">
            <a:spLocks noChangeArrowheads="1"/>
          </p:cNvSpPr>
          <p:nvPr/>
        </p:nvSpPr>
        <p:spPr bwMode="auto">
          <a:xfrm>
            <a:off x="6678216" y="4868466"/>
            <a:ext cx="1052513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x + width</a:t>
            </a:r>
          </a:p>
        </p:txBody>
      </p:sp>
      <p:sp>
        <p:nvSpPr>
          <p:cNvPr id="35906" name="Rectangle 68" descr="Wide upward diagonal"/>
          <p:cNvSpPr>
            <a:spLocks noChangeArrowheads="1"/>
          </p:cNvSpPr>
          <p:nvPr/>
        </p:nvSpPr>
        <p:spPr bwMode="auto">
          <a:xfrm>
            <a:off x="4733925" y="586874"/>
            <a:ext cx="522684" cy="381000"/>
          </a:xfrm>
          <a:prstGeom prst="rect">
            <a:avLst/>
          </a:prstGeom>
          <a:pattFill prst="wdUpDiag">
            <a:fgClr>
              <a:schemeClr val="accent1">
                <a:alpha val="18823"/>
              </a:schemeClr>
            </a:fgClr>
            <a:bgClr>
              <a:schemeClr val="bg1">
                <a:alpha val="18823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588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81625" y="1538280"/>
            <a:ext cx="1296591" cy="3190875"/>
            <a:chOff x="3560" y="1480"/>
            <a:chExt cx="1089" cy="2680"/>
          </a:xfrm>
        </p:grpSpPr>
        <p:sp>
          <p:nvSpPr>
            <p:cNvPr id="7190" name="Rectangle 6"/>
            <p:cNvSpPr>
              <a:spLocks noChangeArrowheads="1"/>
            </p:cNvSpPr>
            <p:nvPr/>
          </p:nvSpPr>
          <p:spPr bwMode="auto">
            <a:xfrm>
              <a:off x="3560" y="1480"/>
              <a:ext cx="1087" cy="2680"/>
            </a:xfrm>
            <a:prstGeom prst="rect">
              <a:avLst/>
            </a:prstGeom>
            <a:solidFill>
              <a:schemeClr val="folHlink">
                <a:alpha val="549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91" name="Freeform 9"/>
            <p:cNvSpPr>
              <a:spLocks/>
            </p:cNvSpPr>
            <p:nvPr/>
          </p:nvSpPr>
          <p:spPr bwMode="auto">
            <a:xfrm>
              <a:off x="3561" y="1480"/>
              <a:ext cx="1088" cy="1876"/>
            </a:xfrm>
            <a:custGeom>
              <a:avLst/>
              <a:gdLst>
                <a:gd name="T0" fmla="*/ 1088 w 1088"/>
                <a:gd name="T1" fmla="*/ 0 h 1587"/>
                <a:gd name="T2" fmla="*/ 635 w 1088"/>
                <a:gd name="T3" fmla="*/ 1585 h 1587"/>
                <a:gd name="T4" fmla="*/ 0 w 1088"/>
                <a:gd name="T5" fmla="*/ 2218 h 1587"/>
                <a:gd name="T6" fmla="*/ 0 60000 65536"/>
                <a:gd name="T7" fmla="*/ 0 60000 65536"/>
                <a:gd name="T8" fmla="*/ 0 60000 65536"/>
                <a:gd name="T9" fmla="*/ 0 w 1088"/>
                <a:gd name="T10" fmla="*/ 0 h 1587"/>
                <a:gd name="T11" fmla="*/ 1088 w 1088"/>
                <a:gd name="T12" fmla="*/ 1587 h 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1587">
                  <a:moveTo>
                    <a:pt x="1088" y="0"/>
                  </a:moveTo>
                  <a:cubicBezTo>
                    <a:pt x="952" y="435"/>
                    <a:pt x="816" y="870"/>
                    <a:pt x="635" y="1134"/>
                  </a:cubicBezTo>
                  <a:cubicBezTo>
                    <a:pt x="454" y="1398"/>
                    <a:pt x="106" y="1512"/>
                    <a:pt x="0" y="158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7192" name="Rectangle 10"/>
            <p:cNvSpPr>
              <a:spLocks noChangeArrowheads="1"/>
            </p:cNvSpPr>
            <p:nvPr/>
          </p:nvSpPr>
          <p:spPr bwMode="auto">
            <a:xfrm>
              <a:off x="3560" y="3339"/>
              <a:ext cx="1088" cy="805"/>
            </a:xfrm>
            <a:prstGeom prst="rect">
              <a:avLst/>
            </a:prstGeom>
            <a:solidFill>
              <a:srgbClr val="EC1C1C">
                <a:alpha val="8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71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97591BBE-DC57-4317-8B63-62EB02CBFF40}" type="slidenum">
              <a:rPr lang="en-GB" smtClean="0"/>
              <a:pPr/>
              <a:t>39</a:t>
            </a:fld>
            <a:endParaRPr lang="en-GB" smtClean="0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0"/>
            <a:ext cx="6172200" cy="64412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Theory (optional)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39328" y="1347614"/>
                <a:ext cx="3747747" cy="3912552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sz="2100" dirty="0" smtClean="0"/>
                  <a:t>Just as we did before with differentiation we will look at making the width of the rectangles a very small amount of </a:t>
                </a:r>
                <a14:m>
                  <m:oMath xmlns:m="http://schemas.openxmlformats.org/officeDocument/2006/math">
                    <m:r>
                      <a:rPr lang="en-GB" sz="21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100" dirty="0" smtClean="0"/>
                  <a:t> known as </a:t>
                </a:r>
                <a14:m>
                  <m:oMath xmlns:m="http://schemas.openxmlformats.org/officeDocument/2006/math">
                    <m:r>
                      <a:rPr lang="en-GB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100" dirty="0" smtClean="0"/>
                  <a:t> </a:t>
                </a:r>
                <a:endParaRPr lang="en-GB" sz="2100" dirty="0"/>
              </a:p>
              <a:p>
                <a:pPr eaLnBrk="1" hangingPunct="1"/>
                <a:r>
                  <a:rPr lang="en-GB" sz="2100" dirty="0"/>
                  <a:t>The area becomes the limit of the two sums of all the rectangles </a:t>
                </a:r>
                <a:r>
                  <a:rPr lang="en-GB" sz="2100" dirty="0" smtClean="0"/>
                  <a:t>whose </a:t>
                </a:r>
                <a:r>
                  <a:rPr lang="en-GB" sz="2100" dirty="0"/>
                  <a:t>areas are </a:t>
                </a:r>
                <a14:m>
                  <m:oMath xmlns:m="http://schemas.openxmlformats.org/officeDocument/2006/math">
                    <m:r>
                      <a:rPr lang="en-GB" sz="21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100" dirty="0" smtClean="0"/>
                  <a:t>   as  </a:t>
                </a:r>
                <a14:m>
                  <m:oMath xmlns:m="http://schemas.openxmlformats.org/officeDocument/2006/math">
                    <m:r>
                      <a:rPr lang="en-GB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100" dirty="0" smtClean="0"/>
                  <a:t> </a:t>
                </a:r>
                <a:r>
                  <a:rPr lang="en-GB" sz="2100" dirty="0"/>
                  <a:t>tends to 0</a:t>
                </a:r>
              </a:p>
              <a:p>
                <a:pPr eaLnBrk="1" hangingPunct="1"/>
                <a:endParaRPr lang="en-GB" sz="2100" dirty="0"/>
              </a:p>
              <a:p>
                <a:pPr eaLnBrk="1" hangingPunct="1"/>
                <a:endParaRPr lang="en-GB" sz="21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39328" y="1347614"/>
                <a:ext cx="3747747" cy="3912552"/>
              </a:xfrm>
              <a:blipFill rotWithShape="0">
                <a:blip r:embed="rId3"/>
                <a:stretch>
                  <a:fillRect t="-1090" r="-1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0" name="Text Box 7"/>
          <p:cNvSpPr txBox="1">
            <a:spLocks noChangeArrowheads="1"/>
          </p:cNvSpPr>
          <p:nvPr/>
        </p:nvSpPr>
        <p:spPr bwMode="auto">
          <a:xfrm>
            <a:off x="5290373" y="4623018"/>
            <a:ext cx="32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x</a:t>
            </a:r>
          </a:p>
        </p:txBody>
      </p:sp>
      <p:sp>
        <p:nvSpPr>
          <p:cNvPr id="7182" name="Text Box 11"/>
          <p:cNvSpPr txBox="1">
            <a:spLocks noChangeArrowheads="1"/>
          </p:cNvSpPr>
          <p:nvPr/>
        </p:nvSpPr>
        <p:spPr bwMode="auto">
          <a:xfrm>
            <a:off x="6678216" y="4644621"/>
            <a:ext cx="1052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x+</a:t>
            </a:r>
          </a:p>
        </p:txBody>
      </p:sp>
      <p:graphicFrame>
        <p:nvGraphicFramePr>
          <p:cNvPr id="7171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02066" y="4626761"/>
          <a:ext cx="323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77480" imgH="177480" progId="Equation.3">
                  <p:embed/>
                </p:oleObj>
              </mc:Choice>
              <mc:Fallback>
                <p:oleObj name="Equation" r:id="rId4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066" y="4626761"/>
                        <a:ext cx="3238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5"/>
          <p:cNvGraphicFramePr>
            <a:graphicFrameLocks noChangeAspect="1"/>
          </p:cNvGraphicFramePr>
          <p:nvPr/>
        </p:nvGraphicFramePr>
        <p:xfrm>
          <a:off x="5813823" y="1106084"/>
          <a:ext cx="377428" cy="377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177480" imgH="177480" progId="Equation.3">
                  <p:embed/>
                </p:oleObj>
              </mc:Choice>
              <mc:Fallback>
                <p:oleObj name="Equation" r:id="rId6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823" y="1106084"/>
                        <a:ext cx="377428" cy="377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Line 16"/>
          <p:cNvSpPr>
            <a:spLocks noChangeShapeType="1"/>
          </p:cNvSpPr>
          <p:nvPr/>
        </p:nvSpPr>
        <p:spPr bwMode="auto">
          <a:xfrm>
            <a:off x="6354366" y="1268009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7184" name="Line 17"/>
          <p:cNvSpPr>
            <a:spLocks noChangeShapeType="1"/>
          </p:cNvSpPr>
          <p:nvPr/>
        </p:nvSpPr>
        <p:spPr bwMode="auto">
          <a:xfrm flipH="1">
            <a:off x="5436394" y="1268009"/>
            <a:ext cx="3774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6660356" y="2780102"/>
            <a:ext cx="11441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y(x+      )</a:t>
            </a:r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 flipV="1">
            <a:off x="6768704" y="1483512"/>
            <a:ext cx="0" cy="1188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7187" name="Line 20"/>
          <p:cNvSpPr>
            <a:spLocks noChangeShapeType="1"/>
          </p:cNvSpPr>
          <p:nvPr/>
        </p:nvSpPr>
        <p:spPr bwMode="auto">
          <a:xfrm>
            <a:off x="6768704" y="3103952"/>
            <a:ext cx="0" cy="15656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graphicFrame>
        <p:nvGraphicFramePr>
          <p:cNvPr id="7175" name="Object 23"/>
          <p:cNvGraphicFramePr>
            <a:graphicFrameLocks noChangeAspect="1"/>
          </p:cNvGraphicFramePr>
          <p:nvPr/>
        </p:nvGraphicFramePr>
        <p:xfrm>
          <a:off x="7192566" y="2788436"/>
          <a:ext cx="323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177480" imgH="177480" progId="Equation.3">
                  <p:embed/>
                </p:oleObj>
              </mc:Choice>
              <mc:Fallback>
                <p:oleObj name="Equation" r:id="rId7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566" y="2788436"/>
                        <a:ext cx="3238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Line 24"/>
          <p:cNvSpPr>
            <a:spLocks noChangeShapeType="1"/>
          </p:cNvSpPr>
          <p:nvPr/>
        </p:nvSpPr>
        <p:spPr bwMode="auto">
          <a:xfrm flipV="1">
            <a:off x="5201841" y="3788562"/>
            <a:ext cx="0" cy="531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7189" name="Text Box 25"/>
          <p:cNvSpPr txBox="1">
            <a:spLocks noChangeArrowheads="1"/>
          </p:cNvSpPr>
          <p:nvPr/>
        </p:nvSpPr>
        <p:spPr bwMode="auto">
          <a:xfrm>
            <a:off x="5076825" y="4449359"/>
            <a:ext cx="323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4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y02\AppData\Local\Microsoft\Windows\Temporary Internet Files\Content.IE5\C23J4VQJ\royalty-free-roller-coaster-clipart-illustration-215009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0" b="10400"/>
          <a:stretch/>
        </p:blipFill>
        <p:spPr bwMode="auto">
          <a:xfrm>
            <a:off x="3995936" y="987574"/>
            <a:ext cx="489857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2" y="1863849"/>
            <a:ext cx="3139916" cy="235190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5576" y="4869656"/>
            <a:ext cx="5421083" cy="273844"/>
          </a:xfrm>
        </p:spPr>
        <p:txBody>
          <a:bodyPr/>
          <a:lstStyle/>
          <a:p>
            <a:r>
              <a:rPr lang="fr-FR" dirty="0" smtClean="0"/>
              <a:t>YDF 2015/16 AMC</a:t>
            </a:r>
            <a:endParaRPr lang="en-GB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Curves - Changing gradient</a:t>
            </a:r>
          </a:p>
        </p:txBody>
      </p:sp>
      <p:pic>
        <p:nvPicPr>
          <p:cNvPr id="7" name="Picture 2" descr="C:\Users\fy02\AppData\Local\Microsoft\Windows\Temporary Internet Files\Content.IE5\MH9ZYQJL\MC9002353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180" y="195943"/>
            <a:ext cx="1255459" cy="5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6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AA0D20F3-96E9-4B2E-B57C-64BBCBFA794A}" type="slidenum">
              <a:rPr lang="en-GB" smtClean="0"/>
              <a:pPr/>
              <a:t>40</a:t>
            </a:fld>
            <a:endParaRPr lang="en-GB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3338"/>
            <a:ext cx="6172200" cy="857250"/>
          </a:xfrm>
        </p:spPr>
        <p:txBody>
          <a:bodyPr/>
          <a:lstStyle/>
          <a:p>
            <a:pPr eaLnBrk="1" hangingPunct="1"/>
            <a:r>
              <a:rPr lang="en-GB" smtClean="0"/>
              <a:t>Integration (definitely)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0381" y="1308290"/>
            <a:ext cx="4621660" cy="3643313"/>
          </a:xfrm>
        </p:spPr>
        <p:txBody>
          <a:bodyPr/>
          <a:lstStyle/>
          <a:p>
            <a:pPr eaLnBrk="1" hangingPunct="1"/>
            <a:r>
              <a:rPr lang="en-GB" sz="2100" dirty="0"/>
              <a:t>The rigorous theory of integration is beyond the scope of this course but this limit of the area of a curve y = f(x) between the two boundaries </a:t>
            </a:r>
            <a:r>
              <a:rPr lang="en-GB" sz="2100" dirty="0">
                <a:solidFill>
                  <a:schemeClr val="accent2"/>
                </a:solidFill>
              </a:rPr>
              <a:t>a</a:t>
            </a:r>
            <a:r>
              <a:rPr lang="en-GB" sz="2100" dirty="0"/>
              <a:t> and </a:t>
            </a:r>
            <a:r>
              <a:rPr lang="en-GB" sz="2100" dirty="0">
                <a:solidFill>
                  <a:schemeClr val="accent2"/>
                </a:solidFill>
              </a:rPr>
              <a:t>b</a:t>
            </a:r>
            <a:r>
              <a:rPr lang="en-GB" sz="2100" dirty="0"/>
              <a:t> is know as the </a:t>
            </a:r>
            <a:r>
              <a:rPr lang="en-GB" sz="2100" b="1" dirty="0">
                <a:solidFill>
                  <a:schemeClr val="accent2"/>
                </a:solidFill>
              </a:rPr>
              <a:t>integral</a:t>
            </a:r>
            <a:r>
              <a:rPr lang="en-GB" sz="2100" dirty="0"/>
              <a:t> of </a:t>
            </a:r>
            <a:r>
              <a:rPr lang="en-GB" sz="2100" dirty="0">
                <a:solidFill>
                  <a:schemeClr val="accent2"/>
                </a:solidFill>
              </a:rPr>
              <a:t>y with respect to x</a:t>
            </a:r>
            <a:r>
              <a:rPr lang="en-GB" sz="2100" dirty="0"/>
              <a:t> between </a:t>
            </a:r>
            <a:r>
              <a:rPr lang="en-GB" sz="2100" dirty="0">
                <a:solidFill>
                  <a:schemeClr val="accent2"/>
                </a:solidFill>
              </a:rPr>
              <a:t>x = a</a:t>
            </a:r>
            <a:r>
              <a:rPr lang="en-GB" sz="2100" dirty="0"/>
              <a:t> and </a:t>
            </a:r>
            <a:r>
              <a:rPr lang="en-GB" sz="2100" dirty="0">
                <a:solidFill>
                  <a:schemeClr val="accent2"/>
                </a:solidFill>
              </a:rPr>
              <a:t>x = b</a:t>
            </a:r>
            <a:r>
              <a:rPr lang="en-GB" sz="2100" dirty="0"/>
              <a:t> and written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1100571"/>
              </p:ext>
            </p:extLst>
          </p:nvPr>
        </p:nvGraphicFramePr>
        <p:xfrm>
          <a:off x="2483768" y="3380812"/>
          <a:ext cx="948929" cy="124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368280" imgH="482400" progId="Equation.3">
                  <p:embed/>
                </p:oleObj>
              </mc:Choice>
              <mc:Fallback>
                <p:oleObj name="Equation" r:id="rId4" imgW="368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380812"/>
                        <a:ext cx="948929" cy="1241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5580112" y="1994277"/>
            <a:ext cx="0" cy="18252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580113" y="3819505"/>
            <a:ext cx="32504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8201" name="Freeform 9" descr="Wide upward diagonal"/>
          <p:cNvSpPr>
            <a:spLocks/>
          </p:cNvSpPr>
          <p:nvPr/>
        </p:nvSpPr>
        <p:spPr bwMode="auto">
          <a:xfrm>
            <a:off x="6282581" y="2163345"/>
            <a:ext cx="2347913" cy="1700213"/>
          </a:xfrm>
          <a:custGeom>
            <a:avLst/>
            <a:gdLst>
              <a:gd name="T0" fmla="*/ 138563116 w 2523"/>
              <a:gd name="T1" fmla="*/ 1501214999 h 2197"/>
              <a:gd name="T2" fmla="*/ 626614920 w 2523"/>
              <a:gd name="T3" fmla="*/ 1467144727 h 2197"/>
              <a:gd name="T4" fmla="*/ 886806735 w 2523"/>
              <a:gd name="T5" fmla="*/ 1443720963 h 2197"/>
              <a:gd name="T6" fmla="*/ 1099270865 w 2523"/>
              <a:gd name="T7" fmla="*/ 1401133896 h 2197"/>
              <a:gd name="T8" fmla="*/ 1588862701 w 2523"/>
              <a:gd name="T9" fmla="*/ 1310635476 h 2197"/>
              <a:gd name="T10" fmla="*/ 1778232984 w 2523"/>
              <a:gd name="T11" fmla="*/ 1257400869 h 2197"/>
              <a:gd name="T12" fmla="*/ 1890623781 w 2523"/>
              <a:gd name="T13" fmla="*/ 1205231119 h 2197"/>
              <a:gd name="T14" fmla="*/ 2041504320 w 2523"/>
              <a:gd name="T15" fmla="*/ 1149866797 h 2197"/>
              <a:gd name="T16" fmla="*/ 2098469637 w 2523"/>
              <a:gd name="T17" fmla="*/ 1114731667 h 2197"/>
              <a:gd name="T18" fmla="*/ 2147483647 w 2523"/>
              <a:gd name="T19" fmla="*/ 1062561659 h 2197"/>
              <a:gd name="T20" fmla="*/ 2147483647 w 2523"/>
              <a:gd name="T21" fmla="*/ 1010391909 h 2197"/>
              <a:gd name="T22" fmla="*/ 2147483647 w 2523"/>
              <a:gd name="T23" fmla="*/ 868787565 h 2197"/>
              <a:gd name="T24" fmla="*/ 2147483647 w 2523"/>
              <a:gd name="T25" fmla="*/ 749542127 h 2197"/>
              <a:gd name="T26" fmla="*/ 2147483647 w 2523"/>
              <a:gd name="T27" fmla="*/ 631361546 h 2197"/>
              <a:gd name="T28" fmla="*/ 2147483647 w 2523"/>
              <a:gd name="T29" fmla="*/ 376900778 h 2197"/>
              <a:gd name="T30" fmla="*/ 2147483647 w 2523"/>
              <a:gd name="T31" fmla="*/ 253396878 h 2197"/>
              <a:gd name="T32" fmla="*/ 2147483647 w 2523"/>
              <a:gd name="T33" fmla="*/ 172480110 h 2197"/>
              <a:gd name="T34" fmla="*/ 2147483647 w 2523"/>
              <a:gd name="T35" fmla="*/ 566415572 h 2197"/>
              <a:gd name="T36" fmla="*/ 2147483647 w 2523"/>
              <a:gd name="T37" fmla="*/ 1949449733 h 2197"/>
              <a:gd name="T38" fmla="*/ 2147483647 w 2523"/>
              <a:gd name="T39" fmla="*/ 2147483647 h 2197"/>
              <a:gd name="T40" fmla="*/ 2147483647 w 2523"/>
              <a:gd name="T41" fmla="*/ 2147483647 h 2197"/>
              <a:gd name="T42" fmla="*/ 2147483647 w 2523"/>
              <a:gd name="T43" fmla="*/ 2147483647 h 2197"/>
              <a:gd name="T44" fmla="*/ 1268626978 w 2523"/>
              <a:gd name="T45" fmla="*/ 2147483647 h 2197"/>
              <a:gd name="T46" fmla="*/ 794431350 w 2523"/>
              <a:gd name="T47" fmla="*/ 2147483647 h 2197"/>
              <a:gd name="T48" fmla="*/ 369502936 w 2523"/>
              <a:gd name="T49" fmla="*/ 2147483647 h 2197"/>
              <a:gd name="T50" fmla="*/ 23093856 w 2523"/>
              <a:gd name="T51" fmla="*/ 2147483647 h 2197"/>
              <a:gd name="T52" fmla="*/ 36949916 w 2523"/>
              <a:gd name="T53" fmla="*/ 2147483647 h 2197"/>
              <a:gd name="T54" fmla="*/ 27712129 w 2523"/>
              <a:gd name="T55" fmla="*/ 2133641145 h 2197"/>
              <a:gd name="T56" fmla="*/ 36949916 w 2523"/>
              <a:gd name="T57" fmla="*/ 1903668095 h 2197"/>
              <a:gd name="T58" fmla="*/ 36949916 w 2523"/>
              <a:gd name="T59" fmla="*/ 1628977232 h 2197"/>
              <a:gd name="T60" fmla="*/ 27712129 w 2523"/>
              <a:gd name="T61" fmla="*/ 1513991223 h 2197"/>
              <a:gd name="T62" fmla="*/ 138563116 w 2523"/>
              <a:gd name="T63" fmla="*/ 1501214999 h 219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523"/>
              <a:gd name="T97" fmla="*/ 0 h 2197"/>
              <a:gd name="T98" fmla="*/ 2523 w 2523"/>
              <a:gd name="T99" fmla="*/ 2197 h 2197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523" h="2197">
                <a:moveTo>
                  <a:pt x="90" y="1410"/>
                </a:moveTo>
                <a:cubicBezTo>
                  <a:pt x="200" y="1406"/>
                  <a:pt x="297" y="1388"/>
                  <a:pt x="407" y="1378"/>
                </a:cubicBezTo>
                <a:cubicBezTo>
                  <a:pt x="457" y="1373"/>
                  <a:pt x="526" y="1360"/>
                  <a:pt x="576" y="1356"/>
                </a:cubicBezTo>
                <a:cubicBezTo>
                  <a:pt x="629" y="1352"/>
                  <a:pt x="661" y="1320"/>
                  <a:pt x="714" y="1316"/>
                </a:cubicBezTo>
                <a:cubicBezTo>
                  <a:pt x="821" y="1290"/>
                  <a:pt x="925" y="1257"/>
                  <a:pt x="1032" y="1231"/>
                </a:cubicBezTo>
                <a:cubicBezTo>
                  <a:pt x="1074" y="1203"/>
                  <a:pt x="1106" y="1194"/>
                  <a:pt x="1155" y="1181"/>
                </a:cubicBezTo>
                <a:cubicBezTo>
                  <a:pt x="1179" y="1165"/>
                  <a:pt x="1204" y="1148"/>
                  <a:pt x="1228" y="1132"/>
                </a:cubicBezTo>
                <a:cubicBezTo>
                  <a:pt x="1326" y="1066"/>
                  <a:pt x="1211" y="1131"/>
                  <a:pt x="1326" y="1080"/>
                </a:cubicBezTo>
                <a:cubicBezTo>
                  <a:pt x="1349" y="1070"/>
                  <a:pt x="1363" y="1047"/>
                  <a:pt x="1363" y="1047"/>
                </a:cubicBezTo>
                <a:cubicBezTo>
                  <a:pt x="1479" y="968"/>
                  <a:pt x="1308" y="1082"/>
                  <a:pt x="1449" y="998"/>
                </a:cubicBezTo>
                <a:cubicBezTo>
                  <a:pt x="1474" y="983"/>
                  <a:pt x="1523" y="949"/>
                  <a:pt x="1523" y="949"/>
                </a:cubicBezTo>
                <a:cubicBezTo>
                  <a:pt x="1553" y="918"/>
                  <a:pt x="1627" y="857"/>
                  <a:pt x="1674" y="816"/>
                </a:cubicBezTo>
                <a:cubicBezTo>
                  <a:pt x="1721" y="775"/>
                  <a:pt x="1758" y="741"/>
                  <a:pt x="1804" y="704"/>
                </a:cubicBezTo>
                <a:cubicBezTo>
                  <a:pt x="1858" y="668"/>
                  <a:pt x="1900" y="628"/>
                  <a:pt x="1952" y="593"/>
                </a:cubicBezTo>
                <a:cubicBezTo>
                  <a:pt x="2021" y="487"/>
                  <a:pt x="2125" y="443"/>
                  <a:pt x="2214" y="354"/>
                </a:cubicBezTo>
                <a:cubicBezTo>
                  <a:pt x="2226" y="303"/>
                  <a:pt x="2284" y="277"/>
                  <a:pt x="2319" y="238"/>
                </a:cubicBezTo>
                <a:cubicBezTo>
                  <a:pt x="2342" y="212"/>
                  <a:pt x="2376" y="162"/>
                  <a:pt x="2376" y="162"/>
                </a:cubicBezTo>
                <a:cubicBezTo>
                  <a:pt x="2430" y="0"/>
                  <a:pt x="2411" y="97"/>
                  <a:pt x="2417" y="532"/>
                </a:cubicBezTo>
                <a:cubicBezTo>
                  <a:pt x="2423" y="965"/>
                  <a:pt x="2425" y="1398"/>
                  <a:pt x="2429" y="1831"/>
                </a:cubicBezTo>
                <a:cubicBezTo>
                  <a:pt x="2436" y="2094"/>
                  <a:pt x="2449" y="2087"/>
                  <a:pt x="2442" y="2142"/>
                </a:cubicBezTo>
                <a:cubicBezTo>
                  <a:pt x="2435" y="2197"/>
                  <a:pt x="2523" y="2158"/>
                  <a:pt x="2388" y="2160"/>
                </a:cubicBezTo>
                <a:cubicBezTo>
                  <a:pt x="2253" y="2162"/>
                  <a:pt x="1893" y="2154"/>
                  <a:pt x="1632" y="2154"/>
                </a:cubicBezTo>
                <a:cubicBezTo>
                  <a:pt x="1350" y="2142"/>
                  <a:pt x="1150" y="2168"/>
                  <a:pt x="824" y="2162"/>
                </a:cubicBezTo>
                <a:cubicBezTo>
                  <a:pt x="731" y="2153"/>
                  <a:pt x="612" y="2160"/>
                  <a:pt x="516" y="2154"/>
                </a:cubicBezTo>
                <a:cubicBezTo>
                  <a:pt x="418" y="2148"/>
                  <a:pt x="323" y="2155"/>
                  <a:pt x="240" y="2154"/>
                </a:cubicBezTo>
                <a:cubicBezTo>
                  <a:pt x="157" y="2153"/>
                  <a:pt x="51" y="2162"/>
                  <a:pt x="15" y="2150"/>
                </a:cubicBezTo>
                <a:cubicBezTo>
                  <a:pt x="7" y="2125"/>
                  <a:pt x="32" y="2107"/>
                  <a:pt x="24" y="2082"/>
                </a:cubicBezTo>
                <a:cubicBezTo>
                  <a:pt x="20" y="2070"/>
                  <a:pt x="0" y="2004"/>
                  <a:pt x="18" y="2004"/>
                </a:cubicBezTo>
                <a:cubicBezTo>
                  <a:pt x="8" y="1945"/>
                  <a:pt x="35" y="1846"/>
                  <a:pt x="24" y="1788"/>
                </a:cubicBezTo>
                <a:cubicBezTo>
                  <a:pt x="28" y="1678"/>
                  <a:pt x="9" y="1639"/>
                  <a:pt x="24" y="1530"/>
                </a:cubicBezTo>
                <a:cubicBezTo>
                  <a:pt x="29" y="1489"/>
                  <a:pt x="9" y="1438"/>
                  <a:pt x="18" y="1422"/>
                </a:cubicBezTo>
                <a:cubicBezTo>
                  <a:pt x="30" y="1401"/>
                  <a:pt x="86" y="1434"/>
                  <a:pt x="90" y="1410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983860" y="2522914"/>
            <a:ext cx="86439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y = f(x)</a:t>
            </a:r>
          </a:p>
        </p:txBody>
      </p:sp>
      <p:sp>
        <p:nvSpPr>
          <p:cNvPr id="8203" name="Freeform 13"/>
          <p:cNvSpPr>
            <a:spLocks/>
          </p:cNvSpPr>
          <p:nvPr/>
        </p:nvSpPr>
        <p:spPr bwMode="auto">
          <a:xfrm>
            <a:off x="5633691" y="2232402"/>
            <a:ext cx="2863453" cy="1040606"/>
          </a:xfrm>
          <a:custGeom>
            <a:avLst/>
            <a:gdLst>
              <a:gd name="T0" fmla="*/ 0 w 2405"/>
              <a:gd name="T1" fmla="*/ 2147483647 h 874"/>
              <a:gd name="T2" fmla="*/ 1945560374 w 2405"/>
              <a:gd name="T3" fmla="*/ 2147483647 h 874"/>
              <a:gd name="T4" fmla="*/ 2147483647 w 2405"/>
              <a:gd name="T5" fmla="*/ 1844754653 h 874"/>
              <a:gd name="T6" fmla="*/ 2147483647 w 2405"/>
              <a:gd name="T7" fmla="*/ 1391126258 h 874"/>
              <a:gd name="T8" fmla="*/ 2147483647 w 2405"/>
              <a:gd name="T9" fmla="*/ 670361574 h 874"/>
              <a:gd name="T10" fmla="*/ 2147483647 w 2405"/>
              <a:gd name="T11" fmla="*/ 0 h 8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5"/>
              <a:gd name="T19" fmla="*/ 0 h 874"/>
              <a:gd name="T20" fmla="*/ 2405 w 2405"/>
              <a:gd name="T21" fmla="*/ 874 h 8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5" h="874">
                <a:moveTo>
                  <a:pt x="0" y="854"/>
                </a:moveTo>
                <a:cubicBezTo>
                  <a:pt x="276" y="866"/>
                  <a:pt x="549" y="874"/>
                  <a:pt x="772" y="854"/>
                </a:cubicBezTo>
                <a:cubicBezTo>
                  <a:pt x="995" y="834"/>
                  <a:pt x="1173" y="782"/>
                  <a:pt x="1337" y="732"/>
                </a:cubicBezTo>
                <a:cubicBezTo>
                  <a:pt x="1501" y="682"/>
                  <a:pt x="1624" y="630"/>
                  <a:pt x="1757" y="552"/>
                </a:cubicBezTo>
                <a:cubicBezTo>
                  <a:pt x="1890" y="474"/>
                  <a:pt x="2024" y="358"/>
                  <a:pt x="2132" y="266"/>
                </a:cubicBezTo>
                <a:cubicBezTo>
                  <a:pt x="2240" y="174"/>
                  <a:pt x="2348" y="56"/>
                  <a:pt x="2405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5958732" y="3927852"/>
            <a:ext cx="59412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x = a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8172103" y="3927852"/>
            <a:ext cx="59412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/>
              <a:t>x = b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1D953C02-82D4-44E0-AC05-0BEFA365ECA5}" type="slidenum">
              <a:rPr lang="en-GB" smtClean="0"/>
              <a:pPr/>
              <a:t>41</a:t>
            </a:fld>
            <a:endParaRPr lang="en-GB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How do we get the answer?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Fundamental Theorem of Calculus (look it up if you are interested) enables us to link </a:t>
            </a:r>
            <a:r>
              <a:rPr lang="en-GB" smtClean="0">
                <a:solidFill>
                  <a:schemeClr val="accent2"/>
                </a:solidFill>
              </a:rPr>
              <a:t>integration</a:t>
            </a:r>
            <a:r>
              <a:rPr lang="en-GB" smtClean="0"/>
              <a:t> with </a:t>
            </a:r>
            <a:r>
              <a:rPr lang="en-GB" smtClean="0">
                <a:solidFill>
                  <a:schemeClr val="accent2"/>
                </a:solidFill>
              </a:rPr>
              <a:t>differentiation</a:t>
            </a:r>
            <a:r>
              <a:rPr lang="en-GB" smtClean="0"/>
              <a:t> in such a way that integration is often thought of as the reverse operation to differentiation </a:t>
            </a:r>
          </a:p>
          <a:p>
            <a:pPr eaLnBrk="1" hangingPunct="1"/>
            <a:r>
              <a:rPr lang="en-GB" smtClean="0"/>
              <a:t>From the table for the common functions we can see this relationship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96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8A4C5E1F-4EA0-4478-B042-75B18611429B}" type="slidenum">
              <a:rPr lang="en-GB" smtClean="0"/>
              <a:pPr/>
              <a:t>42</a:t>
            </a:fld>
            <a:endParaRPr lang="en-GB" smtClean="0"/>
          </a:p>
        </p:txBody>
      </p:sp>
      <p:sp>
        <p:nvSpPr>
          <p:cNvPr id="9225" name="Rectangle 1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Backwards and forwards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82" y="1257087"/>
            <a:ext cx="3861197" cy="363310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100" dirty="0"/>
              <a:t>So we can see here if y = x</a:t>
            </a:r>
            <a:r>
              <a:rPr lang="en-GB" sz="2100" baseline="30000" dirty="0"/>
              <a:t>2</a:t>
            </a:r>
          </a:p>
          <a:p>
            <a:pPr eaLnBrk="1" hangingPunct="1"/>
            <a:endParaRPr lang="en-GB" sz="2100" baseline="30000" dirty="0"/>
          </a:p>
          <a:p>
            <a:pPr eaLnBrk="1" hangingPunct="1"/>
            <a:endParaRPr lang="en-GB" sz="2100" baseline="30000" dirty="0"/>
          </a:p>
          <a:p>
            <a:pPr eaLnBrk="1" hangingPunct="1"/>
            <a:endParaRPr lang="en-GB" sz="2100" baseline="30000" dirty="0"/>
          </a:p>
          <a:p>
            <a:pPr eaLnBrk="1" hangingPunct="1"/>
            <a:r>
              <a:rPr lang="en-GB" sz="2100" dirty="0"/>
              <a:t>And if we differentiated</a:t>
            </a:r>
          </a:p>
          <a:p>
            <a:pPr eaLnBrk="1" hangingPunct="1"/>
            <a:endParaRPr lang="en-GB" sz="2100" dirty="0"/>
          </a:p>
          <a:p>
            <a:pPr eaLnBrk="1" hangingPunct="1"/>
            <a:endParaRPr lang="en-GB" sz="2100" dirty="0"/>
          </a:p>
          <a:p>
            <a:pPr eaLnBrk="1" hangingPunct="1"/>
            <a:endParaRPr lang="en-GB" sz="2100" dirty="0"/>
          </a:p>
          <a:p>
            <a:pPr eaLnBrk="1" hangingPunct="1"/>
            <a:r>
              <a:rPr lang="en-GB" sz="2100" dirty="0"/>
              <a:t>Here c is known as the </a:t>
            </a:r>
            <a:r>
              <a:rPr lang="en-GB" sz="2100" dirty="0">
                <a:solidFill>
                  <a:schemeClr val="accent2"/>
                </a:solidFill>
              </a:rPr>
              <a:t>constant of integration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39723"/>
              </p:ext>
            </p:extLst>
          </p:nvPr>
        </p:nvGraphicFramePr>
        <p:xfrm>
          <a:off x="1331640" y="3046479"/>
          <a:ext cx="3364706" cy="72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815840" imgH="393480" progId="Equation.3">
                  <p:embed/>
                </p:oleObj>
              </mc:Choice>
              <mc:Fallback>
                <p:oleObj name="Equation" r:id="rId3" imgW="1815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046479"/>
                        <a:ext cx="3364706" cy="729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8"/>
          <p:cNvSpPr>
            <a:spLocks noChangeArrowheads="1"/>
          </p:cNvSpPr>
          <p:nvPr/>
        </p:nvSpPr>
        <p:spPr bwMode="auto">
          <a:xfrm>
            <a:off x="3938588" y="1383506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9228" name="Rectangle 19"/>
          <p:cNvSpPr>
            <a:spLocks noChangeArrowheads="1"/>
          </p:cNvSpPr>
          <p:nvPr/>
        </p:nvSpPr>
        <p:spPr bwMode="auto">
          <a:xfrm>
            <a:off x="3938588" y="1383506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9229" name="Rectangle 27"/>
          <p:cNvSpPr>
            <a:spLocks noChangeArrowheads="1"/>
          </p:cNvSpPr>
          <p:nvPr/>
        </p:nvSpPr>
        <p:spPr bwMode="auto">
          <a:xfrm>
            <a:off x="3938588" y="1383506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70" name="Group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335201"/>
                  </p:ext>
                </p:extLst>
              </p:nvPr>
            </p:nvGraphicFramePr>
            <p:xfrm>
              <a:off x="6474609" y="52272"/>
              <a:ext cx="2503885" cy="5071831"/>
            </p:xfrm>
            <a:graphic>
              <a:graphicData uri="http://schemas.openxmlformats.org/drawingml/2006/table">
                <a:tbl>
                  <a:tblPr/>
                  <a:tblGrid>
                    <a:gridCol w="1287066"/>
                    <a:gridCol w="1216819"/>
                  </a:tblGrid>
                  <a:tr h="692382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=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kumimoji="0" lang="en-US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nary>
                                <m:r>
                                  <a:rPr kumimoji="0" lang="en-GB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GB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kumimoji="0" lang="en-US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904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kumimoji="0" lang="en-GB" sz="1500" b="0" i="1" u="none" strike="noStrike" cap="none" normalizeH="0" baseline="30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kumimoji="0" lang="en-GB" sz="1500" b="0" i="1" u="none" strike="noStrike" cap="none" normalizeH="0" baseline="30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kumimoji="0" lang="en-GB" sz="1500" b="0" i="1" u="none" strike="noStrike" cap="none" normalizeH="0" baseline="30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89347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GB" sz="15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15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GB" sz="15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GB" sz="15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Roman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GB" sz="15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kumimoji="0" lang="en-GB" sz="15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kumimoji="0" lang="en-GB" sz="15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≠−1)</m:t>
                              </m:r>
                            </m:oMath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0" lang="en-GB" sz="15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GB" sz="15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kumimoji="0" lang="en-GB" sz="15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0" lang="en-GB" sz="15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dirty="0" err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itchFamily="34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89335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GB" sz="15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Roman"/>
                              <a:cs typeface="Times New Roman" pitchFamily="18" charset="0"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GB" sz="15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GB" sz="15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GB" sz="15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GB" sz="15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Roman"/>
                              <a:cs typeface="Times New Roman" pitchFamily="18" charset="0"/>
                            </a:rPr>
                            <a:t>  ( x </a:t>
                          </a:r>
                          <a:r>
                            <a:rPr kumimoji="0" lang="en-GB" sz="15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≠ 0)</a:t>
                          </a: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70" name="Group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335201"/>
                  </p:ext>
                </p:extLst>
              </p:nvPr>
            </p:nvGraphicFramePr>
            <p:xfrm>
              <a:off x="6474609" y="52272"/>
              <a:ext cx="2503885" cy="5071831"/>
            </p:xfrm>
            <a:graphic>
              <a:graphicData uri="http://schemas.openxmlformats.org/drawingml/2006/table">
                <a:tbl>
                  <a:tblPr/>
                  <a:tblGrid>
                    <a:gridCol w="1287066"/>
                    <a:gridCol w="1216819"/>
                  </a:tblGrid>
                  <a:tr h="692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74" t="-877" r="-95735" b="-6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6000" t="-877" r="-1000" b="-634211"/>
                          </a:stretch>
                        </a:blipFill>
                      </a:tcPr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74" t="-188525" r="-95735" b="-10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6000" t="-188525" r="-1000" b="-1085246"/>
                          </a:stretch>
                        </a:blipFill>
                      </a:tcPr>
                    </a:tc>
                  </a:tr>
                  <a:tr h="590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74" t="-181443" r="-95735" b="-582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6000" t="-181443" r="-1000" b="-582474"/>
                          </a:stretch>
                        </a:blip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74" t="-257547" r="-95735" b="-43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6000" t="-257547" r="-1000" b="-433019"/>
                          </a:stretch>
                        </a:blip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74" t="-354206" r="-95735" b="-3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6000" t="-354206" r="-1000" b="-328972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74" t="-486000" r="-95735" b="-2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6000" t="-486000" r="-1000" b="-252000"/>
                          </a:stretch>
                        </a:blipFill>
                      </a:tcPr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74" t="-960656" r="-95735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6000" t="-960656" r="-1000" b="-313115"/>
                          </a:stretch>
                        </a:blipFill>
                      </a:tcPr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74" t="-1060656" r="-95735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6000" t="-1060656" r="-1000" b="-213115"/>
                          </a:stretch>
                        </a:blipFill>
                      </a:tcPr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74" t="-1141935" r="-95735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6000" t="-1141935" r="-1000" b="-109677"/>
                          </a:stretch>
                        </a:blipFill>
                      </a:tcPr>
                    </a:tc>
                  </a:tr>
                  <a:tr h="3925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474" t="-1203125" r="-95735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06000" t="-1203125" r="-1000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26764" name="Object 14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7591223"/>
              </p:ext>
            </p:extLst>
          </p:nvPr>
        </p:nvGraphicFramePr>
        <p:xfrm>
          <a:off x="1541261" y="1711927"/>
          <a:ext cx="280868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6" imgW="1498320" imgH="393480" progId="Equation.3">
                  <p:embed/>
                </p:oleObj>
              </mc:Choice>
              <mc:Fallback>
                <p:oleObj name="Equation" r:id="rId6" imgW="1498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261" y="1711927"/>
                        <a:ext cx="2808685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28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GB" smtClean="0"/>
              <a:t>Simple powers of x</a:t>
            </a:r>
          </a:p>
        </p:txBody>
      </p:sp>
      <p:sp>
        <p:nvSpPr>
          <p:cNvPr id="10291" name="Text Box 95"/>
          <p:cNvSpPr txBox="1">
            <a:spLocks noChangeArrowheads="1"/>
          </p:cNvSpPr>
          <p:nvPr/>
        </p:nvSpPr>
        <p:spPr bwMode="auto">
          <a:xfrm rot="5400000">
            <a:off x="3332389" y="1905647"/>
            <a:ext cx="1656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Differentiation</a:t>
            </a:r>
          </a:p>
        </p:txBody>
      </p:sp>
      <p:sp>
        <p:nvSpPr>
          <p:cNvPr id="10292" name="Text Box 96"/>
          <p:cNvSpPr txBox="1">
            <a:spLocks noChangeArrowheads="1"/>
          </p:cNvSpPr>
          <p:nvPr/>
        </p:nvSpPr>
        <p:spPr bwMode="auto">
          <a:xfrm rot="16200000">
            <a:off x="3875655" y="1828938"/>
            <a:ext cx="1656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Integration</a:t>
            </a:r>
          </a:p>
        </p:txBody>
      </p:sp>
      <p:sp>
        <p:nvSpPr>
          <p:cNvPr id="10293" name="Text Box 98"/>
          <p:cNvSpPr txBox="1">
            <a:spLocks noChangeArrowheads="1"/>
          </p:cNvSpPr>
          <p:nvPr/>
        </p:nvSpPr>
        <p:spPr bwMode="auto">
          <a:xfrm>
            <a:off x="1651398" y="3794815"/>
            <a:ext cx="2726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x</a:t>
            </a:r>
          </a:p>
        </p:txBody>
      </p:sp>
      <p:sp>
        <p:nvSpPr>
          <p:cNvPr id="10294" name="Text Box 99"/>
          <p:cNvSpPr txBox="1">
            <a:spLocks noChangeArrowheads="1"/>
          </p:cNvSpPr>
          <p:nvPr/>
        </p:nvSpPr>
        <p:spPr bwMode="auto">
          <a:xfrm>
            <a:off x="1888331" y="3807911"/>
            <a:ext cx="29527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7</a:t>
            </a:r>
          </a:p>
        </p:txBody>
      </p:sp>
      <p:sp>
        <p:nvSpPr>
          <p:cNvPr id="10295" name="Line 100"/>
          <p:cNvSpPr>
            <a:spLocks noChangeShapeType="1"/>
          </p:cNvSpPr>
          <p:nvPr/>
        </p:nvSpPr>
        <p:spPr bwMode="auto">
          <a:xfrm>
            <a:off x="2159794" y="407937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10296" name="Text Box 101"/>
          <p:cNvSpPr txBox="1">
            <a:spLocks noChangeArrowheads="1"/>
          </p:cNvSpPr>
          <p:nvPr/>
        </p:nvSpPr>
        <p:spPr bwMode="auto">
          <a:xfrm>
            <a:off x="3078956" y="3792433"/>
            <a:ext cx="272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x</a:t>
            </a:r>
          </a:p>
        </p:txBody>
      </p:sp>
      <p:sp>
        <p:nvSpPr>
          <p:cNvPr id="53350" name="Text Box 102"/>
          <p:cNvSpPr txBox="1">
            <a:spLocks noChangeArrowheads="1"/>
          </p:cNvSpPr>
          <p:nvPr/>
        </p:nvSpPr>
        <p:spPr bwMode="auto">
          <a:xfrm>
            <a:off x="3303985" y="3887683"/>
            <a:ext cx="29527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7</a:t>
            </a:r>
          </a:p>
        </p:txBody>
      </p:sp>
      <p:sp>
        <p:nvSpPr>
          <p:cNvPr id="53351" name="Text Box 103"/>
          <p:cNvSpPr txBox="1">
            <a:spLocks noChangeArrowheads="1"/>
          </p:cNvSpPr>
          <p:nvPr/>
        </p:nvSpPr>
        <p:spPr bwMode="auto">
          <a:xfrm>
            <a:off x="3303985" y="3887683"/>
            <a:ext cx="29527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7</a:t>
            </a:r>
          </a:p>
        </p:txBody>
      </p:sp>
      <p:sp>
        <p:nvSpPr>
          <p:cNvPr id="10299" name="Text Box 104"/>
          <p:cNvSpPr txBox="1">
            <a:spLocks noChangeArrowheads="1"/>
          </p:cNvSpPr>
          <p:nvPr/>
        </p:nvSpPr>
        <p:spPr bwMode="auto">
          <a:xfrm>
            <a:off x="1402557" y="4434180"/>
            <a:ext cx="238958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Put the power in front and reduce the old power by 1</a:t>
            </a:r>
          </a:p>
        </p:txBody>
      </p:sp>
      <p:sp>
        <p:nvSpPr>
          <p:cNvPr id="53353" name="Text Box 105"/>
          <p:cNvSpPr txBox="1">
            <a:spLocks noChangeArrowheads="1"/>
          </p:cNvSpPr>
          <p:nvPr/>
        </p:nvSpPr>
        <p:spPr bwMode="auto">
          <a:xfrm>
            <a:off x="3289697" y="3884111"/>
            <a:ext cx="29527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6</a:t>
            </a:r>
          </a:p>
        </p:txBody>
      </p:sp>
      <p:sp>
        <p:nvSpPr>
          <p:cNvPr id="10301" name="Line 106"/>
          <p:cNvSpPr>
            <a:spLocks noChangeShapeType="1"/>
          </p:cNvSpPr>
          <p:nvPr/>
        </p:nvSpPr>
        <p:spPr bwMode="auto">
          <a:xfrm>
            <a:off x="4406504" y="898922"/>
            <a:ext cx="0" cy="4019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0302" name="Text Box 107"/>
          <p:cNvSpPr txBox="1">
            <a:spLocks noChangeArrowheads="1"/>
          </p:cNvSpPr>
          <p:nvPr/>
        </p:nvSpPr>
        <p:spPr bwMode="auto">
          <a:xfrm>
            <a:off x="5218510" y="3825771"/>
            <a:ext cx="2726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x</a:t>
            </a:r>
          </a:p>
        </p:txBody>
      </p:sp>
      <p:sp>
        <p:nvSpPr>
          <p:cNvPr id="10303" name="Text Box 108"/>
          <p:cNvSpPr txBox="1">
            <a:spLocks noChangeArrowheads="1"/>
          </p:cNvSpPr>
          <p:nvPr/>
        </p:nvSpPr>
        <p:spPr bwMode="auto">
          <a:xfrm>
            <a:off x="5455444" y="3838867"/>
            <a:ext cx="29527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7</a:t>
            </a:r>
          </a:p>
        </p:txBody>
      </p:sp>
      <p:sp>
        <p:nvSpPr>
          <p:cNvPr id="10304" name="Line 109"/>
          <p:cNvSpPr>
            <a:spLocks noChangeShapeType="1"/>
          </p:cNvSpPr>
          <p:nvPr/>
        </p:nvSpPr>
        <p:spPr bwMode="auto">
          <a:xfrm>
            <a:off x="5726906" y="411033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350"/>
          </a:p>
        </p:txBody>
      </p:sp>
      <p:sp>
        <p:nvSpPr>
          <p:cNvPr id="10305" name="Text Box 110"/>
          <p:cNvSpPr txBox="1">
            <a:spLocks noChangeArrowheads="1"/>
          </p:cNvSpPr>
          <p:nvPr/>
        </p:nvSpPr>
        <p:spPr bwMode="auto">
          <a:xfrm>
            <a:off x="6646069" y="3823390"/>
            <a:ext cx="272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x</a:t>
            </a:r>
          </a:p>
        </p:txBody>
      </p:sp>
      <p:sp>
        <p:nvSpPr>
          <p:cNvPr id="53361" name="Text Box 113"/>
          <p:cNvSpPr txBox="1">
            <a:spLocks noChangeArrowheads="1"/>
          </p:cNvSpPr>
          <p:nvPr/>
        </p:nvSpPr>
        <p:spPr bwMode="auto">
          <a:xfrm>
            <a:off x="6866335" y="3831723"/>
            <a:ext cx="29527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8</a:t>
            </a:r>
          </a:p>
        </p:txBody>
      </p:sp>
      <p:sp>
        <p:nvSpPr>
          <p:cNvPr id="53362" name="Text Box 114"/>
          <p:cNvSpPr txBox="1">
            <a:spLocks noChangeArrowheads="1"/>
          </p:cNvSpPr>
          <p:nvPr/>
        </p:nvSpPr>
        <p:spPr bwMode="auto">
          <a:xfrm>
            <a:off x="6863954" y="3829342"/>
            <a:ext cx="29527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7</a:t>
            </a:r>
          </a:p>
        </p:txBody>
      </p:sp>
      <p:sp>
        <p:nvSpPr>
          <p:cNvPr id="53363" name="Text Box 115"/>
          <p:cNvSpPr txBox="1">
            <a:spLocks noChangeArrowheads="1"/>
          </p:cNvSpPr>
          <p:nvPr/>
        </p:nvSpPr>
        <p:spPr bwMode="auto">
          <a:xfrm>
            <a:off x="6862763" y="3828152"/>
            <a:ext cx="29527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8</a:t>
            </a:r>
          </a:p>
        </p:txBody>
      </p:sp>
      <p:sp>
        <p:nvSpPr>
          <p:cNvPr id="53364" name="Line 116"/>
          <p:cNvSpPr>
            <a:spLocks noChangeShapeType="1"/>
          </p:cNvSpPr>
          <p:nvPr/>
        </p:nvSpPr>
        <p:spPr bwMode="auto">
          <a:xfrm>
            <a:off x="6665119" y="4232964"/>
            <a:ext cx="436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0310" name="Text Box 117"/>
          <p:cNvSpPr txBox="1">
            <a:spLocks noChangeArrowheads="1"/>
          </p:cNvSpPr>
          <p:nvPr/>
        </p:nvSpPr>
        <p:spPr bwMode="auto">
          <a:xfrm>
            <a:off x="5032277" y="4429958"/>
            <a:ext cx="238958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 dirty="0"/>
              <a:t>Increase the power by 1 divide by this new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88884"/>
                  </p:ext>
                </p:extLst>
              </p:nvPr>
            </p:nvGraphicFramePr>
            <p:xfrm>
              <a:off x="5575645" y="213677"/>
              <a:ext cx="2503885" cy="3559134"/>
            </p:xfrm>
            <a:graphic>
              <a:graphicData uri="http://schemas.openxmlformats.org/drawingml/2006/table">
                <a:tbl>
                  <a:tblPr/>
                  <a:tblGrid>
                    <a:gridCol w="1287066"/>
                    <a:gridCol w="1216819"/>
                  </a:tblGrid>
                  <a:tr h="692382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=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kumimoji="0" lang="en-US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nary>
                                <m:r>
                                  <a:rPr kumimoji="0" lang="en-GB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GB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kumimoji="0" lang="en-US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904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kumimoji="0" lang="en-GB" sz="1500" b="0" i="1" u="none" strike="noStrike" cap="none" normalizeH="0" baseline="30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kumimoji="0" lang="en-GB" sz="1500" b="0" i="1" u="none" strike="noStrike" cap="none" normalizeH="0" baseline="30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kumimoji="0" lang="en-GB" sz="1500" b="0" i="1" u="none" strike="noStrike" cap="none" normalizeH="0" baseline="30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89347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GB" sz="15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15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GB" sz="15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GB" sz="15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Roman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GB" sz="15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kumimoji="0" lang="en-GB" sz="15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kumimoji="0" lang="en-GB" sz="15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≠−1)</m:t>
                              </m:r>
                            </m:oMath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0" lang="en-GB" sz="15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GB" sz="15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kumimoji="0" lang="en-GB" sz="15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0" lang="en-GB" sz="15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88884"/>
                  </p:ext>
                </p:extLst>
              </p:nvPr>
            </p:nvGraphicFramePr>
            <p:xfrm>
              <a:off x="5575645" y="213677"/>
              <a:ext cx="2503885" cy="3559134"/>
            </p:xfrm>
            <a:graphic>
              <a:graphicData uri="http://schemas.openxmlformats.org/drawingml/2006/table">
                <a:tbl>
                  <a:tblPr/>
                  <a:tblGrid>
                    <a:gridCol w="1287066"/>
                    <a:gridCol w="1216819"/>
                  </a:tblGrid>
                  <a:tr h="6923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72" t="-877" r="-95283" b="-414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06500" t="-877" r="-1000" b="-414035"/>
                          </a:stretch>
                        </a:blipFill>
                      </a:tcPr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72" t="-188525" r="-95283" b="-6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06500" t="-188525" r="-1000" b="-673770"/>
                          </a:stretch>
                        </a:blipFill>
                      </a:tcPr>
                    </a:tc>
                  </a:tr>
                  <a:tr h="590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72" t="-181443" r="-95283" b="-323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06500" t="-181443" r="-1000" b="-323711"/>
                          </a:stretch>
                        </a:blip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72" t="-257547" r="-95283" b="-1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06500" t="-257547" r="-1000" b="-196226"/>
                          </a:stretch>
                        </a:blipFill>
                      </a:tcPr>
                    </a:tc>
                  </a:tr>
                  <a:tr h="648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72" t="-357547" r="-95283" b="-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b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06500" t="-357547" r="-1000" b="-96226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72" t="-485000" r="-95283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06500" t="-485000" r="-100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0203314"/>
                  </p:ext>
                </p:extLst>
              </p:nvPr>
            </p:nvGraphicFramePr>
            <p:xfrm>
              <a:off x="1043608" y="1347614"/>
              <a:ext cx="2592288" cy="2195511"/>
            </p:xfrm>
            <a:graphic>
              <a:graphicData uri="http://schemas.openxmlformats.org/drawingml/2006/table">
                <a:tbl>
                  <a:tblPr/>
                  <a:tblGrid>
                    <a:gridCol w="1368152"/>
                    <a:gridCol w="1224136"/>
                  </a:tblGrid>
                  <a:tr h="5643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=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Roman" charset="0"/>
                            <a:cs typeface="Times New Roman" pitchFamily="18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err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0203314"/>
                  </p:ext>
                </p:extLst>
              </p:nvPr>
            </p:nvGraphicFramePr>
            <p:xfrm>
              <a:off x="1043608" y="1347614"/>
              <a:ext cx="2592288" cy="2195511"/>
            </p:xfrm>
            <a:graphic>
              <a:graphicData uri="http://schemas.openxmlformats.org/drawingml/2006/table">
                <a:tbl>
                  <a:tblPr/>
                  <a:tblGrid>
                    <a:gridCol w="1368152"/>
                    <a:gridCol w="1224136"/>
                  </a:tblGrid>
                  <a:tr h="564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444" t="-1075" r="-90222" b="-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12438" t="-1075" r="-995" b="-290323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444" t="-177358" r="-90222" b="-4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12438" t="-177358" r="-995" b="-409434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444" t="-272222" r="-90222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12438" t="-272222" r="-995" b="-301852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444" t="-372222" r="-90222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12438" t="-372222" r="-995" b="-201852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444" t="-481132" r="-90222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12438" t="-481132" r="-995" b="-105660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444" t="-570370" r="-90222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12438" t="-570370" r="-995" b="-370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762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3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45679E-6 C -0.00521 -0.01142 -0.01024 -0.02284 -0.01892 -0.02994 C -0.0276 -0.03704 -0.04549 -0.05 -0.05156 -0.04352 C -0.05764 -0.03704 -0.05451 0.00031 -0.05503 0.0092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53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C 0.02517 0.02716 0.05034 0.05432 0.04652 0.06913 C 0.04271 0.08364 -0.01111 0.08487 -0.02257 0.08765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53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438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533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" grpId="0"/>
      <p:bldP spid="53350" grpId="1"/>
      <p:bldP spid="53351" grpId="0"/>
      <p:bldP spid="53353" grpId="0"/>
      <p:bldP spid="53361" grpId="0"/>
      <p:bldP spid="53361" grpId="1"/>
      <p:bldP spid="53362" grpId="0"/>
      <p:bldP spid="53363" grpId="0"/>
      <p:bldP spid="53363" grpId="1"/>
      <p:bldP spid="53363" grpId="2"/>
      <p:bldP spid="5336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278959C8-A95B-4256-A663-DD548539F625}" type="slidenum">
              <a:rPr lang="en-GB" smtClean="0"/>
              <a:pPr/>
              <a:t>44</a:t>
            </a:fld>
            <a:endParaRPr lang="en-GB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Definite and indefinite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148098"/>
            <a:ext cx="6110288" cy="3696891"/>
          </a:xfrm>
        </p:spPr>
        <p:txBody>
          <a:bodyPr/>
          <a:lstStyle/>
          <a:p>
            <a:pPr eaLnBrk="1" hangingPunct="1"/>
            <a:r>
              <a:rPr lang="en-GB" sz="2100" dirty="0"/>
              <a:t>When we are not applying integration to a problem within limits we call it </a:t>
            </a:r>
            <a:r>
              <a:rPr lang="en-GB" sz="2100" dirty="0">
                <a:solidFill>
                  <a:schemeClr val="accent2"/>
                </a:solidFill>
              </a:rPr>
              <a:t>indefinite integration </a:t>
            </a:r>
            <a:r>
              <a:rPr lang="en-GB" sz="2100" dirty="0"/>
              <a:t>and we must use the </a:t>
            </a:r>
            <a:r>
              <a:rPr lang="en-GB" sz="2100" dirty="0">
                <a:solidFill>
                  <a:schemeClr val="accent2"/>
                </a:solidFill>
              </a:rPr>
              <a:t>constant of integration</a:t>
            </a:r>
          </a:p>
          <a:p>
            <a:pPr eaLnBrk="1" hangingPunct="1"/>
            <a:r>
              <a:rPr lang="en-GB" sz="2100" dirty="0"/>
              <a:t>This is because differentiating</a:t>
            </a:r>
          </a:p>
          <a:p>
            <a:pPr eaLnBrk="1" hangingPunct="1">
              <a:buFontTx/>
              <a:buNone/>
            </a:pPr>
            <a:r>
              <a:rPr lang="en-GB" sz="2100" dirty="0"/>
              <a:t>   y=x</a:t>
            </a:r>
            <a:r>
              <a:rPr lang="en-GB" sz="2100" baseline="30000" dirty="0"/>
              <a:t>2</a:t>
            </a:r>
            <a:r>
              <a:rPr lang="en-GB" sz="2100" dirty="0"/>
              <a:t>, y=x</a:t>
            </a:r>
            <a:r>
              <a:rPr lang="en-GB" sz="2100" baseline="30000" dirty="0"/>
              <a:t>2</a:t>
            </a:r>
            <a:r>
              <a:rPr lang="en-GB" sz="2100" dirty="0"/>
              <a:t>+7, y=x</a:t>
            </a:r>
            <a:r>
              <a:rPr lang="en-GB" sz="2100" baseline="30000" dirty="0"/>
              <a:t>2</a:t>
            </a:r>
            <a:r>
              <a:rPr lang="en-GB" sz="2100" dirty="0"/>
              <a:t>-4, y=x</a:t>
            </a:r>
            <a:r>
              <a:rPr lang="en-GB" sz="2100" baseline="30000" dirty="0"/>
              <a:t>2</a:t>
            </a:r>
            <a:r>
              <a:rPr lang="en-GB" sz="2100" dirty="0"/>
              <a:t>-0.5, y=x</a:t>
            </a:r>
            <a:r>
              <a:rPr lang="en-GB" sz="2100" baseline="30000" dirty="0"/>
              <a:t>2</a:t>
            </a:r>
            <a:r>
              <a:rPr lang="en-GB" sz="2100" dirty="0"/>
              <a:t>+c would </a:t>
            </a:r>
            <a:r>
              <a:rPr lang="en-GB" sz="2100" dirty="0">
                <a:solidFill>
                  <a:schemeClr val="accent2"/>
                </a:solidFill>
              </a:rPr>
              <a:t>all</a:t>
            </a:r>
            <a:r>
              <a:rPr lang="en-GB" sz="2100" dirty="0"/>
              <a:t> give the answer 2x.</a:t>
            </a:r>
          </a:p>
          <a:p>
            <a:pPr eaLnBrk="1" hangingPunct="1">
              <a:buFontTx/>
              <a:buNone/>
            </a:pPr>
            <a:r>
              <a:rPr lang="en-GB" sz="2100" dirty="0"/>
              <a:t>	So integrating 2x we give the answer with + c</a:t>
            </a:r>
          </a:p>
          <a:p>
            <a:pPr eaLnBrk="1" hangingPunct="1"/>
            <a:endParaRPr lang="en-GB" sz="2100" dirty="0"/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89635" y="3813573"/>
          <a:ext cx="3028950" cy="78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612800" imgH="419040" progId="Equation.3">
                  <p:embed/>
                </p:oleObj>
              </mc:Choice>
              <mc:Fallback>
                <p:oleObj name="Equation" r:id="rId3" imgW="1612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635" y="3813573"/>
                        <a:ext cx="3028950" cy="787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537F9C5D-9ABD-428A-98BC-BDE150F4133C}" type="slidenum">
              <a:rPr lang="en-GB" smtClean="0"/>
              <a:pPr/>
              <a:t>45</a:t>
            </a:fld>
            <a:endParaRPr lang="en-GB" smtClean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Combinations with + and -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8545" y="1203382"/>
            <a:ext cx="6272213" cy="20193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100" dirty="0"/>
              <a:t>If you have a combination of functions added or subtracted you can integrate them one at a time.*</a:t>
            </a:r>
          </a:p>
          <a:p>
            <a:pPr eaLnBrk="1" hangingPunct="1">
              <a:lnSpc>
                <a:spcPct val="90000"/>
              </a:lnSpc>
            </a:pPr>
            <a:r>
              <a:rPr lang="en-GB" sz="2100" dirty="0"/>
              <a:t>Multiples are dealt with in the same way as in differentiation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100" dirty="0"/>
              <a:t>You only need one constant of integration </a:t>
            </a:r>
          </a:p>
          <a:p>
            <a:pPr eaLnBrk="1" hangingPunct="1">
              <a:lnSpc>
                <a:spcPct val="90000"/>
              </a:lnSpc>
            </a:pPr>
            <a:r>
              <a:rPr lang="en-GB" sz="2100" dirty="0"/>
              <a:t>E.g.</a:t>
            </a:r>
          </a:p>
        </p:txBody>
      </p:sp>
      <p:graphicFrame>
        <p:nvGraphicFramePr>
          <p:cNvPr id="3174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03860" y="2842023"/>
          <a:ext cx="5211365" cy="93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2323800" imgH="419040" progId="Equation.3">
                  <p:embed/>
                </p:oleObj>
              </mc:Choice>
              <mc:Fallback>
                <p:oleObj name="Equation" r:id="rId3" imgW="2323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860" y="2842023"/>
                        <a:ext cx="5211365" cy="939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1623162" y="4910138"/>
            <a:ext cx="4990725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GB" sz="1350" b="1" dirty="0"/>
              <a:t>(*NB  this does not apply to division or multiplication)</a:t>
            </a:r>
          </a:p>
        </p:txBody>
      </p:sp>
      <p:graphicFrame>
        <p:nvGraphicFramePr>
          <p:cNvPr id="3175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87304" y="3682604"/>
          <a:ext cx="2411015" cy="788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1282680" imgH="419040" progId="Equation.3">
                  <p:embed/>
                </p:oleObj>
              </mc:Choice>
              <mc:Fallback>
                <p:oleObj name="Equation" r:id="rId5" imgW="1282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304" y="3682604"/>
                        <a:ext cx="2411015" cy="788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055644" y="2814637"/>
            <a:ext cx="578644" cy="1004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388894" y="2905125"/>
            <a:ext cx="578644" cy="1004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479256" y="2834878"/>
            <a:ext cx="838200" cy="1004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829175" y="2834878"/>
            <a:ext cx="578644" cy="1004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377804" y="3736182"/>
            <a:ext cx="2258615" cy="8274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656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animBg="1"/>
      <p:bldP spid="7179" grpId="0" animBg="1"/>
      <p:bldP spid="7180" grpId="0" animBg="1"/>
      <p:bldP spid="7181" grpId="0" animBg="1"/>
      <p:bldP spid="718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Slide Number Placeholder 8"/>
          <p:cNvSpPr txBox="1">
            <a:spLocks noGrp="1"/>
          </p:cNvSpPr>
          <p:nvPr/>
        </p:nvSpPr>
        <p:spPr bwMode="auto">
          <a:xfrm>
            <a:off x="6057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9ECB6CF-EC44-4356-A7FB-D85FECDED343}" type="slidenum">
              <a:rPr lang="en-GB" sz="1050"/>
              <a:pPr algn="r"/>
              <a:t>46</a:t>
            </a:fld>
            <a:endParaRPr lang="en-GB" sz="1050"/>
          </a:p>
        </p:txBody>
      </p:sp>
      <p:sp>
        <p:nvSpPr>
          <p:cNvPr id="14345" name="Rectangle 2"/>
          <p:cNvSpPr>
            <a:spLocks noGrp="1" noChangeArrowheads="1"/>
          </p:cNvSpPr>
          <p:nvPr>
            <p:ph type="title" sz="quarter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Some for you </a:t>
            </a:r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71663" y="3274219"/>
          <a:ext cx="3236119" cy="66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1917360" imgH="393480" progId="Equation.3">
                  <p:embed/>
                </p:oleObj>
              </mc:Choice>
              <mc:Fallback>
                <p:oleObj name="Equation" r:id="rId3" imgW="1917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274219"/>
                        <a:ext cx="3236119" cy="664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01429" y="2503885"/>
          <a:ext cx="5501878" cy="6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5" imgW="3327120" imgH="419040" progId="Equation.3">
                  <p:embed/>
                </p:oleObj>
              </mc:Choice>
              <mc:Fallback>
                <p:oleObj name="Equation" r:id="rId5" imgW="3327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429" y="2503885"/>
                        <a:ext cx="5501878" cy="692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49054" y="3963592"/>
          <a:ext cx="5569744" cy="62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7" imgW="3759120" imgH="419040" progId="Equation.3">
                  <p:embed/>
                </p:oleObj>
              </mc:Choice>
              <mc:Fallback>
                <p:oleObj name="Equation" r:id="rId7" imgW="3759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054" y="3963592"/>
                        <a:ext cx="5569744" cy="621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25241" y="1707356"/>
          <a:ext cx="6075759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9" imgW="3746160" imgH="419040" progId="Equation.3">
                  <p:embed/>
                </p:oleObj>
              </mc:Choice>
              <mc:Fallback>
                <p:oleObj name="Equation" r:id="rId9" imgW="3746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241" y="1707356"/>
                        <a:ext cx="6075759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2"/>
          <p:cNvGraphicFramePr>
            <a:graphicFrameLocks noChangeAspect="1"/>
          </p:cNvGraphicFramePr>
          <p:nvPr/>
        </p:nvGraphicFramePr>
        <p:xfrm>
          <a:off x="1945482" y="1070372"/>
          <a:ext cx="3902869" cy="67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11" imgW="2425680" imgH="419040" progId="Equation.3">
                  <p:embed/>
                </p:oleObj>
              </mc:Choice>
              <mc:Fallback>
                <p:oleObj name="Equation" r:id="rId11" imgW="2425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482" y="1070372"/>
                        <a:ext cx="3902869" cy="675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168253" y="1059656"/>
            <a:ext cx="1403747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625578" y="1059656"/>
            <a:ext cx="1403747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3924300" y="1707356"/>
            <a:ext cx="2214563" cy="6488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6137673" y="1707356"/>
            <a:ext cx="1863328" cy="6488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3654029" y="2571750"/>
            <a:ext cx="2159794" cy="6488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5840016" y="2571750"/>
            <a:ext cx="2026444" cy="6488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437335" y="3327798"/>
            <a:ext cx="2214563" cy="6488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3843337" y="3951685"/>
            <a:ext cx="1900238" cy="6488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5873354" y="3989785"/>
            <a:ext cx="1782365" cy="6488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14355" name="Picture 74" descr="PENCIL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966475">
            <a:off x="52176" y="4702746"/>
            <a:ext cx="1115617" cy="23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 animBg="1"/>
      <p:bldP spid="35854" grpId="0" animBg="1"/>
      <p:bldP spid="35855" grpId="0" animBg="1"/>
      <p:bldP spid="35856" grpId="0" animBg="1"/>
      <p:bldP spid="35857" grpId="0" animBg="1"/>
      <p:bldP spid="35858" grpId="0" animBg="1"/>
      <p:bldP spid="35859" grpId="0" animBg="1"/>
      <p:bldP spid="35860" grpId="0" animBg="1"/>
      <p:bldP spid="358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C3D78460-CB96-418D-BCC3-32090395E539}" type="slidenum">
              <a:rPr lang="en-GB" smtClean="0"/>
              <a:pPr/>
              <a:t>47</a:t>
            </a:fld>
            <a:endParaRPr lang="en-GB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What happened to areas?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6786" y="1245560"/>
            <a:ext cx="6172200" cy="347883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100" dirty="0"/>
              <a:t>When we need to find the area under the curve using integration it is called </a:t>
            </a:r>
            <a:r>
              <a:rPr lang="en-GB" sz="2100" dirty="0">
                <a:solidFill>
                  <a:schemeClr val="accent2"/>
                </a:solidFill>
              </a:rPr>
              <a:t>definite integration </a:t>
            </a:r>
            <a:r>
              <a:rPr lang="en-GB" sz="2100" dirty="0"/>
              <a:t>as we find a </a:t>
            </a:r>
            <a:r>
              <a:rPr lang="en-GB" sz="2100" dirty="0">
                <a:solidFill>
                  <a:schemeClr val="accent2"/>
                </a:solidFill>
              </a:rPr>
              <a:t>number</a:t>
            </a:r>
            <a:r>
              <a:rPr lang="en-GB" sz="2100" dirty="0"/>
              <a:t> not just a function of x.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/>
              <a:t>This is like the difference between finding an expression for the gradient and finding the actual gradient for known value of x.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/>
              <a:t>We need to know what part of the curve we are finding and so we need the </a:t>
            </a:r>
            <a:r>
              <a:rPr lang="en-GB" sz="2100" dirty="0">
                <a:solidFill>
                  <a:schemeClr val="accent2"/>
                </a:solidFill>
              </a:rPr>
              <a:t>values of x</a:t>
            </a:r>
            <a:r>
              <a:rPr lang="en-GB" sz="2100" dirty="0"/>
              <a:t> that form the limits of the area together with the curve and the x axis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/>
              <a:t>We integrate as usual and then evaluate by putting the </a:t>
            </a:r>
            <a:r>
              <a:rPr lang="en-GB" sz="2100" dirty="0">
                <a:solidFill>
                  <a:schemeClr val="accent2"/>
                </a:solidFill>
              </a:rPr>
              <a:t>values of x</a:t>
            </a:r>
            <a:r>
              <a:rPr lang="en-GB" sz="2100" dirty="0"/>
              <a:t> into the integrated expression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3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Evaluating a definite integral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3944" y="1977628"/>
            <a:ext cx="3071813" cy="316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706667" y="3274219"/>
            <a:ext cx="845103" cy="3000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350">
                <a:solidFill>
                  <a:schemeClr val="tx2"/>
                </a:solidFill>
              </a:rPr>
              <a:t>y = x</a:t>
            </a:r>
            <a:r>
              <a:rPr lang="en-GB" sz="1350" baseline="30000">
                <a:solidFill>
                  <a:schemeClr val="tx2"/>
                </a:solidFill>
              </a:rPr>
              <a:t>2</a:t>
            </a:r>
            <a:r>
              <a:rPr lang="en-GB" sz="1350">
                <a:solidFill>
                  <a:schemeClr val="tx2"/>
                </a:solidFill>
              </a:rPr>
              <a:t>+2</a:t>
            </a:r>
          </a:p>
        </p:txBody>
      </p:sp>
      <p:graphicFrame>
        <p:nvGraphicFramePr>
          <p:cNvPr id="1536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818085" y="1081088"/>
          <a:ext cx="5669756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4" imgW="3251160" imgH="507960" progId="Equation.3">
                  <p:embed/>
                </p:oleObj>
              </mc:Choice>
              <mc:Fallback>
                <p:oleObj name="Equation" r:id="rId4" imgW="32511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085" y="1081088"/>
                        <a:ext cx="5669756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439466" y="1966913"/>
            <a:ext cx="3482578" cy="21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100" dirty="0"/>
              <a:t>This is a </a:t>
            </a:r>
            <a:r>
              <a:rPr lang="en-GB" sz="2100" dirty="0">
                <a:solidFill>
                  <a:schemeClr val="accent2"/>
                </a:solidFill>
              </a:rPr>
              <a:t>special </a:t>
            </a:r>
            <a:r>
              <a:rPr lang="en-GB" sz="2100" dirty="0"/>
              <a:t>case as the bottom limit is x = 0 and does not need any calculation</a:t>
            </a:r>
          </a:p>
          <a:p>
            <a:pPr>
              <a:spcBef>
                <a:spcPct val="50000"/>
              </a:spcBef>
            </a:pPr>
            <a:r>
              <a:rPr lang="en-GB" sz="1500" dirty="0">
                <a:solidFill>
                  <a:schemeClr val="accent2"/>
                </a:solidFill>
              </a:rPr>
              <a:t>Note the dot over the 3 means it recurs and could be written 29.33333333333333333…. Or 29.3 rec. Or 29.3(1dp) 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039490" y="1157608"/>
            <a:ext cx="4644629" cy="75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4302069" y="1164749"/>
            <a:ext cx="3186113" cy="75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  <a:p>
            <a:endParaRPr lang="en-GB" sz="1350" dirty="0"/>
          </a:p>
        </p:txBody>
      </p:sp>
      <p:sp>
        <p:nvSpPr>
          <p:cNvPr id="15369" name="Line 19"/>
          <p:cNvSpPr>
            <a:spLocks noChangeShapeType="1"/>
          </p:cNvSpPr>
          <p:nvPr/>
        </p:nvSpPr>
        <p:spPr bwMode="auto">
          <a:xfrm>
            <a:off x="5274469" y="4462463"/>
            <a:ext cx="0" cy="260747"/>
          </a:xfrm>
          <a:prstGeom prst="line">
            <a:avLst/>
          </a:prstGeom>
          <a:noFill/>
          <a:ln w="57150">
            <a:solidFill>
              <a:srgbClr val="EC1C1C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5370" name="Freeform 24" descr="Wide upward diagonal"/>
          <p:cNvSpPr>
            <a:spLocks/>
          </p:cNvSpPr>
          <p:nvPr/>
        </p:nvSpPr>
        <p:spPr bwMode="auto">
          <a:xfrm>
            <a:off x="5274469" y="2409825"/>
            <a:ext cx="2046685" cy="2495550"/>
          </a:xfrm>
          <a:custGeom>
            <a:avLst/>
            <a:gdLst>
              <a:gd name="T0" fmla="*/ 40 w 1719"/>
              <a:gd name="T1" fmla="*/ 1916 h 2096"/>
              <a:gd name="T2" fmla="*/ 1182 w 1719"/>
              <a:gd name="T3" fmla="*/ 1916 h 2096"/>
              <a:gd name="T4" fmla="*/ 1450 w 1719"/>
              <a:gd name="T5" fmla="*/ 1907 h 2096"/>
              <a:gd name="T6" fmla="*/ 1569 w 1719"/>
              <a:gd name="T7" fmla="*/ 1916 h 2096"/>
              <a:gd name="T8" fmla="*/ 1684 w 1719"/>
              <a:gd name="T9" fmla="*/ 1919 h 2096"/>
              <a:gd name="T10" fmla="*/ 1698 w 1719"/>
              <a:gd name="T11" fmla="*/ 1897 h 2096"/>
              <a:gd name="T12" fmla="*/ 1714 w 1719"/>
              <a:gd name="T13" fmla="*/ 727 h 2096"/>
              <a:gd name="T14" fmla="*/ 1668 w 1719"/>
              <a:gd name="T15" fmla="*/ 0 h 2096"/>
              <a:gd name="T16" fmla="*/ 1609 w 1719"/>
              <a:gd name="T17" fmla="*/ 99 h 2096"/>
              <a:gd name="T18" fmla="*/ 1549 w 1719"/>
              <a:gd name="T19" fmla="*/ 268 h 2096"/>
              <a:gd name="T20" fmla="*/ 1529 w 1719"/>
              <a:gd name="T21" fmla="*/ 298 h 2096"/>
              <a:gd name="T22" fmla="*/ 1509 w 1719"/>
              <a:gd name="T23" fmla="*/ 357 h 2096"/>
              <a:gd name="T24" fmla="*/ 1420 w 1719"/>
              <a:gd name="T25" fmla="*/ 476 h 2096"/>
              <a:gd name="T26" fmla="*/ 1390 w 1719"/>
              <a:gd name="T27" fmla="*/ 576 h 2096"/>
              <a:gd name="T28" fmla="*/ 1261 w 1719"/>
              <a:gd name="T29" fmla="*/ 715 h 2096"/>
              <a:gd name="T30" fmla="*/ 1112 w 1719"/>
              <a:gd name="T31" fmla="*/ 943 h 2096"/>
              <a:gd name="T32" fmla="*/ 1063 w 1719"/>
              <a:gd name="T33" fmla="*/ 993 h 2096"/>
              <a:gd name="T34" fmla="*/ 963 w 1719"/>
              <a:gd name="T35" fmla="*/ 1112 h 2096"/>
              <a:gd name="T36" fmla="*/ 824 w 1719"/>
              <a:gd name="T37" fmla="*/ 1291 h 2096"/>
              <a:gd name="T38" fmla="*/ 784 w 1719"/>
              <a:gd name="T39" fmla="*/ 1360 h 2096"/>
              <a:gd name="T40" fmla="*/ 536 w 1719"/>
              <a:gd name="T41" fmla="*/ 1549 h 2096"/>
              <a:gd name="T42" fmla="*/ 487 w 1719"/>
              <a:gd name="T43" fmla="*/ 1589 h 2096"/>
              <a:gd name="T44" fmla="*/ 328 w 1719"/>
              <a:gd name="T45" fmla="*/ 1638 h 2096"/>
              <a:gd name="T46" fmla="*/ 0 w 1719"/>
              <a:gd name="T47" fmla="*/ 1698 h 2096"/>
              <a:gd name="T48" fmla="*/ 20 w 1719"/>
              <a:gd name="T49" fmla="*/ 1708 h 2096"/>
              <a:gd name="T50" fmla="*/ 10 w 1719"/>
              <a:gd name="T51" fmla="*/ 1907 h 209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719"/>
              <a:gd name="T79" fmla="*/ 0 h 2096"/>
              <a:gd name="T80" fmla="*/ 1719 w 1719"/>
              <a:gd name="T81" fmla="*/ 2096 h 209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719" h="2096">
                <a:moveTo>
                  <a:pt x="40" y="1916"/>
                </a:moveTo>
                <a:cubicBezTo>
                  <a:pt x="230" y="1916"/>
                  <a:pt x="947" y="1918"/>
                  <a:pt x="1182" y="1916"/>
                </a:cubicBezTo>
                <a:cubicBezTo>
                  <a:pt x="1417" y="1914"/>
                  <a:pt x="1386" y="1907"/>
                  <a:pt x="1450" y="1907"/>
                </a:cubicBezTo>
                <a:cubicBezTo>
                  <a:pt x="1514" y="1907"/>
                  <a:pt x="1530" y="1914"/>
                  <a:pt x="1569" y="1916"/>
                </a:cubicBezTo>
                <a:cubicBezTo>
                  <a:pt x="1608" y="1918"/>
                  <a:pt x="1663" y="1922"/>
                  <a:pt x="1684" y="1919"/>
                </a:cubicBezTo>
                <a:cubicBezTo>
                  <a:pt x="1705" y="1916"/>
                  <a:pt x="1693" y="2096"/>
                  <a:pt x="1698" y="1897"/>
                </a:cubicBezTo>
                <a:cubicBezTo>
                  <a:pt x="1711" y="1698"/>
                  <a:pt x="1719" y="1043"/>
                  <a:pt x="1714" y="727"/>
                </a:cubicBezTo>
                <a:cubicBezTo>
                  <a:pt x="1709" y="411"/>
                  <a:pt x="1685" y="105"/>
                  <a:pt x="1668" y="0"/>
                </a:cubicBezTo>
                <a:cubicBezTo>
                  <a:pt x="1657" y="52"/>
                  <a:pt x="1653" y="70"/>
                  <a:pt x="1609" y="99"/>
                </a:cubicBezTo>
                <a:cubicBezTo>
                  <a:pt x="1577" y="148"/>
                  <a:pt x="1568" y="212"/>
                  <a:pt x="1549" y="268"/>
                </a:cubicBezTo>
                <a:cubicBezTo>
                  <a:pt x="1545" y="279"/>
                  <a:pt x="1534" y="287"/>
                  <a:pt x="1529" y="298"/>
                </a:cubicBezTo>
                <a:cubicBezTo>
                  <a:pt x="1520" y="317"/>
                  <a:pt x="1516" y="337"/>
                  <a:pt x="1509" y="357"/>
                </a:cubicBezTo>
                <a:cubicBezTo>
                  <a:pt x="1493" y="404"/>
                  <a:pt x="1447" y="437"/>
                  <a:pt x="1420" y="476"/>
                </a:cubicBezTo>
                <a:cubicBezTo>
                  <a:pt x="1409" y="509"/>
                  <a:pt x="1404" y="544"/>
                  <a:pt x="1390" y="576"/>
                </a:cubicBezTo>
                <a:cubicBezTo>
                  <a:pt x="1366" y="633"/>
                  <a:pt x="1303" y="673"/>
                  <a:pt x="1261" y="715"/>
                </a:cubicBezTo>
                <a:cubicBezTo>
                  <a:pt x="1242" y="808"/>
                  <a:pt x="1178" y="878"/>
                  <a:pt x="1112" y="943"/>
                </a:cubicBezTo>
                <a:cubicBezTo>
                  <a:pt x="1039" y="1015"/>
                  <a:pt x="1147" y="935"/>
                  <a:pt x="1063" y="993"/>
                </a:cubicBezTo>
                <a:cubicBezTo>
                  <a:pt x="1034" y="1037"/>
                  <a:pt x="995" y="1071"/>
                  <a:pt x="963" y="1112"/>
                </a:cubicBezTo>
                <a:cubicBezTo>
                  <a:pt x="917" y="1173"/>
                  <a:pt x="878" y="1237"/>
                  <a:pt x="824" y="1291"/>
                </a:cubicBezTo>
                <a:cubicBezTo>
                  <a:pt x="815" y="1319"/>
                  <a:pt x="805" y="1339"/>
                  <a:pt x="784" y="1360"/>
                </a:cubicBezTo>
                <a:cubicBezTo>
                  <a:pt x="615" y="1501"/>
                  <a:pt x="643" y="1478"/>
                  <a:pt x="536" y="1549"/>
                </a:cubicBezTo>
                <a:cubicBezTo>
                  <a:pt x="500" y="1603"/>
                  <a:pt x="536" y="1562"/>
                  <a:pt x="487" y="1589"/>
                </a:cubicBezTo>
                <a:cubicBezTo>
                  <a:pt x="380" y="1648"/>
                  <a:pt x="478" y="1623"/>
                  <a:pt x="328" y="1638"/>
                </a:cubicBezTo>
                <a:cubicBezTo>
                  <a:pt x="225" y="1672"/>
                  <a:pt x="105" y="1672"/>
                  <a:pt x="0" y="1698"/>
                </a:cubicBezTo>
                <a:cubicBezTo>
                  <a:pt x="3" y="1708"/>
                  <a:pt x="19" y="1697"/>
                  <a:pt x="20" y="1708"/>
                </a:cubicBezTo>
                <a:cubicBezTo>
                  <a:pt x="5" y="1733"/>
                  <a:pt x="12" y="1866"/>
                  <a:pt x="10" y="1907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5371" name="Line 20"/>
          <p:cNvSpPr>
            <a:spLocks noChangeShapeType="1"/>
          </p:cNvSpPr>
          <p:nvPr/>
        </p:nvSpPr>
        <p:spPr bwMode="auto">
          <a:xfrm>
            <a:off x="5328047" y="4677966"/>
            <a:ext cx="200977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5372" name="Freeform 16"/>
          <p:cNvSpPr>
            <a:spLocks/>
          </p:cNvSpPr>
          <p:nvPr/>
        </p:nvSpPr>
        <p:spPr bwMode="auto">
          <a:xfrm>
            <a:off x="5274469" y="2421731"/>
            <a:ext cx="1962150" cy="2009775"/>
          </a:xfrm>
          <a:custGeom>
            <a:avLst/>
            <a:gdLst>
              <a:gd name="T0" fmla="*/ 0 w 1648"/>
              <a:gd name="T1" fmla="*/ 1688 h 1688"/>
              <a:gd name="T2" fmla="*/ 365 w 1648"/>
              <a:gd name="T3" fmla="*/ 1624 h 1688"/>
              <a:gd name="T4" fmla="*/ 711 w 1648"/>
              <a:gd name="T5" fmla="*/ 1414 h 1688"/>
              <a:gd name="T6" fmla="*/ 1204 w 1648"/>
              <a:gd name="T7" fmla="*/ 813 h 1688"/>
              <a:gd name="T8" fmla="*/ 1416 w 1648"/>
              <a:gd name="T9" fmla="*/ 459 h 1688"/>
              <a:gd name="T10" fmla="*/ 1648 w 1648"/>
              <a:gd name="T11" fmla="*/ 0 h 1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48"/>
              <a:gd name="T19" fmla="*/ 0 h 1688"/>
              <a:gd name="T20" fmla="*/ 1648 w 1648"/>
              <a:gd name="T21" fmla="*/ 1688 h 16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48" h="1688">
                <a:moveTo>
                  <a:pt x="0" y="1688"/>
                </a:moveTo>
                <a:cubicBezTo>
                  <a:pt x="61" y="1677"/>
                  <a:pt x="247" y="1670"/>
                  <a:pt x="365" y="1624"/>
                </a:cubicBezTo>
                <a:cubicBezTo>
                  <a:pt x="483" y="1579"/>
                  <a:pt x="571" y="1549"/>
                  <a:pt x="711" y="1414"/>
                </a:cubicBezTo>
                <a:cubicBezTo>
                  <a:pt x="851" y="1279"/>
                  <a:pt x="1087" y="972"/>
                  <a:pt x="1204" y="813"/>
                </a:cubicBezTo>
                <a:cubicBezTo>
                  <a:pt x="1321" y="654"/>
                  <a:pt x="1342" y="594"/>
                  <a:pt x="1416" y="459"/>
                </a:cubicBezTo>
                <a:cubicBezTo>
                  <a:pt x="1490" y="324"/>
                  <a:pt x="1600" y="96"/>
                  <a:pt x="164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53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218487EC-01D6-4C97-8575-10E67F844D88}" type="slidenum">
              <a:rPr lang="en-GB" smtClean="0"/>
              <a:pPr/>
              <a:t>48</a:t>
            </a:fld>
            <a:endParaRPr lang="en-GB" smtClean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878626" y="1164749"/>
            <a:ext cx="1620441" cy="75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868591" y="4192191"/>
            <a:ext cx="97155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Area Required</a:t>
            </a:r>
          </a:p>
        </p:txBody>
      </p:sp>
      <p:sp>
        <p:nvSpPr>
          <p:cNvPr id="15376" name="Line 18"/>
          <p:cNvSpPr>
            <a:spLocks noChangeShapeType="1"/>
          </p:cNvSpPr>
          <p:nvPr/>
        </p:nvSpPr>
        <p:spPr bwMode="auto">
          <a:xfrm>
            <a:off x="7272337" y="2356247"/>
            <a:ext cx="23813" cy="2294334"/>
          </a:xfrm>
          <a:prstGeom prst="line">
            <a:avLst/>
          </a:prstGeom>
          <a:noFill/>
          <a:ln w="57150">
            <a:solidFill>
              <a:srgbClr val="EC1C1C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5377" name="Line 25"/>
          <p:cNvSpPr>
            <a:spLocks noChangeShapeType="1"/>
          </p:cNvSpPr>
          <p:nvPr/>
        </p:nvSpPr>
        <p:spPr bwMode="auto">
          <a:xfrm>
            <a:off x="1356122" y="1241822"/>
            <a:ext cx="389334" cy="0"/>
          </a:xfrm>
          <a:prstGeom prst="line">
            <a:avLst/>
          </a:prstGeom>
          <a:noFill/>
          <a:ln w="38100">
            <a:solidFill>
              <a:srgbClr val="EC1C1C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5378" name="Line 26"/>
          <p:cNvSpPr>
            <a:spLocks noChangeShapeType="1"/>
          </p:cNvSpPr>
          <p:nvPr/>
        </p:nvSpPr>
        <p:spPr bwMode="auto">
          <a:xfrm>
            <a:off x="1352550" y="1840706"/>
            <a:ext cx="389335" cy="0"/>
          </a:xfrm>
          <a:prstGeom prst="line">
            <a:avLst/>
          </a:prstGeom>
          <a:noFill/>
          <a:ln w="38100">
            <a:solidFill>
              <a:srgbClr val="EC1C1C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3321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 animBg="1"/>
      <p:bldP spid="37899" grpId="0" animBg="1"/>
      <p:bldP spid="3790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B786079D-4A80-4EA0-8B70-45EFD2E732F1}" type="slidenum">
              <a:rPr lang="en-GB" smtClean="0"/>
              <a:pPr/>
              <a:t>49</a:t>
            </a:fld>
            <a:endParaRPr lang="en-GB" smtClean="0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With both limits to evaluate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186543"/>
            <a:ext cx="6399610" cy="395695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sz="2100" dirty="0"/>
              <a:t>This time we only require the area between x = 2 and x = 4 so we evaluate the integral with both values of x and </a:t>
            </a:r>
            <a:r>
              <a:rPr lang="en-GB" sz="2100" dirty="0">
                <a:solidFill>
                  <a:schemeClr val="accent2"/>
                </a:solidFill>
              </a:rPr>
              <a:t>subtract</a:t>
            </a:r>
            <a:r>
              <a:rPr lang="en-GB" sz="2100" dirty="0"/>
              <a:t> the second from the first</a:t>
            </a:r>
          </a:p>
          <a:p>
            <a:pPr eaLnBrk="1" hangingPunct="1"/>
            <a:endParaRPr lang="en-GB" sz="2100" dirty="0"/>
          </a:p>
          <a:p>
            <a:pPr eaLnBrk="1" hangingPunct="1"/>
            <a:endParaRPr lang="en-GB" sz="2100" dirty="0"/>
          </a:p>
          <a:p>
            <a:pPr eaLnBrk="1" hangingPunct="1"/>
            <a:endParaRPr lang="en-GB" sz="2100" dirty="0"/>
          </a:p>
          <a:p>
            <a:pPr eaLnBrk="1" hangingPunct="1"/>
            <a:endParaRPr lang="en-GB" sz="2100" dirty="0"/>
          </a:p>
          <a:p>
            <a:pPr eaLnBrk="1" hangingPunct="1"/>
            <a:endParaRPr lang="en-GB" sz="2100" dirty="0"/>
          </a:p>
          <a:p>
            <a:pPr eaLnBrk="1" hangingPunct="1"/>
            <a:endParaRPr lang="en-GB" sz="2100" dirty="0"/>
          </a:p>
          <a:p>
            <a:pPr eaLnBrk="1" hangingPunct="1"/>
            <a:endParaRPr lang="en-GB" sz="2100" dirty="0"/>
          </a:p>
          <a:p>
            <a:pPr eaLnBrk="1" hangingPunct="1"/>
            <a:r>
              <a:rPr lang="en-GB" sz="2100" dirty="0"/>
              <a:t>Answer = 22.7 (1dp)</a:t>
            </a:r>
          </a:p>
        </p:txBody>
      </p:sp>
      <p:graphicFrame>
        <p:nvGraphicFramePr>
          <p:cNvPr id="39947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09738" y="2182416"/>
          <a:ext cx="2321719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1587240" imgH="507960" progId="Equation.3">
                  <p:embed/>
                </p:oleObj>
              </mc:Choice>
              <mc:Fallback>
                <p:oleObj name="Equation" r:id="rId3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182416"/>
                        <a:ext cx="2321719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Line 4"/>
          <p:cNvSpPr>
            <a:spLocks noChangeShapeType="1"/>
          </p:cNvSpPr>
          <p:nvPr/>
        </p:nvSpPr>
        <p:spPr bwMode="auto">
          <a:xfrm>
            <a:off x="4669631" y="2085975"/>
            <a:ext cx="0" cy="2106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6394" name="Line 5"/>
          <p:cNvSpPr>
            <a:spLocks noChangeShapeType="1"/>
          </p:cNvSpPr>
          <p:nvPr/>
        </p:nvSpPr>
        <p:spPr bwMode="auto">
          <a:xfrm>
            <a:off x="4669632" y="4192191"/>
            <a:ext cx="32504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6395" name="Freeform 6" descr="Wide upward diagonal"/>
          <p:cNvSpPr>
            <a:spLocks/>
          </p:cNvSpPr>
          <p:nvPr/>
        </p:nvSpPr>
        <p:spPr bwMode="auto">
          <a:xfrm>
            <a:off x="5768579" y="2656285"/>
            <a:ext cx="1323975" cy="1557338"/>
          </a:xfrm>
          <a:custGeom>
            <a:avLst/>
            <a:gdLst>
              <a:gd name="T0" fmla="*/ 63752306 w 2523"/>
              <a:gd name="T1" fmla="*/ 1375062478 h 2197"/>
              <a:gd name="T2" fmla="*/ 288302223 w 2523"/>
              <a:gd name="T3" fmla="*/ 1343855254 h 2197"/>
              <a:gd name="T4" fmla="*/ 408015212 w 2523"/>
              <a:gd name="T5" fmla="*/ 1322399874 h 2197"/>
              <a:gd name="T6" fmla="*/ 505768575 w 2523"/>
              <a:gd name="T7" fmla="*/ 1283391552 h 2197"/>
              <a:gd name="T8" fmla="*/ 731027204 w 2523"/>
              <a:gd name="T9" fmla="*/ 1200498041 h 2197"/>
              <a:gd name="T10" fmla="*/ 818155361 w 2523"/>
              <a:gd name="T11" fmla="*/ 1151736931 h 2197"/>
              <a:gd name="T12" fmla="*/ 869865407 w 2523"/>
              <a:gd name="T13" fmla="*/ 1103951193 h 2197"/>
              <a:gd name="T14" fmla="*/ 939284421 w 2523"/>
              <a:gd name="T15" fmla="*/ 1053239335 h 2197"/>
              <a:gd name="T16" fmla="*/ 965493833 w 2523"/>
              <a:gd name="T17" fmla="*/ 1021056737 h 2197"/>
              <a:gd name="T18" fmla="*/ 1026413102 w 2523"/>
              <a:gd name="T19" fmla="*/ 973270763 h 2197"/>
              <a:gd name="T20" fmla="*/ 1078831227 w 2523"/>
              <a:gd name="T21" fmla="*/ 925485026 h 2197"/>
              <a:gd name="T22" fmla="*/ 1185793812 w 2523"/>
              <a:gd name="T23" fmla="*/ 795780206 h 2197"/>
              <a:gd name="T24" fmla="*/ 1277880444 w 2523"/>
              <a:gd name="T25" fmla="*/ 686555393 h 2197"/>
              <a:gd name="T26" fmla="*/ 1382717394 w 2523"/>
              <a:gd name="T27" fmla="*/ 578305954 h 2197"/>
              <a:gd name="T28" fmla="*/ 1568307166 w 2523"/>
              <a:gd name="T29" fmla="*/ 345228443 h 2197"/>
              <a:gd name="T30" fmla="*/ 1642684831 w 2523"/>
              <a:gd name="T31" fmla="*/ 232103023 h 2197"/>
              <a:gd name="T32" fmla="*/ 1683062117 w 2523"/>
              <a:gd name="T33" fmla="*/ 157985983 h 2197"/>
              <a:gd name="T34" fmla="*/ 1712104544 w 2523"/>
              <a:gd name="T35" fmla="*/ 518817625 h 2197"/>
              <a:gd name="T36" fmla="*/ 1720604289 w 2523"/>
              <a:gd name="T37" fmla="*/ 1785630428 h 2197"/>
              <a:gd name="T38" fmla="*/ 1729813512 w 2523"/>
              <a:gd name="T39" fmla="*/ 2088923839 h 2197"/>
              <a:gd name="T40" fmla="*/ 1691561862 w 2523"/>
              <a:gd name="T41" fmla="*/ 2106478670 h 2197"/>
              <a:gd name="T42" fmla="*/ 1156042606 w 2523"/>
              <a:gd name="T43" fmla="*/ 2100626430 h 2197"/>
              <a:gd name="T44" fmla="*/ 583688033 w 2523"/>
              <a:gd name="T45" fmla="*/ 2108429417 h 2197"/>
              <a:gd name="T46" fmla="*/ 365513602 w 2523"/>
              <a:gd name="T47" fmla="*/ 2100626430 h 2197"/>
              <a:gd name="T48" fmla="*/ 170006134 w 2523"/>
              <a:gd name="T49" fmla="*/ 2100626430 h 2197"/>
              <a:gd name="T50" fmla="*/ 10625383 w 2523"/>
              <a:gd name="T51" fmla="*/ 2096726826 h 2197"/>
              <a:gd name="T52" fmla="*/ 17000894 w 2523"/>
              <a:gd name="T53" fmla="*/ 2030410884 h 2197"/>
              <a:gd name="T54" fmla="*/ 12750322 w 2523"/>
              <a:gd name="T55" fmla="*/ 1954343569 h 2197"/>
              <a:gd name="T56" fmla="*/ 17000894 w 2523"/>
              <a:gd name="T57" fmla="*/ 1743695986 h 2197"/>
              <a:gd name="T58" fmla="*/ 17000894 w 2523"/>
              <a:gd name="T59" fmla="*/ 1492088389 h 2197"/>
              <a:gd name="T60" fmla="*/ 12750322 w 2523"/>
              <a:gd name="T61" fmla="*/ 1386765070 h 2197"/>
              <a:gd name="T62" fmla="*/ 63752306 w 2523"/>
              <a:gd name="T63" fmla="*/ 1375062478 h 219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523"/>
              <a:gd name="T97" fmla="*/ 0 h 2197"/>
              <a:gd name="T98" fmla="*/ 2523 w 2523"/>
              <a:gd name="T99" fmla="*/ 2197 h 2197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523" h="2197">
                <a:moveTo>
                  <a:pt x="90" y="1410"/>
                </a:moveTo>
                <a:cubicBezTo>
                  <a:pt x="200" y="1406"/>
                  <a:pt x="297" y="1388"/>
                  <a:pt x="407" y="1378"/>
                </a:cubicBezTo>
                <a:cubicBezTo>
                  <a:pt x="457" y="1373"/>
                  <a:pt x="526" y="1360"/>
                  <a:pt x="576" y="1356"/>
                </a:cubicBezTo>
                <a:cubicBezTo>
                  <a:pt x="629" y="1352"/>
                  <a:pt x="661" y="1320"/>
                  <a:pt x="714" y="1316"/>
                </a:cubicBezTo>
                <a:cubicBezTo>
                  <a:pt x="821" y="1290"/>
                  <a:pt x="925" y="1257"/>
                  <a:pt x="1032" y="1231"/>
                </a:cubicBezTo>
                <a:cubicBezTo>
                  <a:pt x="1074" y="1203"/>
                  <a:pt x="1106" y="1194"/>
                  <a:pt x="1155" y="1181"/>
                </a:cubicBezTo>
                <a:cubicBezTo>
                  <a:pt x="1179" y="1165"/>
                  <a:pt x="1204" y="1148"/>
                  <a:pt x="1228" y="1132"/>
                </a:cubicBezTo>
                <a:cubicBezTo>
                  <a:pt x="1326" y="1066"/>
                  <a:pt x="1211" y="1131"/>
                  <a:pt x="1326" y="1080"/>
                </a:cubicBezTo>
                <a:cubicBezTo>
                  <a:pt x="1349" y="1070"/>
                  <a:pt x="1363" y="1047"/>
                  <a:pt x="1363" y="1047"/>
                </a:cubicBezTo>
                <a:cubicBezTo>
                  <a:pt x="1479" y="968"/>
                  <a:pt x="1308" y="1082"/>
                  <a:pt x="1449" y="998"/>
                </a:cubicBezTo>
                <a:cubicBezTo>
                  <a:pt x="1474" y="983"/>
                  <a:pt x="1523" y="949"/>
                  <a:pt x="1523" y="949"/>
                </a:cubicBezTo>
                <a:cubicBezTo>
                  <a:pt x="1553" y="918"/>
                  <a:pt x="1627" y="857"/>
                  <a:pt x="1674" y="816"/>
                </a:cubicBezTo>
                <a:cubicBezTo>
                  <a:pt x="1721" y="775"/>
                  <a:pt x="1758" y="741"/>
                  <a:pt x="1804" y="704"/>
                </a:cubicBezTo>
                <a:cubicBezTo>
                  <a:pt x="1858" y="668"/>
                  <a:pt x="1900" y="628"/>
                  <a:pt x="1952" y="593"/>
                </a:cubicBezTo>
                <a:cubicBezTo>
                  <a:pt x="2021" y="487"/>
                  <a:pt x="2125" y="443"/>
                  <a:pt x="2214" y="354"/>
                </a:cubicBezTo>
                <a:cubicBezTo>
                  <a:pt x="2226" y="303"/>
                  <a:pt x="2284" y="277"/>
                  <a:pt x="2319" y="238"/>
                </a:cubicBezTo>
                <a:cubicBezTo>
                  <a:pt x="2342" y="212"/>
                  <a:pt x="2376" y="162"/>
                  <a:pt x="2376" y="162"/>
                </a:cubicBezTo>
                <a:cubicBezTo>
                  <a:pt x="2430" y="0"/>
                  <a:pt x="2411" y="97"/>
                  <a:pt x="2417" y="532"/>
                </a:cubicBezTo>
                <a:cubicBezTo>
                  <a:pt x="2423" y="965"/>
                  <a:pt x="2425" y="1398"/>
                  <a:pt x="2429" y="1831"/>
                </a:cubicBezTo>
                <a:cubicBezTo>
                  <a:pt x="2436" y="2094"/>
                  <a:pt x="2449" y="2087"/>
                  <a:pt x="2442" y="2142"/>
                </a:cubicBezTo>
                <a:cubicBezTo>
                  <a:pt x="2435" y="2197"/>
                  <a:pt x="2523" y="2158"/>
                  <a:pt x="2388" y="2160"/>
                </a:cubicBezTo>
                <a:cubicBezTo>
                  <a:pt x="2253" y="2162"/>
                  <a:pt x="1893" y="2154"/>
                  <a:pt x="1632" y="2154"/>
                </a:cubicBezTo>
                <a:cubicBezTo>
                  <a:pt x="1350" y="2142"/>
                  <a:pt x="1150" y="2168"/>
                  <a:pt x="824" y="2162"/>
                </a:cubicBezTo>
                <a:cubicBezTo>
                  <a:pt x="731" y="2153"/>
                  <a:pt x="612" y="2160"/>
                  <a:pt x="516" y="2154"/>
                </a:cubicBezTo>
                <a:cubicBezTo>
                  <a:pt x="418" y="2148"/>
                  <a:pt x="323" y="2155"/>
                  <a:pt x="240" y="2154"/>
                </a:cubicBezTo>
                <a:cubicBezTo>
                  <a:pt x="157" y="2153"/>
                  <a:pt x="51" y="2162"/>
                  <a:pt x="15" y="2150"/>
                </a:cubicBezTo>
                <a:cubicBezTo>
                  <a:pt x="7" y="2125"/>
                  <a:pt x="32" y="2107"/>
                  <a:pt x="24" y="2082"/>
                </a:cubicBezTo>
                <a:cubicBezTo>
                  <a:pt x="20" y="2070"/>
                  <a:pt x="0" y="2004"/>
                  <a:pt x="18" y="2004"/>
                </a:cubicBezTo>
                <a:cubicBezTo>
                  <a:pt x="8" y="1945"/>
                  <a:pt x="35" y="1846"/>
                  <a:pt x="24" y="1788"/>
                </a:cubicBezTo>
                <a:cubicBezTo>
                  <a:pt x="28" y="1678"/>
                  <a:pt x="9" y="1639"/>
                  <a:pt x="24" y="1530"/>
                </a:cubicBezTo>
                <a:cubicBezTo>
                  <a:pt x="29" y="1489"/>
                  <a:pt x="9" y="1438"/>
                  <a:pt x="18" y="1422"/>
                </a:cubicBezTo>
                <a:cubicBezTo>
                  <a:pt x="30" y="1401"/>
                  <a:pt x="86" y="1434"/>
                  <a:pt x="90" y="1410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6396" name="Text Box 7"/>
          <p:cNvSpPr txBox="1">
            <a:spLocks noChangeArrowheads="1"/>
          </p:cNvSpPr>
          <p:nvPr/>
        </p:nvSpPr>
        <p:spPr bwMode="auto">
          <a:xfrm>
            <a:off x="6073379" y="2895600"/>
            <a:ext cx="86439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y = x</a:t>
            </a:r>
            <a:r>
              <a:rPr lang="en-GB" sz="1350" baseline="30000"/>
              <a:t>2</a:t>
            </a:r>
            <a:r>
              <a:rPr lang="en-GB" sz="1350"/>
              <a:t>+2</a:t>
            </a:r>
          </a:p>
        </p:txBody>
      </p:sp>
      <p:sp>
        <p:nvSpPr>
          <p:cNvPr id="16397" name="Text Box 9"/>
          <p:cNvSpPr txBox="1">
            <a:spLocks noChangeArrowheads="1"/>
          </p:cNvSpPr>
          <p:nvPr/>
        </p:nvSpPr>
        <p:spPr bwMode="auto">
          <a:xfrm>
            <a:off x="5436394" y="4245769"/>
            <a:ext cx="59412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x = 2</a:t>
            </a:r>
          </a:p>
        </p:txBody>
      </p:sp>
      <p:sp>
        <p:nvSpPr>
          <p:cNvPr id="16398" name="Text Box 10"/>
          <p:cNvSpPr txBox="1">
            <a:spLocks noChangeArrowheads="1"/>
          </p:cNvSpPr>
          <p:nvPr/>
        </p:nvSpPr>
        <p:spPr bwMode="auto">
          <a:xfrm>
            <a:off x="6765132" y="4300537"/>
            <a:ext cx="59412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x = 4</a:t>
            </a:r>
          </a:p>
        </p:txBody>
      </p:sp>
      <p:graphicFrame>
        <p:nvGraphicFramePr>
          <p:cNvPr id="3994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09737" y="3112294"/>
          <a:ext cx="2376488" cy="6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5" imgW="1701720" imgH="482400" progId="Equation.3">
                  <p:embed/>
                </p:oleObj>
              </mc:Choice>
              <mc:Fallback>
                <p:oleObj name="Equation" r:id="rId5" imgW="1701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7" y="3112294"/>
                        <a:ext cx="2376488" cy="673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1426369" y="3904060"/>
          <a:ext cx="2943225" cy="60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7" imgW="2108160" imgH="431640" progId="Equation.3">
                  <p:embed/>
                </p:oleObj>
              </mc:Choice>
              <mc:Fallback>
                <p:oleObj name="Equation" r:id="rId7" imgW="2108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369" y="3904060"/>
                        <a:ext cx="2943225" cy="602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Freeform 17" descr="Wide upward diagonal"/>
          <p:cNvSpPr>
            <a:spLocks/>
          </p:cNvSpPr>
          <p:nvPr/>
        </p:nvSpPr>
        <p:spPr bwMode="auto">
          <a:xfrm>
            <a:off x="4664869" y="3681412"/>
            <a:ext cx="1171575" cy="539354"/>
          </a:xfrm>
          <a:custGeom>
            <a:avLst/>
            <a:gdLst>
              <a:gd name="T0" fmla="*/ 22682201 w 984"/>
              <a:gd name="T1" fmla="*/ 40322530 h 453"/>
              <a:gd name="T2" fmla="*/ 688003478 w 984"/>
              <a:gd name="T3" fmla="*/ 63004752 h 453"/>
              <a:gd name="T4" fmla="*/ 1013102958 w 984"/>
              <a:gd name="T5" fmla="*/ 85685374 h 453"/>
              <a:gd name="T6" fmla="*/ 2147483647 w 984"/>
              <a:gd name="T7" fmla="*/ 40322530 h 453"/>
              <a:gd name="T8" fmla="*/ 2147483647 w 984"/>
              <a:gd name="T9" fmla="*/ 2520952 h 453"/>
              <a:gd name="T10" fmla="*/ 2147483647 w 984"/>
              <a:gd name="T11" fmla="*/ 2520952 h 453"/>
              <a:gd name="T12" fmla="*/ 2147483647 w 984"/>
              <a:gd name="T13" fmla="*/ 252015832 h 453"/>
              <a:gd name="T14" fmla="*/ 2147483647 w 984"/>
              <a:gd name="T15" fmla="*/ 667842683 h 453"/>
              <a:gd name="T16" fmla="*/ 2147483647 w 984"/>
              <a:gd name="T17" fmla="*/ 1068547102 h 453"/>
              <a:gd name="T18" fmla="*/ 2147483647 w 984"/>
              <a:gd name="T19" fmla="*/ 1076108368 h 453"/>
              <a:gd name="T20" fmla="*/ 2132052452 w 984"/>
              <a:gd name="T21" fmla="*/ 1091229312 h 453"/>
              <a:gd name="T22" fmla="*/ 1784270976 w 984"/>
              <a:gd name="T23" fmla="*/ 1076108368 h 453"/>
              <a:gd name="T24" fmla="*/ 37803141 w 984"/>
              <a:gd name="T25" fmla="*/ 1083668046 h 453"/>
              <a:gd name="T26" fmla="*/ 15120940 w 984"/>
              <a:gd name="T27" fmla="*/ 879536096 h 453"/>
              <a:gd name="T28" fmla="*/ 22682201 w 984"/>
              <a:gd name="T29" fmla="*/ 40322530 h 45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84"/>
              <a:gd name="T46" fmla="*/ 0 h 453"/>
              <a:gd name="T47" fmla="*/ 984 w 984"/>
              <a:gd name="T48" fmla="*/ 453 h 45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84" h="453">
                <a:moveTo>
                  <a:pt x="9" y="16"/>
                </a:moveTo>
                <a:cubicBezTo>
                  <a:pt x="117" y="18"/>
                  <a:pt x="174" y="22"/>
                  <a:pt x="273" y="25"/>
                </a:cubicBezTo>
                <a:cubicBezTo>
                  <a:pt x="307" y="36"/>
                  <a:pt x="370" y="33"/>
                  <a:pt x="402" y="34"/>
                </a:cubicBezTo>
                <a:cubicBezTo>
                  <a:pt x="571" y="32"/>
                  <a:pt x="708" y="21"/>
                  <a:pt x="867" y="16"/>
                </a:cubicBezTo>
                <a:cubicBezTo>
                  <a:pt x="885" y="11"/>
                  <a:pt x="950" y="8"/>
                  <a:pt x="972" y="1"/>
                </a:cubicBezTo>
                <a:cubicBezTo>
                  <a:pt x="975" y="0"/>
                  <a:pt x="954" y="1"/>
                  <a:pt x="954" y="1"/>
                </a:cubicBezTo>
                <a:cubicBezTo>
                  <a:pt x="984" y="13"/>
                  <a:pt x="964" y="56"/>
                  <a:pt x="966" y="100"/>
                </a:cubicBezTo>
                <a:cubicBezTo>
                  <a:pt x="968" y="144"/>
                  <a:pt x="970" y="211"/>
                  <a:pt x="969" y="265"/>
                </a:cubicBezTo>
                <a:cubicBezTo>
                  <a:pt x="968" y="319"/>
                  <a:pt x="969" y="397"/>
                  <a:pt x="960" y="424"/>
                </a:cubicBezTo>
                <a:cubicBezTo>
                  <a:pt x="950" y="453"/>
                  <a:pt x="931" y="425"/>
                  <a:pt x="912" y="427"/>
                </a:cubicBezTo>
                <a:cubicBezTo>
                  <a:pt x="893" y="428"/>
                  <a:pt x="880" y="433"/>
                  <a:pt x="846" y="433"/>
                </a:cubicBezTo>
                <a:cubicBezTo>
                  <a:pt x="812" y="433"/>
                  <a:pt x="846" y="427"/>
                  <a:pt x="708" y="427"/>
                </a:cubicBezTo>
                <a:cubicBezTo>
                  <a:pt x="456" y="411"/>
                  <a:pt x="258" y="442"/>
                  <a:pt x="15" y="430"/>
                </a:cubicBezTo>
                <a:cubicBezTo>
                  <a:pt x="9" y="421"/>
                  <a:pt x="0" y="368"/>
                  <a:pt x="6" y="349"/>
                </a:cubicBezTo>
                <a:cubicBezTo>
                  <a:pt x="10" y="128"/>
                  <a:pt x="9" y="239"/>
                  <a:pt x="9" y="16"/>
                </a:cubicBezTo>
                <a:close/>
              </a:path>
            </a:pathLst>
          </a:custGeom>
          <a:pattFill prst="wdDnDiag">
            <a:fgClr>
              <a:srgbClr val="B7695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6400" name="Freeform 8"/>
          <p:cNvSpPr>
            <a:spLocks/>
          </p:cNvSpPr>
          <p:nvPr/>
        </p:nvSpPr>
        <p:spPr bwMode="auto">
          <a:xfrm>
            <a:off x="4699398" y="2803923"/>
            <a:ext cx="2336006" cy="945356"/>
          </a:xfrm>
          <a:custGeom>
            <a:avLst/>
            <a:gdLst>
              <a:gd name="T0" fmla="*/ 0 w 2429"/>
              <a:gd name="T1" fmla="*/ 1962038521 h 873"/>
              <a:gd name="T2" fmla="*/ 1571506780 w 2429"/>
              <a:gd name="T3" fmla="*/ 1962038521 h 873"/>
              <a:gd name="T4" fmla="*/ 2147483647 w 2429"/>
              <a:gd name="T5" fmla="*/ 1723660097 h 873"/>
              <a:gd name="T6" fmla="*/ 2147483647 w 2429"/>
              <a:gd name="T7" fmla="*/ 1292744892 h 873"/>
              <a:gd name="T8" fmla="*/ 2147483647 w 2429"/>
              <a:gd name="T9" fmla="*/ 577609439 h 873"/>
              <a:gd name="T10" fmla="*/ 2147483647 w 2429"/>
              <a:gd name="T11" fmla="*/ 0 h 8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29"/>
              <a:gd name="T19" fmla="*/ 0 h 873"/>
              <a:gd name="T20" fmla="*/ 2429 w 2429"/>
              <a:gd name="T21" fmla="*/ 873 h 8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29" h="873">
                <a:moveTo>
                  <a:pt x="0" y="856"/>
                </a:moveTo>
                <a:cubicBezTo>
                  <a:pt x="276" y="869"/>
                  <a:pt x="547" y="873"/>
                  <a:pt x="772" y="856"/>
                </a:cubicBezTo>
                <a:cubicBezTo>
                  <a:pt x="997" y="839"/>
                  <a:pt x="1183" y="801"/>
                  <a:pt x="1349" y="752"/>
                </a:cubicBezTo>
                <a:cubicBezTo>
                  <a:pt x="1515" y="703"/>
                  <a:pt x="1633" y="647"/>
                  <a:pt x="1769" y="564"/>
                </a:cubicBezTo>
                <a:cubicBezTo>
                  <a:pt x="1905" y="481"/>
                  <a:pt x="2055" y="346"/>
                  <a:pt x="2165" y="252"/>
                </a:cubicBezTo>
                <a:cubicBezTo>
                  <a:pt x="2275" y="158"/>
                  <a:pt x="2374" y="52"/>
                  <a:pt x="2429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6401" name="Line 20"/>
          <p:cNvSpPr>
            <a:spLocks noChangeShapeType="1"/>
          </p:cNvSpPr>
          <p:nvPr/>
        </p:nvSpPr>
        <p:spPr bwMode="auto">
          <a:xfrm>
            <a:off x="7031832" y="2731294"/>
            <a:ext cx="11906" cy="1454944"/>
          </a:xfrm>
          <a:prstGeom prst="line">
            <a:avLst/>
          </a:prstGeom>
          <a:noFill/>
          <a:ln w="57150">
            <a:solidFill>
              <a:srgbClr val="EC1C1C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6402" name="Line 21"/>
          <p:cNvSpPr>
            <a:spLocks noChangeShapeType="1"/>
          </p:cNvSpPr>
          <p:nvPr/>
        </p:nvSpPr>
        <p:spPr bwMode="auto">
          <a:xfrm>
            <a:off x="5798344" y="3684985"/>
            <a:ext cx="11906" cy="521494"/>
          </a:xfrm>
          <a:prstGeom prst="line">
            <a:avLst/>
          </a:prstGeom>
          <a:noFill/>
          <a:ln w="57150">
            <a:solidFill>
              <a:srgbClr val="EC1C1C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6403" name="Line 22"/>
          <p:cNvSpPr>
            <a:spLocks noChangeShapeType="1"/>
          </p:cNvSpPr>
          <p:nvPr/>
        </p:nvSpPr>
        <p:spPr bwMode="auto">
          <a:xfrm flipV="1">
            <a:off x="5837635" y="4174332"/>
            <a:ext cx="1218009" cy="11906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6404" name="Text Box 14"/>
          <p:cNvSpPr txBox="1">
            <a:spLocks noChangeArrowheads="1"/>
          </p:cNvSpPr>
          <p:nvPr/>
        </p:nvSpPr>
        <p:spPr bwMode="auto">
          <a:xfrm>
            <a:off x="6011466" y="3648075"/>
            <a:ext cx="97155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Area Required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7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12648" y="0"/>
                <a:ext cx="8153400" cy="914400"/>
              </a:xfrm>
            </p:spPr>
            <p:txBody>
              <a:bodyPr>
                <a:normAutofit fontScale="90000"/>
              </a:bodyPr>
              <a:lstStyle/>
              <a:p>
                <a:pPr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 smtClean="0"/>
                  <a:t> ? ( </a:t>
                </a:r>
                <a:r>
                  <a:rPr lang="en-GB" dirty="0" err="1" smtClean="0"/>
                  <a:t>dee</a:t>
                </a:r>
                <a:r>
                  <a:rPr lang="en-GB" dirty="0" smtClean="0"/>
                  <a:t> y by </a:t>
                </a:r>
                <a:r>
                  <a:rPr lang="en-GB" dirty="0" err="1" smtClean="0"/>
                  <a:t>dee</a:t>
                </a:r>
                <a:r>
                  <a:rPr lang="en-GB" dirty="0" smtClean="0"/>
                  <a:t> x)</a:t>
                </a:r>
              </a:p>
            </p:txBody>
          </p:sp>
        </mc:Choice>
        <mc:Fallback xmlns="">
          <p:sp>
            <p:nvSpPr>
              <p:cNvPr id="3072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648" y="0"/>
                <a:ext cx="8153400" cy="914400"/>
              </a:xfrm>
              <a:blipFill rotWithShape="0"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E0A74411-AED9-49A6-831B-761196C26F94}" type="slidenum">
              <a:rPr lang="en-GB" smtClean="0"/>
              <a:pPr/>
              <a:t>5</a:t>
            </a:fld>
            <a:endParaRPr lang="en-GB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 smtClean="0"/>
                  <a:t> is an </a:t>
                </a:r>
                <a:r>
                  <a:rPr lang="en-GB" b="1" dirty="0" smtClean="0">
                    <a:solidFill>
                      <a:schemeClr val="accent2"/>
                    </a:solidFill>
                  </a:rPr>
                  <a:t>expression</a:t>
                </a:r>
                <a:r>
                  <a:rPr lang="en-GB" dirty="0" smtClean="0"/>
                  <a:t> for the gradient of a curve.</a:t>
                </a:r>
              </a:p>
              <a:p>
                <a:r>
                  <a:rPr lang="en-GB" dirty="0" smtClean="0"/>
                  <a:t>As we have seen, in a curve the gradient changes at each point so it is no surprise that for the gradient,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 smtClean="0"/>
                  <a:t> you get a </a:t>
                </a:r>
                <a:r>
                  <a:rPr lang="en-GB" dirty="0" smtClean="0">
                    <a:solidFill>
                      <a:schemeClr val="accent2"/>
                    </a:solidFill>
                  </a:rPr>
                  <a:t>function of x </a:t>
                </a:r>
                <a:r>
                  <a:rPr lang="en-GB" dirty="0" smtClean="0"/>
                  <a:t>and not a constant</a:t>
                </a:r>
              </a:p>
              <a:p>
                <a:pPr eaLnBrk="1" hangingPunct="1"/>
                <a:r>
                  <a:rPr lang="en-GB" dirty="0" smtClean="0"/>
                  <a:t>In our example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449" r="-2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Users\fy02\AppData\Local\Microsoft\Windows\Temporary Internet Files\Content.IE5\MH9ZYQJL\MC9002353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36694"/>
            <a:ext cx="941594" cy="5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0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9F69B965-9740-4BA5-BCA9-D2113EDFA91A}" type="slidenum">
              <a:rPr lang="en-GB" smtClean="0"/>
              <a:pPr/>
              <a:t>50</a:t>
            </a:fld>
            <a:endParaRPr lang="en-GB" smtClean="0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Another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1" y="1104556"/>
            <a:ext cx="6326981" cy="39957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100" dirty="0"/>
              <a:t>Find the area between the curve y = 3x</a:t>
            </a:r>
            <a:r>
              <a:rPr lang="en-GB" sz="2100" baseline="30000" dirty="0"/>
              <a:t>2</a:t>
            </a:r>
            <a:r>
              <a:rPr lang="en-GB" sz="2100" dirty="0"/>
              <a:t>-5x-9, the x axis and the limits x = -1 and x = 2</a:t>
            </a:r>
          </a:p>
          <a:p>
            <a:pPr eaLnBrk="1" hangingPunct="1">
              <a:lnSpc>
                <a:spcPct val="90000"/>
              </a:lnSpc>
            </a:pPr>
            <a:endParaRPr lang="en-GB" sz="2100" dirty="0"/>
          </a:p>
          <a:p>
            <a:pPr eaLnBrk="1" hangingPunct="1">
              <a:lnSpc>
                <a:spcPct val="90000"/>
              </a:lnSpc>
            </a:pPr>
            <a:endParaRPr lang="en-GB" sz="2100" dirty="0"/>
          </a:p>
          <a:p>
            <a:pPr eaLnBrk="1" hangingPunct="1">
              <a:lnSpc>
                <a:spcPct val="90000"/>
              </a:lnSpc>
            </a:pPr>
            <a:endParaRPr lang="en-GB" sz="2100" dirty="0"/>
          </a:p>
          <a:p>
            <a:pPr eaLnBrk="1" hangingPunct="1">
              <a:lnSpc>
                <a:spcPct val="90000"/>
              </a:lnSpc>
            </a:pPr>
            <a:endParaRPr lang="en-GB" sz="2100" dirty="0"/>
          </a:p>
          <a:p>
            <a:pPr eaLnBrk="1" hangingPunct="1">
              <a:lnSpc>
                <a:spcPct val="90000"/>
              </a:lnSpc>
            </a:pPr>
            <a:endParaRPr lang="en-GB" sz="2100" dirty="0"/>
          </a:p>
          <a:p>
            <a:pPr eaLnBrk="1" hangingPunct="1">
              <a:lnSpc>
                <a:spcPct val="90000"/>
              </a:lnSpc>
            </a:pPr>
            <a:endParaRPr lang="en-GB" sz="21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100" dirty="0"/>
              <a:t>The integration gives a </a:t>
            </a:r>
            <a:r>
              <a:rPr lang="en-GB" sz="2100" dirty="0">
                <a:solidFill>
                  <a:schemeClr val="accent2"/>
                </a:solidFill>
              </a:rPr>
              <a:t>negative</a:t>
            </a:r>
            <a:r>
              <a:rPr lang="en-GB" sz="21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100" dirty="0"/>
              <a:t>answer as the area 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100" dirty="0"/>
              <a:t> below the y  axis</a:t>
            </a:r>
          </a:p>
        </p:txBody>
      </p:sp>
      <p:graphicFrame>
        <p:nvGraphicFramePr>
          <p:cNvPr id="4301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56160" y="1678782"/>
          <a:ext cx="3348038" cy="69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2450880" imgH="507960" progId="Equation.3">
                  <p:embed/>
                </p:oleObj>
              </mc:Choice>
              <mc:Fallback>
                <p:oleObj name="Equation" r:id="rId3" imgW="2450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60" y="1678782"/>
                        <a:ext cx="3348038" cy="694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39467" y="2409825"/>
          <a:ext cx="356354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5" imgW="3111480" imgH="482400" progId="Equation.3">
                  <p:embed/>
                </p:oleObj>
              </mc:Choice>
              <mc:Fallback>
                <p:oleObj name="Equation" r:id="rId5" imgW="3111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467" y="2409825"/>
                        <a:ext cx="356354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1439467" y="3057525"/>
          <a:ext cx="3839765" cy="49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7" imgW="3352680" imgH="431640" progId="Equation.3">
                  <p:embed/>
                </p:oleObj>
              </mc:Choice>
              <mc:Fallback>
                <p:oleObj name="Equation" r:id="rId7" imgW="3352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467" y="3057525"/>
                        <a:ext cx="3839765" cy="494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7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28047" y="2571750"/>
            <a:ext cx="2499122" cy="226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Freeform 17" descr="Wide upward diagonal"/>
          <p:cNvSpPr>
            <a:spLocks/>
          </p:cNvSpPr>
          <p:nvPr/>
        </p:nvSpPr>
        <p:spPr bwMode="auto">
          <a:xfrm>
            <a:off x="6192441" y="4038600"/>
            <a:ext cx="785813" cy="361950"/>
          </a:xfrm>
          <a:custGeom>
            <a:avLst/>
            <a:gdLst>
              <a:gd name="T0" fmla="*/ 17640300 w 660"/>
              <a:gd name="T1" fmla="*/ 7559675 h 304"/>
              <a:gd name="T2" fmla="*/ 400705588 w 660"/>
              <a:gd name="T3" fmla="*/ 7559675 h 304"/>
              <a:gd name="T4" fmla="*/ 1035783439 w 660"/>
              <a:gd name="T5" fmla="*/ 7559675 h 304"/>
              <a:gd name="T6" fmla="*/ 1620461060 w 660"/>
              <a:gd name="T7" fmla="*/ 10080624 h 304"/>
              <a:gd name="T8" fmla="*/ 1620461060 w 660"/>
              <a:gd name="T9" fmla="*/ 68043422 h 304"/>
              <a:gd name="T10" fmla="*/ 1612899800 w 660"/>
              <a:gd name="T11" fmla="*/ 320059021 h 304"/>
              <a:gd name="T12" fmla="*/ 1597778868 w 660"/>
              <a:gd name="T13" fmla="*/ 514111867 h 304"/>
              <a:gd name="T14" fmla="*/ 1567537005 w 660"/>
              <a:gd name="T15" fmla="*/ 539313419 h 304"/>
              <a:gd name="T16" fmla="*/ 1522174209 w 660"/>
              <a:gd name="T17" fmla="*/ 569555282 h 304"/>
              <a:gd name="T18" fmla="*/ 1431448617 w 660"/>
              <a:gd name="T19" fmla="*/ 619958387 h 304"/>
              <a:gd name="T20" fmla="*/ 1338203664 w 660"/>
              <a:gd name="T21" fmla="*/ 675401802 h 304"/>
              <a:gd name="T22" fmla="*/ 1292840869 w 660"/>
              <a:gd name="T23" fmla="*/ 705643665 h 304"/>
              <a:gd name="T24" fmla="*/ 1242436175 w 660"/>
              <a:gd name="T25" fmla="*/ 720764597 h 304"/>
              <a:gd name="T26" fmla="*/ 1144150911 w 660"/>
              <a:gd name="T27" fmla="*/ 751006459 h 304"/>
              <a:gd name="T28" fmla="*/ 1050904371 w 660"/>
              <a:gd name="T29" fmla="*/ 758567719 h 304"/>
              <a:gd name="T30" fmla="*/ 975299711 w 660"/>
              <a:gd name="T31" fmla="*/ 758567719 h 304"/>
              <a:gd name="T32" fmla="*/ 871974137 w 660"/>
              <a:gd name="T33" fmla="*/ 763608029 h 304"/>
              <a:gd name="T34" fmla="*/ 808970849 w 660"/>
              <a:gd name="T35" fmla="*/ 743446787 h 304"/>
              <a:gd name="T36" fmla="*/ 786288658 w 660"/>
              <a:gd name="T37" fmla="*/ 740925838 h 304"/>
              <a:gd name="T38" fmla="*/ 763608053 w 660"/>
              <a:gd name="T39" fmla="*/ 725804907 h 304"/>
              <a:gd name="T40" fmla="*/ 718245258 w 660"/>
              <a:gd name="T41" fmla="*/ 710683976 h 304"/>
              <a:gd name="T42" fmla="*/ 630039028 w 660"/>
              <a:gd name="T43" fmla="*/ 680442113 h 304"/>
              <a:gd name="T44" fmla="*/ 551913419 w 660"/>
              <a:gd name="T45" fmla="*/ 630039008 h 304"/>
              <a:gd name="T46" fmla="*/ 453628156 w 660"/>
              <a:gd name="T47" fmla="*/ 561994023 h 304"/>
              <a:gd name="T48" fmla="*/ 395665278 w 660"/>
              <a:gd name="T49" fmla="*/ 529232798 h 304"/>
              <a:gd name="T50" fmla="*/ 357862154 w 660"/>
              <a:gd name="T51" fmla="*/ 506550608 h 304"/>
              <a:gd name="T52" fmla="*/ 317539669 w 660"/>
              <a:gd name="T53" fmla="*/ 476308745 h 304"/>
              <a:gd name="T54" fmla="*/ 274696235 w 660"/>
              <a:gd name="T55" fmla="*/ 430945950 h 304"/>
              <a:gd name="T56" fmla="*/ 236894699 w 660"/>
              <a:gd name="T57" fmla="*/ 388104006 h 304"/>
              <a:gd name="T58" fmla="*/ 183972182 w 660"/>
              <a:gd name="T59" fmla="*/ 340221850 h 304"/>
              <a:gd name="T60" fmla="*/ 138607798 w 660"/>
              <a:gd name="T61" fmla="*/ 287297796 h 304"/>
              <a:gd name="T62" fmla="*/ 70564374 w 660"/>
              <a:gd name="T63" fmla="*/ 189012486 h 304"/>
              <a:gd name="T64" fmla="*/ 32761238 w 660"/>
              <a:gd name="T65" fmla="*/ 105846570 h 304"/>
              <a:gd name="T66" fmla="*/ 17640300 w 660"/>
              <a:gd name="T67" fmla="*/ 70564371 h 304"/>
              <a:gd name="T68" fmla="*/ 17640300 w 660"/>
              <a:gd name="T69" fmla="*/ 7559675 h 3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60"/>
              <a:gd name="T106" fmla="*/ 0 h 304"/>
              <a:gd name="T107" fmla="*/ 660 w 660"/>
              <a:gd name="T108" fmla="*/ 304 h 30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60" h="304">
                <a:moveTo>
                  <a:pt x="7" y="3"/>
                </a:moveTo>
                <a:cubicBezTo>
                  <a:pt x="65" y="3"/>
                  <a:pt x="109" y="3"/>
                  <a:pt x="159" y="3"/>
                </a:cubicBezTo>
                <a:cubicBezTo>
                  <a:pt x="227" y="1"/>
                  <a:pt x="330" y="4"/>
                  <a:pt x="411" y="3"/>
                </a:cubicBezTo>
                <a:cubicBezTo>
                  <a:pt x="492" y="3"/>
                  <a:pt x="604" y="0"/>
                  <a:pt x="643" y="4"/>
                </a:cubicBezTo>
                <a:cubicBezTo>
                  <a:pt x="648" y="12"/>
                  <a:pt x="645" y="18"/>
                  <a:pt x="643" y="27"/>
                </a:cubicBezTo>
                <a:cubicBezTo>
                  <a:pt x="642" y="66"/>
                  <a:pt x="641" y="79"/>
                  <a:pt x="640" y="127"/>
                </a:cubicBezTo>
                <a:cubicBezTo>
                  <a:pt x="638" y="203"/>
                  <a:pt x="660" y="188"/>
                  <a:pt x="634" y="204"/>
                </a:cubicBezTo>
                <a:cubicBezTo>
                  <a:pt x="630" y="209"/>
                  <a:pt x="627" y="211"/>
                  <a:pt x="622" y="214"/>
                </a:cubicBezTo>
                <a:cubicBezTo>
                  <a:pt x="617" y="221"/>
                  <a:pt x="612" y="224"/>
                  <a:pt x="604" y="226"/>
                </a:cubicBezTo>
                <a:cubicBezTo>
                  <a:pt x="593" y="231"/>
                  <a:pt x="578" y="239"/>
                  <a:pt x="568" y="246"/>
                </a:cubicBezTo>
                <a:cubicBezTo>
                  <a:pt x="557" y="254"/>
                  <a:pt x="545" y="266"/>
                  <a:pt x="531" y="268"/>
                </a:cubicBezTo>
                <a:cubicBezTo>
                  <a:pt x="524" y="271"/>
                  <a:pt x="521" y="278"/>
                  <a:pt x="513" y="280"/>
                </a:cubicBezTo>
                <a:cubicBezTo>
                  <a:pt x="507" y="283"/>
                  <a:pt x="499" y="285"/>
                  <a:pt x="493" y="286"/>
                </a:cubicBezTo>
                <a:cubicBezTo>
                  <a:pt x="476" y="294"/>
                  <a:pt x="472" y="293"/>
                  <a:pt x="454" y="298"/>
                </a:cubicBezTo>
                <a:cubicBezTo>
                  <a:pt x="447" y="300"/>
                  <a:pt x="424" y="300"/>
                  <a:pt x="417" y="301"/>
                </a:cubicBezTo>
                <a:cubicBezTo>
                  <a:pt x="410" y="304"/>
                  <a:pt x="395" y="300"/>
                  <a:pt x="387" y="301"/>
                </a:cubicBezTo>
                <a:cubicBezTo>
                  <a:pt x="376" y="302"/>
                  <a:pt x="357" y="304"/>
                  <a:pt x="346" y="303"/>
                </a:cubicBezTo>
                <a:cubicBezTo>
                  <a:pt x="335" y="302"/>
                  <a:pt x="327" y="296"/>
                  <a:pt x="321" y="295"/>
                </a:cubicBezTo>
                <a:cubicBezTo>
                  <a:pt x="318" y="293"/>
                  <a:pt x="315" y="295"/>
                  <a:pt x="312" y="294"/>
                </a:cubicBezTo>
                <a:cubicBezTo>
                  <a:pt x="309" y="293"/>
                  <a:pt x="306" y="288"/>
                  <a:pt x="303" y="288"/>
                </a:cubicBezTo>
                <a:cubicBezTo>
                  <a:pt x="297" y="285"/>
                  <a:pt x="292" y="283"/>
                  <a:pt x="285" y="282"/>
                </a:cubicBezTo>
                <a:cubicBezTo>
                  <a:pt x="277" y="278"/>
                  <a:pt x="261" y="275"/>
                  <a:pt x="250" y="270"/>
                </a:cubicBezTo>
                <a:cubicBezTo>
                  <a:pt x="239" y="265"/>
                  <a:pt x="231" y="258"/>
                  <a:pt x="219" y="250"/>
                </a:cubicBezTo>
                <a:cubicBezTo>
                  <a:pt x="206" y="241"/>
                  <a:pt x="198" y="244"/>
                  <a:pt x="180" y="223"/>
                </a:cubicBezTo>
                <a:cubicBezTo>
                  <a:pt x="171" y="224"/>
                  <a:pt x="165" y="212"/>
                  <a:pt x="157" y="210"/>
                </a:cubicBezTo>
                <a:cubicBezTo>
                  <a:pt x="152" y="206"/>
                  <a:pt x="148" y="202"/>
                  <a:pt x="142" y="201"/>
                </a:cubicBezTo>
                <a:cubicBezTo>
                  <a:pt x="136" y="195"/>
                  <a:pt x="133" y="192"/>
                  <a:pt x="126" y="189"/>
                </a:cubicBezTo>
                <a:cubicBezTo>
                  <a:pt x="122" y="182"/>
                  <a:pt x="116" y="175"/>
                  <a:pt x="109" y="171"/>
                </a:cubicBezTo>
                <a:cubicBezTo>
                  <a:pt x="105" y="164"/>
                  <a:pt x="101" y="158"/>
                  <a:pt x="94" y="154"/>
                </a:cubicBezTo>
                <a:cubicBezTo>
                  <a:pt x="88" y="147"/>
                  <a:pt x="81" y="140"/>
                  <a:pt x="73" y="135"/>
                </a:cubicBezTo>
                <a:cubicBezTo>
                  <a:pt x="69" y="128"/>
                  <a:pt x="61" y="119"/>
                  <a:pt x="55" y="114"/>
                </a:cubicBezTo>
                <a:cubicBezTo>
                  <a:pt x="48" y="100"/>
                  <a:pt x="38" y="88"/>
                  <a:pt x="28" y="75"/>
                </a:cubicBezTo>
                <a:cubicBezTo>
                  <a:pt x="26" y="64"/>
                  <a:pt x="20" y="51"/>
                  <a:pt x="13" y="42"/>
                </a:cubicBezTo>
                <a:cubicBezTo>
                  <a:pt x="12" y="36"/>
                  <a:pt x="9" y="33"/>
                  <a:pt x="7" y="28"/>
                </a:cubicBezTo>
                <a:cubicBezTo>
                  <a:pt x="6" y="18"/>
                  <a:pt x="0" y="11"/>
                  <a:pt x="7" y="3"/>
                </a:cubicBezTo>
                <a:close/>
              </a:path>
            </a:pathLst>
          </a:custGeom>
          <a:pattFill prst="wdUpDiag">
            <a:fgClr>
              <a:srgbClr val="EC1C1C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7419" name="Line 18"/>
          <p:cNvSpPr>
            <a:spLocks noChangeShapeType="1"/>
          </p:cNvSpPr>
          <p:nvPr/>
        </p:nvSpPr>
        <p:spPr bwMode="auto">
          <a:xfrm>
            <a:off x="5436394" y="4030266"/>
            <a:ext cx="226814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>
            <a:off x="6462713" y="2895600"/>
            <a:ext cx="0" cy="16204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0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B457D459-16B3-43B0-94E7-DC3E5FCCC539}" type="slidenum">
              <a:rPr lang="en-GB" smtClean="0"/>
              <a:pPr/>
              <a:t>51</a:t>
            </a:fld>
            <a:endParaRPr lang="en-GB" smtClean="0"/>
          </a:p>
        </p:txBody>
      </p:sp>
      <p:sp>
        <p:nvSpPr>
          <p:cNvPr id="18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One for you to do</a:t>
            </a:r>
          </a:p>
        </p:txBody>
      </p:sp>
      <p:graphicFrame>
        <p:nvGraphicFramePr>
          <p:cNvPr id="50198" name="Object 2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23060" y="2322910"/>
          <a:ext cx="108227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774360" imgH="507960" progId="Equation.3">
                  <p:embed/>
                </p:oleObj>
              </mc:Choice>
              <mc:Fallback>
                <p:oleObj name="Equation" r:id="rId3" imgW="774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060" y="2322910"/>
                        <a:ext cx="1082278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62512" y="2445544"/>
          <a:ext cx="1434704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787320" imgH="266400" progId="Equation.3">
                  <p:embed/>
                </p:oleObj>
              </mc:Choice>
              <mc:Fallback>
                <p:oleObj name="Equation" r:id="rId5" imgW="7873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2" y="2445544"/>
                        <a:ext cx="1434704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1818085" y="2232423"/>
          <a:ext cx="1565672" cy="86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7" imgW="850680" imgH="469800" progId="Equation.3">
                  <p:embed/>
                </p:oleObj>
              </mc:Choice>
              <mc:Fallback>
                <p:oleObj name="Equation" r:id="rId7" imgW="850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085" y="2232423"/>
                        <a:ext cx="1565672" cy="864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1818085" y="3219450"/>
          <a:ext cx="3764756" cy="47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9" imgW="1815840" imgH="228600" progId="Equation.3">
                  <p:embed/>
                </p:oleObj>
              </mc:Choice>
              <mc:Fallback>
                <p:oleObj name="Equation" r:id="rId9" imgW="1815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085" y="3219450"/>
                        <a:ext cx="3764756" cy="473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1980010" y="3975498"/>
          <a:ext cx="3563540" cy="41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11" imgW="1866600" imgH="215640" progId="Equation.3">
                  <p:embed/>
                </p:oleObj>
              </mc:Choice>
              <mc:Fallback>
                <p:oleObj name="Equation" r:id="rId11" imgW="1866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010" y="3975498"/>
                        <a:ext cx="3563540" cy="411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2" name="Picture 74" descr="PENCIL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6705" y="4842588"/>
            <a:ext cx="1234935" cy="30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28"/>
          <p:cNvSpPr txBox="1">
            <a:spLocks noChangeArrowheads="1"/>
          </p:cNvSpPr>
          <p:nvPr/>
        </p:nvSpPr>
        <p:spPr bwMode="auto">
          <a:xfrm>
            <a:off x="1709737" y="1113235"/>
            <a:ext cx="5778104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Sketch the function y = 6x </a:t>
            </a:r>
            <a:r>
              <a:rPr lang="en-GB" baseline="30000"/>
              <a:t>2</a:t>
            </a:r>
            <a:r>
              <a:rPr lang="en-GB"/>
              <a:t>+5 </a:t>
            </a:r>
          </a:p>
          <a:p>
            <a:pPr>
              <a:spcBef>
                <a:spcPct val="50000"/>
              </a:spcBef>
            </a:pPr>
            <a:r>
              <a:rPr lang="en-GB"/>
              <a:t>Find the area enclosed by the curve, the x axis and the lines x = 1 and x = 3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588224" y="2943225"/>
            <a:ext cx="1971675" cy="1500188"/>
            <a:chOff x="3540" y="1512"/>
            <a:chExt cx="1656" cy="1260"/>
          </a:xfrm>
        </p:grpSpPr>
        <p:sp>
          <p:nvSpPr>
            <p:cNvPr id="18445" name="Line 34"/>
            <p:cNvSpPr>
              <a:spLocks noChangeShapeType="1"/>
            </p:cNvSpPr>
            <p:nvPr/>
          </p:nvSpPr>
          <p:spPr bwMode="auto">
            <a:xfrm>
              <a:off x="4138" y="1548"/>
              <a:ext cx="0" cy="1224"/>
            </a:xfrm>
            <a:prstGeom prst="lin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18446" name="Line 37"/>
            <p:cNvSpPr>
              <a:spLocks noChangeShapeType="1"/>
            </p:cNvSpPr>
            <p:nvPr/>
          </p:nvSpPr>
          <p:spPr bwMode="auto">
            <a:xfrm flipV="1">
              <a:off x="3540" y="2136"/>
              <a:ext cx="1656" cy="12"/>
            </a:xfrm>
            <a:prstGeom prst="lin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18447" name="Freeform 38"/>
            <p:cNvSpPr>
              <a:spLocks/>
            </p:cNvSpPr>
            <p:nvPr/>
          </p:nvSpPr>
          <p:spPr bwMode="auto">
            <a:xfrm>
              <a:off x="3672" y="1512"/>
              <a:ext cx="936" cy="486"/>
            </a:xfrm>
            <a:custGeom>
              <a:avLst/>
              <a:gdLst>
                <a:gd name="T0" fmla="*/ 0 w 936"/>
                <a:gd name="T1" fmla="*/ 36 h 486"/>
                <a:gd name="T2" fmla="*/ 468 w 936"/>
                <a:gd name="T3" fmla="*/ 480 h 486"/>
                <a:gd name="T4" fmla="*/ 936 w 936"/>
                <a:gd name="T5" fmla="*/ 0 h 486"/>
                <a:gd name="T6" fmla="*/ 0 60000 65536"/>
                <a:gd name="T7" fmla="*/ 0 60000 65536"/>
                <a:gd name="T8" fmla="*/ 0 60000 65536"/>
                <a:gd name="T9" fmla="*/ 0 w 936"/>
                <a:gd name="T10" fmla="*/ 0 h 486"/>
                <a:gd name="T11" fmla="*/ 936 w 936"/>
                <a:gd name="T12" fmla="*/ 486 h 4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6" h="486">
                  <a:moveTo>
                    <a:pt x="0" y="36"/>
                  </a:moveTo>
                  <a:cubicBezTo>
                    <a:pt x="156" y="261"/>
                    <a:pt x="312" y="486"/>
                    <a:pt x="468" y="480"/>
                  </a:cubicBezTo>
                  <a:cubicBezTo>
                    <a:pt x="624" y="474"/>
                    <a:pt x="858" y="80"/>
                    <a:pt x="936" y="0"/>
                  </a:cubicBezTo>
                </a:path>
              </a:pathLst>
            </a:cu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18448" name="Line 39"/>
            <p:cNvSpPr>
              <a:spLocks noChangeShapeType="1"/>
            </p:cNvSpPr>
            <p:nvPr/>
          </p:nvSpPr>
          <p:spPr bwMode="auto">
            <a:xfrm>
              <a:off x="4272" y="1920"/>
              <a:ext cx="12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18449" name="Line 40"/>
            <p:cNvSpPr>
              <a:spLocks noChangeShapeType="1"/>
            </p:cNvSpPr>
            <p:nvPr/>
          </p:nvSpPr>
          <p:spPr bwMode="auto">
            <a:xfrm>
              <a:off x="4468" y="1706"/>
              <a:ext cx="24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18450" name="Freeform 41" descr="Wide upward diagonal"/>
            <p:cNvSpPr>
              <a:spLocks/>
            </p:cNvSpPr>
            <p:nvPr/>
          </p:nvSpPr>
          <p:spPr bwMode="auto">
            <a:xfrm>
              <a:off x="4270" y="1714"/>
              <a:ext cx="239" cy="446"/>
            </a:xfrm>
            <a:custGeom>
              <a:avLst/>
              <a:gdLst>
                <a:gd name="T0" fmla="*/ 4 w 239"/>
                <a:gd name="T1" fmla="*/ 210 h 446"/>
                <a:gd name="T2" fmla="*/ 6 w 239"/>
                <a:gd name="T3" fmla="*/ 408 h 446"/>
                <a:gd name="T4" fmla="*/ 90 w 239"/>
                <a:gd name="T5" fmla="*/ 426 h 446"/>
                <a:gd name="T6" fmla="*/ 138 w 239"/>
                <a:gd name="T7" fmla="*/ 424 h 446"/>
                <a:gd name="T8" fmla="*/ 210 w 239"/>
                <a:gd name="T9" fmla="*/ 426 h 446"/>
                <a:gd name="T10" fmla="*/ 220 w 239"/>
                <a:gd name="T11" fmla="*/ 328 h 446"/>
                <a:gd name="T12" fmla="*/ 210 w 239"/>
                <a:gd name="T13" fmla="*/ 200 h 446"/>
                <a:gd name="T14" fmla="*/ 208 w 239"/>
                <a:gd name="T15" fmla="*/ 18 h 446"/>
                <a:gd name="T16" fmla="*/ 198 w 239"/>
                <a:gd name="T17" fmla="*/ 0 h 446"/>
                <a:gd name="T18" fmla="*/ 184 w 239"/>
                <a:gd name="T19" fmla="*/ 6 h 446"/>
                <a:gd name="T20" fmla="*/ 158 w 239"/>
                <a:gd name="T21" fmla="*/ 30 h 446"/>
                <a:gd name="T22" fmla="*/ 146 w 239"/>
                <a:gd name="T23" fmla="*/ 52 h 446"/>
                <a:gd name="T24" fmla="*/ 126 w 239"/>
                <a:gd name="T25" fmla="*/ 80 h 446"/>
                <a:gd name="T26" fmla="*/ 110 w 239"/>
                <a:gd name="T27" fmla="*/ 96 h 446"/>
                <a:gd name="T28" fmla="*/ 88 w 239"/>
                <a:gd name="T29" fmla="*/ 118 h 446"/>
                <a:gd name="T30" fmla="*/ 64 w 239"/>
                <a:gd name="T31" fmla="*/ 140 h 446"/>
                <a:gd name="T32" fmla="*/ 28 w 239"/>
                <a:gd name="T33" fmla="*/ 180 h 446"/>
                <a:gd name="T34" fmla="*/ 20 w 239"/>
                <a:gd name="T35" fmla="*/ 200 h 446"/>
                <a:gd name="T36" fmla="*/ 4 w 239"/>
                <a:gd name="T37" fmla="*/ 204 h 446"/>
                <a:gd name="T38" fmla="*/ 4 w 239"/>
                <a:gd name="T39" fmla="*/ 210 h 4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39"/>
                <a:gd name="T61" fmla="*/ 0 h 446"/>
                <a:gd name="T62" fmla="*/ 239 w 239"/>
                <a:gd name="T63" fmla="*/ 446 h 4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39" h="446">
                  <a:moveTo>
                    <a:pt x="4" y="210"/>
                  </a:moveTo>
                  <a:cubicBezTo>
                    <a:pt x="5" y="283"/>
                    <a:pt x="3" y="335"/>
                    <a:pt x="6" y="408"/>
                  </a:cubicBezTo>
                  <a:cubicBezTo>
                    <a:pt x="12" y="446"/>
                    <a:pt x="71" y="424"/>
                    <a:pt x="90" y="426"/>
                  </a:cubicBezTo>
                  <a:cubicBezTo>
                    <a:pt x="112" y="429"/>
                    <a:pt x="118" y="424"/>
                    <a:pt x="138" y="424"/>
                  </a:cubicBezTo>
                  <a:cubicBezTo>
                    <a:pt x="158" y="424"/>
                    <a:pt x="196" y="442"/>
                    <a:pt x="210" y="426"/>
                  </a:cubicBezTo>
                  <a:cubicBezTo>
                    <a:pt x="239" y="412"/>
                    <a:pt x="220" y="361"/>
                    <a:pt x="220" y="328"/>
                  </a:cubicBezTo>
                  <a:cubicBezTo>
                    <a:pt x="220" y="255"/>
                    <a:pt x="220" y="249"/>
                    <a:pt x="210" y="200"/>
                  </a:cubicBezTo>
                  <a:cubicBezTo>
                    <a:pt x="206" y="139"/>
                    <a:pt x="206" y="79"/>
                    <a:pt x="208" y="18"/>
                  </a:cubicBezTo>
                  <a:cubicBezTo>
                    <a:pt x="203" y="13"/>
                    <a:pt x="198" y="0"/>
                    <a:pt x="198" y="0"/>
                  </a:cubicBezTo>
                  <a:cubicBezTo>
                    <a:pt x="193" y="1"/>
                    <a:pt x="184" y="6"/>
                    <a:pt x="184" y="6"/>
                  </a:cubicBezTo>
                  <a:cubicBezTo>
                    <a:pt x="176" y="15"/>
                    <a:pt x="170" y="26"/>
                    <a:pt x="158" y="30"/>
                  </a:cubicBezTo>
                  <a:cubicBezTo>
                    <a:pt x="155" y="38"/>
                    <a:pt x="149" y="44"/>
                    <a:pt x="146" y="52"/>
                  </a:cubicBezTo>
                  <a:cubicBezTo>
                    <a:pt x="143" y="62"/>
                    <a:pt x="134" y="72"/>
                    <a:pt x="126" y="80"/>
                  </a:cubicBezTo>
                  <a:cubicBezTo>
                    <a:pt x="120" y="86"/>
                    <a:pt x="117" y="94"/>
                    <a:pt x="110" y="96"/>
                  </a:cubicBezTo>
                  <a:cubicBezTo>
                    <a:pt x="103" y="103"/>
                    <a:pt x="96" y="113"/>
                    <a:pt x="88" y="118"/>
                  </a:cubicBezTo>
                  <a:cubicBezTo>
                    <a:pt x="82" y="127"/>
                    <a:pt x="75" y="136"/>
                    <a:pt x="64" y="140"/>
                  </a:cubicBezTo>
                  <a:cubicBezTo>
                    <a:pt x="53" y="156"/>
                    <a:pt x="38" y="164"/>
                    <a:pt x="28" y="180"/>
                  </a:cubicBezTo>
                  <a:cubicBezTo>
                    <a:pt x="25" y="184"/>
                    <a:pt x="25" y="198"/>
                    <a:pt x="20" y="200"/>
                  </a:cubicBezTo>
                  <a:cubicBezTo>
                    <a:pt x="8" y="204"/>
                    <a:pt x="24" y="202"/>
                    <a:pt x="4" y="204"/>
                  </a:cubicBezTo>
                  <a:cubicBezTo>
                    <a:pt x="2" y="211"/>
                    <a:pt x="0" y="210"/>
                    <a:pt x="4" y="210"/>
                  </a:cubicBezTo>
                  <a:close/>
                </a:path>
              </a:pathLst>
            </a:custGeom>
            <a:pattFill prst="wdUpDiag">
              <a:fgClr>
                <a:srgbClr val="EC1C1C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</p:grp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0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2F5ABC1E-DB16-4332-BD14-63857B7A21F4}" type="slidenum">
              <a:rPr lang="en-GB" smtClean="0"/>
              <a:pPr/>
              <a:t>52</a:t>
            </a:fld>
            <a:endParaRPr lang="en-GB" smtClean="0"/>
          </a:p>
        </p:txBody>
      </p:sp>
      <p:sp>
        <p:nvSpPr>
          <p:cNvPr id="19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Another for you to do</a:t>
            </a:r>
          </a:p>
        </p:txBody>
      </p:sp>
      <p:graphicFrame>
        <p:nvGraphicFramePr>
          <p:cNvPr id="5427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70647" y="2138363"/>
          <a:ext cx="1214438" cy="658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609480" imgH="330120" progId="Equation.3">
                  <p:embed/>
                </p:oleObj>
              </mc:Choice>
              <mc:Fallback>
                <p:oleObj name="Equation" r:id="rId3" imgW="609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647" y="2138363"/>
                        <a:ext cx="1214438" cy="658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928813" y="1899047"/>
          <a:ext cx="1285875" cy="1075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5" imgW="698400" imgH="583920" progId="Equation.3">
                  <p:embed/>
                </p:oleObj>
              </mc:Choice>
              <mc:Fallback>
                <p:oleObj name="Equation" r:id="rId5" imgW="698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899047"/>
                        <a:ext cx="1285875" cy="1075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252663" y="3009900"/>
          <a:ext cx="2895600" cy="89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7" imgW="1396800" imgH="431640" progId="Equation.3">
                  <p:embed/>
                </p:oleObj>
              </mc:Choice>
              <mc:Fallback>
                <p:oleObj name="Equation" r:id="rId7" imgW="1396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009900"/>
                        <a:ext cx="2895600" cy="89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513410" y="3975498"/>
          <a:ext cx="2496740" cy="41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9" imgW="1307880" imgH="215640" progId="Equation.3">
                  <p:embed/>
                </p:oleObj>
              </mc:Choice>
              <mc:Fallback>
                <p:oleObj name="Equation" r:id="rId9" imgW="1307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410" y="3975498"/>
                        <a:ext cx="2496740" cy="411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6" name="Picture 74" descr="PENCIL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399" y="4731990"/>
            <a:ext cx="1254918" cy="34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467" name="Text Box 9"/>
              <p:cNvSpPr txBox="1">
                <a:spLocks noChangeArrowheads="1"/>
              </p:cNvSpPr>
              <p:nvPr/>
            </p:nvSpPr>
            <p:spPr bwMode="auto">
              <a:xfrm>
                <a:off x="1709737" y="1113235"/>
                <a:ext cx="5778104" cy="736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dirty="0" smtClean="0"/>
                  <a:t>Find the area enclosed by 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 smtClean="0"/>
                  <a:t>, </a:t>
                </a:r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axis and the lines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46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9737" y="1113235"/>
                <a:ext cx="5778104" cy="736740"/>
              </a:xfrm>
              <a:prstGeom prst="rect">
                <a:avLst/>
              </a:prstGeom>
              <a:blipFill rotWithShape="0">
                <a:blip r:embed="rId12"/>
                <a:stretch>
                  <a:fillRect l="-844" t="-5000" b="-58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172075" y="1743075"/>
            <a:ext cx="2569369" cy="1323975"/>
            <a:chOff x="2880" y="1344"/>
            <a:chExt cx="2722" cy="1784"/>
          </a:xfrm>
        </p:grpSpPr>
        <p:sp>
          <p:nvSpPr>
            <p:cNvPr id="19469" name="Line 11"/>
            <p:cNvSpPr>
              <a:spLocks noChangeShapeType="1"/>
            </p:cNvSpPr>
            <p:nvPr/>
          </p:nvSpPr>
          <p:spPr bwMode="auto">
            <a:xfrm>
              <a:off x="3787" y="143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2880" y="2205"/>
              <a:ext cx="272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19471" name="Freeform 13"/>
            <p:cNvSpPr>
              <a:spLocks/>
            </p:cNvSpPr>
            <p:nvPr/>
          </p:nvSpPr>
          <p:spPr bwMode="auto">
            <a:xfrm>
              <a:off x="3787" y="1366"/>
              <a:ext cx="1497" cy="1762"/>
            </a:xfrm>
            <a:custGeom>
              <a:avLst/>
              <a:gdLst>
                <a:gd name="T0" fmla="*/ 0 w 1497"/>
                <a:gd name="T1" fmla="*/ 839 h 1762"/>
                <a:gd name="T2" fmla="*/ 363 w 1497"/>
                <a:gd name="T3" fmla="*/ 68 h 1762"/>
                <a:gd name="T4" fmla="*/ 862 w 1497"/>
                <a:gd name="T5" fmla="*/ 1248 h 1762"/>
                <a:gd name="T6" fmla="*/ 1134 w 1497"/>
                <a:gd name="T7" fmla="*/ 1701 h 1762"/>
                <a:gd name="T8" fmla="*/ 1497 w 1497"/>
                <a:gd name="T9" fmla="*/ 885 h 17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7"/>
                <a:gd name="T16" fmla="*/ 0 h 1762"/>
                <a:gd name="T17" fmla="*/ 1497 w 1497"/>
                <a:gd name="T18" fmla="*/ 1762 h 17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7" h="1762">
                  <a:moveTo>
                    <a:pt x="0" y="839"/>
                  </a:moveTo>
                  <a:cubicBezTo>
                    <a:pt x="109" y="419"/>
                    <a:pt x="219" y="0"/>
                    <a:pt x="363" y="68"/>
                  </a:cubicBezTo>
                  <a:cubicBezTo>
                    <a:pt x="507" y="136"/>
                    <a:pt x="733" y="976"/>
                    <a:pt x="862" y="1248"/>
                  </a:cubicBezTo>
                  <a:cubicBezTo>
                    <a:pt x="991" y="1520"/>
                    <a:pt x="1028" y="1762"/>
                    <a:pt x="1134" y="1701"/>
                  </a:cubicBezTo>
                  <a:cubicBezTo>
                    <a:pt x="1240" y="1640"/>
                    <a:pt x="1436" y="1029"/>
                    <a:pt x="1497" y="88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19472" name="Line 14"/>
            <p:cNvSpPr>
              <a:spLocks noChangeShapeType="1"/>
            </p:cNvSpPr>
            <p:nvPr/>
          </p:nvSpPr>
          <p:spPr bwMode="auto">
            <a:xfrm>
              <a:off x="4126" y="1344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19473" name="Freeform 15" descr="Wide upward diagonal"/>
            <p:cNvSpPr>
              <a:spLocks/>
            </p:cNvSpPr>
            <p:nvPr/>
          </p:nvSpPr>
          <p:spPr bwMode="auto">
            <a:xfrm>
              <a:off x="3786" y="1427"/>
              <a:ext cx="353" cy="803"/>
            </a:xfrm>
            <a:custGeom>
              <a:avLst/>
              <a:gdLst>
                <a:gd name="T0" fmla="*/ 0 w 353"/>
                <a:gd name="T1" fmla="*/ 791 h 803"/>
                <a:gd name="T2" fmla="*/ 16 w 353"/>
                <a:gd name="T3" fmla="*/ 729 h 803"/>
                <a:gd name="T4" fmla="*/ 26 w 353"/>
                <a:gd name="T5" fmla="*/ 695 h 803"/>
                <a:gd name="T6" fmla="*/ 40 w 353"/>
                <a:gd name="T7" fmla="*/ 649 h 803"/>
                <a:gd name="T8" fmla="*/ 44 w 353"/>
                <a:gd name="T9" fmla="*/ 607 h 803"/>
                <a:gd name="T10" fmla="*/ 48 w 353"/>
                <a:gd name="T11" fmla="*/ 595 h 803"/>
                <a:gd name="T12" fmla="*/ 74 w 353"/>
                <a:gd name="T13" fmla="*/ 523 h 803"/>
                <a:gd name="T14" fmla="*/ 82 w 353"/>
                <a:gd name="T15" fmla="*/ 499 h 803"/>
                <a:gd name="T16" fmla="*/ 86 w 353"/>
                <a:gd name="T17" fmla="*/ 487 h 803"/>
                <a:gd name="T18" fmla="*/ 96 w 353"/>
                <a:gd name="T19" fmla="*/ 443 h 803"/>
                <a:gd name="T20" fmla="*/ 112 w 353"/>
                <a:gd name="T21" fmla="*/ 377 h 803"/>
                <a:gd name="T22" fmla="*/ 118 w 353"/>
                <a:gd name="T23" fmla="*/ 355 h 803"/>
                <a:gd name="T24" fmla="*/ 120 w 353"/>
                <a:gd name="T25" fmla="*/ 349 h 803"/>
                <a:gd name="T26" fmla="*/ 136 w 353"/>
                <a:gd name="T27" fmla="*/ 303 h 803"/>
                <a:gd name="T28" fmla="*/ 148 w 353"/>
                <a:gd name="T29" fmla="*/ 265 h 803"/>
                <a:gd name="T30" fmla="*/ 156 w 353"/>
                <a:gd name="T31" fmla="*/ 235 h 803"/>
                <a:gd name="T32" fmla="*/ 170 w 353"/>
                <a:gd name="T33" fmla="*/ 209 h 803"/>
                <a:gd name="T34" fmla="*/ 184 w 353"/>
                <a:gd name="T35" fmla="*/ 187 h 803"/>
                <a:gd name="T36" fmla="*/ 192 w 353"/>
                <a:gd name="T37" fmla="*/ 157 h 803"/>
                <a:gd name="T38" fmla="*/ 212 w 353"/>
                <a:gd name="T39" fmla="*/ 115 h 803"/>
                <a:gd name="T40" fmla="*/ 220 w 353"/>
                <a:gd name="T41" fmla="*/ 97 h 803"/>
                <a:gd name="T42" fmla="*/ 242 w 353"/>
                <a:gd name="T43" fmla="*/ 63 h 803"/>
                <a:gd name="T44" fmla="*/ 272 w 353"/>
                <a:gd name="T45" fmla="*/ 37 h 803"/>
                <a:gd name="T46" fmla="*/ 278 w 353"/>
                <a:gd name="T47" fmla="*/ 25 h 803"/>
                <a:gd name="T48" fmla="*/ 296 w 353"/>
                <a:gd name="T49" fmla="*/ 17 h 803"/>
                <a:gd name="T50" fmla="*/ 306 w 353"/>
                <a:gd name="T51" fmla="*/ 3 h 803"/>
                <a:gd name="T52" fmla="*/ 338 w 353"/>
                <a:gd name="T53" fmla="*/ 63 h 803"/>
                <a:gd name="T54" fmla="*/ 342 w 353"/>
                <a:gd name="T55" fmla="*/ 331 h 803"/>
                <a:gd name="T56" fmla="*/ 340 w 353"/>
                <a:gd name="T57" fmla="*/ 395 h 803"/>
                <a:gd name="T58" fmla="*/ 336 w 353"/>
                <a:gd name="T59" fmla="*/ 451 h 803"/>
                <a:gd name="T60" fmla="*/ 338 w 353"/>
                <a:gd name="T61" fmla="*/ 525 h 803"/>
                <a:gd name="T62" fmla="*/ 336 w 353"/>
                <a:gd name="T63" fmla="*/ 569 h 803"/>
                <a:gd name="T64" fmla="*/ 340 w 353"/>
                <a:gd name="T65" fmla="*/ 581 h 803"/>
                <a:gd name="T66" fmla="*/ 338 w 353"/>
                <a:gd name="T67" fmla="*/ 803 h 803"/>
                <a:gd name="T68" fmla="*/ 0 w 353"/>
                <a:gd name="T69" fmla="*/ 791 h 8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803"/>
                <a:gd name="T107" fmla="*/ 353 w 353"/>
                <a:gd name="T108" fmla="*/ 803 h 8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803">
                  <a:moveTo>
                    <a:pt x="0" y="791"/>
                  </a:moveTo>
                  <a:cubicBezTo>
                    <a:pt x="3" y="771"/>
                    <a:pt x="4" y="746"/>
                    <a:pt x="16" y="729"/>
                  </a:cubicBezTo>
                  <a:cubicBezTo>
                    <a:pt x="18" y="717"/>
                    <a:pt x="24" y="708"/>
                    <a:pt x="26" y="695"/>
                  </a:cubicBezTo>
                  <a:cubicBezTo>
                    <a:pt x="28" y="664"/>
                    <a:pt x="21" y="662"/>
                    <a:pt x="40" y="649"/>
                  </a:cubicBezTo>
                  <a:cubicBezTo>
                    <a:pt x="47" y="629"/>
                    <a:pt x="38" y="658"/>
                    <a:pt x="44" y="607"/>
                  </a:cubicBezTo>
                  <a:cubicBezTo>
                    <a:pt x="45" y="603"/>
                    <a:pt x="48" y="595"/>
                    <a:pt x="48" y="595"/>
                  </a:cubicBezTo>
                  <a:cubicBezTo>
                    <a:pt x="52" y="558"/>
                    <a:pt x="67" y="554"/>
                    <a:pt x="74" y="523"/>
                  </a:cubicBezTo>
                  <a:cubicBezTo>
                    <a:pt x="76" y="514"/>
                    <a:pt x="78" y="507"/>
                    <a:pt x="82" y="499"/>
                  </a:cubicBezTo>
                  <a:cubicBezTo>
                    <a:pt x="84" y="495"/>
                    <a:pt x="86" y="487"/>
                    <a:pt x="86" y="487"/>
                  </a:cubicBezTo>
                  <a:cubicBezTo>
                    <a:pt x="88" y="469"/>
                    <a:pt x="86" y="458"/>
                    <a:pt x="96" y="443"/>
                  </a:cubicBezTo>
                  <a:cubicBezTo>
                    <a:pt x="97" y="418"/>
                    <a:pt x="107" y="400"/>
                    <a:pt x="112" y="377"/>
                  </a:cubicBezTo>
                  <a:cubicBezTo>
                    <a:pt x="116" y="360"/>
                    <a:pt x="112" y="374"/>
                    <a:pt x="118" y="355"/>
                  </a:cubicBezTo>
                  <a:cubicBezTo>
                    <a:pt x="119" y="353"/>
                    <a:pt x="120" y="349"/>
                    <a:pt x="120" y="349"/>
                  </a:cubicBezTo>
                  <a:cubicBezTo>
                    <a:pt x="122" y="332"/>
                    <a:pt x="131" y="317"/>
                    <a:pt x="136" y="303"/>
                  </a:cubicBezTo>
                  <a:cubicBezTo>
                    <a:pt x="138" y="276"/>
                    <a:pt x="146" y="279"/>
                    <a:pt x="148" y="265"/>
                  </a:cubicBezTo>
                  <a:cubicBezTo>
                    <a:pt x="155" y="254"/>
                    <a:pt x="149" y="246"/>
                    <a:pt x="156" y="235"/>
                  </a:cubicBezTo>
                  <a:cubicBezTo>
                    <a:pt x="158" y="227"/>
                    <a:pt x="165" y="216"/>
                    <a:pt x="170" y="209"/>
                  </a:cubicBezTo>
                  <a:cubicBezTo>
                    <a:pt x="172" y="195"/>
                    <a:pt x="180" y="199"/>
                    <a:pt x="184" y="187"/>
                  </a:cubicBezTo>
                  <a:cubicBezTo>
                    <a:pt x="186" y="176"/>
                    <a:pt x="186" y="166"/>
                    <a:pt x="192" y="157"/>
                  </a:cubicBezTo>
                  <a:cubicBezTo>
                    <a:pt x="196" y="142"/>
                    <a:pt x="198" y="124"/>
                    <a:pt x="212" y="115"/>
                  </a:cubicBezTo>
                  <a:cubicBezTo>
                    <a:pt x="214" y="108"/>
                    <a:pt x="218" y="104"/>
                    <a:pt x="220" y="97"/>
                  </a:cubicBezTo>
                  <a:cubicBezTo>
                    <a:pt x="223" y="74"/>
                    <a:pt x="227" y="78"/>
                    <a:pt x="242" y="63"/>
                  </a:cubicBezTo>
                  <a:cubicBezTo>
                    <a:pt x="247" y="47"/>
                    <a:pt x="260" y="45"/>
                    <a:pt x="272" y="37"/>
                  </a:cubicBezTo>
                  <a:cubicBezTo>
                    <a:pt x="274" y="33"/>
                    <a:pt x="274" y="28"/>
                    <a:pt x="278" y="25"/>
                  </a:cubicBezTo>
                  <a:cubicBezTo>
                    <a:pt x="283" y="21"/>
                    <a:pt x="291" y="21"/>
                    <a:pt x="296" y="17"/>
                  </a:cubicBezTo>
                  <a:cubicBezTo>
                    <a:pt x="301" y="3"/>
                    <a:pt x="296" y="6"/>
                    <a:pt x="306" y="3"/>
                  </a:cubicBezTo>
                  <a:cubicBezTo>
                    <a:pt x="353" y="6"/>
                    <a:pt x="339" y="0"/>
                    <a:pt x="338" y="63"/>
                  </a:cubicBezTo>
                  <a:cubicBezTo>
                    <a:pt x="345" y="117"/>
                    <a:pt x="342" y="276"/>
                    <a:pt x="342" y="331"/>
                  </a:cubicBezTo>
                  <a:cubicBezTo>
                    <a:pt x="342" y="386"/>
                    <a:pt x="341" y="375"/>
                    <a:pt x="340" y="395"/>
                  </a:cubicBezTo>
                  <a:cubicBezTo>
                    <a:pt x="338" y="414"/>
                    <a:pt x="338" y="432"/>
                    <a:pt x="336" y="451"/>
                  </a:cubicBezTo>
                  <a:cubicBezTo>
                    <a:pt x="339" y="481"/>
                    <a:pt x="329" y="498"/>
                    <a:pt x="338" y="525"/>
                  </a:cubicBezTo>
                  <a:cubicBezTo>
                    <a:pt x="337" y="538"/>
                    <a:pt x="338" y="556"/>
                    <a:pt x="336" y="569"/>
                  </a:cubicBezTo>
                  <a:cubicBezTo>
                    <a:pt x="335" y="575"/>
                    <a:pt x="340" y="581"/>
                    <a:pt x="340" y="581"/>
                  </a:cubicBezTo>
                  <a:cubicBezTo>
                    <a:pt x="342" y="655"/>
                    <a:pt x="342" y="729"/>
                    <a:pt x="338" y="803"/>
                  </a:cubicBezTo>
                  <a:cubicBezTo>
                    <a:pt x="225" y="801"/>
                    <a:pt x="113" y="795"/>
                    <a:pt x="0" y="791"/>
                  </a:cubicBezTo>
                  <a:close/>
                </a:path>
              </a:pathLst>
            </a:custGeom>
            <a:pattFill prst="wdUpDiag">
              <a:fgClr>
                <a:srgbClr val="EC1C1C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350"/>
            </a:p>
          </p:txBody>
        </p:sp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8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 noChangeArrowheads="1"/>
          </p:cNvSpPr>
          <p:nvPr>
            <p:ph type="body" sz="half" idx="3"/>
          </p:nvPr>
        </p:nvSpPr>
        <p:spPr>
          <a:xfrm>
            <a:off x="2463056" y="1161541"/>
            <a:ext cx="6141391" cy="3873104"/>
          </a:xfrm>
        </p:spPr>
        <p:txBody>
          <a:bodyPr/>
          <a:lstStyle/>
          <a:p>
            <a:pPr eaLnBrk="1" hangingPunct="1"/>
            <a:r>
              <a:rPr lang="en-GB" sz="2100" dirty="0"/>
              <a:t>Now we have a general expression for the gradient of this curve we can find the gradient at any number of points on y = x</a:t>
            </a:r>
            <a:r>
              <a:rPr lang="en-GB" sz="2100" baseline="30000" dirty="0"/>
              <a:t>2</a:t>
            </a:r>
            <a:endParaRPr lang="en-GB" sz="2100" dirty="0"/>
          </a:p>
          <a:p>
            <a:pPr eaLnBrk="1" hangingPunct="1"/>
            <a:r>
              <a:rPr lang="en-GB" sz="2100" dirty="0"/>
              <a:t>at x = 1</a:t>
            </a:r>
          </a:p>
          <a:p>
            <a:pPr eaLnBrk="1" hangingPunct="1"/>
            <a:endParaRPr lang="en-GB" sz="2100" dirty="0"/>
          </a:p>
          <a:p>
            <a:pPr eaLnBrk="1" hangingPunct="1"/>
            <a:endParaRPr lang="en-GB" sz="2100" dirty="0"/>
          </a:p>
          <a:p>
            <a:pPr eaLnBrk="1" hangingPunct="1"/>
            <a:r>
              <a:rPr lang="en-GB" sz="2100" dirty="0"/>
              <a:t>at x = -2</a:t>
            </a:r>
          </a:p>
        </p:txBody>
      </p:sp>
      <p:sp>
        <p:nvSpPr>
          <p:cNvPr id="8203" name="Rectangle 7"/>
          <p:cNvSpPr>
            <a:spLocks noGrp="1" noChangeArrowheads="1"/>
          </p:cNvSpPr>
          <p:nvPr>
            <p:ph type="title"/>
          </p:nvPr>
        </p:nvSpPr>
        <p:spPr>
          <a:xfrm>
            <a:off x="2317453" y="205979"/>
            <a:ext cx="5340647" cy="606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Specific points</a:t>
            </a:r>
          </a:p>
        </p:txBody>
      </p:sp>
      <p:graphicFrame>
        <p:nvGraphicFramePr>
          <p:cNvPr id="27662" name="Object 1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91656" y="4060881"/>
          <a:ext cx="2365601" cy="698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333440" imgH="393480" progId="Equation.3">
                  <p:embed/>
                </p:oleObj>
              </mc:Choice>
              <mc:Fallback>
                <p:oleObj name="Equation" r:id="rId3" imgW="133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656" y="4060881"/>
                        <a:ext cx="2365601" cy="698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41649" y="2869753"/>
          <a:ext cx="2205038" cy="75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143000" imgH="393480" progId="Equation.3">
                  <p:embed/>
                </p:oleObj>
              </mc:Choice>
              <mc:Fallback>
                <p:oleObj name="Equation" r:id="rId5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649" y="2869753"/>
                        <a:ext cx="2205038" cy="759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B263E7D1-C694-4549-84A3-E6413E1AB70F}" type="slidenum">
              <a:rPr lang="en-GB" smtClean="0"/>
              <a:pPr/>
              <a:t>6</a:t>
            </a:fld>
            <a:endParaRPr lang="en-GB" smtClean="0"/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3725" y="342676"/>
            <a:ext cx="1930003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Line 3"/>
          <p:cNvSpPr>
            <a:spLocks noChangeShapeType="1"/>
          </p:cNvSpPr>
          <p:nvPr/>
        </p:nvSpPr>
        <p:spPr bwMode="auto">
          <a:xfrm flipH="1">
            <a:off x="1651050" y="1908348"/>
            <a:ext cx="107156" cy="10989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8200" name="AutoShape 4"/>
          <p:cNvSpPr>
            <a:spLocks noChangeArrowheads="1"/>
          </p:cNvSpPr>
          <p:nvPr/>
        </p:nvSpPr>
        <p:spPr bwMode="auto">
          <a:xfrm flipH="1">
            <a:off x="1652240" y="1905966"/>
            <a:ext cx="114300" cy="1100138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201" name="Rectangle 5"/>
          <p:cNvSpPr>
            <a:spLocks noChangeArrowheads="1"/>
          </p:cNvSpPr>
          <p:nvPr/>
        </p:nvSpPr>
        <p:spPr bwMode="auto">
          <a:xfrm>
            <a:off x="3151585" y="-316707"/>
            <a:ext cx="4457700" cy="48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8202" name="Text Box 6"/>
          <p:cNvSpPr txBox="1">
            <a:spLocks noChangeArrowheads="1"/>
          </p:cNvSpPr>
          <p:nvPr/>
        </p:nvSpPr>
        <p:spPr bwMode="auto">
          <a:xfrm>
            <a:off x="767606" y="1060622"/>
            <a:ext cx="740569" cy="3000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350"/>
              <a:t>y = x</a:t>
            </a:r>
            <a:r>
              <a:rPr lang="en-GB" sz="1350" baseline="30000"/>
              <a:t>2</a:t>
            </a:r>
            <a:endParaRPr lang="en-GB" sz="1350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680691" y="2976339"/>
            <a:ext cx="173831" cy="11215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H="1">
            <a:off x="1148606" y="4207445"/>
            <a:ext cx="294084" cy="5869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pic>
        <p:nvPicPr>
          <p:cNvPr id="15" name="Picture 2" descr="C:\Users\fy02\AppData\Local\Microsoft\Windows\Temporary Internet Files\Content.IE5\MH9ZYQJL\MC900235383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67" y="205979"/>
            <a:ext cx="941594" cy="5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7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835" name="Group 1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51580"/>
                  </p:ext>
                </p:extLst>
              </p:nvPr>
            </p:nvGraphicFramePr>
            <p:xfrm>
              <a:off x="323528" y="1214916"/>
              <a:ext cx="2592288" cy="3738560"/>
            </p:xfrm>
            <a:graphic>
              <a:graphicData uri="http://schemas.openxmlformats.org/drawingml/2006/table">
                <a:tbl>
                  <a:tblPr/>
                  <a:tblGrid>
                    <a:gridCol w="1368152"/>
                    <a:gridCol w="1224136"/>
                  </a:tblGrid>
                  <a:tr h="5643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=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Roman" charset="0"/>
                            <a:cs typeface="Times New Roman" pitchFamily="18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kumimoji="0" lang="en-GB" sz="1500" b="0" i="1" u="none" strike="noStrike" cap="none" normalizeH="0" baseline="30000" dirty="0" err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itchFamily="34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</m:t>
                                    </m:r>
                                    <m: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itchFamily="34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itchFamily="34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kumimoji="0" lang="en-GB" sz="15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GB" sz="15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Arial" pitchFamily="34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𝐴𝑒</m:t>
                                    </m:r>
                                  </m:e>
                                  <m:sup>
                                    <m:r>
                                      <a:rPr kumimoji="0" lang="en-GB" sz="15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𝐴𝑥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GB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643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kumimoji="0" lang="en-GB" sz="15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15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0" lang="en-GB" sz="15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𝐴𝑥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GB" sz="15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Roman" charset="0"/>
                                      <a:cs typeface="Times New Roman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oMath>
                          </a14:m>
                          <a:r>
                            <a:rPr kumimoji="0" lang="en-GB" sz="15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 (where</a:t>
                          </a:r>
                          <a:r>
                            <a:rPr kumimoji="0" lang="en-GB" sz="15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GB" sz="15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GB" sz="15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kumimoji="0" lang="en-GB" sz="15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kumimoji="0" lang="en-GB" sz="15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GB" sz="1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sz="15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835" name="Group 1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51580"/>
                  </p:ext>
                </p:extLst>
              </p:nvPr>
            </p:nvGraphicFramePr>
            <p:xfrm>
              <a:off x="323528" y="1214916"/>
              <a:ext cx="2592288" cy="3738560"/>
            </p:xfrm>
            <a:graphic>
              <a:graphicData uri="http://schemas.openxmlformats.org/drawingml/2006/table">
                <a:tbl>
                  <a:tblPr/>
                  <a:tblGrid>
                    <a:gridCol w="1368152"/>
                    <a:gridCol w="1224136"/>
                  </a:tblGrid>
                  <a:tr h="564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4" t="-1075" r="-90222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12438" t="-1075" r="-995" b="-566667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4" t="-177358" r="-90222" b="-8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12438" t="-177358" r="-995" b="-894340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4" t="-272222" r="-90222" b="-7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12438" t="-272222" r="-995" b="-777778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4" t="-379245" r="-90222" b="-692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12438" t="-379245" r="-995" b="-692453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4" t="-470370" r="-90222" b="-5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12438" t="-470370" r="-995" b="-579630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4" t="-570370" r="-90222" b="-4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12438" t="-570370" r="-995" b="-479630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4" t="-683019" r="-90222" b="-3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12438" t="-683019" r="-995" b="-388679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4" t="-768519" r="-90222" b="-2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12438" t="-768519" r="-995" b="-281481"/>
                          </a:stretch>
                        </a:blipFill>
                      </a:tcPr>
                    </a:tc>
                  </a:tr>
                  <a:tr h="326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4" t="-884906" r="-90222" b="-1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12438" t="-884906" r="-995" b="-186792"/>
                          </a:stretch>
                        </a:blipFill>
                      </a:tcPr>
                    </a:tc>
                  </a:tr>
                  <a:tr h="5643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444" t="-561290" r="-9022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12438" t="-561290" r="-995" b="-64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Quick reference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8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559628" y="1352551"/>
                <a:ext cx="5332852" cy="3318272"/>
              </a:xfrm>
            </p:spPr>
            <p:txBody>
              <a:bodyPr/>
              <a:lstStyle/>
              <a:p>
                <a:pPr marL="0" indent="0" eaLnBrk="1" hangingPunct="1">
                  <a:buFontTx/>
                  <a:buNone/>
                </a:pPr>
                <a:r>
                  <a:rPr lang="en-GB" sz="2100" dirty="0" smtClean="0"/>
                  <a:t>As </a:t>
                </a:r>
                <a:r>
                  <a:rPr lang="en-GB" sz="2100" dirty="0"/>
                  <a:t>this is </a:t>
                </a:r>
                <a:r>
                  <a:rPr lang="en-GB" sz="2100" b="1" dirty="0">
                    <a:solidFill>
                      <a:schemeClr val="accent2"/>
                    </a:solidFill>
                  </a:rPr>
                  <a:t>NOT</a:t>
                </a:r>
                <a:r>
                  <a:rPr lang="en-GB" sz="2100" dirty="0"/>
                  <a:t> a mathematics </a:t>
                </a:r>
                <a:r>
                  <a:rPr lang="en-GB" sz="2100" dirty="0" smtClean="0"/>
                  <a:t>course we </a:t>
                </a:r>
                <a:r>
                  <a:rPr lang="en-GB" sz="2100" dirty="0"/>
                  <a:t>use a table of the common results of </a:t>
                </a:r>
              </a:p>
              <a:p>
                <a:pPr>
                  <a:buNone/>
                </a:pPr>
                <a:r>
                  <a:rPr lang="en-GB" sz="2100" dirty="0"/>
                  <a:t>	</a:t>
                </a:r>
                <a:r>
                  <a:rPr lang="en-GB" sz="2100" b="1" dirty="0"/>
                  <a:t>differentiating y with respect to x</a:t>
                </a:r>
                <a:r>
                  <a:rPr lang="en-GB" sz="2100" dirty="0"/>
                  <a:t> 	</a:t>
                </a:r>
                <a:r>
                  <a:rPr lang="en-GB" sz="1100" dirty="0"/>
                  <a:t>	</a:t>
                </a:r>
                <a:r>
                  <a:rPr lang="en-GB" sz="2100" dirty="0"/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GB" sz="2100" dirty="0" smtClean="0"/>
              </a:p>
              <a:p>
                <a:pPr marL="0" indent="0" eaLnBrk="1" hangingPunct="1">
                  <a:buFontTx/>
                  <a:buNone/>
                </a:pPr>
                <a:r>
                  <a:rPr lang="en-GB" sz="2100" dirty="0" smtClean="0"/>
                  <a:t>(the </a:t>
                </a:r>
                <a:r>
                  <a:rPr lang="en-GB" sz="2100" dirty="0"/>
                  <a:t>process of finding </a:t>
                </a:r>
                <a:r>
                  <a:rPr lang="en-GB" sz="2100" dirty="0" smtClean="0"/>
                  <a:t>when </a:t>
                </a:r>
                <a:r>
                  <a:rPr lang="en-GB" sz="2100" dirty="0"/>
                  <a:t>y is a function of x)</a:t>
                </a:r>
              </a:p>
            </p:txBody>
          </p:sp>
        </mc:Choice>
        <mc:Fallback xmlns="">
          <p:sp>
            <p:nvSpPr>
              <p:cNvPr id="1024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559628" y="1352551"/>
                <a:ext cx="5332852" cy="3318272"/>
              </a:xfrm>
              <a:blipFill rotWithShape="0">
                <a:blip r:embed="rId3"/>
                <a:stretch>
                  <a:fillRect l="-1371" t="-1287" r="-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A00698C2-B667-4F42-93E2-492A17F48CB8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4107657" y="1359694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10250" name="Rectangle 26"/>
          <p:cNvSpPr>
            <a:spLocks noChangeArrowheads="1"/>
          </p:cNvSpPr>
          <p:nvPr/>
        </p:nvSpPr>
        <p:spPr bwMode="auto">
          <a:xfrm>
            <a:off x="4107657" y="1359694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10286" name="Rectangle 133"/>
          <p:cNvSpPr>
            <a:spLocks noChangeArrowheads="1"/>
          </p:cNvSpPr>
          <p:nvPr/>
        </p:nvSpPr>
        <p:spPr bwMode="auto">
          <a:xfrm>
            <a:off x="1143001" y="2260975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350"/>
          </a:p>
        </p:txBody>
      </p:sp>
      <p:pic>
        <p:nvPicPr>
          <p:cNvPr id="13" name="Picture 2" descr="C:\Users\fy02\AppData\Local\Microsoft\Windows\Temporary Internet Files\Content.IE5\MH9ZYQJL\MC9002353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17" y="269348"/>
            <a:ext cx="941594" cy="5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43808" y="4436925"/>
                <a:ext cx="30963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*Where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 smtClean="0"/>
                  <a:t> is a constant</a:t>
                </a:r>
              </a:p>
              <a:p>
                <a:r>
                  <a:rPr lang="en-GB" sz="1400" dirty="0" smtClean="0"/>
                  <a:t>**There are many other functions …</a:t>
                </a:r>
                <a:endParaRPr lang="en-GB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436925"/>
                <a:ext cx="309634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592"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1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1" y="1177694"/>
            <a:ext cx="6185297" cy="35909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100" dirty="0"/>
              <a:t>Find </a:t>
            </a:r>
            <a:r>
              <a:rPr lang="en-GB" sz="2100" dirty="0" err="1"/>
              <a:t>dy</a:t>
            </a:r>
            <a:r>
              <a:rPr lang="en-GB" sz="2100" dirty="0"/>
              <a:t>/</a:t>
            </a:r>
            <a:r>
              <a:rPr lang="en-GB" sz="2100" dirty="0" err="1"/>
              <a:t>dx</a:t>
            </a:r>
            <a:r>
              <a:rPr lang="en-GB" sz="2100" dirty="0"/>
              <a:t> for y = x</a:t>
            </a:r>
            <a:r>
              <a:rPr lang="en-GB" sz="2100" baseline="30000" dirty="0"/>
              <a:t>4</a:t>
            </a:r>
            <a:r>
              <a:rPr lang="en-GB" sz="2100" dirty="0"/>
              <a:t> and evaluate it when x = 5</a:t>
            </a:r>
          </a:p>
          <a:p>
            <a:pPr eaLnBrk="1" hangingPunct="1"/>
            <a:r>
              <a:rPr lang="en-GB" sz="2100" dirty="0"/>
              <a:t>From the table </a:t>
            </a:r>
          </a:p>
          <a:p>
            <a:pPr eaLnBrk="1" hangingPunct="1"/>
            <a:endParaRPr lang="en-GB" sz="2100" dirty="0"/>
          </a:p>
          <a:p>
            <a:pPr eaLnBrk="1" hangingPunct="1"/>
            <a:endParaRPr lang="en-GB" sz="2100" dirty="0"/>
          </a:p>
          <a:p>
            <a:pPr eaLnBrk="1" hangingPunct="1"/>
            <a:endParaRPr lang="en-GB" sz="2100" dirty="0"/>
          </a:p>
          <a:p>
            <a:pPr eaLnBrk="1" hangingPunct="1"/>
            <a:r>
              <a:rPr lang="en-GB" sz="2100" dirty="0"/>
              <a:t>Here n = 4</a:t>
            </a:r>
          </a:p>
          <a:p>
            <a:pPr eaLnBrk="1" hangingPunct="1"/>
            <a:r>
              <a:rPr lang="en-GB" sz="2100" dirty="0"/>
              <a:t>So </a:t>
            </a:r>
            <a:r>
              <a:rPr lang="en-GB" sz="2100" dirty="0" err="1"/>
              <a:t>dy</a:t>
            </a:r>
            <a:r>
              <a:rPr lang="en-GB" sz="2100" dirty="0"/>
              <a:t>/</a:t>
            </a:r>
            <a:r>
              <a:rPr lang="en-GB" sz="2100" dirty="0" err="1"/>
              <a:t>dx</a:t>
            </a:r>
            <a:r>
              <a:rPr lang="en-GB" sz="2100" dirty="0"/>
              <a:t> = 4(x)</a:t>
            </a:r>
            <a:r>
              <a:rPr lang="en-GB" sz="2100" baseline="30000" dirty="0"/>
              <a:t>3</a:t>
            </a:r>
          </a:p>
          <a:p>
            <a:pPr eaLnBrk="1" hangingPunct="1"/>
            <a:r>
              <a:rPr lang="en-GB" sz="2100" dirty="0"/>
              <a:t>At x = 5</a:t>
            </a:r>
          </a:p>
          <a:p>
            <a:pPr eaLnBrk="1" hangingPunct="1"/>
            <a:r>
              <a:rPr lang="en-GB" sz="2100" dirty="0" err="1"/>
              <a:t>dy</a:t>
            </a:r>
            <a:r>
              <a:rPr lang="en-GB" sz="2100" dirty="0"/>
              <a:t>/</a:t>
            </a:r>
            <a:r>
              <a:rPr lang="en-GB" sz="2100" dirty="0" err="1"/>
              <a:t>dx</a:t>
            </a:r>
            <a:r>
              <a:rPr lang="en-GB" sz="2100" dirty="0"/>
              <a:t> = 4(5)</a:t>
            </a:r>
            <a:r>
              <a:rPr lang="en-GB" sz="2100" baseline="30000" dirty="0"/>
              <a:t>3</a:t>
            </a:r>
            <a:r>
              <a:rPr lang="en-GB" sz="2100" dirty="0"/>
              <a:t> = 4(125) = 500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2635" y="1824541"/>
          <a:ext cx="3932634" cy="214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hart" r:id="rId4" imgW="3143250" imgH="1714500" progId="Excel.Sheet.8">
                  <p:embed/>
                </p:oleObj>
              </mc:Choice>
              <mc:Fallback>
                <p:oleObj name="Chart" r:id="rId4" imgW="3143250" imgH="1714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635" y="1824541"/>
                        <a:ext cx="3932634" cy="2145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Group 26"/>
          <p:cNvGraphicFramePr>
            <a:graphicFrameLocks noGrp="1"/>
          </p:cNvGraphicFramePr>
          <p:nvPr>
            <p:ph sz="quarter" idx="3"/>
          </p:nvPr>
        </p:nvGraphicFramePr>
        <p:xfrm>
          <a:off x="1939358" y="2266270"/>
          <a:ext cx="1276350" cy="594360"/>
        </p:xfrm>
        <a:graphic>
          <a:graphicData uri="http://schemas.openxmlformats.org/drawingml/2006/table">
            <a:tbl>
              <a:tblPr/>
              <a:tblGrid>
                <a:gridCol w="627460"/>
                <a:gridCol w="648890"/>
              </a:tblGrid>
              <a:tr h="2971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y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dy/dx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GB" sz="15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n</a:t>
                      </a:r>
                      <a:endParaRPr kumimoji="0" lang="en-GB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nx</a:t>
                      </a:r>
                      <a:r>
                        <a:rPr kumimoji="0" lang="en-GB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n-1</a:t>
                      </a:r>
                      <a:endParaRPr kumimoji="0" lang="en-GB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3931B710-A20E-46EA-943F-822529A56B1C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11282" name="Line 27"/>
          <p:cNvSpPr>
            <a:spLocks noChangeShapeType="1"/>
          </p:cNvSpPr>
          <p:nvPr/>
        </p:nvSpPr>
        <p:spPr bwMode="auto">
          <a:xfrm flipH="1">
            <a:off x="6498431" y="2493161"/>
            <a:ext cx="544116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 sz="135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3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Combinations with + and -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404257"/>
            <a:ext cx="6372225" cy="321179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100" dirty="0"/>
              <a:t>If you have a combination of functions added or subtracted you can differentiate them one at a time.*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/>
              <a:t>E.g. Differentiate y = x</a:t>
            </a:r>
            <a:r>
              <a:rPr lang="en-GB" sz="2100" baseline="30000" dirty="0"/>
              <a:t>2</a:t>
            </a:r>
            <a:r>
              <a:rPr lang="en-GB" sz="2100" dirty="0"/>
              <a:t> +x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/>
              <a:t>From the table we see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100" dirty="0"/>
              <a:t>	</a:t>
            </a:r>
            <a:r>
              <a:rPr lang="en-GB" sz="2100" dirty="0" err="1"/>
              <a:t>dy</a:t>
            </a:r>
            <a:r>
              <a:rPr lang="en-GB" sz="2100" dirty="0"/>
              <a:t>/</a:t>
            </a:r>
            <a:r>
              <a:rPr lang="en-GB" sz="2100" dirty="0" err="1"/>
              <a:t>dx</a:t>
            </a:r>
            <a:r>
              <a:rPr lang="en-GB" sz="2100" dirty="0"/>
              <a:t> = 2x+1</a:t>
            </a:r>
          </a:p>
          <a:p>
            <a:pPr eaLnBrk="1" hangingPunct="1">
              <a:lnSpc>
                <a:spcPct val="80000"/>
              </a:lnSpc>
            </a:pPr>
            <a:endParaRPr lang="en-GB" sz="2100" dirty="0"/>
          </a:p>
          <a:p>
            <a:pPr eaLnBrk="1" hangingPunct="1">
              <a:lnSpc>
                <a:spcPct val="80000"/>
              </a:lnSpc>
            </a:pPr>
            <a:endParaRPr lang="en-GB" sz="2100" dirty="0"/>
          </a:p>
          <a:p>
            <a:pPr eaLnBrk="1" hangingPunct="1">
              <a:lnSpc>
                <a:spcPct val="80000"/>
              </a:lnSpc>
            </a:pPr>
            <a:endParaRPr lang="en-GB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GB" sz="1350" b="1" dirty="0"/>
              <a:t>(*NB  this does not apply to division or multiplication)</a:t>
            </a:r>
          </a:p>
          <a:p>
            <a:pPr eaLnBrk="1" hangingPunct="1">
              <a:lnSpc>
                <a:spcPct val="80000"/>
              </a:lnSpc>
            </a:pPr>
            <a:endParaRPr lang="en-GB" sz="1050" dirty="0"/>
          </a:p>
        </p:txBody>
      </p:sp>
      <p:graphicFrame>
        <p:nvGraphicFramePr>
          <p:cNvPr id="34873" name="Group 5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2813538"/>
              </p:ext>
            </p:extLst>
          </p:nvPr>
        </p:nvGraphicFramePr>
        <p:xfrm>
          <a:off x="5631657" y="2255044"/>
          <a:ext cx="1570435" cy="1120140"/>
        </p:xfrm>
        <a:graphic>
          <a:graphicData uri="http://schemas.openxmlformats.org/drawingml/2006/table">
            <a:tbl>
              <a:tblPr/>
              <a:tblGrid>
                <a:gridCol w="772716"/>
                <a:gridCol w="797719"/>
              </a:tblGrid>
              <a:tr h="5257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y =f(x)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dy/dx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x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1</a:t>
                      </a:r>
                      <a:endParaRPr kumimoji="0" lang="en-GB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GB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2</a:t>
                      </a:r>
                      <a:endParaRPr kumimoji="0" lang="en-GB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2x</a:t>
                      </a:r>
                      <a:endParaRPr kumimoji="0" lang="en-GB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fld id="{D1158D21-9250-499C-B24D-5D81E22C9F4F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34867" name="Oval 51"/>
          <p:cNvSpPr>
            <a:spLocks noChangeArrowheads="1"/>
          </p:cNvSpPr>
          <p:nvPr/>
        </p:nvSpPr>
        <p:spPr bwMode="auto">
          <a:xfrm>
            <a:off x="4139952" y="1958578"/>
            <a:ext cx="370285" cy="413147"/>
          </a:xfrm>
          <a:prstGeom prst="ellipse">
            <a:avLst/>
          </a:prstGeom>
          <a:solidFill>
            <a:srgbClr val="FFFF00">
              <a:alpha val="45097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868" name="Oval 52"/>
          <p:cNvSpPr>
            <a:spLocks noChangeArrowheads="1"/>
          </p:cNvSpPr>
          <p:nvPr/>
        </p:nvSpPr>
        <p:spPr bwMode="auto">
          <a:xfrm>
            <a:off x="4599283" y="1958578"/>
            <a:ext cx="370284" cy="413147"/>
          </a:xfrm>
          <a:prstGeom prst="ellipse">
            <a:avLst/>
          </a:pr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90194"/>
            <a:ext cx="5421083" cy="273844"/>
          </a:xfrm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61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4568E-6 L -0.13837 0.204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7" y="10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34568E-6 L -0.14115 0.2049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10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7" grpId="0" animBg="1"/>
      <p:bldP spid="34867" grpId="1" animBg="1"/>
      <p:bldP spid="34868" grpId="0" animBg="1"/>
      <p:bldP spid="3486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1855</TotalTime>
  <Words>2645</Words>
  <Application>Microsoft Office PowerPoint</Application>
  <PresentationFormat>On-screen Show (16:9)</PresentationFormat>
  <Paragraphs>905</Paragraphs>
  <Slides>52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Calibri</vt:lpstr>
      <vt:lpstr>Cambria Math</vt:lpstr>
      <vt:lpstr>Times New Roman</vt:lpstr>
      <vt:lpstr>Times Roman</vt:lpstr>
      <vt:lpstr>Tw Cen MT</vt:lpstr>
      <vt:lpstr>Wingdings</vt:lpstr>
      <vt:lpstr>Wingdings 2</vt:lpstr>
      <vt:lpstr>Median</vt:lpstr>
      <vt:lpstr>Equation</vt:lpstr>
      <vt:lpstr>Chart</vt:lpstr>
      <vt:lpstr>CALCULUS continued</vt:lpstr>
      <vt:lpstr>CALCULUS</vt:lpstr>
      <vt:lpstr>Differentiation</vt:lpstr>
      <vt:lpstr>Curves - Changing gradient</vt:lpstr>
      <vt:lpstr>dy/dx ? ( dee y by dee x)</vt:lpstr>
      <vt:lpstr>Specific points</vt:lpstr>
      <vt:lpstr>Quick reference</vt:lpstr>
      <vt:lpstr>Example</vt:lpstr>
      <vt:lpstr>Combinations with + and -</vt:lpstr>
      <vt:lpstr>Scalar multiplication</vt:lpstr>
      <vt:lpstr>Practise makes perfect</vt:lpstr>
      <vt:lpstr>Chain Rule for differentiation</vt:lpstr>
      <vt:lpstr>Product Rule for differentiation</vt:lpstr>
      <vt:lpstr>Find dy/dx  for the following</vt:lpstr>
      <vt:lpstr>Maximum and Minimum (Turning points)</vt:lpstr>
      <vt:lpstr>Applications – max and min</vt:lpstr>
      <vt:lpstr>Example</vt:lpstr>
      <vt:lpstr>Solution</vt:lpstr>
      <vt:lpstr>The opposite problem</vt:lpstr>
      <vt:lpstr>Solution</vt:lpstr>
      <vt:lpstr>Catching</vt:lpstr>
      <vt:lpstr>Dive example</vt:lpstr>
      <vt:lpstr>PowerPoint Presentation</vt:lpstr>
      <vt:lpstr>PowerPoint Presentation</vt:lpstr>
      <vt:lpstr>Dive profile</vt:lpstr>
      <vt:lpstr>Sines and cosines and signals</vt:lpstr>
      <vt:lpstr>http://www.waldomaths.com/Diff1N.jsp  Also a good site in general for maths revision</vt:lpstr>
      <vt:lpstr>Integration</vt:lpstr>
      <vt:lpstr>Estimation using rectangles</vt:lpstr>
      <vt:lpstr>Here y = f(x) and y = x2+2   we are interested in the area between the x axis, the curve and the lines x = 0 and x = 4</vt:lpstr>
      <vt:lpstr>How good is our estimate?</vt:lpstr>
      <vt:lpstr>Improving by finer mesh </vt:lpstr>
      <vt:lpstr>Better estimate by dividing the width with 2 rectangles</vt:lpstr>
      <vt:lpstr>Better estimate</vt:lpstr>
      <vt:lpstr>Better estimate by dividing the rectangles AGAIN</vt:lpstr>
      <vt:lpstr>Better estimate</vt:lpstr>
      <vt:lpstr>Estimating the area</vt:lpstr>
      <vt:lpstr>And a fourth attempt?</vt:lpstr>
      <vt:lpstr>Theory (optional)</vt:lpstr>
      <vt:lpstr>Integration (definitely)</vt:lpstr>
      <vt:lpstr>How do we get the answer?</vt:lpstr>
      <vt:lpstr>Backwards and forwards</vt:lpstr>
      <vt:lpstr>Simple powers of x</vt:lpstr>
      <vt:lpstr>Definite and indefinite</vt:lpstr>
      <vt:lpstr>Combinations with + and -</vt:lpstr>
      <vt:lpstr>Some for you </vt:lpstr>
      <vt:lpstr>What happened to areas?</vt:lpstr>
      <vt:lpstr>Evaluating a definite integral</vt:lpstr>
      <vt:lpstr>With both limits to evaluate</vt:lpstr>
      <vt:lpstr>Another example</vt:lpstr>
      <vt:lpstr>One for you to do</vt:lpstr>
      <vt:lpstr>Another for you to do</vt:lpstr>
    </vt:vector>
  </TitlesOfParts>
  <Company>University of Greenwich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VECTORS AND MATRICES</dc:title>
  <dc:creator>Yvonne Fryer</dc:creator>
  <cp:lastModifiedBy>Usman Basharat</cp:lastModifiedBy>
  <cp:revision>114</cp:revision>
  <dcterms:created xsi:type="dcterms:W3CDTF">2016-02-11T13:02:46Z</dcterms:created>
  <dcterms:modified xsi:type="dcterms:W3CDTF">2016-04-21T13:01:56Z</dcterms:modified>
</cp:coreProperties>
</file>