
<file path=[Content_Types].xml><?xml version="1.0" encoding="utf-8"?>
<Types xmlns="http://schemas.openxmlformats.org/package/2006/content-types">
  <Default Extension="bin" ContentType="application/vnd.openxmlformats-officedocument.oleObject"/>
  <Default Extension="tmp"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34"/>
  </p:notesMasterIdLst>
  <p:handoutMasterIdLst>
    <p:handoutMasterId r:id="rId35"/>
  </p:handoutMasterIdLst>
  <p:sldIdLst>
    <p:sldId id="256" r:id="rId2"/>
    <p:sldId id="257" r:id="rId3"/>
    <p:sldId id="258" r:id="rId4"/>
    <p:sldId id="259" r:id="rId5"/>
    <p:sldId id="260" r:id="rId6"/>
    <p:sldId id="261" r:id="rId7"/>
    <p:sldId id="262" r:id="rId8"/>
    <p:sldId id="263" r:id="rId9"/>
    <p:sldId id="264" r:id="rId10"/>
    <p:sldId id="265" r:id="rId11"/>
    <p:sldId id="287" r:id="rId12"/>
    <p:sldId id="266" r:id="rId13"/>
    <p:sldId id="267" r:id="rId14"/>
    <p:sldId id="288" r:id="rId15"/>
    <p:sldId id="268" r:id="rId16"/>
    <p:sldId id="289" r:id="rId17"/>
    <p:sldId id="269" r:id="rId18"/>
    <p:sldId id="270" r:id="rId19"/>
    <p:sldId id="284" r:id="rId20"/>
    <p:sldId id="271" r:id="rId21"/>
    <p:sldId id="272" r:id="rId22"/>
    <p:sldId id="273" r:id="rId23"/>
    <p:sldId id="274" r:id="rId24"/>
    <p:sldId id="277" r:id="rId25"/>
    <p:sldId id="275" r:id="rId26"/>
    <p:sldId id="276" r:id="rId27"/>
    <p:sldId id="281" r:id="rId28"/>
    <p:sldId id="278" r:id="rId29"/>
    <p:sldId id="280" r:id="rId30"/>
    <p:sldId id="279" r:id="rId31"/>
    <p:sldId id="282" r:id="rId32"/>
    <p:sldId id="283" r:id="rId33"/>
  </p:sldIdLst>
  <p:sldSz cx="9144000" cy="6858000" type="screen4x3"/>
  <p:notesSz cx="6742113" cy="9872663"/>
  <p:defaultTextStyle>
    <a:defPPr>
      <a:defRPr lang="en-GB"/>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462" autoAdjust="0"/>
  </p:normalViewPr>
  <p:slideViewPr>
    <p:cSldViewPr snapToGrid="0">
      <p:cViewPr varScale="1">
        <p:scale>
          <a:sx n="105" d="100"/>
          <a:sy n="105" d="100"/>
        </p:scale>
        <p:origin x="14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5.wmf"/><Relationship Id="rId4" Type="http://schemas.openxmlformats.org/officeDocument/2006/relationships/image" Target="../media/image4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5" Type="http://schemas.openxmlformats.org/officeDocument/2006/relationships/image" Target="../media/image30.wmf"/><Relationship Id="rId4"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363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18971" y="0"/>
            <a:ext cx="2921582" cy="493633"/>
          </a:xfrm>
          <a:prstGeom prst="rect">
            <a:avLst/>
          </a:prstGeom>
        </p:spPr>
        <p:txBody>
          <a:bodyPr vert="horz" lIns="91440" tIns="45720" rIns="91440" bIns="45720" rtlCol="0"/>
          <a:lstStyle>
            <a:lvl1pPr algn="r">
              <a:defRPr sz="1200"/>
            </a:lvl1pPr>
          </a:lstStyle>
          <a:p>
            <a:fld id="{4CE16C81-F7A8-4632-AC04-57EFAECC515A}" type="datetimeFigureOut">
              <a:rPr lang="en-GB" smtClean="0"/>
              <a:pPr/>
              <a:t>21/04/2016</a:t>
            </a:fld>
            <a:endParaRPr lang="en-GB"/>
          </a:p>
        </p:txBody>
      </p:sp>
      <p:sp>
        <p:nvSpPr>
          <p:cNvPr id="4" name="Footer Placeholder 3"/>
          <p:cNvSpPr>
            <a:spLocks noGrp="1"/>
          </p:cNvSpPr>
          <p:nvPr>
            <p:ph type="ftr" sz="quarter" idx="2"/>
          </p:nvPr>
        </p:nvSpPr>
        <p:spPr>
          <a:xfrm>
            <a:off x="0" y="9377316"/>
            <a:ext cx="2921582" cy="493633"/>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18971" y="9377316"/>
            <a:ext cx="2921582" cy="493633"/>
          </a:xfrm>
          <a:prstGeom prst="rect">
            <a:avLst/>
          </a:prstGeom>
        </p:spPr>
        <p:txBody>
          <a:bodyPr vert="horz" lIns="91440" tIns="45720" rIns="91440" bIns="45720" rtlCol="0" anchor="b"/>
          <a:lstStyle>
            <a:lvl1pPr algn="r">
              <a:defRPr sz="1200"/>
            </a:lvl1pPr>
          </a:lstStyle>
          <a:p>
            <a:fld id="{462E7EB0-8BC8-4534-8642-963270E70A89}" type="slidenum">
              <a:rPr lang="en-GB" smtClean="0"/>
              <a:pPr/>
              <a:t>‹#›</a:t>
            </a:fld>
            <a:endParaRPr lang="en-GB"/>
          </a:p>
        </p:txBody>
      </p:sp>
    </p:spTree>
    <p:extLst>
      <p:ext uri="{BB962C8B-B14F-4D97-AF65-F5344CB8AC3E}">
        <p14:creationId xmlns:p14="http://schemas.microsoft.com/office/powerpoint/2010/main" val="26196778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21582" cy="49363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GB"/>
          </a:p>
        </p:txBody>
      </p:sp>
      <p:sp>
        <p:nvSpPr>
          <p:cNvPr id="3075" name="Rectangle 3"/>
          <p:cNvSpPr>
            <a:spLocks noGrp="1" noChangeArrowheads="1"/>
          </p:cNvSpPr>
          <p:nvPr>
            <p:ph type="dt" idx="1"/>
          </p:nvPr>
        </p:nvSpPr>
        <p:spPr bwMode="auto">
          <a:xfrm>
            <a:off x="3818971" y="0"/>
            <a:ext cx="2921582" cy="49363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GB"/>
          </a:p>
        </p:txBody>
      </p:sp>
      <p:sp>
        <p:nvSpPr>
          <p:cNvPr id="31748" name="Rectangle 4"/>
          <p:cNvSpPr>
            <a:spLocks noGrp="1" noRot="1" noChangeAspect="1" noChangeArrowheads="1" noTextEdit="1"/>
          </p:cNvSpPr>
          <p:nvPr>
            <p:ph type="sldImg" idx="2"/>
          </p:nvPr>
        </p:nvSpPr>
        <p:spPr bwMode="auto">
          <a:xfrm>
            <a:off x="903288" y="739775"/>
            <a:ext cx="4935537" cy="3703638"/>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74212" y="4689515"/>
            <a:ext cx="5393690" cy="444269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3078" name="Rectangle 6"/>
          <p:cNvSpPr>
            <a:spLocks noGrp="1" noChangeArrowheads="1"/>
          </p:cNvSpPr>
          <p:nvPr>
            <p:ph type="ftr" sz="quarter" idx="4"/>
          </p:nvPr>
        </p:nvSpPr>
        <p:spPr bwMode="auto">
          <a:xfrm>
            <a:off x="0" y="9377316"/>
            <a:ext cx="2921582" cy="49363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GB"/>
          </a:p>
        </p:txBody>
      </p:sp>
      <p:sp>
        <p:nvSpPr>
          <p:cNvPr id="3079" name="Rectangle 7"/>
          <p:cNvSpPr>
            <a:spLocks noGrp="1" noChangeArrowheads="1"/>
          </p:cNvSpPr>
          <p:nvPr>
            <p:ph type="sldNum" sz="quarter" idx="5"/>
          </p:nvPr>
        </p:nvSpPr>
        <p:spPr bwMode="auto">
          <a:xfrm>
            <a:off x="3818971" y="9377316"/>
            <a:ext cx="2921582" cy="49363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BAD579BC-9439-45D8-B82F-F51FB8E6D7AA}" type="slidenum">
              <a:rPr lang="en-GB"/>
              <a:pPr>
                <a:defRPr/>
              </a:pPr>
              <a:t>‹#›</a:t>
            </a:fld>
            <a:endParaRPr lang="en-GB"/>
          </a:p>
        </p:txBody>
      </p:sp>
    </p:spTree>
    <p:extLst>
      <p:ext uri="{BB962C8B-B14F-4D97-AF65-F5344CB8AC3E}">
        <p14:creationId xmlns:p14="http://schemas.microsoft.com/office/powerpoint/2010/main" val="40798142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defRPr/>
            </a:pPr>
            <a:endParaRPr lang="en-GB"/>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GB" dirty="0" smtClean="0"/>
              <a:t>YDF AMC 2015/16</a:t>
            </a:r>
            <a:endParaRPr lang="en-GB"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B377F608-6995-4089-8395-349860D5C2B4}" type="slidenum">
              <a:rPr lang="en-GB" smtClean="0"/>
              <a:pPr>
                <a:defRPr/>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r>
              <a:rPr lang="en-GB" dirty="0" smtClean="0"/>
              <a:t>YDF AMC 2015/16</a:t>
            </a:r>
            <a:endParaRPr lang="en-GB" dirty="0"/>
          </a:p>
        </p:txBody>
      </p:sp>
      <p:sp>
        <p:nvSpPr>
          <p:cNvPr id="6" name="Slide Number Placeholder 5"/>
          <p:cNvSpPr>
            <a:spLocks noGrp="1"/>
          </p:cNvSpPr>
          <p:nvPr>
            <p:ph type="sldNum" sz="quarter" idx="12"/>
          </p:nvPr>
        </p:nvSpPr>
        <p:spPr/>
        <p:txBody>
          <a:bodyPr/>
          <a:lstStyle/>
          <a:p>
            <a:pPr>
              <a:defRPr/>
            </a:pPr>
            <a:fld id="{A51E4A3C-C2AF-4A3D-9CA0-B385DA036CF5}" type="slidenum">
              <a:rPr lang="en-GB" smtClean="0"/>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520259"/>
            <a:ext cx="2209800" cy="365125"/>
          </a:xfrm>
        </p:spPr>
        <p:txBody>
          <a:bodyPr/>
          <a:lstStyle/>
          <a:p>
            <a:pPr>
              <a:defRPr/>
            </a:pPr>
            <a:endParaRPr lang="en-GB"/>
          </a:p>
        </p:txBody>
      </p:sp>
      <p:sp>
        <p:nvSpPr>
          <p:cNvPr id="5" name="Footer Placeholder 4"/>
          <p:cNvSpPr>
            <a:spLocks noGrp="1"/>
          </p:cNvSpPr>
          <p:nvPr>
            <p:ph type="ftr" sz="quarter" idx="11"/>
          </p:nvPr>
        </p:nvSpPr>
        <p:spPr>
          <a:xfrm>
            <a:off x="457201" y="6520064"/>
            <a:ext cx="5573483" cy="365125"/>
          </a:xfrm>
        </p:spPr>
        <p:txBody>
          <a:bodyPr/>
          <a:lstStyle/>
          <a:p>
            <a:r>
              <a:rPr lang="en-GB" dirty="0" smtClean="0"/>
              <a:t>YDF AMC 2015/16</a:t>
            </a:r>
            <a:endParaRPr lang="en-GB"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pPr>
              <a:defRPr/>
            </a:pPr>
            <a:fld id="{7330815F-2F8E-4EA9-9597-01C8A75B0DA3}" type="slidenum">
              <a:rPr lang="en-GB" smtClean="0"/>
              <a:pPr>
                <a:defRPr/>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GB"/>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r>
              <a:rPr lang="en-GB" dirty="0" smtClean="0"/>
              <a:t>YDF AMC 2015/16</a:t>
            </a:r>
            <a:endParaRPr lang="en-GB" dirty="0"/>
          </a:p>
        </p:txBody>
      </p:sp>
      <p:sp>
        <p:nvSpPr>
          <p:cNvPr id="9" name="Rectangle 6"/>
          <p:cNvSpPr>
            <a:spLocks noGrp="1" noChangeArrowheads="1"/>
          </p:cNvSpPr>
          <p:nvPr>
            <p:ph type="sldNum" sz="quarter" idx="12"/>
          </p:nvPr>
        </p:nvSpPr>
        <p:spPr>
          <a:ln/>
        </p:spPr>
        <p:txBody>
          <a:bodyPr/>
          <a:lstStyle>
            <a:lvl1pPr>
              <a:defRPr/>
            </a:lvl1pPr>
          </a:lstStyle>
          <a:p>
            <a:pPr>
              <a:defRPr/>
            </a:pPr>
            <a:fld id="{4E145B8B-B70D-4022-AF87-0A2DC43AE690}" type="slidenum">
              <a:rPr lang="en-GB" smtClean="0"/>
              <a:pPr>
                <a:defRPr/>
              </a:pPr>
              <a:t>‹#›</a:t>
            </a:fld>
            <a:endParaRPr lang="en-GB"/>
          </a:p>
        </p:txBody>
      </p:sp>
    </p:spTree>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r>
              <a:rPr lang="en-GB" dirty="0" smtClean="0"/>
              <a:t>YDF AMC 2015/16</a:t>
            </a:r>
            <a:endParaRPr lang="en-GB" dirty="0"/>
          </a:p>
        </p:txBody>
      </p:sp>
      <p:sp>
        <p:nvSpPr>
          <p:cNvPr id="7" name="Rectangle 6"/>
          <p:cNvSpPr>
            <a:spLocks noGrp="1" noChangeArrowheads="1"/>
          </p:cNvSpPr>
          <p:nvPr>
            <p:ph type="sldNum" sz="quarter" idx="12"/>
          </p:nvPr>
        </p:nvSpPr>
        <p:spPr>
          <a:ln/>
        </p:spPr>
        <p:txBody>
          <a:bodyPr/>
          <a:lstStyle>
            <a:lvl1pPr>
              <a:defRPr/>
            </a:lvl1pPr>
          </a:lstStyle>
          <a:p>
            <a:pPr>
              <a:defRPr/>
            </a:pPr>
            <a:fld id="{75CA2126-2FD7-4129-AD92-7EC853EE5513}" type="slidenum">
              <a:rPr lang="en-GB" smtClean="0"/>
              <a:pPr>
                <a:defRPr/>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Rectangle 4"/>
          <p:cNvSpPr>
            <a:spLocks noGrp="1" noChangeArrowheads="1"/>
          </p:cNvSpPr>
          <p:nvPr>
            <p:ph type="dt" sz="half" idx="10"/>
          </p:nvPr>
        </p:nvSpPr>
        <p:spPr>
          <a:ln/>
        </p:spPr>
        <p:txBody>
          <a:bodyPr/>
          <a:lstStyle>
            <a:lvl1pPr>
              <a:defRPr/>
            </a:lvl1pPr>
          </a:lstStyle>
          <a:p>
            <a:pPr>
              <a:defRPr/>
            </a:pPr>
            <a:endParaRPr lang="en-GB"/>
          </a:p>
        </p:txBody>
      </p:sp>
      <p:sp>
        <p:nvSpPr>
          <p:cNvPr id="7" name="Rectangle 5"/>
          <p:cNvSpPr>
            <a:spLocks noGrp="1" noChangeArrowheads="1"/>
          </p:cNvSpPr>
          <p:nvPr>
            <p:ph type="ftr" sz="quarter" idx="11"/>
          </p:nvPr>
        </p:nvSpPr>
        <p:spPr>
          <a:ln/>
        </p:spPr>
        <p:txBody>
          <a:bodyPr/>
          <a:lstStyle>
            <a:lvl1pPr>
              <a:defRPr/>
            </a:lvl1pPr>
          </a:lstStyle>
          <a:p>
            <a:r>
              <a:rPr lang="en-GB" dirty="0" smtClean="0"/>
              <a:t>YDF AMC 2015/16</a:t>
            </a:r>
            <a:endParaRPr lang="en-GB" dirty="0"/>
          </a:p>
        </p:txBody>
      </p:sp>
      <p:sp>
        <p:nvSpPr>
          <p:cNvPr id="8" name="Rectangle 6"/>
          <p:cNvSpPr>
            <a:spLocks noGrp="1" noChangeArrowheads="1"/>
          </p:cNvSpPr>
          <p:nvPr>
            <p:ph type="sldNum" sz="quarter" idx="12"/>
          </p:nvPr>
        </p:nvSpPr>
        <p:spPr>
          <a:ln/>
        </p:spPr>
        <p:txBody>
          <a:bodyPr/>
          <a:lstStyle>
            <a:lvl1pPr>
              <a:defRPr/>
            </a:lvl1pPr>
          </a:lstStyle>
          <a:p>
            <a:pPr>
              <a:defRPr/>
            </a:pPr>
            <a:fld id="{4E145B8B-B70D-4022-AF87-0A2DC43AE690}" type="slidenum">
              <a:rPr lang="en-GB" smtClean="0"/>
              <a:pPr>
                <a:defRPr/>
              </a:pPr>
              <a:t>‹#›</a:t>
            </a:fld>
            <a:endParaRPr lang="en-GB"/>
          </a:p>
        </p:txBody>
      </p:sp>
    </p:spTree>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Rectangle 4"/>
          <p:cNvSpPr>
            <a:spLocks noGrp="1" noChangeArrowheads="1"/>
          </p:cNvSpPr>
          <p:nvPr>
            <p:ph type="dt" sz="half" idx="10"/>
          </p:nvPr>
        </p:nvSpPr>
        <p:spPr>
          <a:ln/>
        </p:spPr>
        <p:txBody>
          <a:bodyPr/>
          <a:lstStyle>
            <a:lvl1pPr>
              <a:defRPr/>
            </a:lvl1pPr>
          </a:lstStyle>
          <a:p>
            <a:pPr>
              <a:defRPr/>
            </a:pPr>
            <a:endParaRPr lang="en-GB"/>
          </a:p>
        </p:txBody>
      </p:sp>
      <p:sp>
        <p:nvSpPr>
          <p:cNvPr id="7" name="Rectangle 5"/>
          <p:cNvSpPr>
            <a:spLocks noGrp="1" noChangeArrowheads="1"/>
          </p:cNvSpPr>
          <p:nvPr>
            <p:ph type="ftr" sz="quarter" idx="11"/>
          </p:nvPr>
        </p:nvSpPr>
        <p:spPr>
          <a:ln/>
        </p:spPr>
        <p:txBody>
          <a:bodyPr/>
          <a:lstStyle>
            <a:lvl1pPr>
              <a:defRPr/>
            </a:lvl1pPr>
          </a:lstStyle>
          <a:p>
            <a:r>
              <a:rPr lang="en-GB" dirty="0" smtClean="0"/>
              <a:t>YDF AMC 2015/16</a:t>
            </a:r>
            <a:endParaRPr lang="en-GB" dirty="0"/>
          </a:p>
        </p:txBody>
      </p:sp>
      <p:sp>
        <p:nvSpPr>
          <p:cNvPr id="8" name="Rectangle 6"/>
          <p:cNvSpPr>
            <a:spLocks noGrp="1" noChangeArrowheads="1"/>
          </p:cNvSpPr>
          <p:nvPr>
            <p:ph type="sldNum" sz="quarter" idx="12"/>
          </p:nvPr>
        </p:nvSpPr>
        <p:spPr>
          <a:ln/>
        </p:spPr>
        <p:txBody>
          <a:bodyPr/>
          <a:lstStyle>
            <a:lvl1pPr>
              <a:defRPr/>
            </a:lvl1pPr>
          </a:lstStyle>
          <a:p>
            <a:pPr>
              <a:defRPr/>
            </a:pPr>
            <a:fld id="{BD928FA6-2D44-4C34-9872-DF50B2CA62CB}" type="slidenum">
              <a:rPr lang="en-GB" smtClean="0"/>
              <a:pPr>
                <a:defRPr/>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r>
              <a:rPr lang="en-GB" dirty="0" smtClean="0"/>
              <a:t>YDF AMC 2015/16</a:t>
            </a:r>
            <a:endParaRPr lang="en-GB" dirty="0"/>
          </a:p>
        </p:txBody>
      </p:sp>
      <p:sp>
        <p:nvSpPr>
          <p:cNvPr id="6" name="Rectangle 6"/>
          <p:cNvSpPr>
            <a:spLocks noGrp="1" noChangeArrowheads="1"/>
          </p:cNvSpPr>
          <p:nvPr>
            <p:ph type="sldNum" sz="quarter" idx="12"/>
          </p:nvPr>
        </p:nvSpPr>
        <p:spPr>
          <a:ln/>
        </p:spPr>
        <p:txBody>
          <a:bodyPr/>
          <a:lstStyle>
            <a:lvl1pPr>
              <a:defRPr/>
            </a:lvl1pPr>
          </a:lstStyle>
          <a:p>
            <a:pPr>
              <a:defRPr/>
            </a:pPr>
            <a:fld id="{CDB8712B-878C-4A72-9CC0-48B3EEC3B3EE}"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r>
              <a:rPr lang="en-GB" dirty="0" smtClean="0"/>
              <a:t>YDF AMC 2015/16</a:t>
            </a:r>
            <a:endParaRPr lang="en-GB"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a:defRPr/>
            </a:pPr>
            <a:fld id="{9FF5F66F-AF0A-416B-B6B8-B3F3984FD4FB}" type="slidenum">
              <a:rPr lang="en-GB" smtClean="0"/>
              <a:pPr>
                <a:defRPr/>
              </a:pPr>
              <a:t>‹#›</a:t>
            </a:fld>
            <a:endParaRPr lang="en-GB"/>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a:defRPr/>
            </a:pPr>
            <a:endParaRPr lang="en-GB"/>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defRPr/>
            </a:pPr>
            <a:fld id="{289155FC-E136-47EF-AD1F-C2FA932B9A86}" type="slidenum">
              <a:rPr lang="en-GB" smtClean="0"/>
              <a:pPr>
                <a:defRPr/>
              </a:pPr>
              <a:t>‹#›</a:t>
            </a:fld>
            <a:endParaRPr lang="en-GB"/>
          </a:p>
        </p:txBody>
      </p:sp>
      <p:sp>
        <p:nvSpPr>
          <p:cNvPr id="14" name="Footer Placeholder 13"/>
          <p:cNvSpPr>
            <a:spLocks noGrp="1"/>
          </p:cNvSpPr>
          <p:nvPr>
            <p:ph type="ftr" sz="quarter" idx="12"/>
          </p:nvPr>
        </p:nvSpPr>
        <p:spPr/>
        <p:txBody>
          <a:bodyPr/>
          <a:lstStyle/>
          <a:p>
            <a:r>
              <a:rPr lang="en-GB" dirty="0" smtClean="0"/>
              <a:t>YDF AMC 2015/16</a:t>
            </a:r>
            <a:endParaRPr lang="en-GB"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pPr>
              <a:defRPr/>
            </a:pPr>
            <a:endParaRPr lang="en-GB"/>
          </a:p>
        </p:txBody>
      </p:sp>
      <p:sp>
        <p:nvSpPr>
          <p:cNvPr id="10" name="Slide Number Placeholder 9"/>
          <p:cNvSpPr>
            <a:spLocks noGrp="1"/>
          </p:cNvSpPr>
          <p:nvPr>
            <p:ph type="sldNum" sz="quarter" idx="16"/>
          </p:nvPr>
        </p:nvSpPr>
        <p:spPr/>
        <p:txBody>
          <a:bodyPr rtlCol="0"/>
          <a:lstStyle/>
          <a:p>
            <a:pPr>
              <a:defRPr/>
            </a:pPr>
            <a:fld id="{C67051A6-7A61-42C0-9004-0978E0F3A972}" type="slidenum">
              <a:rPr lang="en-GB" smtClean="0"/>
              <a:pPr>
                <a:defRPr/>
              </a:pPr>
              <a:t>‹#›</a:t>
            </a:fld>
            <a:endParaRPr lang="en-GB"/>
          </a:p>
        </p:txBody>
      </p:sp>
      <p:sp>
        <p:nvSpPr>
          <p:cNvPr id="12" name="Footer Placeholder 11"/>
          <p:cNvSpPr>
            <a:spLocks noGrp="1"/>
          </p:cNvSpPr>
          <p:nvPr>
            <p:ph type="ftr" sz="quarter" idx="17"/>
          </p:nvPr>
        </p:nvSpPr>
        <p:spPr/>
        <p:txBody>
          <a:bodyPr rtlCol="0"/>
          <a:lstStyle/>
          <a:p>
            <a:r>
              <a:rPr lang="en-GB" dirty="0" smtClean="0"/>
              <a:t>YDF AMC 2015/16</a:t>
            </a:r>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pPr>
              <a:defRPr/>
            </a:pPr>
            <a:endParaRPr lang="en-GB"/>
          </a:p>
        </p:txBody>
      </p:sp>
      <p:sp>
        <p:nvSpPr>
          <p:cNvPr id="12" name="Slide Number Placeholder 11"/>
          <p:cNvSpPr>
            <a:spLocks noGrp="1"/>
          </p:cNvSpPr>
          <p:nvPr>
            <p:ph type="sldNum" sz="quarter" idx="16"/>
          </p:nvPr>
        </p:nvSpPr>
        <p:spPr/>
        <p:txBody>
          <a:bodyPr rtlCol="0"/>
          <a:lstStyle/>
          <a:p>
            <a:pPr>
              <a:defRPr/>
            </a:pPr>
            <a:fld id="{83340B07-D230-4900-A195-E38B3C6FAFCD}" type="slidenum">
              <a:rPr lang="en-GB" smtClean="0"/>
              <a:pPr>
                <a:defRPr/>
              </a:pPr>
              <a:t>‹#›</a:t>
            </a:fld>
            <a:endParaRPr lang="en-GB"/>
          </a:p>
        </p:txBody>
      </p:sp>
      <p:sp>
        <p:nvSpPr>
          <p:cNvPr id="14" name="Footer Placeholder 13"/>
          <p:cNvSpPr>
            <a:spLocks noGrp="1"/>
          </p:cNvSpPr>
          <p:nvPr>
            <p:ph type="ftr" sz="quarter" idx="17"/>
          </p:nvPr>
        </p:nvSpPr>
        <p:spPr/>
        <p:txBody>
          <a:bodyPr rtlCol="0"/>
          <a:lstStyle/>
          <a:p>
            <a:r>
              <a:rPr lang="en-GB" dirty="0" smtClean="0"/>
              <a:t>YDF AMC 2015/16</a:t>
            </a:r>
            <a:endParaRPr lang="en-GB"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GB"/>
          </a:p>
        </p:txBody>
      </p:sp>
      <p:sp>
        <p:nvSpPr>
          <p:cNvPr id="4" name="Footer Placeholder 3"/>
          <p:cNvSpPr>
            <a:spLocks noGrp="1"/>
          </p:cNvSpPr>
          <p:nvPr>
            <p:ph type="ftr" sz="quarter" idx="11"/>
          </p:nvPr>
        </p:nvSpPr>
        <p:spPr/>
        <p:txBody>
          <a:bodyPr/>
          <a:lstStyle/>
          <a:p>
            <a:r>
              <a:rPr lang="en-GB" dirty="0" smtClean="0"/>
              <a:t>YDF AMC 2015/16</a:t>
            </a:r>
            <a:endParaRPr lang="en-GB"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a:defRPr/>
            </a:pPr>
            <a:fld id="{34F0AC2F-B3C8-49AA-8F73-A3ACCBB4C51A}" type="slidenum">
              <a:rPr lang="en-GB" smtClean="0"/>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GB"/>
          </a:p>
        </p:txBody>
      </p:sp>
      <p:sp>
        <p:nvSpPr>
          <p:cNvPr id="3" name="Footer Placeholder 2"/>
          <p:cNvSpPr>
            <a:spLocks noGrp="1"/>
          </p:cNvSpPr>
          <p:nvPr>
            <p:ph type="ftr" sz="quarter" idx="11"/>
          </p:nvPr>
        </p:nvSpPr>
        <p:spPr/>
        <p:txBody>
          <a:bodyPr/>
          <a:lstStyle/>
          <a:p>
            <a:r>
              <a:rPr lang="en-GB" dirty="0" smtClean="0"/>
              <a:t>YDF AMC 2015/16</a:t>
            </a:r>
            <a:endParaRPr lang="en-GB"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2D0F04D0-7B2A-4381-9D36-B18859DBD74D}" type="slidenum">
              <a:rPr lang="en-GB" smtClean="0"/>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endParaRPr lang="en-GB"/>
          </a:p>
        </p:txBody>
      </p:sp>
      <p:sp>
        <p:nvSpPr>
          <p:cNvPr id="6" name="Footer Placeholder 5"/>
          <p:cNvSpPr>
            <a:spLocks noGrp="1"/>
          </p:cNvSpPr>
          <p:nvPr>
            <p:ph type="ftr" sz="quarter" idx="11"/>
          </p:nvPr>
        </p:nvSpPr>
        <p:spPr/>
        <p:txBody>
          <a:bodyPr/>
          <a:lstStyle/>
          <a:p>
            <a:r>
              <a:rPr lang="en-GB" dirty="0" smtClean="0"/>
              <a:t>YDF AMC 2015/16</a:t>
            </a:r>
            <a:endParaRPr lang="en-GB"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a:defRPr/>
            </a:pPr>
            <a:fld id="{FA59710D-B412-4BF5-ADDD-4DC98C77DDA5}" type="slidenum">
              <a:rPr lang="en-GB" smtClean="0"/>
              <a:pPr>
                <a:defRPr/>
              </a:pPr>
              <a:t>‹#›</a:t>
            </a:fld>
            <a:endParaRPr lang="en-GB"/>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520259"/>
            <a:ext cx="2667000" cy="365125"/>
          </a:xfrm>
        </p:spPr>
        <p:txBody>
          <a:bodyPr rtlCol="0"/>
          <a:lstStyle/>
          <a:p>
            <a:pPr>
              <a:defRPr/>
            </a:pPr>
            <a:endParaRPr lang="en-GB"/>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defRPr/>
            </a:pPr>
            <a:fld id="{B304F940-8544-4215-96DD-1EA9D0932765}" type="slidenum">
              <a:rPr lang="en-GB" smtClean="0"/>
              <a:pPr>
                <a:defRPr/>
              </a:pPr>
              <a:t>‹#›</a:t>
            </a:fld>
            <a:endParaRPr lang="en-GB"/>
          </a:p>
        </p:txBody>
      </p:sp>
      <p:sp>
        <p:nvSpPr>
          <p:cNvPr id="14" name="Footer Placeholder 13"/>
          <p:cNvSpPr>
            <a:spLocks noGrp="1"/>
          </p:cNvSpPr>
          <p:nvPr>
            <p:ph type="ftr" sz="quarter" idx="12"/>
          </p:nvPr>
        </p:nvSpPr>
        <p:spPr>
          <a:xfrm>
            <a:off x="1600200" y="6520065"/>
            <a:ext cx="4572000" cy="365125"/>
          </a:xfrm>
        </p:spPr>
        <p:txBody>
          <a:bodyPr rtlCol="0"/>
          <a:lstStyle/>
          <a:p>
            <a:r>
              <a:rPr lang="en-GB" dirty="0" smtClean="0"/>
              <a:t>YDF AMC 2015/16</a:t>
            </a:r>
            <a:endParaRPr lang="en-GB"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096000" y="6520259"/>
            <a:ext cx="2667000" cy="365125"/>
          </a:xfrm>
          <a:prstGeom prst="rect">
            <a:avLst/>
          </a:prstGeom>
        </p:spPr>
        <p:txBody>
          <a:bodyPr vert="horz" anchor="ctr" anchorCtr="0"/>
          <a:lstStyle>
            <a:lvl1pPr algn="l" eaLnBrk="1" latinLnBrk="0" hangingPunct="1">
              <a:defRPr kumimoji="0" sz="1400">
                <a:solidFill>
                  <a:schemeClr val="tx2"/>
                </a:solidFill>
              </a:defRPr>
            </a:lvl1pPr>
          </a:lstStyle>
          <a:p>
            <a:pPr>
              <a:defRPr/>
            </a:pPr>
            <a:endParaRPr lang="en-GB"/>
          </a:p>
        </p:txBody>
      </p:sp>
      <p:sp>
        <p:nvSpPr>
          <p:cNvPr id="3" name="Footer Placeholder 2"/>
          <p:cNvSpPr>
            <a:spLocks noGrp="1"/>
          </p:cNvSpPr>
          <p:nvPr>
            <p:ph type="ftr" sz="quarter" idx="3"/>
          </p:nvPr>
        </p:nvSpPr>
        <p:spPr>
          <a:xfrm>
            <a:off x="609600" y="6520065"/>
            <a:ext cx="5421083" cy="365125"/>
          </a:xfrm>
          <a:prstGeom prst="rect">
            <a:avLst/>
          </a:prstGeom>
        </p:spPr>
        <p:txBody>
          <a:bodyPr vert="horz" anchor="ctr"/>
          <a:lstStyle>
            <a:lvl1pPr algn="r" eaLnBrk="1" latinLnBrk="0" hangingPunct="1">
              <a:defRPr kumimoji="0" sz="1400">
                <a:solidFill>
                  <a:schemeClr val="tx2"/>
                </a:solidFill>
              </a:defRPr>
            </a:lvl1pPr>
          </a:lstStyle>
          <a:p>
            <a:r>
              <a:rPr lang="en-GB" dirty="0" smtClean="0"/>
              <a:t>YDF AMC 2015/16</a:t>
            </a:r>
            <a:endParaRPr lang="en-GB"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defRPr/>
            </a:pPr>
            <a:fld id="{4E145B8B-B70D-4022-AF87-0A2DC43AE690}" type="slidenum">
              <a:rPr lang="en-GB" smtClean="0"/>
              <a:pPr>
                <a:defRPr/>
              </a:pPr>
              <a:t>‹#›</a:t>
            </a:fld>
            <a:endParaRPr lang="en-GB"/>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Ls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19.wmf"/><Relationship Id="rId3" Type="http://schemas.openxmlformats.org/officeDocument/2006/relationships/oleObject" Target="../embeddings/oleObject11.bin"/><Relationship Id="rId7" Type="http://schemas.openxmlformats.org/officeDocument/2006/relationships/image" Target="../media/image21.wmf"/><Relationship Id="rId12" Type="http://schemas.openxmlformats.org/officeDocument/2006/relationships/oleObject" Target="../embeddings/oleObject15.bin"/><Relationship Id="rId2" Type="http://schemas.openxmlformats.org/officeDocument/2006/relationships/slideLayout" Target="../slideLayouts/slideLayout15.xml"/><Relationship Id="rId1" Type="http://schemas.openxmlformats.org/officeDocument/2006/relationships/vmlDrawing" Target="../drawings/vmlDrawing4.vml"/><Relationship Id="rId6" Type="http://schemas.openxmlformats.org/officeDocument/2006/relationships/image" Target="../media/image17.wmf"/><Relationship Id="rId11" Type="http://schemas.openxmlformats.org/officeDocument/2006/relationships/image" Target="../media/image18.wmf"/><Relationship Id="rId5" Type="http://schemas.openxmlformats.org/officeDocument/2006/relationships/oleObject" Target="../embeddings/oleObject12.bin"/><Relationship Id="rId15" Type="http://schemas.openxmlformats.org/officeDocument/2006/relationships/image" Target="../media/image20.wmf"/><Relationship Id="rId10" Type="http://schemas.openxmlformats.org/officeDocument/2006/relationships/oleObject" Target="../embeddings/oleObject14.bin"/><Relationship Id="rId4" Type="http://schemas.openxmlformats.org/officeDocument/2006/relationships/image" Target="../media/image16.wmf"/><Relationship Id="rId9" Type="http://schemas.openxmlformats.org/officeDocument/2006/relationships/image" Target="../media/image10.wmf"/><Relationship Id="rId14" Type="http://schemas.openxmlformats.org/officeDocument/2006/relationships/oleObject" Target="../embeddings/oleObject16.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3.wmf"/><Relationship Id="rId5" Type="http://schemas.openxmlformats.org/officeDocument/2006/relationships/oleObject" Target="../embeddings/oleObject18.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20.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28.w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oleObject" Target="../embeddings/oleObject27.bin"/><Relationship Id="rId17" Type="http://schemas.openxmlformats.org/officeDocument/2006/relationships/image" Target="../media/image30.wmf"/><Relationship Id="rId2" Type="http://schemas.openxmlformats.org/officeDocument/2006/relationships/slideLayout" Target="../slideLayouts/slideLayout15.xml"/><Relationship Id="rId16" Type="http://schemas.openxmlformats.org/officeDocument/2006/relationships/oleObject" Target="../embeddings/oleObject29.bin"/><Relationship Id="rId1" Type="http://schemas.openxmlformats.org/officeDocument/2006/relationships/vmlDrawing" Target="../drawings/vmlDrawing6.vml"/><Relationship Id="rId6" Type="http://schemas.openxmlformats.org/officeDocument/2006/relationships/image" Target="../media/image21.wmf"/><Relationship Id="rId11" Type="http://schemas.openxmlformats.org/officeDocument/2006/relationships/image" Target="../media/image27.wmf"/><Relationship Id="rId5" Type="http://schemas.openxmlformats.org/officeDocument/2006/relationships/oleObject" Target="../embeddings/oleObject22.bin"/><Relationship Id="rId15" Type="http://schemas.openxmlformats.org/officeDocument/2006/relationships/image" Target="../media/image29.wmf"/><Relationship Id="rId10" Type="http://schemas.openxmlformats.org/officeDocument/2006/relationships/oleObject" Target="../embeddings/oleObject26.bin"/><Relationship Id="rId4" Type="http://schemas.openxmlformats.org/officeDocument/2006/relationships/image" Target="../media/image26.wmf"/><Relationship Id="rId9" Type="http://schemas.openxmlformats.org/officeDocument/2006/relationships/oleObject" Target="../embeddings/oleObject25.bin"/><Relationship Id="rId14" Type="http://schemas.openxmlformats.org/officeDocument/2006/relationships/oleObject" Target="../embeddings/oleObject2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31.wmf"/></Relationships>
</file>

<file path=ppt/slides/_rels/slide23.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33.wmf"/><Relationship Id="rId5" Type="http://schemas.openxmlformats.org/officeDocument/2006/relationships/oleObject" Target="../embeddings/oleObject32.bin"/><Relationship Id="rId4" Type="http://schemas.openxmlformats.org/officeDocument/2006/relationships/image" Target="../media/image32.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15.xml"/><Relationship Id="rId1" Type="http://schemas.openxmlformats.org/officeDocument/2006/relationships/vmlDrawing" Target="../drawings/vmlDrawing9.vml"/><Relationship Id="rId6" Type="http://schemas.openxmlformats.org/officeDocument/2006/relationships/image" Target="../media/image36.wmf"/><Relationship Id="rId11" Type="http://schemas.openxmlformats.org/officeDocument/2006/relationships/image" Target="../media/image38.wmf"/><Relationship Id="rId5" Type="http://schemas.openxmlformats.org/officeDocument/2006/relationships/oleObject" Target="../embeddings/oleObject35.bin"/><Relationship Id="rId10" Type="http://schemas.openxmlformats.org/officeDocument/2006/relationships/oleObject" Target="../embeddings/oleObject38.bin"/><Relationship Id="rId4" Type="http://schemas.openxmlformats.org/officeDocument/2006/relationships/image" Target="../media/image35.wmf"/><Relationship Id="rId9" Type="http://schemas.openxmlformats.org/officeDocument/2006/relationships/image" Target="../media/image37.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image" Target="../media/image21.wmf"/><Relationship Id="rId7" Type="http://schemas.openxmlformats.org/officeDocument/2006/relationships/image" Target="../media/image39.wmf"/><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oleObject" Target="../embeddings/oleObject40.bin"/><Relationship Id="rId11" Type="http://schemas.openxmlformats.org/officeDocument/2006/relationships/image" Target="../media/image41.wmf"/><Relationship Id="rId5" Type="http://schemas.openxmlformats.org/officeDocument/2006/relationships/image" Target="../media/image35.w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40.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13.xml"/><Relationship Id="rId1" Type="http://schemas.openxmlformats.org/officeDocument/2006/relationships/vmlDrawing" Target="../drawings/vmlDrawing11.vml"/><Relationship Id="rId4" Type="http://schemas.openxmlformats.org/officeDocument/2006/relationships/image" Target="../media/image42.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4.bin"/><Relationship Id="rId7" Type="http://schemas.openxmlformats.org/officeDocument/2006/relationships/image" Target="../media/image21.wmf"/><Relationship Id="rId2" Type="http://schemas.openxmlformats.org/officeDocument/2006/relationships/slideLayout" Target="../slideLayouts/slideLayout15.xml"/><Relationship Id="rId1" Type="http://schemas.openxmlformats.org/officeDocument/2006/relationships/vmlDrawing" Target="../drawings/vmlDrawing12.vml"/><Relationship Id="rId6" Type="http://schemas.openxmlformats.org/officeDocument/2006/relationships/image" Target="../media/image44.wmf"/><Relationship Id="rId5" Type="http://schemas.openxmlformats.org/officeDocument/2006/relationships/oleObject" Target="../embeddings/oleObject45.bin"/><Relationship Id="rId4" Type="http://schemas.openxmlformats.org/officeDocument/2006/relationships/image" Target="../media/image43.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15.xml"/><Relationship Id="rId1" Type="http://schemas.openxmlformats.org/officeDocument/2006/relationships/vmlDrawing" Target="../drawings/vmlDrawing13.vml"/><Relationship Id="rId6" Type="http://schemas.openxmlformats.org/officeDocument/2006/relationships/oleObject" Target="../embeddings/oleObject48.bin"/><Relationship Id="rId5" Type="http://schemas.openxmlformats.org/officeDocument/2006/relationships/oleObject" Target="../embeddings/oleObject47.bin"/><Relationship Id="rId4" Type="http://schemas.openxmlformats.org/officeDocument/2006/relationships/image" Target="../media/image3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7.tmp"/><Relationship Id="rId2" Type="http://schemas.openxmlformats.org/officeDocument/2006/relationships/image" Target="../media/image46.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7.wmf"/><Relationship Id="rId2" Type="http://schemas.openxmlformats.org/officeDocument/2006/relationships/slideLayout" Target="../slideLayouts/slideLayout15.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10.bin"/><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4.wmf"/><Relationship Id="rId2" Type="http://schemas.openxmlformats.org/officeDocument/2006/relationships/slideLayout" Target="../slideLayouts/slideLayout15.xml"/><Relationship Id="rId1" Type="http://schemas.openxmlformats.org/officeDocument/2006/relationships/vmlDrawing" Target="../drawings/vmlDrawing3.vml"/><Relationship Id="rId6" Type="http://schemas.openxmlformats.org/officeDocument/2006/relationships/image" Target="../media/image12.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3.wmf"/><Relationship Id="rId4" Type="http://schemas.openxmlformats.org/officeDocument/2006/relationships/image" Target="../media/image11.wmf"/><Relationship Id="rId9" Type="http://schemas.openxmlformats.org/officeDocument/2006/relationships/oleObject" Target="../embeddings/oleObject8.bin"/><Relationship Id="rId14"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p:txBody>
          <a:bodyPr/>
          <a:lstStyle/>
          <a:p>
            <a:pPr eaLnBrk="1" hangingPunct="1"/>
            <a:r>
              <a:rPr lang="en-GB" dirty="0" smtClean="0"/>
              <a:t>Complex Numbers</a:t>
            </a:r>
          </a:p>
        </p:txBody>
      </p:sp>
      <p:sp>
        <p:nvSpPr>
          <p:cNvPr id="2051" name="Rectangle 3"/>
          <p:cNvSpPr>
            <a:spLocks noGrp="1" noChangeArrowheads="1"/>
          </p:cNvSpPr>
          <p:nvPr>
            <p:ph type="subTitle" idx="1"/>
          </p:nvPr>
        </p:nvSpPr>
        <p:spPr/>
        <p:txBody>
          <a:bodyPr/>
          <a:lstStyle/>
          <a:p>
            <a:pPr eaLnBrk="1" hangingPunct="1"/>
            <a:r>
              <a:rPr lang="en-GB" dirty="0" smtClean="0"/>
              <a:t>Its all in your imagination ....</a:t>
            </a:r>
          </a:p>
        </p:txBody>
      </p:sp>
      <p:pic>
        <p:nvPicPr>
          <p:cNvPr id="2052" name="Picture 4" descr="MANTHINK"/>
          <p:cNvPicPr>
            <a:picLocks noChangeAspect="1" noChangeArrowheads="1"/>
          </p:cNvPicPr>
          <p:nvPr/>
        </p:nvPicPr>
        <p:blipFill>
          <a:blip r:embed="rId3" cstate="print"/>
          <a:srcRect/>
          <a:stretch>
            <a:fillRect/>
          </a:stretch>
        </p:blipFill>
        <p:spPr bwMode="auto">
          <a:xfrm>
            <a:off x="250824" y="3545058"/>
            <a:ext cx="2889851" cy="3087517"/>
          </a:xfrm>
          <a:prstGeom prst="rect">
            <a:avLst/>
          </a:prstGeom>
          <a:noFill/>
          <a:ln w="9525">
            <a:noFill/>
            <a:miter lim="800000"/>
            <a:headEnd/>
            <a:tailEnd/>
          </a:ln>
        </p:spPr>
      </p:pic>
      <p:sp>
        <p:nvSpPr>
          <p:cNvPr id="2053" name="Text Box 5"/>
          <p:cNvSpPr txBox="1">
            <a:spLocks noChangeArrowheads="1"/>
          </p:cNvSpPr>
          <p:nvPr/>
        </p:nvSpPr>
        <p:spPr bwMode="auto">
          <a:xfrm>
            <a:off x="1337310" y="3854302"/>
            <a:ext cx="1490296" cy="1200329"/>
          </a:xfrm>
          <a:prstGeom prst="rect">
            <a:avLst/>
          </a:prstGeom>
          <a:noFill/>
          <a:ln w="9525">
            <a:noFill/>
            <a:miter lim="800000"/>
            <a:headEnd/>
            <a:tailEnd/>
          </a:ln>
        </p:spPr>
        <p:txBody>
          <a:bodyPr wrap="square">
            <a:spAutoFit/>
          </a:bodyPr>
          <a:lstStyle/>
          <a:p>
            <a:pPr>
              <a:spcBef>
                <a:spcPct val="50000"/>
              </a:spcBef>
            </a:pPr>
            <a:r>
              <a:rPr lang="en-GB" sz="2400" dirty="0" err="1">
                <a:solidFill>
                  <a:srgbClr val="C00000"/>
                </a:solidFill>
              </a:rPr>
              <a:t>i</a:t>
            </a:r>
            <a:r>
              <a:rPr lang="en-GB" sz="2400" dirty="0">
                <a:solidFill>
                  <a:srgbClr val="C00000"/>
                </a:solidFill>
              </a:rPr>
              <a:t> think therefore  </a:t>
            </a:r>
            <a:r>
              <a:rPr lang="en-GB" sz="2400" dirty="0" err="1">
                <a:solidFill>
                  <a:srgbClr val="C00000"/>
                </a:solidFill>
              </a:rPr>
              <a:t>i</a:t>
            </a:r>
            <a:r>
              <a:rPr lang="en-GB" sz="2400" dirty="0">
                <a:solidFill>
                  <a:srgbClr val="C00000"/>
                </a:solidFill>
              </a:rPr>
              <a:t> am</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p:bldP spid="205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 name="Rectangle 2"/>
          <p:cNvSpPr>
            <a:spLocks noGrp="1" noChangeArrowheads="1"/>
          </p:cNvSpPr>
          <p:nvPr>
            <p:ph type="title"/>
          </p:nvPr>
        </p:nvSpPr>
        <p:spPr/>
        <p:txBody>
          <a:bodyPr/>
          <a:lstStyle/>
          <a:p>
            <a:pPr eaLnBrk="1" hangingPunct="1"/>
            <a:r>
              <a:rPr lang="en-GB" smtClean="0"/>
              <a:t>Solve the following for x</a:t>
            </a:r>
          </a:p>
        </p:txBody>
      </p:sp>
      <p:sp>
        <p:nvSpPr>
          <p:cNvPr id="4107" name="Rectangle 3"/>
          <p:cNvSpPr>
            <a:spLocks noGrp="1" noChangeArrowheads="1"/>
          </p:cNvSpPr>
          <p:nvPr>
            <p:ph type="body" sz="half" idx="1"/>
          </p:nvPr>
        </p:nvSpPr>
        <p:spPr>
          <a:xfrm>
            <a:off x="457200" y="1600200"/>
            <a:ext cx="8362950" cy="4525963"/>
          </a:xfrm>
        </p:spPr>
        <p:txBody>
          <a:bodyPr/>
          <a:lstStyle/>
          <a:p>
            <a:pPr eaLnBrk="1" hangingPunct="1">
              <a:buFontTx/>
              <a:buNone/>
            </a:pPr>
            <a:r>
              <a:rPr lang="en-GB" sz="2800" smtClean="0"/>
              <a:t>x</a:t>
            </a:r>
            <a:r>
              <a:rPr lang="en-GB" sz="2800" baseline="30000" smtClean="0"/>
              <a:t>2</a:t>
            </a:r>
            <a:r>
              <a:rPr lang="en-GB" sz="2800" smtClean="0"/>
              <a:t> = -25 </a:t>
            </a:r>
          </a:p>
          <a:p>
            <a:pPr eaLnBrk="1" hangingPunct="1">
              <a:buFontTx/>
              <a:buNone/>
            </a:pPr>
            <a:endParaRPr lang="en-GB" sz="2800" smtClean="0"/>
          </a:p>
          <a:p>
            <a:pPr eaLnBrk="1" hangingPunct="1">
              <a:buFontTx/>
              <a:buNone/>
            </a:pPr>
            <a:r>
              <a:rPr lang="en-GB" sz="2800" smtClean="0"/>
              <a:t>x</a:t>
            </a:r>
            <a:r>
              <a:rPr lang="en-GB" sz="2800" baseline="30000" smtClean="0"/>
              <a:t>2</a:t>
            </a:r>
            <a:r>
              <a:rPr lang="en-GB" sz="2800" smtClean="0"/>
              <a:t>+ 4 = 0  </a:t>
            </a:r>
          </a:p>
          <a:p>
            <a:pPr eaLnBrk="1" hangingPunct="1">
              <a:buFontTx/>
              <a:buNone/>
            </a:pPr>
            <a:endParaRPr lang="en-GB" sz="2800" smtClean="0"/>
          </a:p>
          <a:p>
            <a:pPr eaLnBrk="1" hangingPunct="1">
              <a:buFontTx/>
              <a:buNone/>
            </a:pPr>
            <a:r>
              <a:rPr lang="en-GB" sz="2800" smtClean="0"/>
              <a:t>2x</a:t>
            </a:r>
            <a:r>
              <a:rPr lang="en-GB" sz="2800" baseline="30000" smtClean="0"/>
              <a:t>2</a:t>
            </a:r>
            <a:r>
              <a:rPr lang="en-GB" sz="2800" smtClean="0"/>
              <a:t> + 3x +5 = 0 here a = 2 b = 3 c = 5</a:t>
            </a:r>
          </a:p>
          <a:p>
            <a:pPr eaLnBrk="1" hangingPunct="1">
              <a:buFontTx/>
              <a:buNone/>
            </a:pPr>
            <a:endParaRPr lang="en-GB" sz="2800" smtClean="0"/>
          </a:p>
        </p:txBody>
      </p:sp>
      <p:graphicFrame>
        <p:nvGraphicFramePr>
          <p:cNvPr id="4098" name="Object 5"/>
          <p:cNvGraphicFramePr>
            <a:graphicFrameLocks noGrp="1" noChangeAspect="1"/>
          </p:cNvGraphicFramePr>
          <p:nvPr>
            <p:ph sz="quarter" idx="2"/>
          </p:nvPr>
        </p:nvGraphicFramePr>
        <p:xfrm>
          <a:off x="2987675" y="1628775"/>
          <a:ext cx="5545138" cy="620713"/>
        </p:xfrm>
        <a:graphic>
          <a:graphicData uri="http://schemas.openxmlformats.org/presentationml/2006/ole">
            <mc:AlternateContent xmlns:mc="http://schemas.openxmlformats.org/markup-compatibility/2006">
              <mc:Choice xmlns:v="urn:schemas-microsoft-com:vml" Requires="v">
                <p:oleObj spid="_x0000_s4140" name="Equation" r:id="rId3" imgW="2044440" imgH="228600" progId="Equation.3">
                  <p:embed/>
                </p:oleObj>
              </mc:Choice>
              <mc:Fallback>
                <p:oleObj name="Equation" r:id="rId3" imgW="204444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1628775"/>
                        <a:ext cx="5545138" cy="620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9"/>
          <p:cNvGraphicFramePr>
            <a:graphicFrameLocks noGrp="1" noChangeAspect="1"/>
          </p:cNvGraphicFramePr>
          <p:nvPr>
            <p:ph sz="quarter" idx="3"/>
          </p:nvPr>
        </p:nvGraphicFramePr>
        <p:xfrm>
          <a:off x="2700338" y="2565400"/>
          <a:ext cx="6192837" cy="582613"/>
        </p:xfrm>
        <a:graphic>
          <a:graphicData uri="http://schemas.openxmlformats.org/presentationml/2006/ole">
            <mc:AlternateContent xmlns:mc="http://schemas.openxmlformats.org/markup-compatibility/2006">
              <mc:Choice xmlns:v="urn:schemas-microsoft-com:vml" Requires="v">
                <p:oleObj spid="_x0000_s4141" name="Equation" r:id="rId5" imgW="2565360" imgH="241200" progId="Equation.3">
                  <p:embed/>
                </p:oleObj>
              </mc:Choice>
              <mc:Fallback>
                <p:oleObj name="Equation" r:id="rId5" imgW="2565360" imgH="2412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2565400"/>
                        <a:ext cx="6192837" cy="582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4" name="Footer Placeholder 6"/>
          <p:cNvSpPr>
            <a:spLocks noGrp="1"/>
          </p:cNvSpPr>
          <p:nvPr>
            <p:ph type="ftr" sz="quarter" idx="11"/>
          </p:nvPr>
        </p:nvSpPr>
        <p:spPr>
          <a:noFill/>
        </p:spPr>
        <p:txBody>
          <a:bodyPr/>
          <a:lstStyle/>
          <a:p>
            <a:r>
              <a:rPr lang="en-GB" dirty="0" smtClean="0"/>
              <a:t>YDF AMC 2015/16</a:t>
            </a:r>
            <a:endParaRPr lang="en-GB" dirty="0"/>
          </a:p>
        </p:txBody>
      </p:sp>
      <p:sp>
        <p:nvSpPr>
          <p:cNvPr id="4105" name="Slide Number Placeholder 7"/>
          <p:cNvSpPr>
            <a:spLocks noGrp="1"/>
          </p:cNvSpPr>
          <p:nvPr>
            <p:ph type="sldNum" sz="quarter" idx="12"/>
          </p:nvPr>
        </p:nvSpPr>
        <p:spPr>
          <a:noFill/>
        </p:spPr>
        <p:txBody>
          <a:bodyPr>
            <a:normAutofit fontScale="85000" lnSpcReduction="20000"/>
          </a:bodyPr>
          <a:lstStyle/>
          <a:p>
            <a:fld id="{B93EC478-953E-48E2-B3B6-B8C19BBA0E31}" type="slidenum">
              <a:rPr lang="en-GB"/>
              <a:pPr/>
              <a:t>10</a:t>
            </a:fld>
            <a:endParaRPr lang="en-GB"/>
          </a:p>
        </p:txBody>
      </p:sp>
      <p:pic>
        <p:nvPicPr>
          <p:cNvPr id="4108" name="Picture 4" descr="PENCIL5"/>
          <p:cNvPicPr>
            <a:picLocks noChangeAspect="1" noChangeArrowheads="1"/>
          </p:cNvPicPr>
          <p:nvPr/>
        </p:nvPicPr>
        <p:blipFill>
          <a:blip r:embed="rId7" cstate="print"/>
          <a:srcRect/>
          <a:stretch>
            <a:fillRect/>
          </a:stretch>
        </p:blipFill>
        <p:spPr bwMode="auto">
          <a:xfrm>
            <a:off x="6865256" y="6367116"/>
            <a:ext cx="1499281" cy="344834"/>
          </a:xfrm>
          <a:prstGeom prst="rect">
            <a:avLst/>
          </a:prstGeom>
          <a:noFill/>
          <a:ln w="9525">
            <a:noFill/>
            <a:miter lim="800000"/>
            <a:headEnd/>
            <a:tailEnd/>
          </a:ln>
        </p:spPr>
      </p:pic>
      <p:graphicFrame>
        <p:nvGraphicFramePr>
          <p:cNvPr id="17419" name="Object 11"/>
          <p:cNvGraphicFramePr>
            <a:graphicFrameLocks noChangeAspect="1"/>
          </p:cNvGraphicFramePr>
          <p:nvPr/>
        </p:nvGraphicFramePr>
        <p:xfrm>
          <a:off x="323850" y="4292600"/>
          <a:ext cx="2952750" cy="1054100"/>
        </p:xfrm>
        <a:graphic>
          <a:graphicData uri="http://schemas.openxmlformats.org/presentationml/2006/ole">
            <mc:AlternateContent xmlns:mc="http://schemas.openxmlformats.org/markup-compatibility/2006">
              <mc:Choice xmlns:v="urn:schemas-microsoft-com:vml" Requires="v">
                <p:oleObj spid="_x0000_s4142" name="Equation" r:id="rId8" imgW="1244520" imgH="444240" progId="Equation.3">
                  <p:embed/>
                </p:oleObj>
              </mc:Choice>
              <mc:Fallback>
                <p:oleObj name="Equation" r:id="rId8" imgW="1244520" imgH="44424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3850" y="4292600"/>
                        <a:ext cx="2952750" cy="1054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20" name="Object 12"/>
          <p:cNvGraphicFramePr>
            <a:graphicFrameLocks noChangeAspect="1"/>
          </p:cNvGraphicFramePr>
          <p:nvPr/>
        </p:nvGraphicFramePr>
        <p:xfrm>
          <a:off x="3333750" y="4221163"/>
          <a:ext cx="3373438" cy="1144587"/>
        </p:xfrm>
        <a:graphic>
          <a:graphicData uri="http://schemas.openxmlformats.org/presentationml/2006/ole">
            <mc:AlternateContent xmlns:mc="http://schemas.openxmlformats.org/markup-compatibility/2006">
              <mc:Choice xmlns:v="urn:schemas-microsoft-com:vml" Requires="v">
                <p:oleObj spid="_x0000_s4143" name="Equation" r:id="rId10" imgW="1422360" imgH="482400" progId="Equation.3">
                  <p:embed/>
                </p:oleObj>
              </mc:Choice>
              <mc:Fallback>
                <p:oleObj name="Equation" r:id="rId10" imgW="1422360" imgH="48240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33750" y="4221163"/>
                        <a:ext cx="3373438" cy="1144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21" name="Object 13"/>
          <p:cNvGraphicFramePr>
            <a:graphicFrameLocks noChangeAspect="1"/>
          </p:cNvGraphicFramePr>
          <p:nvPr/>
        </p:nvGraphicFramePr>
        <p:xfrm>
          <a:off x="6588125" y="4221163"/>
          <a:ext cx="2320925" cy="1023937"/>
        </p:xfrm>
        <a:graphic>
          <a:graphicData uri="http://schemas.openxmlformats.org/presentationml/2006/ole">
            <mc:AlternateContent xmlns:mc="http://schemas.openxmlformats.org/markup-compatibility/2006">
              <mc:Choice xmlns:v="urn:schemas-microsoft-com:vml" Requires="v">
                <p:oleObj spid="_x0000_s4144" name="Equation" r:id="rId12" imgW="977760" imgH="431640" progId="Equation.3">
                  <p:embed/>
                </p:oleObj>
              </mc:Choice>
              <mc:Fallback>
                <p:oleObj name="Equation" r:id="rId12" imgW="977760" imgH="431640"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88125" y="4221163"/>
                        <a:ext cx="2320925" cy="1023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22" name="Object 14"/>
          <p:cNvGraphicFramePr>
            <a:graphicFrameLocks noChangeAspect="1"/>
          </p:cNvGraphicFramePr>
          <p:nvPr/>
        </p:nvGraphicFramePr>
        <p:xfrm>
          <a:off x="647700" y="5300663"/>
          <a:ext cx="6421438" cy="1023937"/>
        </p:xfrm>
        <a:graphic>
          <a:graphicData uri="http://schemas.openxmlformats.org/presentationml/2006/ole">
            <mc:AlternateContent xmlns:mc="http://schemas.openxmlformats.org/markup-compatibility/2006">
              <mc:Choice xmlns:v="urn:schemas-microsoft-com:vml" Requires="v">
                <p:oleObj spid="_x0000_s4145" name="Equation" r:id="rId14" imgW="2705040" imgH="431640" progId="Equation.3">
                  <p:embed/>
                </p:oleObj>
              </mc:Choice>
              <mc:Fallback>
                <p:oleObj name="Equation" r:id="rId14" imgW="2705040" imgH="431640" progId="Equation.3">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7700" y="5300663"/>
                        <a:ext cx="6421438" cy="1023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23" name="Rectangle 15"/>
          <p:cNvSpPr>
            <a:spLocks noChangeArrowheads="1"/>
          </p:cNvSpPr>
          <p:nvPr/>
        </p:nvSpPr>
        <p:spPr bwMode="auto">
          <a:xfrm>
            <a:off x="2771775" y="1557338"/>
            <a:ext cx="5903913" cy="719137"/>
          </a:xfrm>
          <a:prstGeom prst="rect">
            <a:avLst/>
          </a:prstGeom>
          <a:solidFill>
            <a:schemeClr val="bg1"/>
          </a:solidFill>
          <a:ln w="9525">
            <a:noFill/>
            <a:miter lim="800000"/>
            <a:headEnd/>
            <a:tailEnd/>
          </a:ln>
        </p:spPr>
        <p:txBody>
          <a:bodyPr wrap="none" anchor="ctr"/>
          <a:lstStyle/>
          <a:p>
            <a:endParaRPr lang="en-US"/>
          </a:p>
        </p:txBody>
      </p:sp>
      <p:sp>
        <p:nvSpPr>
          <p:cNvPr id="17424" name="Rectangle 16"/>
          <p:cNvSpPr>
            <a:spLocks noChangeArrowheads="1"/>
          </p:cNvSpPr>
          <p:nvPr/>
        </p:nvSpPr>
        <p:spPr bwMode="auto">
          <a:xfrm>
            <a:off x="2555875" y="2420938"/>
            <a:ext cx="6588125" cy="719137"/>
          </a:xfrm>
          <a:prstGeom prst="rect">
            <a:avLst/>
          </a:prstGeom>
          <a:solidFill>
            <a:schemeClr val="bg1"/>
          </a:solidFill>
          <a:ln w="9525">
            <a:noFill/>
            <a:miter lim="800000"/>
            <a:headEnd/>
            <a:tailEnd/>
          </a:ln>
        </p:spPr>
        <p:txBody>
          <a:bodyPr wrap="none" anchor="ctr"/>
          <a:lstStyle/>
          <a:p>
            <a:endParaRPr lang="en-US"/>
          </a:p>
        </p:txBody>
      </p:sp>
      <p:sp>
        <p:nvSpPr>
          <p:cNvPr id="17425" name="Rectangle 17"/>
          <p:cNvSpPr>
            <a:spLocks noChangeArrowheads="1"/>
          </p:cNvSpPr>
          <p:nvPr/>
        </p:nvSpPr>
        <p:spPr bwMode="auto">
          <a:xfrm>
            <a:off x="2987675" y="3429000"/>
            <a:ext cx="3671888" cy="719138"/>
          </a:xfrm>
          <a:prstGeom prst="rect">
            <a:avLst/>
          </a:prstGeom>
          <a:solidFill>
            <a:schemeClr val="bg1"/>
          </a:solidFill>
          <a:ln w="9525">
            <a:noFill/>
            <a:miter lim="800000"/>
            <a:headEnd/>
            <a:tailEnd/>
          </a:ln>
        </p:spPr>
        <p:txBody>
          <a:bodyPr wrap="none" anchor="ctr"/>
          <a:lstStyle/>
          <a:p>
            <a:endParaRPr lang="en-US"/>
          </a:p>
        </p:txBody>
      </p:sp>
      <p:sp>
        <p:nvSpPr>
          <p:cNvPr id="17426" name="Rectangle 18"/>
          <p:cNvSpPr>
            <a:spLocks noChangeArrowheads="1"/>
          </p:cNvSpPr>
          <p:nvPr/>
        </p:nvSpPr>
        <p:spPr bwMode="auto">
          <a:xfrm>
            <a:off x="250825" y="4264706"/>
            <a:ext cx="8893175" cy="2016125"/>
          </a:xfrm>
          <a:prstGeom prst="rect">
            <a:avLst/>
          </a:prstGeom>
          <a:solidFill>
            <a:schemeClr val="bg1"/>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742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742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742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742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3" grpId="0" animBg="1"/>
      <p:bldP spid="17424" grpId="0" animBg="1"/>
      <p:bldP spid="17425" grpId="0" animBg="1"/>
      <p:bldP spid="174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smtClean="0"/>
              <a:t>Properties of i</a:t>
            </a:r>
          </a:p>
        </p:txBody>
      </p:sp>
      <p:sp>
        <p:nvSpPr>
          <p:cNvPr id="49155" name="Rectangle 3"/>
          <p:cNvSpPr>
            <a:spLocks noGrp="1" noChangeArrowheads="1"/>
          </p:cNvSpPr>
          <p:nvPr>
            <p:ph sz="quarter" idx="1"/>
          </p:nvPr>
        </p:nvSpPr>
        <p:spPr/>
        <p:txBody>
          <a:bodyPr/>
          <a:lstStyle/>
          <a:p>
            <a:r>
              <a:rPr lang="en-GB" dirty="0" err="1" smtClean="0"/>
              <a:t>i</a:t>
            </a:r>
            <a:r>
              <a:rPr lang="en-GB" dirty="0" smtClean="0"/>
              <a:t> = </a:t>
            </a:r>
            <a:r>
              <a:rPr lang="en-GB" dirty="0" smtClean="0">
                <a:cs typeface="Arial" pitchFamily="34" charset="0"/>
              </a:rPr>
              <a:t>√-1</a:t>
            </a:r>
          </a:p>
          <a:p>
            <a:r>
              <a:rPr lang="en-GB" dirty="0" smtClean="0">
                <a:cs typeface="Arial" pitchFamily="34" charset="0"/>
              </a:rPr>
              <a:t>i</a:t>
            </a:r>
            <a:r>
              <a:rPr lang="en-GB" baseline="30000" dirty="0" smtClean="0">
                <a:cs typeface="Arial" pitchFamily="34" charset="0"/>
              </a:rPr>
              <a:t>2</a:t>
            </a:r>
            <a:r>
              <a:rPr lang="en-GB" dirty="0" smtClean="0">
                <a:cs typeface="Arial" pitchFamily="34" charset="0"/>
              </a:rPr>
              <a:t> = -1</a:t>
            </a:r>
          </a:p>
          <a:p>
            <a:r>
              <a:rPr lang="en-GB" dirty="0" smtClean="0">
                <a:cs typeface="Arial" pitchFamily="34" charset="0"/>
              </a:rPr>
              <a:t>i</a:t>
            </a:r>
            <a:r>
              <a:rPr lang="en-GB" baseline="30000" dirty="0" smtClean="0">
                <a:cs typeface="Arial" pitchFamily="34" charset="0"/>
              </a:rPr>
              <a:t>3</a:t>
            </a:r>
            <a:r>
              <a:rPr lang="en-GB" dirty="0" smtClean="0">
                <a:cs typeface="Arial" pitchFamily="34" charset="0"/>
              </a:rPr>
              <a:t> = </a:t>
            </a:r>
            <a:r>
              <a:rPr lang="en-GB" dirty="0" err="1" smtClean="0">
                <a:cs typeface="Arial" pitchFamily="34" charset="0"/>
              </a:rPr>
              <a:t>i</a:t>
            </a:r>
            <a:r>
              <a:rPr lang="en-GB" dirty="0" smtClean="0">
                <a:cs typeface="Arial" pitchFamily="34" charset="0"/>
              </a:rPr>
              <a:t> x i</a:t>
            </a:r>
            <a:r>
              <a:rPr lang="en-GB" baseline="30000" dirty="0" smtClean="0">
                <a:cs typeface="Arial" pitchFamily="34" charset="0"/>
              </a:rPr>
              <a:t>2 </a:t>
            </a:r>
            <a:r>
              <a:rPr lang="en-GB" dirty="0" smtClean="0">
                <a:cs typeface="Arial" pitchFamily="34" charset="0"/>
              </a:rPr>
              <a:t>= </a:t>
            </a:r>
            <a:r>
              <a:rPr lang="en-GB" dirty="0" err="1" smtClean="0">
                <a:cs typeface="Arial" pitchFamily="34" charset="0"/>
              </a:rPr>
              <a:t>i</a:t>
            </a:r>
            <a:r>
              <a:rPr lang="en-GB" dirty="0" smtClean="0">
                <a:cs typeface="Arial" pitchFamily="34" charset="0"/>
              </a:rPr>
              <a:t> x -1 = -</a:t>
            </a:r>
            <a:r>
              <a:rPr lang="en-GB" dirty="0" err="1" smtClean="0">
                <a:cs typeface="Arial" pitchFamily="34" charset="0"/>
              </a:rPr>
              <a:t>i</a:t>
            </a:r>
            <a:endParaRPr lang="en-GB" dirty="0" smtClean="0">
              <a:cs typeface="Arial" pitchFamily="34" charset="0"/>
            </a:endParaRPr>
          </a:p>
          <a:p>
            <a:r>
              <a:rPr lang="en-GB" dirty="0" smtClean="0">
                <a:cs typeface="Arial" pitchFamily="34" charset="0"/>
              </a:rPr>
              <a:t>i</a:t>
            </a:r>
            <a:r>
              <a:rPr lang="en-GB" baseline="30000" dirty="0" smtClean="0">
                <a:cs typeface="Arial" pitchFamily="34" charset="0"/>
              </a:rPr>
              <a:t>4 </a:t>
            </a:r>
            <a:r>
              <a:rPr lang="en-GB" dirty="0" smtClean="0">
                <a:cs typeface="Arial" pitchFamily="34" charset="0"/>
              </a:rPr>
              <a:t> = i</a:t>
            </a:r>
            <a:r>
              <a:rPr lang="en-GB" baseline="30000" dirty="0" smtClean="0">
                <a:cs typeface="Arial" pitchFamily="34" charset="0"/>
              </a:rPr>
              <a:t>2</a:t>
            </a:r>
            <a:r>
              <a:rPr lang="en-GB" dirty="0" smtClean="0">
                <a:cs typeface="Arial" pitchFamily="34" charset="0"/>
              </a:rPr>
              <a:t>x i</a:t>
            </a:r>
            <a:r>
              <a:rPr lang="en-GB" baseline="30000" dirty="0" smtClean="0">
                <a:cs typeface="Arial" pitchFamily="34" charset="0"/>
              </a:rPr>
              <a:t>2</a:t>
            </a:r>
            <a:r>
              <a:rPr lang="en-GB" dirty="0" smtClean="0">
                <a:cs typeface="Arial" pitchFamily="34" charset="0"/>
              </a:rPr>
              <a:t> = -1 x -1 = 1</a:t>
            </a:r>
            <a:r>
              <a:rPr lang="en-GB" baseline="30000" dirty="0" smtClean="0">
                <a:cs typeface="Arial" pitchFamily="34" charset="0"/>
              </a:rPr>
              <a:t> </a:t>
            </a:r>
          </a:p>
          <a:p>
            <a:r>
              <a:rPr lang="en-GB" dirty="0" smtClean="0">
                <a:cs typeface="Arial" pitchFamily="34" charset="0"/>
              </a:rPr>
              <a:t>So for example</a:t>
            </a:r>
          </a:p>
          <a:p>
            <a:pPr lvl="1"/>
            <a:r>
              <a:rPr lang="en-GB" sz="2800" dirty="0" smtClean="0">
                <a:cs typeface="Arial" pitchFamily="34" charset="0"/>
              </a:rPr>
              <a:t>	(3i)</a:t>
            </a:r>
            <a:r>
              <a:rPr lang="en-GB" sz="2800" baseline="30000" dirty="0" smtClean="0">
                <a:cs typeface="Arial" pitchFamily="34" charset="0"/>
              </a:rPr>
              <a:t>2</a:t>
            </a:r>
            <a:r>
              <a:rPr lang="en-GB" sz="2800" dirty="0" smtClean="0">
                <a:cs typeface="Arial" pitchFamily="34" charset="0"/>
              </a:rPr>
              <a:t> = -9</a:t>
            </a:r>
          </a:p>
          <a:p>
            <a:pPr lvl="1"/>
            <a:r>
              <a:rPr lang="en-GB" sz="2800" dirty="0" smtClean="0">
                <a:cs typeface="Arial" pitchFamily="34" charset="0"/>
              </a:rPr>
              <a:t>	5i(i+3) = 5(3i-1) </a:t>
            </a:r>
          </a:p>
          <a:p>
            <a:pPr>
              <a:buFontTx/>
              <a:buNone/>
            </a:pPr>
            <a:endParaRPr lang="en-GB" dirty="0" smtClean="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sz="quarter" idx="1"/>
          </p:nvPr>
        </p:nvSpPr>
        <p:spPr>
          <a:xfrm>
            <a:off x="457200" y="1482643"/>
            <a:ext cx="8229600" cy="5326123"/>
          </a:xfrm>
        </p:spPr>
        <p:txBody>
          <a:bodyPr>
            <a:normAutofit lnSpcReduction="10000"/>
          </a:bodyPr>
          <a:lstStyle/>
          <a:p>
            <a:pPr eaLnBrk="1" hangingPunct="1"/>
            <a:r>
              <a:rPr lang="en-GB" dirty="0" smtClean="0"/>
              <a:t>When we solved the quadratics using the formula we sometimes got the answer in two parts which could not be combined            </a:t>
            </a:r>
          </a:p>
          <a:p>
            <a:pPr eaLnBrk="1" hangingPunct="1"/>
            <a:r>
              <a:rPr lang="en-GB" dirty="0" smtClean="0"/>
              <a:t>  (as one contained </a:t>
            </a:r>
            <a:r>
              <a:rPr lang="en-GB" dirty="0" err="1" smtClean="0"/>
              <a:t>i</a:t>
            </a:r>
            <a:r>
              <a:rPr lang="en-GB" dirty="0" smtClean="0"/>
              <a:t>).</a:t>
            </a:r>
          </a:p>
          <a:p>
            <a:pPr eaLnBrk="1" hangingPunct="1">
              <a:buFontTx/>
              <a:buNone/>
            </a:pPr>
            <a:endParaRPr lang="en-GB" b="1" dirty="0" smtClean="0"/>
          </a:p>
          <a:p>
            <a:pPr eaLnBrk="1" hangingPunct="1">
              <a:buFontTx/>
              <a:buNone/>
            </a:pPr>
            <a:endParaRPr lang="en-GB" b="1" dirty="0" smtClean="0"/>
          </a:p>
          <a:p>
            <a:pPr eaLnBrk="1" hangingPunct="1">
              <a:buFontTx/>
              <a:buNone/>
            </a:pPr>
            <a:r>
              <a:rPr lang="en-GB" b="1" dirty="0" smtClean="0"/>
              <a:t>Definition</a:t>
            </a:r>
            <a:endParaRPr lang="en-GB" dirty="0" smtClean="0"/>
          </a:p>
          <a:p>
            <a:pPr eaLnBrk="1" hangingPunct="1"/>
            <a:r>
              <a:rPr lang="en-GB" dirty="0" smtClean="0"/>
              <a:t>A </a:t>
            </a:r>
            <a:r>
              <a:rPr lang="en-GB" b="1" dirty="0" smtClean="0">
                <a:solidFill>
                  <a:schemeClr val="accent2"/>
                </a:solidFill>
              </a:rPr>
              <a:t>complex</a:t>
            </a:r>
            <a:r>
              <a:rPr lang="en-GB" dirty="0" smtClean="0"/>
              <a:t> number has two parts, a </a:t>
            </a:r>
            <a:r>
              <a:rPr lang="en-GB" b="1" dirty="0" smtClean="0">
                <a:solidFill>
                  <a:schemeClr val="accent2"/>
                </a:solidFill>
              </a:rPr>
              <a:t>‘real’</a:t>
            </a:r>
            <a:r>
              <a:rPr lang="en-GB" dirty="0" smtClean="0"/>
              <a:t> number part and an </a:t>
            </a:r>
            <a:r>
              <a:rPr lang="en-GB" b="1" dirty="0" smtClean="0">
                <a:solidFill>
                  <a:schemeClr val="accent2"/>
                </a:solidFill>
              </a:rPr>
              <a:t>‘imaginary’</a:t>
            </a:r>
            <a:r>
              <a:rPr lang="en-GB" dirty="0" smtClean="0"/>
              <a:t> number part. It is usually written in the form a + </a:t>
            </a:r>
            <a:r>
              <a:rPr lang="en-GB" dirty="0" err="1" smtClean="0"/>
              <a:t>ib</a:t>
            </a:r>
            <a:r>
              <a:rPr lang="en-GB" dirty="0" smtClean="0"/>
              <a:t> where both a and b are real numbers</a:t>
            </a:r>
          </a:p>
        </p:txBody>
      </p:sp>
      <p:sp>
        <p:nvSpPr>
          <p:cNvPr id="22531" name="Rectangle 2"/>
          <p:cNvSpPr>
            <a:spLocks noGrp="1" noChangeArrowheads="1"/>
          </p:cNvSpPr>
          <p:nvPr>
            <p:ph type="title"/>
          </p:nvPr>
        </p:nvSpPr>
        <p:spPr>
          <a:xfrm>
            <a:off x="457200" y="274638"/>
            <a:ext cx="8229600" cy="561975"/>
          </a:xfrm>
        </p:spPr>
        <p:txBody>
          <a:bodyPr>
            <a:normAutofit fontScale="90000"/>
          </a:bodyPr>
          <a:lstStyle/>
          <a:p>
            <a:pPr eaLnBrk="1" hangingPunct="1"/>
            <a:r>
              <a:rPr lang="en-GB" sz="4000" smtClean="0"/>
              <a:t>Complex Numbers</a:t>
            </a:r>
          </a:p>
        </p:txBody>
      </p:sp>
      <p:sp>
        <p:nvSpPr>
          <p:cNvPr id="22530" name="Slide Number Placeholder 5"/>
          <p:cNvSpPr>
            <a:spLocks noGrp="1"/>
          </p:cNvSpPr>
          <p:nvPr>
            <p:ph type="sldNum" sz="quarter" idx="12"/>
          </p:nvPr>
        </p:nvSpPr>
        <p:spPr>
          <a:noFill/>
        </p:spPr>
        <p:txBody>
          <a:bodyPr>
            <a:normAutofit fontScale="85000" lnSpcReduction="20000"/>
          </a:bodyPr>
          <a:lstStyle/>
          <a:p>
            <a:fld id="{4E29E099-F5F8-45EF-9CA2-7EC4E31DA8F4}" type="slidenum">
              <a:rPr lang="en-GB"/>
              <a:pPr/>
              <a:t>12</a:t>
            </a:fld>
            <a:endParaRPr lang="en-GB"/>
          </a:p>
        </p:txBody>
      </p:sp>
      <p:grpSp>
        <p:nvGrpSpPr>
          <p:cNvPr id="2" name="Group 15"/>
          <p:cNvGrpSpPr>
            <a:grpSpLocks/>
          </p:cNvGrpSpPr>
          <p:nvPr/>
        </p:nvGrpSpPr>
        <p:grpSpPr bwMode="auto">
          <a:xfrm>
            <a:off x="4571853" y="2437350"/>
            <a:ext cx="3024188" cy="2332037"/>
            <a:chOff x="2562" y="935"/>
            <a:chExt cx="2631" cy="2359"/>
          </a:xfrm>
        </p:grpSpPr>
        <p:sp>
          <p:nvSpPr>
            <p:cNvPr id="22534" name="Oval 5"/>
            <p:cNvSpPr>
              <a:spLocks noChangeArrowheads="1"/>
            </p:cNvSpPr>
            <p:nvPr/>
          </p:nvSpPr>
          <p:spPr bwMode="auto">
            <a:xfrm>
              <a:off x="3069" y="1840"/>
              <a:ext cx="491" cy="676"/>
            </a:xfrm>
            <a:prstGeom prst="ellipse">
              <a:avLst/>
            </a:prstGeom>
            <a:noFill/>
            <a:ln w="28575">
              <a:solidFill>
                <a:srgbClr val="000000"/>
              </a:solidFill>
              <a:round/>
              <a:headEnd/>
              <a:tailEnd/>
            </a:ln>
          </p:spPr>
          <p:txBody>
            <a:bodyPr/>
            <a:lstStyle/>
            <a:p>
              <a:endParaRPr lang="en-US"/>
            </a:p>
          </p:txBody>
        </p:sp>
        <p:sp>
          <p:nvSpPr>
            <p:cNvPr id="22535" name="Oval 6"/>
            <p:cNvSpPr>
              <a:spLocks noChangeArrowheads="1"/>
            </p:cNvSpPr>
            <p:nvPr/>
          </p:nvSpPr>
          <p:spPr bwMode="auto">
            <a:xfrm>
              <a:off x="2935" y="1563"/>
              <a:ext cx="1086" cy="1076"/>
            </a:xfrm>
            <a:prstGeom prst="ellipse">
              <a:avLst/>
            </a:prstGeom>
            <a:noFill/>
            <a:ln w="28575">
              <a:solidFill>
                <a:srgbClr val="000000"/>
              </a:solidFill>
              <a:round/>
              <a:headEnd/>
              <a:tailEnd/>
            </a:ln>
          </p:spPr>
          <p:txBody>
            <a:bodyPr/>
            <a:lstStyle/>
            <a:p>
              <a:endParaRPr lang="en-US"/>
            </a:p>
          </p:txBody>
        </p:sp>
        <p:sp>
          <p:nvSpPr>
            <p:cNvPr id="22536" name="Oval 7"/>
            <p:cNvSpPr>
              <a:spLocks noChangeArrowheads="1"/>
            </p:cNvSpPr>
            <p:nvPr/>
          </p:nvSpPr>
          <p:spPr bwMode="auto">
            <a:xfrm>
              <a:off x="2608" y="1117"/>
              <a:ext cx="2316" cy="2076"/>
            </a:xfrm>
            <a:prstGeom prst="ellipse">
              <a:avLst/>
            </a:prstGeom>
            <a:noFill/>
            <a:ln w="28575">
              <a:solidFill>
                <a:srgbClr val="000000"/>
              </a:solidFill>
              <a:round/>
              <a:headEnd/>
              <a:tailEnd/>
            </a:ln>
          </p:spPr>
          <p:txBody>
            <a:bodyPr/>
            <a:lstStyle/>
            <a:p>
              <a:endParaRPr lang="en-US"/>
            </a:p>
          </p:txBody>
        </p:sp>
        <p:sp>
          <p:nvSpPr>
            <p:cNvPr id="22537" name="Oval 8"/>
            <p:cNvSpPr>
              <a:spLocks noChangeArrowheads="1"/>
            </p:cNvSpPr>
            <p:nvPr/>
          </p:nvSpPr>
          <p:spPr bwMode="auto">
            <a:xfrm>
              <a:off x="2772" y="1317"/>
              <a:ext cx="1619" cy="1614"/>
            </a:xfrm>
            <a:prstGeom prst="ellipse">
              <a:avLst/>
            </a:prstGeom>
            <a:noFill/>
            <a:ln w="28575">
              <a:solidFill>
                <a:srgbClr val="000000"/>
              </a:solidFill>
              <a:round/>
              <a:headEnd/>
              <a:tailEnd/>
            </a:ln>
          </p:spPr>
          <p:txBody>
            <a:bodyPr/>
            <a:lstStyle/>
            <a:p>
              <a:endParaRPr lang="en-US"/>
            </a:p>
          </p:txBody>
        </p:sp>
        <p:sp>
          <p:nvSpPr>
            <p:cNvPr id="22538" name="Text Box 9"/>
            <p:cNvSpPr txBox="1">
              <a:spLocks noChangeArrowheads="1"/>
            </p:cNvSpPr>
            <p:nvPr/>
          </p:nvSpPr>
          <p:spPr bwMode="auto">
            <a:xfrm>
              <a:off x="3202" y="1932"/>
              <a:ext cx="231" cy="554"/>
            </a:xfrm>
            <a:prstGeom prst="rect">
              <a:avLst/>
            </a:prstGeom>
            <a:solidFill>
              <a:srgbClr val="FFFFFF"/>
            </a:solidFill>
            <a:ln w="9525">
              <a:noFill/>
              <a:miter lim="800000"/>
              <a:headEnd/>
              <a:tailEnd/>
            </a:ln>
          </p:spPr>
          <p:txBody>
            <a:bodyPr/>
            <a:lstStyle/>
            <a:p>
              <a:pPr algn="just"/>
              <a:r>
                <a:rPr lang="en-GB" sz="2000">
                  <a:latin typeface="Times Roman" charset="0"/>
                </a:rPr>
                <a:t>N</a:t>
              </a:r>
              <a:endParaRPr lang="en-GB"/>
            </a:p>
          </p:txBody>
        </p:sp>
        <p:sp>
          <p:nvSpPr>
            <p:cNvPr id="22539" name="Text Box 10"/>
            <p:cNvSpPr txBox="1">
              <a:spLocks noChangeArrowheads="1"/>
            </p:cNvSpPr>
            <p:nvPr/>
          </p:nvSpPr>
          <p:spPr bwMode="auto">
            <a:xfrm>
              <a:off x="3602" y="1886"/>
              <a:ext cx="231" cy="553"/>
            </a:xfrm>
            <a:prstGeom prst="rect">
              <a:avLst/>
            </a:prstGeom>
            <a:solidFill>
              <a:srgbClr val="FFFFFF"/>
            </a:solidFill>
            <a:ln w="9525">
              <a:noFill/>
              <a:miter lim="800000"/>
              <a:headEnd/>
              <a:tailEnd/>
            </a:ln>
          </p:spPr>
          <p:txBody>
            <a:bodyPr/>
            <a:lstStyle/>
            <a:p>
              <a:pPr algn="just"/>
              <a:r>
                <a:rPr lang="en-GB" sz="2000">
                  <a:latin typeface="Times Roman" charset="0"/>
                </a:rPr>
                <a:t>Z</a:t>
              </a:r>
              <a:endParaRPr lang="en-GB"/>
            </a:p>
          </p:txBody>
        </p:sp>
        <p:sp>
          <p:nvSpPr>
            <p:cNvPr id="22540" name="Text Box 11"/>
            <p:cNvSpPr txBox="1">
              <a:spLocks noChangeArrowheads="1"/>
            </p:cNvSpPr>
            <p:nvPr/>
          </p:nvSpPr>
          <p:spPr bwMode="auto">
            <a:xfrm>
              <a:off x="4081" y="1871"/>
              <a:ext cx="231" cy="553"/>
            </a:xfrm>
            <a:prstGeom prst="rect">
              <a:avLst/>
            </a:prstGeom>
            <a:solidFill>
              <a:srgbClr val="FFFFFF"/>
            </a:solidFill>
            <a:ln w="9525">
              <a:noFill/>
              <a:miter lim="800000"/>
              <a:headEnd/>
              <a:tailEnd/>
            </a:ln>
          </p:spPr>
          <p:txBody>
            <a:bodyPr/>
            <a:lstStyle/>
            <a:p>
              <a:pPr algn="just"/>
              <a:r>
                <a:rPr lang="en-GB" sz="2000">
                  <a:latin typeface="Times Roman" charset="0"/>
                </a:rPr>
                <a:t>Q</a:t>
              </a:r>
              <a:endParaRPr lang="en-GB"/>
            </a:p>
          </p:txBody>
        </p:sp>
        <p:sp>
          <p:nvSpPr>
            <p:cNvPr id="22541" name="Text Box 12"/>
            <p:cNvSpPr txBox="1">
              <a:spLocks noChangeArrowheads="1"/>
            </p:cNvSpPr>
            <p:nvPr/>
          </p:nvSpPr>
          <p:spPr bwMode="auto">
            <a:xfrm>
              <a:off x="4518" y="1855"/>
              <a:ext cx="230" cy="554"/>
            </a:xfrm>
            <a:prstGeom prst="rect">
              <a:avLst/>
            </a:prstGeom>
            <a:solidFill>
              <a:srgbClr val="FFFFFF"/>
            </a:solidFill>
            <a:ln w="9525">
              <a:noFill/>
              <a:miter lim="800000"/>
              <a:headEnd/>
              <a:tailEnd/>
            </a:ln>
          </p:spPr>
          <p:txBody>
            <a:bodyPr/>
            <a:lstStyle/>
            <a:p>
              <a:pPr algn="just"/>
              <a:r>
                <a:rPr lang="en-GB" sz="2000">
                  <a:latin typeface="Times Roman" charset="0"/>
                </a:rPr>
                <a:t>R</a:t>
              </a:r>
              <a:endParaRPr lang="en-GB"/>
            </a:p>
          </p:txBody>
        </p:sp>
        <p:sp>
          <p:nvSpPr>
            <p:cNvPr id="22542" name="Oval 13"/>
            <p:cNvSpPr>
              <a:spLocks noChangeArrowheads="1"/>
            </p:cNvSpPr>
            <p:nvPr/>
          </p:nvSpPr>
          <p:spPr bwMode="auto">
            <a:xfrm>
              <a:off x="2562" y="935"/>
              <a:ext cx="2631" cy="2359"/>
            </a:xfrm>
            <a:prstGeom prst="ellipse">
              <a:avLst/>
            </a:prstGeom>
            <a:noFill/>
            <a:ln w="9525">
              <a:solidFill>
                <a:schemeClr val="tx1"/>
              </a:solidFill>
              <a:round/>
              <a:headEnd/>
              <a:tailEnd/>
            </a:ln>
          </p:spPr>
          <p:txBody>
            <a:bodyPr wrap="none" anchor="ctr"/>
            <a:lstStyle/>
            <a:p>
              <a:endParaRPr lang="en-US"/>
            </a:p>
          </p:txBody>
        </p:sp>
        <p:sp>
          <p:nvSpPr>
            <p:cNvPr id="22543" name="Text Box 14"/>
            <p:cNvSpPr txBox="1">
              <a:spLocks noChangeArrowheads="1"/>
            </p:cNvSpPr>
            <p:nvPr/>
          </p:nvSpPr>
          <p:spPr bwMode="auto">
            <a:xfrm>
              <a:off x="4921" y="1878"/>
              <a:ext cx="230" cy="554"/>
            </a:xfrm>
            <a:prstGeom prst="rect">
              <a:avLst/>
            </a:prstGeom>
            <a:solidFill>
              <a:srgbClr val="FFFFFF"/>
            </a:solidFill>
            <a:ln w="9525">
              <a:noFill/>
              <a:miter lim="800000"/>
              <a:headEnd/>
              <a:tailEnd/>
            </a:ln>
          </p:spPr>
          <p:txBody>
            <a:bodyPr/>
            <a:lstStyle/>
            <a:p>
              <a:pPr algn="just"/>
              <a:r>
                <a:rPr lang="en-GB" sz="2000">
                  <a:latin typeface="Times Roman" charset="0"/>
                </a:rPr>
                <a:t>C</a:t>
              </a:r>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426110" y="253218"/>
            <a:ext cx="8229600" cy="706438"/>
          </a:xfrm>
        </p:spPr>
        <p:txBody>
          <a:bodyPr/>
          <a:lstStyle/>
          <a:p>
            <a:pPr eaLnBrk="1" hangingPunct="1"/>
            <a:r>
              <a:rPr lang="en-GB" sz="4000" smtClean="0"/>
              <a:t>Adding and subtracting</a:t>
            </a:r>
          </a:p>
        </p:txBody>
      </p:sp>
      <p:sp>
        <p:nvSpPr>
          <p:cNvPr id="23554" name="Footer Placeholder 4"/>
          <p:cNvSpPr>
            <a:spLocks noGrp="1"/>
          </p:cNvSpPr>
          <p:nvPr>
            <p:ph type="ftr" sz="quarter" idx="11"/>
          </p:nvPr>
        </p:nvSpPr>
        <p:spPr>
          <a:noFill/>
        </p:spPr>
        <p:txBody>
          <a:bodyPr/>
          <a:lstStyle/>
          <a:p>
            <a:r>
              <a:rPr lang="en-GB" dirty="0" smtClean="0"/>
              <a:t>YDF AMC 2015/16</a:t>
            </a:r>
            <a:endParaRPr lang="en-GB" dirty="0"/>
          </a:p>
        </p:txBody>
      </p:sp>
      <p:sp>
        <p:nvSpPr>
          <p:cNvPr id="23555" name="Slide Number Placeholder 5"/>
          <p:cNvSpPr>
            <a:spLocks noGrp="1"/>
          </p:cNvSpPr>
          <p:nvPr>
            <p:ph type="sldNum" sz="quarter" idx="12"/>
          </p:nvPr>
        </p:nvSpPr>
        <p:spPr>
          <a:noFill/>
        </p:spPr>
        <p:txBody>
          <a:bodyPr>
            <a:normAutofit fontScale="85000" lnSpcReduction="20000"/>
          </a:bodyPr>
          <a:lstStyle/>
          <a:p>
            <a:fld id="{0F6B97B9-8E9C-4BE0-BDEA-8BDE1C9790D7}" type="slidenum">
              <a:rPr lang="en-GB"/>
              <a:pPr/>
              <a:t>13</a:t>
            </a:fld>
            <a:endParaRPr lang="en-GB"/>
          </a:p>
        </p:txBody>
      </p:sp>
      <p:sp>
        <p:nvSpPr>
          <p:cNvPr id="19459" name="Rectangle 3"/>
          <p:cNvSpPr>
            <a:spLocks noGrp="1" noChangeArrowheads="1"/>
          </p:cNvSpPr>
          <p:nvPr>
            <p:ph sz="quarter" idx="1"/>
          </p:nvPr>
        </p:nvSpPr>
        <p:spPr>
          <a:xfrm>
            <a:off x="365760" y="1575582"/>
            <a:ext cx="8670290" cy="4949043"/>
          </a:xfrm>
        </p:spPr>
        <p:txBody>
          <a:bodyPr>
            <a:normAutofit lnSpcReduction="10000"/>
          </a:bodyPr>
          <a:lstStyle/>
          <a:p>
            <a:pPr marL="609600" indent="-609600" eaLnBrk="1" hangingPunct="1">
              <a:lnSpc>
                <a:spcPct val="90000"/>
              </a:lnSpc>
              <a:buFontTx/>
              <a:buNone/>
            </a:pPr>
            <a:r>
              <a:rPr lang="en-GB" sz="2800" dirty="0" smtClean="0"/>
              <a:t>Just as in algebra when we add </a:t>
            </a:r>
            <a:r>
              <a:rPr lang="en-GB" sz="2800" dirty="0" smtClean="0">
                <a:solidFill>
                  <a:schemeClr val="accent2"/>
                </a:solidFill>
              </a:rPr>
              <a:t>2a + 3b + 5a +7b</a:t>
            </a:r>
            <a:r>
              <a:rPr lang="en-GB" sz="2800" dirty="0" smtClean="0"/>
              <a:t> we </a:t>
            </a:r>
          </a:p>
          <a:p>
            <a:pPr marL="609600" indent="-609600" eaLnBrk="1" hangingPunct="1">
              <a:lnSpc>
                <a:spcPct val="90000"/>
              </a:lnSpc>
              <a:buFontTx/>
              <a:buNone/>
            </a:pPr>
            <a:r>
              <a:rPr lang="en-GB" sz="2800" dirty="0" smtClean="0"/>
              <a:t>add the </a:t>
            </a:r>
            <a:r>
              <a:rPr lang="en-GB" sz="2800" dirty="0" err="1" smtClean="0"/>
              <a:t>a’s</a:t>
            </a:r>
            <a:r>
              <a:rPr lang="en-GB" sz="2800" dirty="0" smtClean="0"/>
              <a:t> and </a:t>
            </a:r>
            <a:r>
              <a:rPr lang="en-GB" sz="2800" dirty="0" err="1" smtClean="0"/>
              <a:t>b’s</a:t>
            </a:r>
            <a:r>
              <a:rPr lang="en-GB" sz="2800" dirty="0" smtClean="0"/>
              <a:t> separately, we also add and </a:t>
            </a:r>
          </a:p>
          <a:p>
            <a:pPr marL="609600" indent="-609600" eaLnBrk="1" hangingPunct="1">
              <a:lnSpc>
                <a:spcPct val="90000"/>
              </a:lnSpc>
              <a:buFontTx/>
              <a:buNone/>
            </a:pPr>
            <a:r>
              <a:rPr lang="en-GB" sz="2800" dirty="0" smtClean="0"/>
              <a:t>subtract complex numbers by dealing with the real and </a:t>
            </a:r>
          </a:p>
          <a:p>
            <a:pPr marL="609600" indent="-609600" eaLnBrk="1" hangingPunct="1">
              <a:lnSpc>
                <a:spcPct val="90000"/>
              </a:lnSpc>
              <a:buFontTx/>
              <a:buNone/>
            </a:pPr>
            <a:r>
              <a:rPr lang="en-GB" sz="2800" dirty="0" smtClean="0"/>
              <a:t>imaginary parts separately</a:t>
            </a:r>
          </a:p>
          <a:p>
            <a:pPr marL="609600" indent="-609600" eaLnBrk="1" hangingPunct="1">
              <a:lnSpc>
                <a:spcPct val="90000"/>
              </a:lnSpc>
              <a:buFontTx/>
              <a:buNone/>
            </a:pPr>
            <a:r>
              <a:rPr lang="en-GB" b="1" dirty="0" smtClean="0"/>
              <a:t>Examples</a:t>
            </a:r>
          </a:p>
          <a:p>
            <a:pPr marL="609600" indent="-609600" eaLnBrk="1" hangingPunct="1">
              <a:lnSpc>
                <a:spcPct val="90000"/>
              </a:lnSpc>
              <a:buFontTx/>
              <a:buAutoNum type="arabicPeriod"/>
            </a:pPr>
            <a:r>
              <a:rPr lang="da-DK" dirty="0" smtClean="0"/>
              <a:t>(2 + 3i) + (5 – 7i) = (2 + 5) + (3i – 7i) </a:t>
            </a:r>
          </a:p>
          <a:p>
            <a:pPr marL="609600" indent="-609600" eaLnBrk="1" hangingPunct="1">
              <a:lnSpc>
                <a:spcPct val="90000"/>
              </a:lnSpc>
              <a:buFontTx/>
              <a:buNone/>
            </a:pPr>
            <a:r>
              <a:rPr lang="da-DK" dirty="0" smtClean="0"/>
              <a:t>					= 7 + (–4i) = 7 – 4i</a:t>
            </a:r>
            <a:r>
              <a:rPr lang="en-GB" dirty="0" smtClean="0"/>
              <a:t> </a:t>
            </a:r>
          </a:p>
          <a:p>
            <a:pPr marL="609600" indent="-609600" eaLnBrk="1" hangingPunct="1">
              <a:lnSpc>
                <a:spcPct val="90000"/>
              </a:lnSpc>
              <a:buFontTx/>
              <a:buAutoNum type="arabicPeriod" startAt="2"/>
            </a:pPr>
            <a:r>
              <a:rPr lang="en-GB" dirty="0" smtClean="0"/>
              <a:t> if p = 3-i and q = 10-4i find 2p+q </a:t>
            </a:r>
          </a:p>
          <a:p>
            <a:pPr marL="609600" indent="-609600" eaLnBrk="1" hangingPunct="1">
              <a:lnSpc>
                <a:spcPct val="90000"/>
              </a:lnSpc>
              <a:buFontTx/>
              <a:buNone/>
            </a:pPr>
            <a:r>
              <a:rPr lang="en-GB" dirty="0" smtClean="0"/>
              <a:t>		2p = 2(3-i) =6 - 2i</a:t>
            </a:r>
          </a:p>
          <a:p>
            <a:pPr marL="609600" indent="-609600" eaLnBrk="1" hangingPunct="1">
              <a:lnSpc>
                <a:spcPct val="90000"/>
              </a:lnSpc>
              <a:buFontTx/>
              <a:buNone/>
            </a:pPr>
            <a:r>
              <a:rPr lang="da-DK" dirty="0" smtClean="0"/>
              <a:t>		(6 -2i) + (10 – 4i) = (6 + 10) + (-2i – 4i) </a:t>
            </a:r>
          </a:p>
          <a:p>
            <a:pPr marL="609600" indent="-609600" eaLnBrk="1" hangingPunct="1">
              <a:lnSpc>
                <a:spcPct val="90000"/>
              </a:lnSpc>
              <a:buFontTx/>
              <a:buNone/>
            </a:pPr>
            <a:r>
              <a:rPr lang="da-DK" dirty="0" smtClean="0"/>
              <a:t>					= 16 + (–6i) = 16 – 6i</a:t>
            </a:r>
            <a:endParaRPr lang="en-GB"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5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459">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4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4"/>
          <p:cNvSpPr txBox="1">
            <a:spLocks noGrp="1"/>
          </p:cNvSpPr>
          <p:nvPr/>
        </p:nvSpPr>
        <p:spPr bwMode="auto">
          <a:xfrm>
            <a:off x="3124200" y="6564533"/>
            <a:ext cx="2895600" cy="300718"/>
          </a:xfrm>
          <a:prstGeom prst="rect">
            <a:avLst/>
          </a:prstGeom>
          <a:noFill/>
          <a:ln w="9525">
            <a:noFill/>
            <a:miter lim="800000"/>
            <a:headEnd/>
            <a:tailEnd/>
          </a:ln>
        </p:spPr>
        <p:txBody>
          <a:bodyPr/>
          <a:lstStyle/>
          <a:p>
            <a:pPr algn="ctr"/>
            <a:r>
              <a:rPr lang="en-GB" sz="1400" dirty="0" smtClean="0"/>
              <a:t>YDF AMC 2015/16</a:t>
            </a:r>
            <a:endParaRPr lang="en-GB" sz="1400" dirty="0"/>
          </a:p>
        </p:txBody>
      </p:sp>
      <p:sp>
        <p:nvSpPr>
          <p:cNvPr id="51203" name="Slide Number Placeholder 5"/>
          <p:cNvSpPr txBox="1">
            <a:spLocks noGrp="1"/>
          </p:cNvSpPr>
          <p:nvPr/>
        </p:nvSpPr>
        <p:spPr bwMode="auto">
          <a:xfrm>
            <a:off x="6553200" y="6520991"/>
            <a:ext cx="2133600" cy="257175"/>
          </a:xfrm>
          <a:prstGeom prst="rect">
            <a:avLst/>
          </a:prstGeom>
          <a:noFill/>
          <a:ln w="9525">
            <a:noFill/>
            <a:miter lim="800000"/>
            <a:headEnd/>
            <a:tailEnd/>
          </a:ln>
        </p:spPr>
        <p:txBody>
          <a:bodyPr/>
          <a:lstStyle/>
          <a:p>
            <a:pPr algn="r"/>
            <a:fld id="{F8161FAA-0185-43D1-8456-21A8882B9331}" type="slidenum">
              <a:rPr lang="en-GB" sz="1400"/>
              <a:pPr algn="r"/>
              <a:t>14</a:t>
            </a:fld>
            <a:endParaRPr lang="en-GB" sz="1400" dirty="0"/>
          </a:p>
        </p:txBody>
      </p:sp>
      <p:sp>
        <p:nvSpPr>
          <p:cNvPr id="51204" name="Rectangle 2"/>
          <p:cNvSpPr>
            <a:spLocks noGrp="1" noChangeArrowheads="1"/>
          </p:cNvSpPr>
          <p:nvPr>
            <p:ph type="title"/>
          </p:nvPr>
        </p:nvSpPr>
        <p:spPr/>
        <p:txBody>
          <a:bodyPr/>
          <a:lstStyle/>
          <a:p>
            <a:pPr eaLnBrk="1" hangingPunct="1"/>
            <a:r>
              <a:rPr lang="en-GB" sz="4000" smtClean="0"/>
              <a:t>Adding and subtracting</a:t>
            </a:r>
          </a:p>
        </p:txBody>
      </p:sp>
      <p:sp>
        <p:nvSpPr>
          <p:cNvPr id="19459" name="Rectangle 3"/>
          <p:cNvSpPr>
            <a:spLocks noGrp="1" noChangeArrowheads="1"/>
          </p:cNvSpPr>
          <p:nvPr>
            <p:ph sz="quarter" idx="1"/>
          </p:nvPr>
        </p:nvSpPr>
        <p:spPr/>
        <p:txBody>
          <a:bodyPr/>
          <a:lstStyle/>
          <a:p>
            <a:pPr marL="609600" indent="-609600" eaLnBrk="1" hangingPunct="1">
              <a:buFontTx/>
              <a:buAutoNum type="arabicPeriod" startAt="3"/>
            </a:pPr>
            <a:r>
              <a:rPr lang="da-DK" dirty="0" smtClean="0"/>
              <a:t>(8 + i) - (-6 + 2i) = (8 – -6) + (i – 2i) </a:t>
            </a:r>
          </a:p>
          <a:p>
            <a:pPr marL="609600" indent="-609600" eaLnBrk="1" hangingPunct="1">
              <a:buFontTx/>
              <a:buNone/>
            </a:pPr>
            <a:r>
              <a:rPr lang="da-DK" dirty="0" smtClean="0"/>
              <a:t>					= 14 + (–i) = 14 – i</a:t>
            </a:r>
          </a:p>
          <a:p>
            <a:pPr marL="609600" indent="-609600" eaLnBrk="1" hangingPunct="1">
              <a:buFontTx/>
              <a:buAutoNum type="arabicPeriod" startAt="4"/>
            </a:pPr>
            <a:r>
              <a:rPr lang="en-GB" dirty="0" smtClean="0"/>
              <a:t>If  p = 6+i and q = 5-3i </a:t>
            </a:r>
          </a:p>
          <a:p>
            <a:pPr marL="609600" indent="-609600" eaLnBrk="1" hangingPunct="1">
              <a:buFontTx/>
              <a:buNone/>
            </a:pPr>
            <a:r>
              <a:rPr lang="en-GB" dirty="0" smtClean="0"/>
              <a:t>	find 2p-q </a:t>
            </a:r>
          </a:p>
          <a:p>
            <a:pPr marL="609600" indent="-609600" eaLnBrk="1" hangingPunct="1">
              <a:buFontTx/>
              <a:buNone/>
            </a:pPr>
            <a:r>
              <a:rPr lang="en-GB" dirty="0" smtClean="0"/>
              <a:t>			2p = 2(6+i) = 12 + 2i </a:t>
            </a:r>
          </a:p>
          <a:p>
            <a:pPr marL="609600" indent="-609600" eaLnBrk="1" hangingPunct="1">
              <a:buFontTx/>
              <a:buNone/>
            </a:pPr>
            <a:r>
              <a:rPr lang="en-GB" dirty="0" smtClean="0"/>
              <a:t>		so 2p-q =</a:t>
            </a:r>
          </a:p>
          <a:p>
            <a:pPr marL="609600" indent="-609600" eaLnBrk="1" hangingPunct="1">
              <a:buFontTx/>
              <a:buNone/>
            </a:pPr>
            <a:r>
              <a:rPr lang="da-DK" dirty="0" smtClean="0"/>
              <a:t>			(12 +2 i) - (5 -3i) = (12-5) + (2i – -3i) </a:t>
            </a:r>
          </a:p>
          <a:p>
            <a:pPr marL="609600" indent="-609600" eaLnBrk="1" hangingPunct="1">
              <a:buFontTx/>
              <a:buNone/>
            </a:pPr>
            <a:r>
              <a:rPr lang="da-DK" dirty="0" smtClean="0"/>
              <a:t>						= 7 + (5i) = 7+5i</a:t>
            </a:r>
            <a:endParaRPr lang="en-GB" dirty="0" smtClean="0"/>
          </a:p>
          <a:p>
            <a:pPr marL="609600" indent="-609600" eaLnBrk="1" hangingPunct="1">
              <a:buFontTx/>
              <a:buNone/>
            </a:pPr>
            <a:endParaRPr lang="en-GB"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4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457200" y="274638"/>
            <a:ext cx="8229600" cy="780439"/>
          </a:xfrm>
        </p:spPr>
        <p:txBody>
          <a:bodyPr>
            <a:normAutofit/>
          </a:bodyPr>
          <a:lstStyle/>
          <a:p>
            <a:pPr eaLnBrk="1" hangingPunct="1"/>
            <a:r>
              <a:rPr lang="en-GB" sz="4000" dirty="0" smtClean="0"/>
              <a:t>Multiplication</a:t>
            </a:r>
          </a:p>
        </p:txBody>
      </p:sp>
      <p:sp>
        <p:nvSpPr>
          <p:cNvPr id="24578" name="Footer Placeholder 4"/>
          <p:cNvSpPr>
            <a:spLocks noGrp="1"/>
          </p:cNvSpPr>
          <p:nvPr>
            <p:ph type="ftr" sz="quarter" idx="11"/>
          </p:nvPr>
        </p:nvSpPr>
        <p:spPr>
          <a:noFill/>
        </p:spPr>
        <p:txBody>
          <a:bodyPr/>
          <a:lstStyle/>
          <a:p>
            <a:r>
              <a:rPr lang="en-GB" dirty="0" smtClean="0"/>
              <a:t>YDF AMC 2015/16</a:t>
            </a:r>
            <a:endParaRPr lang="en-GB" dirty="0"/>
          </a:p>
        </p:txBody>
      </p:sp>
      <p:sp>
        <p:nvSpPr>
          <p:cNvPr id="24579" name="Slide Number Placeholder 5"/>
          <p:cNvSpPr>
            <a:spLocks noGrp="1"/>
          </p:cNvSpPr>
          <p:nvPr>
            <p:ph type="sldNum" sz="quarter" idx="12"/>
          </p:nvPr>
        </p:nvSpPr>
        <p:spPr>
          <a:xfrm>
            <a:off x="0" y="1989690"/>
            <a:ext cx="533400" cy="244476"/>
          </a:xfrm>
          <a:noFill/>
        </p:spPr>
        <p:txBody>
          <a:bodyPr>
            <a:normAutofit fontScale="85000" lnSpcReduction="20000"/>
          </a:bodyPr>
          <a:lstStyle/>
          <a:p>
            <a:fld id="{BE662E85-E1DE-4DE5-80FF-8B143DD6218A}" type="slidenum">
              <a:rPr lang="en-GB"/>
              <a:pPr/>
              <a:t>15</a:t>
            </a:fld>
            <a:endParaRPr lang="en-GB"/>
          </a:p>
        </p:txBody>
      </p:sp>
      <p:sp>
        <p:nvSpPr>
          <p:cNvPr id="20483" name="Rectangle 3"/>
          <p:cNvSpPr>
            <a:spLocks noGrp="1" noChangeArrowheads="1"/>
          </p:cNvSpPr>
          <p:nvPr>
            <p:ph sz="quarter" idx="1"/>
          </p:nvPr>
        </p:nvSpPr>
        <p:spPr>
          <a:xfrm>
            <a:off x="457200" y="1482643"/>
            <a:ext cx="8229600" cy="4805615"/>
          </a:xfrm>
        </p:spPr>
        <p:txBody>
          <a:bodyPr/>
          <a:lstStyle/>
          <a:p>
            <a:pPr eaLnBrk="1" hangingPunct="1">
              <a:lnSpc>
                <a:spcPct val="90000"/>
              </a:lnSpc>
            </a:pPr>
            <a:r>
              <a:rPr lang="en-GB" sz="3000" dirty="0" smtClean="0"/>
              <a:t>Remember how to multiply (3a+b)(a+2b)?</a:t>
            </a:r>
          </a:p>
          <a:p>
            <a:pPr eaLnBrk="1" hangingPunct="1">
              <a:lnSpc>
                <a:spcPct val="90000"/>
              </a:lnSpc>
            </a:pPr>
            <a:endParaRPr lang="en-GB" sz="3000" dirty="0" smtClean="0"/>
          </a:p>
          <a:p>
            <a:pPr eaLnBrk="1" hangingPunct="1">
              <a:lnSpc>
                <a:spcPct val="90000"/>
              </a:lnSpc>
            </a:pPr>
            <a:endParaRPr lang="en-GB" sz="3000" dirty="0" smtClean="0"/>
          </a:p>
          <a:p>
            <a:pPr eaLnBrk="1" hangingPunct="1">
              <a:lnSpc>
                <a:spcPct val="90000"/>
              </a:lnSpc>
            </a:pPr>
            <a:r>
              <a:rPr lang="en-GB" sz="3000" dirty="0" smtClean="0"/>
              <a:t>And (2p-q)(3p-4q)</a:t>
            </a:r>
          </a:p>
          <a:p>
            <a:pPr eaLnBrk="1" hangingPunct="1">
              <a:lnSpc>
                <a:spcPct val="90000"/>
              </a:lnSpc>
            </a:pPr>
            <a:endParaRPr lang="en-GB" sz="3000" dirty="0" smtClean="0"/>
          </a:p>
          <a:p>
            <a:pPr eaLnBrk="1" hangingPunct="1">
              <a:lnSpc>
                <a:spcPct val="90000"/>
              </a:lnSpc>
            </a:pPr>
            <a:endParaRPr lang="en-GB" sz="3000" dirty="0" smtClean="0"/>
          </a:p>
          <a:p>
            <a:pPr eaLnBrk="1" hangingPunct="1">
              <a:lnSpc>
                <a:spcPct val="90000"/>
              </a:lnSpc>
            </a:pPr>
            <a:r>
              <a:rPr lang="en-GB" sz="3000" dirty="0" smtClean="0"/>
              <a:t>In a similar way we must ensure </a:t>
            </a:r>
            <a:r>
              <a:rPr lang="en-GB" sz="3000" b="1" dirty="0" smtClean="0">
                <a:solidFill>
                  <a:schemeClr val="accent2"/>
                </a:solidFill>
              </a:rPr>
              <a:t>both parts</a:t>
            </a:r>
            <a:r>
              <a:rPr lang="en-GB" sz="3000" dirty="0" smtClean="0"/>
              <a:t> of each complex number are involved when multiplying two complex numbers and remember   </a:t>
            </a:r>
            <a:r>
              <a:rPr lang="en-GB" sz="3000" dirty="0" err="1" smtClean="0"/>
              <a:t>i</a:t>
            </a:r>
            <a:r>
              <a:rPr lang="en-GB" sz="3000" dirty="0" smtClean="0"/>
              <a:t> </a:t>
            </a:r>
            <a:r>
              <a:rPr lang="en-GB" sz="3000" dirty="0" smtClean="0">
                <a:sym typeface="Symbol"/>
              </a:rPr>
              <a:t></a:t>
            </a:r>
            <a:r>
              <a:rPr lang="en-GB" sz="3000" dirty="0" smtClean="0"/>
              <a:t> </a:t>
            </a:r>
            <a:r>
              <a:rPr lang="en-GB" sz="3000" dirty="0" err="1" smtClean="0"/>
              <a:t>i</a:t>
            </a:r>
            <a:r>
              <a:rPr lang="en-GB" sz="3000" dirty="0" smtClean="0"/>
              <a:t> = -1</a:t>
            </a:r>
          </a:p>
        </p:txBody>
      </p:sp>
      <p:grpSp>
        <p:nvGrpSpPr>
          <p:cNvPr id="2" name="Group 10"/>
          <p:cNvGrpSpPr>
            <a:grpSpLocks/>
          </p:cNvGrpSpPr>
          <p:nvPr/>
        </p:nvGrpSpPr>
        <p:grpSpPr bwMode="auto">
          <a:xfrm>
            <a:off x="684213" y="3484481"/>
            <a:ext cx="7705725" cy="1103312"/>
            <a:chOff x="475" y="1344"/>
            <a:chExt cx="4854" cy="695"/>
          </a:xfrm>
        </p:grpSpPr>
        <p:sp>
          <p:nvSpPr>
            <p:cNvPr id="24583" name="Rectangle 4"/>
            <p:cNvSpPr>
              <a:spLocks noChangeArrowheads="1"/>
            </p:cNvSpPr>
            <p:nvPr/>
          </p:nvSpPr>
          <p:spPr bwMode="auto">
            <a:xfrm>
              <a:off x="475" y="1525"/>
              <a:ext cx="4854" cy="288"/>
            </a:xfrm>
            <a:prstGeom prst="rect">
              <a:avLst/>
            </a:prstGeom>
            <a:noFill/>
            <a:ln w="9525">
              <a:noFill/>
              <a:miter lim="800000"/>
              <a:headEnd/>
              <a:tailEnd/>
            </a:ln>
          </p:spPr>
          <p:txBody>
            <a:bodyPr>
              <a:spAutoFit/>
            </a:bodyPr>
            <a:lstStyle/>
            <a:p>
              <a:r>
                <a:rPr lang="en-GB" sz="2400"/>
                <a:t>(2p -q)(3p-4q) = 6p</a:t>
              </a:r>
              <a:r>
                <a:rPr lang="en-GB" sz="2400" baseline="30000"/>
                <a:t>2</a:t>
              </a:r>
              <a:r>
                <a:rPr lang="en-GB" sz="2400"/>
                <a:t> -8pq -3pq + 4q</a:t>
              </a:r>
              <a:r>
                <a:rPr lang="en-GB" sz="2400" baseline="30000"/>
                <a:t>2 </a:t>
              </a:r>
              <a:r>
                <a:rPr lang="en-GB" sz="2400"/>
                <a:t>= 6p</a:t>
              </a:r>
              <a:r>
                <a:rPr lang="en-GB" sz="2400" baseline="30000"/>
                <a:t>2</a:t>
              </a:r>
              <a:r>
                <a:rPr lang="en-GB" sz="2400"/>
                <a:t> -11pq +4q</a:t>
              </a:r>
              <a:r>
                <a:rPr lang="en-GB" sz="2400" baseline="30000"/>
                <a:t>2</a:t>
              </a:r>
              <a:r>
                <a:rPr lang="en-GB" sz="2400"/>
                <a:t> </a:t>
              </a:r>
            </a:p>
          </p:txBody>
        </p:sp>
        <p:sp>
          <p:nvSpPr>
            <p:cNvPr id="24584" name="Freeform 5"/>
            <p:cNvSpPr>
              <a:spLocks/>
            </p:cNvSpPr>
            <p:nvPr/>
          </p:nvSpPr>
          <p:spPr bwMode="auto">
            <a:xfrm>
              <a:off x="700" y="1434"/>
              <a:ext cx="485" cy="197"/>
            </a:xfrm>
            <a:custGeom>
              <a:avLst/>
              <a:gdLst>
                <a:gd name="T0" fmla="*/ 0 w 544"/>
                <a:gd name="T1" fmla="*/ 106 h 197"/>
                <a:gd name="T2" fmla="*/ 272 w 544"/>
                <a:gd name="T3" fmla="*/ 15 h 197"/>
                <a:gd name="T4" fmla="*/ 544 w 544"/>
                <a:gd name="T5" fmla="*/ 197 h 197"/>
                <a:gd name="T6" fmla="*/ 0 60000 65536"/>
                <a:gd name="T7" fmla="*/ 0 60000 65536"/>
                <a:gd name="T8" fmla="*/ 0 60000 65536"/>
                <a:gd name="T9" fmla="*/ 0 w 544"/>
                <a:gd name="T10" fmla="*/ 0 h 197"/>
                <a:gd name="T11" fmla="*/ 544 w 544"/>
                <a:gd name="T12" fmla="*/ 197 h 197"/>
              </a:gdLst>
              <a:ahLst/>
              <a:cxnLst>
                <a:cxn ang="T6">
                  <a:pos x="T0" y="T1"/>
                </a:cxn>
                <a:cxn ang="T7">
                  <a:pos x="T2" y="T3"/>
                </a:cxn>
                <a:cxn ang="T8">
                  <a:pos x="T4" y="T5"/>
                </a:cxn>
              </a:cxnLst>
              <a:rect l="T9" t="T10" r="T11" b="T12"/>
              <a:pathLst>
                <a:path w="544" h="197">
                  <a:moveTo>
                    <a:pt x="0" y="106"/>
                  </a:moveTo>
                  <a:cubicBezTo>
                    <a:pt x="90" y="53"/>
                    <a:pt x="181" y="0"/>
                    <a:pt x="272" y="15"/>
                  </a:cubicBezTo>
                  <a:cubicBezTo>
                    <a:pt x="363" y="30"/>
                    <a:pt x="499" y="167"/>
                    <a:pt x="544" y="197"/>
                  </a:cubicBezTo>
                </a:path>
              </a:pathLst>
            </a:custGeom>
            <a:noFill/>
            <a:ln w="9525">
              <a:solidFill>
                <a:schemeClr val="tx1"/>
              </a:solidFill>
              <a:round/>
              <a:headEnd/>
              <a:tailEnd/>
            </a:ln>
          </p:spPr>
          <p:txBody>
            <a:bodyPr/>
            <a:lstStyle/>
            <a:p>
              <a:endParaRPr lang="en-US"/>
            </a:p>
          </p:txBody>
        </p:sp>
        <p:sp>
          <p:nvSpPr>
            <p:cNvPr id="24585" name="Freeform 6"/>
            <p:cNvSpPr>
              <a:spLocks/>
            </p:cNvSpPr>
            <p:nvPr/>
          </p:nvSpPr>
          <p:spPr bwMode="auto">
            <a:xfrm>
              <a:off x="746" y="1344"/>
              <a:ext cx="728" cy="242"/>
            </a:xfrm>
            <a:custGeom>
              <a:avLst/>
              <a:gdLst>
                <a:gd name="T0" fmla="*/ 0 w 544"/>
                <a:gd name="T1" fmla="*/ 106 h 197"/>
                <a:gd name="T2" fmla="*/ 272 w 544"/>
                <a:gd name="T3" fmla="*/ 15 h 197"/>
                <a:gd name="T4" fmla="*/ 544 w 544"/>
                <a:gd name="T5" fmla="*/ 197 h 197"/>
                <a:gd name="T6" fmla="*/ 0 60000 65536"/>
                <a:gd name="T7" fmla="*/ 0 60000 65536"/>
                <a:gd name="T8" fmla="*/ 0 60000 65536"/>
                <a:gd name="T9" fmla="*/ 0 w 544"/>
                <a:gd name="T10" fmla="*/ 0 h 197"/>
                <a:gd name="T11" fmla="*/ 544 w 544"/>
                <a:gd name="T12" fmla="*/ 197 h 197"/>
              </a:gdLst>
              <a:ahLst/>
              <a:cxnLst>
                <a:cxn ang="T6">
                  <a:pos x="T0" y="T1"/>
                </a:cxn>
                <a:cxn ang="T7">
                  <a:pos x="T2" y="T3"/>
                </a:cxn>
                <a:cxn ang="T8">
                  <a:pos x="T4" y="T5"/>
                </a:cxn>
              </a:cxnLst>
              <a:rect l="T9" t="T10" r="T11" b="T12"/>
              <a:pathLst>
                <a:path w="544" h="197">
                  <a:moveTo>
                    <a:pt x="0" y="106"/>
                  </a:moveTo>
                  <a:cubicBezTo>
                    <a:pt x="90" y="53"/>
                    <a:pt x="181" y="0"/>
                    <a:pt x="272" y="15"/>
                  </a:cubicBezTo>
                  <a:cubicBezTo>
                    <a:pt x="363" y="30"/>
                    <a:pt x="499" y="167"/>
                    <a:pt x="544" y="197"/>
                  </a:cubicBezTo>
                </a:path>
              </a:pathLst>
            </a:custGeom>
            <a:noFill/>
            <a:ln w="9525">
              <a:solidFill>
                <a:schemeClr val="tx1"/>
              </a:solidFill>
              <a:round/>
              <a:headEnd/>
              <a:tailEnd/>
            </a:ln>
          </p:spPr>
          <p:txBody>
            <a:bodyPr/>
            <a:lstStyle/>
            <a:p>
              <a:endParaRPr lang="en-US"/>
            </a:p>
          </p:txBody>
        </p:sp>
        <p:sp>
          <p:nvSpPr>
            <p:cNvPr id="24586" name="Freeform 7"/>
            <p:cNvSpPr>
              <a:spLocks/>
            </p:cNvSpPr>
            <p:nvPr/>
          </p:nvSpPr>
          <p:spPr bwMode="auto">
            <a:xfrm flipV="1">
              <a:off x="988" y="1797"/>
              <a:ext cx="284" cy="136"/>
            </a:xfrm>
            <a:custGeom>
              <a:avLst/>
              <a:gdLst>
                <a:gd name="T0" fmla="*/ 0 w 544"/>
                <a:gd name="T1" fmla="*/ 106 h 197"/>
                <a:gd name="T2" fmla="*/ 272 w 544"/>
                <a:gd name="T3" fmla="*/ 15 h 197"/>
                <a:gd name="T4" fmla="*/ 544 w 544"/>
                <a:gd name="T5" fmla="*/ 197 h 197"/>
                <a:gd name="T6" fmla="*/ 0 60000 65536"/>
                <a:gd name="T7" fmla="*/ 0 60000 65536"/>
                <a:gd name="T8" fmla="*/ 0 60000 65536"/>
                <a:gd name="T9" fmla="*/ 0 w 544"/>
                <a:gd name="T10" fmla="*/ 0 h 197"/>
                <a:gd name="T11" fmla="*/ 544 w 544"/>
                <a:gd name="T12" fmla="*/ 197 h 197"/>
              </a:gdLst>
              <a:ahLst/>
              <a:cxnLst>
                <a:cxn ang="T6">
                  <a:pos x="T0" y="T1"/>
                </a:cxn>
                <a:cxn ang="T7">
                  <a:pos x="T2" y="T3"/>
                </a:cxn>
                <a:cxn ang="T8">
                  <a:pos x="T4" y="T5"/>
                </a:cxn>
              </a:cxnLst>
              <a:rect l="T9" t="T10" r="T11" b="T12"/>
              <a:pathLst>
                <a:path w="544" h="197">
                  <a:moveTo>
                    <a:pt x="0" y="106"/>
                  </a:moveTo>
                  <a:cubicBezTo>
                    <a:pt x="90" y="53"/>
                    <a:pt x="181" y="0"/>
                    <a:pt x="272" y="15"/>
                  </a:cubicBezTo>
                  <a:cubicBezTo>
                    <a:pt x="363" y="30"/>
                    <a:pt x="499" y="167"/>
                    <a:pt x="544" y="197"/>
                  </a:cubicBezTo>
                </a:path>
              </a:pathLst>
            </a:custGeom>
            <a:noFill/>
            <a:ln w="9525">
              <a:solidFill>
                <a:schemeClr val="tx1"/>
              </a:solidFill>
              <a:round/>
              <a:headEnd/>
              <a:tailEnd/>
            </a:ln>
          </p:spPr>
          <p:txBody>
            <a:bodyPr rot="10800000"/>
            <a:lstStyle/>
            <a:p>
              <a:endParaRPr lang="en-US"/>
            </a:p>
          </p:txBody>
        </p:sp>
        <p:sp>
          <p:nvSpPr>
            <p:cNvPr id="24587" name="Freeform 8"/>
            <p:cNvSpPr>
              <a:spLocks/>
            </p:cNvSpPr>
            <p:nvPr/>
          </p:nvSpPr>
          <p:spPr bwMode="auto">
            <a:xfrm flipV="1">
              <a:off x="1034" y="1888"/>
              <a:ext cx="485" cy="151"/>
            </a:xfrm>
            <a:custGeom>
              <a:avLst/>
              <a:gdLst>
                <a:gd name="T0" fmla="*/ 0 w 544"/>
                <a:gd name="T1" fmla="*/ 106 h 197"/>
                <a:gd name="T2" fmla="*/ 272 w 544"/>
                <a:gd name="T3" fmla="*/ 15 h 197"/>
                <a:gd name="T4" fmla="*/ 544 w 544"/>
                <a:gd name="T5" fmla="*/ 197 h 197"/>
                <a:gd name="T6" fmla="*/ 0 60000 65536"/>
                <a:gd name="T7" fmla="*/ 0 60000 65536"/>
                <a:gd name="T8" fmla="*/ 0 60000 65536"/>
                <a:gd name="T9" fmla="*/ 0 w 544"/>
                <a:gd name="T10" fmla="*/ 0 h 197"/>
                <a:gd name="T11" fmla="*/ 544 w 544"/>
                <a:gd name="T12" fmla="*/ 197 h 197"/>
              </a:gdLst>
              <a:ahLst/>
              <a:cxnLst>
                <a:cxn ang="T6">
                  <a:pos x="T0" y="T1"/>
                </a:cxn>
                <a:cxn ang="T7">
                  <a:pos x="T2" y="T3"/>
                </a:cxn>
                <a:cxn ang="T8">
                  <a:pos x="T4" y="T5"/>
                </a:cxn>
              </a:cxnLst>
              <a:rect l="T9" t="T10" r="T11" b="T12"/>
              <a:pathLst>
                <a:path w="544" h="197">
                  <a:moveTo>
                    <a:pt x="0" y="106"/>
                  </a:moveTo>
                  <a:cubicBezTo>
                    <a:pt x="90" y="53"/>
                    <a:pt x="181" y="0"/>
                    <a:pt x="272" y="15"/>
                  </a:cubicBezTo>
                  <a:cubicBezTo>
                    <a:pt x="363" y="30"/>
                    <a:pt x="499" y="167"/>
                    <a:pt x="544" y="197"/>
                  </a:cubicBezTo>
                </a:path>
              </a:pathLst>
            </a:custGeom>
            <a:noFill/>
            <a:ln w="9525">
              <a:solidFill>
                <a:schemeClr val="tx1"/>
              </a:solidFill>
              <a:round/>
              <a:headEnd/>
              <a:tailEnd/>
            </a:ln>
          </p:spPr>
          <p:txBody>
            <a:bodyPr rot="10800000"/>
            <a:lstStyle/>
            <a:p>
              <a:endParaRPr lang="en-US"/>
            </a:p>
          </p:txBody>
        </p:sp>
      </p:grpSp>
      <p:grpSp>
        <p:nvGrpSpPr>
          <p:cNvPr id="3" name="Group 10"/>
          <p:cNvGrpSpPr>
            <a:grpSpLocks/>
          </p:cNvGrpSpPr>
          <p:nvPr/>
        </p:nvGrpSpPr>
        <p:grpSpPr bwMode="auto">
          <a:xfrm>
            <a:off x="823913" y="1928731"/>
            <a:ext cx="7705725" cy="1103312"/>
            <a:chOff x="475" y="1344"/>
            <a:chExt cx="4854" cy="695"/>
          </a:xfrm>
        </p:grpSpPr>
        <p:sp>
          <p:nvSpPr>
            <p:cNvPr id="24590" name="Rectangle 4"/>
            <p:cNvSpPr>
              <a:spLocks noChangeArrowheads="1"/>
            </p:cNvSpPr>
            <p:nvPr/>
          </p:nvSpPr>
          <p:spPr bwMode="auto">
            <a:xfrm>
              <a:off x="475" y="1525"/>
              <a:ext cx="4854" cy="288"/>
            </a:xfrm>
            <a:prstGeom prst="rect">
              <a:avLst/>
            </a:prstGeom>
            <a:noFill/>
            <a:ln w="9525">
              <a:noFill/>
              <a:miter lim="800000"/>
              <a:headEnd/>
              <a:tailEnd/>
            </a:ln>
          </p:spPr>
          <p:txBody>
            <a:bodyPr>
              <a:spAutoFit/>
            </a:bodyPr>
            <a:lstStyle/>
            <a:p>
              <a:r>
                <a:rPr lang="en-GB" sz="2400"/>
                <a:t>(3a+b)(a+2b) = 3a</a:t>
              </a:r>
              <a:r>
                <a:rPr lang="en-GB" sz="2400" baseline="30000"/>
                <a:t>2</a:t>
              </a:r>
              <a:r>
                <a:rPr lang="en-GB" sz="2400"/>
                <a:t> + 6ab + ba + 2b</a:t>
              </a:r>
              <a:r>
                <a:rPr lang="en-GB" sz="2400" baseline="30000"/>
                <a:t>2 </a:t>
              </a:r>
              <a:r>
                <a:rPr lang="en-GB" sz="2400"/>
                <a:t>= 3a</a:t>
              </a:r>
              <a:r>
                <a:rPr lang="en-GB" sz="2400" baseline="30000"/>
                <a:t>2</a:t>
              </a:r>
              <a:r>
                <a:rPr lang="en-GB" sz="2400"/>
                <a:t> + 7ab + 2b</a:t>
              </a:r>
              <a:r>
                <a:rPr lang="en-GB" sz="2400" baseline="30000"/>
                <a:t>2</a:t>
              </a:r>
              <a:r>
                <a:rPr lang="en-GB" sz="2400"/>
                <a:t> </a:t>
              </a:r>
            </a:p>
          </p:txBody>
        </p:sp>
        <p:sp>
          <p:nvSpPr>
            <p:cNvPr id="24591" name="Freeform 5"/>
            <p:cNvSpPr>
              <a:spLocks/>
            </p:cNvSpPr>
            <p:nvPr/>
          </p:nvSpPr>
          <p:spPr bwMode="auto">
            <a:xfrm>
              <a:off x="700" y="1434"/>
              <a:ext cx="485" cy="197"/>
            </a:xfrm>
            <a:custGeom>
              <a:avLst/>
              <a:gdLst>
                <a:gd name="T0" fmla="*/ 0 w 544"/>
                <a:gd name="T1" fmla="*/ 106 h 197"/>
                <a:gd name="T2" fmla="*/ 272 w 544"/>
                <a:gd name="T3" fmla="*/ 15 h 197"/>
                <a:gd name="T4" fmla="*/ 544 w 544"/>
                <a:gd name="T5" fmla="*/ 197 h 197"/>
                <a:gd name="T6" fmla="*/ 0 60000 65536"/>
                <a:gd name="T7" fmla="*/ 0 60000 65536"/>
                <a:gd name="T8" fmla="*/ 0 60000 65536"/>
                <a:gd name="T9" fmla="*/ 0 w 544"/>
                <a:gd name="T10" fmla="*/ 0 h 197"/>
                <a:gd name="T11" fmla="*/ 544 w 544"/>
                <a:gd name="T12" fmla="*/ 197 h 197"/>
              </a:gdLst>
              <a:ahLst/>
              <a:cxnLst>
                <a:cxn ang="T6">
                  <a:pos x="T0" y="T1"/>
                </a:cxn>
                <a:cxn ang="T7">
                  <a:pos x="T2" y="T3"/>
                </a:cxn>
                <a:cxn ang="T8">
                  <a:pos x="T4" y="T5"/>
                </a:cxn>
              </a:cxnLst>
              <a:rect l="T9" t="T10" r="T11" b="T12"/>
              <a:pathLst>
                <a:path w="544" h="197">
                  <a:moveTo>
                    <a:pt x="0" y="106"/>
                  </a:moveTo>
                  <a:cubicBezTo>
                    <a:pt x="90" y="53"/>
                    <a:pt x="181" y="0"/>
                    <a:pt x="272" y="15"/>
                  </a:cubicBezTo>
                  <a:cubicBezTo>
                    <a:pt x="363" y="30"/>
                    <a:pt x="499" y="167"/>
                    <a:pt x="544" y="197"/>
                  </a:cubicBezTo>
                </a:path>
              </a:pathLst>
            </a:custGeom>
            <a:noFill/>
            <a:ln w="9525">
              <a:solidFill>
                <a:schemeClr val="tx1"/>
              </a:solidFill>
              <a:round/>
              <a:headEnd/>
              <a:tailEnd/>
            </a:ln>
          </p:spPr>
          <p:txBody>
            <a:bodyPr/>
            <a:lstStyle/>
            <a:p>
              <a:endParaRPr lang="en-US"/>
            </a:p>
          </p:txBody>
        </p:sp>
        <p:sp>
          <p:nvSpPr>
            <p:cNvPr id="24592" name="Freeform 6"/>
            <p:cNvSpPr>
              <a:spLocks/>
            </p:cNvSpPr>
            <p:nvPr/>
          </p:nvSpPr>
          <p:spPr bwMode="auto">
            <a:xfrm>
              <a:off x="746" y="1344"/>
              <a:ext cx="728" cy="242"/>
            </a:xfrm>
            <a:custGeom>
              <a:avLst/>
              <a:gdLst>
                <a:gd name="T0" fmla="*/ 0 w 544"/>
                <a:gd name="T1" fmla="*/ 106 h 197"/>
                <a:gd name="T2" fmla="*/ 272 w 544"/>
                <a:gd name="T3" fmla="*/ 15 h 197"/>
                <a:gd name="T4" fmla="*/ 544 w 544"/>
                <a:gd name="T5" fmla="*/ 197 h 197"/>
                <a:gd name="T6" fmla="*/ 0 60000 65536"/>
                <a:gd name="T7" fmla="*/ 0 60000 65536"/>
                <a:gd name="T8" fmla="*/ 0 60000 65536"/>
                <a:gd name="T9" fmla="*/ 0 w 544"/>
                <a:gd name="T10" fmla="*/ 0 h 197"/>
                <a:gd name="T11" fmla="*/ 544 w 544"/>
                <a:gd name="T12" fmla="*/ 197 h 197"/>
              </a:gdLst>
              <a:ahLst/>
              <a:cxnLst>
                <a:cxn ang="T6">
                  <a:pos x="T0" y="T1"/>
                </a:cxn>
                <a:cxn ang="T7">
                  <a:pos x="T2" y="T3"/>
                </a:cxn>
                <a:cxn ang="T8">
                  <a:pos x="T4" y="T5"/>
                </a:cxn>
              </a:cxnLst>
              <a:rect l="T9" t="T10" r="T11" b="T12"/>
              <a:pathLst>
                <a:path w="544" h="197">
                  <a:moveTo>
                    <a:pt x="0" y="106"/>
                  </a:moveTo>
                  <a:cubicBezTo>
                    <a:pt x="90" y="53"/>
                    <a:pt x="181" y="0"/>
                    <a:pt x="272" y="15"/>
                  </a:cubicBezTo>
                  <a:cubicBezTo>
                    <a:pt x="363" y="30"/>
                    <a:pt x="499" y="167"/>
                    <a:pt x="544" y="197"/>
                  </a:cubicBezTo>
                </a:path>
              </a:pathLst>
            </a:custGeom>
            <a:noFill/>
            <a:ln w="9525">
              <a:solidFill>
                <a:schemeClr val="tx1"/>
              </a:solidFill>
              <a:round/>
              <a:headEnd/>
              <a:tailEnd/>
            </a:ln>
          </p:spPr>
          <p:txBody>
            <a:bodyPr/>
            <a:lstStyle/>
            <a:p>
              <a:endParaRPr lang="en-US"/>
            </a:p>
          </p:txBody>
        </p:sp>
        <p:sp>
          <p:nvSpPr>
            <p:cNvPr id="24593" name="Freeform 7"/>
            <p:cNvSpPr>
              <a:spLocks/>
            </p:cNvSpPr>
            <p:nvPr/>
          </p:nvSpPr>
          <p:spPr bwMode="auto">
            <a:xfrm flipV="1">
              <a:off x="988" y="1797"/>
              <a:ext cx="284" cy="136"/>
            </a:xfrm>
            <a:custGeom>
              <a:avLst/>
              <a:gdLst>
                <a:gd name="T0" fmla="*/ 0 w 544"/>
                <a:gd name="T1" fmla="*/ 106 h 197"/>
                <a:gd name="T2" fmla="*/ 272 w 544"/>
                <a:gd name="T3" fmla="*/ 15 h 197"/>
                <a:gd name="T4" fmla="*/ 544 w 544"/>
                <a:gd name="T5" fmla="*/ 197 h 197"/>
                <a:gd name="T6" fmla="*/ 0 60000 65536"/>
                <a:gd name="T7" fmla="*/ 0 60000 65536"/>
                <a:gd name="T8" fmla="*/ 0 60000 65536"/>
                <a:gd name="T9" fmla="*/ 0 w 544"/>
                <a:gd name="T10" fmla="*/ 0 h 197"/>
                <a:gd name="T11" fmla="*/ 544 w 544"/>
                <a:gd name="T12" fmla="*/ 197 h 197"/>
              </a:gdLst>
              <a:ahLst/>
              <a:cxnLst>
                <a:cxn ang="T6">
                  <a:pos x="T0" y="T1"/>
                </a:cxn>
                <a:cxn ang="T7">
                  <a:pos x="T2" y="T3"/>
                </a:cxn>
                <a:cxn ang="T8">
                  <a:pos x="T4" y="T5"/>
                </a:cxn>
              </a:cxnLst>
              <a:rect l="T9" t="T10" r="T11" b="T12"/>
              <a:pathLst>
                <a:path w="544" h="197">
                  <a:moveTo>
                    <a:pt x="0" y="106"/>
                  </a:moveTo>
                  <a:cubicBezTo>
                    <a:pt x="90" y="53"/>
                    <a:pt x="181" y="0"/>
                    <a:pt x="272" y="15"/>
                  </a:cubicBezTo>
                  <a:cubicBezTo>
                    <a:pt x="363" y="30"/>
                    <a:pt x="499" y="167"/>
                    <a:pt x="544" y="197"/>
                  </a:cubicBezTo>
                </a:path>
              </a:pathLst>
            </a:custGeom>
            <a:noFill/>
            <a:ln w="9525">
              <a:solidFill>
                <a:schemeClr val="tx1"/>
              </a:solidFill>
              <a:round/>
              <a:headEnd/>
              <a:tailEnd/>
            </a:ln>
          </p:spPr>
          <p:txBody>
            <a:bodyPr rot="10800000"/>
            <a:lstStyle/>
            <a:p>
              <a:endParaRPr lang="en-US"/>
            </a:p>
          </p:txBody>
        </p:sp>
        <p:sp>
          <p:nvSpPr>
            <p:cNvPr id="24594" name="Freeform 8"/>
            <p:cNvSpPr>
              <a:spLocks/>
            </p:cNvSpPr>
            <p:nvPr/>
          </p:nvSpPr>
          <p:spPr bwMode="auto">
            <a:xfrm flipV="1">
              <a:off x="1034" y="1888"/>
              <a:ext cx="485" cy="151"/>
            </a:xfrm>
            <a:custGeom>
              <a:avLst/>
              <a:gdLst>
                <a:gd name="T0" fmla="*/ 0 w 544"/>
                <a:gd name="T1" fmla="*/ 106 h 197"/>
                <a:gd name="T2" fmla="*/ 272 w 544"/>
                <a:gd name="T3" fmla="*/ 15 h 197"/>
                <a:gd name="T4" fmla="*/ 544 w 544"/>
                <a:gd name="T5" fmla="*/ 197 h 197"/>
                <a:gd name="T6" fmla="*/ 0 60000 65536"/>
                <a:gd name="T7" fmla="*/ 0 60000 65536"/>
                <a:gd name="T8" fmla="*/ 0 60000 65536"/>
                <a:gd name="T9" fmla="*/ 0 w 544"/>
                <a:gd name="T10" fmla="*/ 0 h 197"/>
                <a:gd name="T11" fmla="*/ 544 w 544"/>
                <a:gd name="T12" fmla="*/ 197 h 197"/>
              </a:gdLst>
              <a:ahLst/>
              <a:cxnLst>
                <a:cxn ang="T6">
                  <a:pos x="T0" y="T1"/>
                </a:cxn>
                <a:cxn ang="T7">
                  <a:pos x="T2" y="T3"/>
                </a:cxn>
                <a:cxn ang="T8">
                  <a:pos x="T4" y="T5"/>
                </a:cxn>
              </a:cxnLst>
              <a:rect l="T9" t="T10" r="T11" b="T12"/>
              <a:pathLst>
                <a:path w="544" h="197">
                  <a:moveTo>
                    <a:pt x="0" y="106"/>
                  </a:moveTo>
                  <a:cubicBezTo>
                    <a:pt x="90" y="53"/>
                    <a:pt x="181" y="0"/>
                    <a:pt x="272" y="15"/>
                  </a:cubicBezTo>
                  <a:cubicBezTo>
                    <a:pt x="363" y="30"/>
                    <a:pt x="499" y="167"/>
                    <a:pt x="544" y="197"/>
                  </a:cubicBezTo>
                </a:path>
              </a:pathLst>
            </a:custGeom>
            <a:noFill/>
            <a:ln w="9525">
              <a:solidFill>
                <a:schemeClr val="tx1"/>
              </a:solidFill>
              <a:round/>
              <a:headEnd/>
              <a:tailEnd/>
            </a:ln>
          </p:spPr>
          <p:txBody>
            <a:bodyPr rot="10800000"/>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4"/>
          <p:cNvSpPr txBox="1">
            <a:spLocks noGrp="1"/>
          </p:cNvSpPr>
          <p:nvPr/>
        </p:nvSpPr>
        <p:spPr bwMode="auto">
          <a:xfrm>
            <a:off x="3124200" y="6554721"/>
            <a:ext cx="2895600" cy="282181"/>
          </a:xfrm>
          <a:prstGeom prst="rect">
            <a:avLst/>
          </a:prstGeom>
          <a:noFill/>
          <a:ln w="9525">
            <a:noFill/>
            <a:miter lim="800000"/>
            <a:headEnd/>
            <a:tailEnd/>
          </a:ln>
        </p:spPr>
        <p:txBody>
          <a:bodyPr/>
          <a:lstStyle/>
          <a:p>
            <a:pPr algn="ctr"/>
            <a:r>
              <a:rPr lang="en-GB" sz="1400" dirty="0" smtClean="0"/>
              <a:t>YDF AMC 2015/16</a:t>
            </a:r>
            <a:endParaRPr lang="en-GB" sz="1400" dirty="0"/>
          </a:p>
        </p:txBody>
      </p:sp>
      <p:sp>
        <p:nvSpPr>
          <p:cNvPr id="52227" name="Slide Number Placeholder 5"/>
          <p:cNvSpPr txBox="1">
            <a:spLocks noGrp="1"/>
          </p:cNvSpPr>
          <p:nvPr/>
        </p:nvSpPr>
        <p:spPr bwMode="auto">
          <a:xfrm>
            <a:off x="6553200" y="6554721"/>
            <a:ext cx="2133600" cy="282181"/>
          </a:xfrm>
          <a:prstGeom prst="rect">
            <a:avLst/>
          </a:prstGeom>
          <a:noFill/>
          <a:ln w="9525">
            <a:noFill/>
            <a:miter lim="800000"/>
            <a:headEnd/>
            <a:tailEnd/>
          </a:ln>
        </p:spPr>
        <p:txBody>
          <a:bodyPr/>
          <a:lstStyle/>
          <a:p>
            <a:pPr algn="r"/>
            <a:fld id="{F89185C1-7360-46FA-BF4F-64C35DB5CA84}" type="slidenum">
              <a:rPr lang="en-GB" sz="1400"/>
              <a:pPr algn="r"/>
              <a:t>16</a:t>
            </a:fld>
            <a:endParaRPr lang="en-GB" sz="1400"/>
          </a:p>
        </p:txBody>
      </p:sp>
      <p:sp>
        <p:nvSpPr>
          <p:cNvPr id="52228" name="Rectangle 2"/>
          <p:cNvSpPr>
            <a:spLocks noGrp="1" noChangeArrowheads="1"/>
          </p:cNvSpPr>
          <p:nvPr>
            <p:ph type="title"/>
          </p:nvPr>
        </p:nvSpPr>
        <p:spPr/>
        <p:txBody>
          <a:bodyPr>
            <a:normAutofit/>
          </a:bodyPr>
          <a:lstStyle/>
          <a:p>
            <a:pPr eaLnBrk="1" hangingPunct="1"/>
            <a:r>
              <a:rPr lang="en-GB" sz="4000" smtClean="0"/>
              <a:t>Multiplication</a:t>
            </a:r>
          </a:p>
        </p:txBody>
      </p:sp>
      <p:sp>
        <p:nvSpPr>
          <p:cNvPr id="20483" name="Rectangle 3"/>
          <p:cNvSpPr>
            <a:spLocks noGrp="1" noChangeArrowheads="1"/>
          </p:cNvSpPr>
          <p:nvPr>
            <p:ph sz="quarter" idx="1"/>
          </p:nvPr>
        </p:nvSpPr>
        <p:spPr>
          <a:xfrm>
            <a:off x="196948" y="1600200"/>
            <a:ext cx="8947052" cy="4495800"/>
          </a:xfrm>
        </p:spPr>
        <p:txBody>
          <a:bodyPr/>
          <a:lstStyle/>
          <a:p>
            <a:pPr marL="609600" indent="-609600" eaLnBrk="1" hangingPunct="1">
              <a:lnSpc>
                <a:spcPct val="90000"/>
              </a:lnSpc>
            </a:pPr>
            <a:r>
              <a:rPr lang="en-GB" sz="3600" dirty="0" smtClean="0"/>
              <a:t>Examples</a:t>
            </a:r>
          </a:p>
          <a:p>
            <a:pPr marL="609600" indent="-609600" eaLnBrk="1" hangingPunct="1">
              <a:lnSpc>
                <a:spcPct val="90000"/>
              </a:lnSpc>
              <a:buFontTx/>
              <a:buAutoNum type="arabicPeriod"/>
            </a:pPr>
            <a:r>
              <a:rPr lang="da-DK" dirty="0" smtClean="0"/>
              <a:t>(5+4i)(3 +2i) = (5)(3) + (5)(2i) + (4i)(3) + (4i)(2i)</a:t>
            </a:r>
          </a:p>
          <a:p>
            <a:pPr marL="609600" indent="-609600" eaLnBrk="1" hangingPunct="1">
              <a:lnSpc>
                <a:spcPct val="90000"/>
              </a:lnSpc>
              <a:buFontTx/>
              <a:buNone/>
            </a:pPr>
            <a:r>
              <a:rPr lang="da-DK" dirty="0" smtClean="0"/>
              <a:t>	= 15 + 10i + 12i +8i</a:t>
            </a:r>
            <a:r>
              <a:rPr lang="da-DK" baseline="30000" dirty="0" smtClean="0"/>
              <a:t>2</a:t>
            </a:r>
            <a:r>
              <a:rPr lang="da-DK" dirty="0" smtClean="0"/>
              <a:t> = 15+22i+8(–1) = 15-8+22i = 7+22i</a:t>
            </a:r>
            <a:endParaRPr lang="en-GB" dirty="0" smtClean="0"/>
          </a:p>
          <a:p>
            <a:pPr marL="609600" indent="-609600" eaLnBrk="1" hangingPunct="1">
              <a:lnSpc>
                <a:spcPct val="90000"/>
              </a:lnSpc>
              <a:buFontTx/>
              <a:buAutoNum type="arabicPeriod"/>
            </a:pPr>
            <a:endParaRPr lang="en-GB" sz="3600" dirty="0" smtClean="0"/>
          </a:p>
          <a:p>
            <a:pPr marL="609600" indent="-609600" eaLnBrk="1" hangingPunct="1">
              <a:lnSpc>
                <a:spcPct val="90000"/>
              </a:lnSpc>
              <a:buFontTx/>
              <a:buAutoNum type="arabicPeriod" startAt="2"/>
            </a:pPr>
            <a:r>
              <a:rPr lang="da-DK" dirty="0" smtClean="0"/>
              <a:t>(4 – 2i)(6 +3i) = (4)(6) + (4)(3i) + (–2i)(6) + (–2i)(3i)</a:t>
            </a:r>
          </a:p>
          <a:p>
            <a:pPr marL="609600" indent="-609600" eaLnBrk="1" hangingPunct="1">
              <a:lnSpc>
                <a:spcPct val="90000"/>
              </a:lnSpc>
              <a:buFontTx/>
              <a:buNone/>
            </a:pPr>
            <a:r>
              <a:rPr lang="da-DK" dirty="0" smtClean="0"/>
              <a:t>	= 24 + 12i – 12i – 6i</a:t>
            </a:r>
            <a:r>
              <a:rPr lang="da-DK" baseline="30000" dirty="0" smtClean="0"/>
              <a:t>2</a:t>
            </a:r>
            <a:r>
              <a:rPr lang="da-DK" dirty="0" smtClean="0"/>
              <a:t> = 24– 6(–1) = 24+6 = 30 (real!!)</a:t>
            </a:r>
            <a:endParaRPr lang="en-GB"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GB" smtClean="0"/>
              <a:t>Some for you to do</a:t>
            </a:r>
          </a:p>
        </p:txBody>
      </p:sp>
      <p:sp>
        <p:nvSpPr>
          <p:cNvPr id="25602" name="Footer Placeholder 4"/>
          <p:cNvSpPr>
            <a:spLocks noGrp="1"/>
          </p:cNvSpPr>
          <p:nvPr>
            <p:ph type="ftr" sz="quarter" idx="11"/>
          </p:nvPr>
        </p:nvSpPr>
        <p:spPr>
          <a:noFill/>
        </p:spPr>
        <p:txBody>
          <a:bodyPr/>
          <a:lstStyle/>
          <a:p>
            <a:r>
              <a:rPr lang="en-GB" dirty="0" smtClean="0"/>
              <a:t>YDF AMC 2015/16</a:t>
            </a:r>
            <a:endParaRPr lang="en-GB" dirty="0"/>
          </a:p>
        </p:txBody>
      </p:sp>
      <p:sp>
        <p:nvSpPr>
          <p:cNvPr id="25603" name="Slide Number Placeholder 5"/>
          <p:cNvSpPr>
            <a:spLocks noGrp="1"/>
          </p:cNvSpPr>
          <p:nvPr>
            <p:ph type="sldNum" sz="quarter" idx="12"/>
          </p:nvPr>
        </p:nvSpPr>
        <p:spPr>
          <a:noFill/>
        </p:spPr>
        <p:txBody>
          <a:bodyPr>
            <a:normAutofit fontScale="85000" lnSpcReduction="20000"/>
          </a:bodyPr>
          <a:lstStyle/>
          <a:p>
            <a:fld id="{E3CC9135-3E29-420E-9F7F-09A52E3153A8}" type="slidenum">
              <a:rPr lang="en-GB"/>
              <a:pPr/>
              <a:t>17</a:t>
            </a:fld>
            <a:endParaRPr lang="en-GB"/>
          </a:p>
        </p:txBody>
      </p:sp>
      <p:sp>
        <p:nvSpPr>
          <p:cNvPr id="25605" name="Rectangle 3"/>
          <p:cNvSpPr>
            <a:spLocks noGrp="1" noChangeArrowheads="1"/>
          </p:cNvSpPr>
          <p:nvPr>
            <p:ph sz="quarter" idx="1"/>
          </p:nvPr>
        </p:nvSpPr>
        <p:spPr/>
        <p:txBody>
          <a:bodyPr/>
          <a:lstStyle/>
          <a:p>
            <a:pPr eaLnBrk="1" hangingPunct="1"/>
            <a:r>
              <a:rPr lang="en-GB" dirty="0" smtClean="0"/>
              <a:t>If  p = 2 + 5i and q = 3 -2i and r = -4+2i</a:t>
            </a:r>
          </a:p>
          <a:p>
            <a:pPr eaLnBrk="1" hangingPunct="1"/>
            <a:r>
              <a:rPr lang="en-GB" dirty="0" smtClean="0"/>
              <a:t>Find</a:t>
            </a:r>
          </a:p>
          <a:p>
            <a:pPr eaLnBrk="1" hangingPunct="1">
              <a:buFontTx/>
              <a:buNone/>
            </a:pPr>
            <a:r>
              <a:rPr lang="en-GB" dirty="0" err="1" smtClean="0"/>
              <a:t>p+q</a:t>
            </a:r>
            <a:r>
              <a:rPr lang="en-GB" dirty="0" smtClean="0"/>
              <a:t>      	= 2+5i + 3 – 2i = 5 + 3i</a:t>
            </a:r>
          </a:p>
          <a:p>
            <a:pPr eaLnBrk="1" hangingPunct="1">
              <a:buFontTx/>
              <a:buNone/>
            </a:pPr>
            <a:r>
              <a:rPr lang="en-GB" dirty="0" smtClean="0"/>
              <a:t>3p-2r		= 6 + 15i – (-8+4i) = 14+11i</a:t>
            </a:r>
          </a:p>
          <a:p>
            <a:pPr eaLnBrk="1" hangingPunct="1">
              <a:buFontTx/>
              <a:buNone/>
            </a:pPr>
            <a:r>
              <a:rPr lang="en-GB" dirty="0" smtClean="0"/>
              <a:t>p-</a:t>
            </a:r>
            <a:r>
              <a:rPr lang="en-GB" dirty="0" err="1" smtClean="0"/>
              <a:t>q+r</a:t>
            </a:r>
            <a:r>
              <a:rPr lang="en-GB" dirty="0" smtClean="0"/>
              <a:t>		= (2 + 5i) - ( 3 -2i) + (-4+2i) = -5+9i</a:t>
            </a:r>
          </a:p>
          <a:p>
            <a:pPr eaLnBrk="1" hangingPunct="1">
              <a:buFontTx/>
              <a:buNone/>
            </a:pPr>
            <a:r>
              <a:rPr lang="en-GB" dirty="0" smtClean="0"/>
              <a:t>p x q		= (2 + 5i)(3 -2i) = 16 +11i </a:t>
            </a:r>
          </a:p>
          <a:p>
            <a:pPr eaLnBrk="1" hangingPunct="1">
              <a:buFontTx/>
              <a:buNone/>
            </a:pPr>
            <a:r>
              <a:rPr lang="en-GB" dirty="0" smtClean="0"/>
              <a:t>r x p		= (-4+2i)(2 + 5i) = -18-16i</a:t>
            </a:r>
          </a:p>
          <a:p>
            <a:pPr eaLnBrk="1" hangingPunct="1">
              <a:buFontTx/>
              <a:buNone/>
            </a:pPr>
            <a:endParaRPr lang="en-GB" dirty="0" smtClean="0"/>
          </a:p>
        </p:txBody>
      </p:sp>
      <p:pic>
        <p:nvPicPr>
          <p:cNvPr id="25606" name="Picture 4" descr="PENCIL5"/>
          <p:cNvPicPr>
            <a:picLocks noChangeAspect="1" noChangeArrowheads="1"/>
          </p:cNvPicPr>
          <p:nvPr/>
        </p:nvPicPr>
        <p:blipFill>
          <a:blip r:embed="rId2" cstate="print"/>
          <a:srcRect/>
          <a:stretch>
            <a:fillRect/>
          </a:stretch>
        </p:blipFill>
        <p:spPr bwMode="auto">
          <a:xfrm>
            <a:off x="6821714" y="6357100"/>
            <a:ext cx="1542824" cy="354849"/>
          </a:xfrm>
          <a:prstGeom prst="rect">
            <a:avLst/>
          </a:prstGeom>
          <a:noFill/>
          <a:ln w="9525">
            <a:noFill/>
            <a:miter lim="800000"/>
            <a:headEnd/>
            <a:tailEnd/>
          </a:ln>
        </p:spPr>
      </p:pic>
      <p:sp>
        <p:nvSpPr>
          <p:cNvPr id="21509" name="Rectangle 5"/>
          <p:cNvSpPr>
            <a:spLocks noChangeArrowheads="1"/>
          </p:cNvSpPr>
          <p:nvPr/>
        </p:nvSpPr>
        <p:spPr bwMode="auto">
          <a:xfrm>
            <a:off x="2051050" y="2712058"/>
            <a:ext cx="6553200" cy="576262"/>
          </a:xfrm>
          <a:prstGeom prst="rect">
            <a:avLst/>
          </a:prstGeom>
          <a:solidFill>
            <a:schemeClr val="bg1"/>
          </a:solidFill>
          <a:ln w="9525">
            <a:noFill/>
            <a:miter lim="800000"/>
            <a:headEnd/>
            <a:tailEnd/>
          </a:ln>
        </p:spPr>
        <p:txBody>
          <a:bodyPr wrap="none" anchor="ctr"/>
          <a:lstStyle/>
          <a:p>
            <a:endParaRPr lang="en-US"/>
          </a:p>
        </p:txBody>
      </p:sp>
      <p:sp>
        <p:nvSpPr>
          <p:cNvPr id="21512" name="Rectangle 8"/>
          <p:cNvSpPr>
            <a:spLocks noChangeArrowheads="1"/>
          </p:cNvSpPr>
          <p:nvPr/>
        </p:nvSpPr>
        <p:spPr bwMode="auto">
          <a:xfrm>
            <a:off x="2051050" y="3160611"/>
            <a:ext cx="6553200" cy="576262"/>
          </a:xfrm>
          <a:prstGeom prst="rect">
            <a:avLst/>
          </a:prstGeom>
          <a:solidFill>
            <a:schemeClr val="bg1"/>
          </a:solidFill>
          <a:ln w="9525">
            <a:noFill/>
            <a:miter lim="800000"/>
            <a:headEnd/>
            <a:tailEnd/>
          </a:ln>
        </p:spPr>
        <p:txBody>
          <a:bodyPr wrap="none" anchor="ctr"/>
          <a:lstStyle/>
          <a:p>
            <a:endParaRPr lang="en-US"/>
          </a:p>
        </p:txBody>
      </p:sp>
      <p:sp>
        <p:nvSpPr>
          <p:cNvPr id="21513" name="Rectangle 9"/>
          <p:cNvSpPr>
            <a:spLocks noChangeArrowheads="1"/>
          </p:cNvSpPr>
          <p:nvPr/>
        </p:nvSpPr>
        <p:spPr bwMode="auto">
          <a:xfrm>
            <a:off x="2051050" y="3680601"/>
            <a:ext cx="6553200" cy="576263"/>
          </a:xfrm>
          <a:prstGeom prst="rect">
            <a:avLst/>
          </a:prstGeom>
          <a:solidFill>
            <a:schemeClr val="bg1"/>
          </a:solidFill>
          <a:ln w="9525">
            <a:noFill/>
            <a:miter lim="800000"/>
            <a:headEnd/>
            <a:tailEnd/>
          </a:ln>
        </p:spPr>
        <p:txBody>
          <a:bodyPr wrap="none" anchor="ctr"/>
          <a:lstStyle/>
          <a:p>
            <a:endParaRPr lang="en-US"/>
          </a:p>
        </p:txBody>
      </p:sp>
      <p:sp>
        <p:nvSpPr>
          <p:cNvPr id="21514" name="Rectangle 10"/>
          <p:cNvSpPr>
            <a:spLocks noChangeArrowheads="1"/>
          </p:cNvSpPr>
          <p:nvPr/>
        </p:nvSpPr>
        <p:spPr bwMode="auto">
          <a:xfrm>
            <a:off x="2051050" y="4241208"/>
            <a:ext cx="6553200" cy="504825"/>
          </a:xfrm>
          <a:prstGeom prst="rect">
            <a:avLst/>
          </a:prstGeom>
          <a:solidFill>
            <a:schemeClr val="bg1"/>
          </a:solidFill>
          <a:ln w="9525">
            <a:noFill/>
            <a:miter lim="800000"/>
            <a:headEnd/>
            <a:tailEnd/>
          </a:ln>
        </p:spPr>
        <p:txBody>
          <a:bodyPr wrap="none" anchor="ctr"/>
          <a:lstStyle/>
          <a:p>
            <a:endParaRPr lang="en-US"/>
          </a:p>
        </p:txBody>
      </p:sp>
      <p:sp>
        <p:nvSpPr>
          <p:cNvPr id="21515" name="Rectangle 11"/>
          <p:cNvSpPr>
            <a:spLocks noChangeArrowheads="1"/>
          </p:cNvSpPr>
          <p:nvPr/>
        </p:nvSpPr>
        <p:spPr bwMode="auto">
          <a:xfrm>
            <a:off x="2051050" y="4746033"/>
            <a:ext cx="6553200" cy="576263"/>
          </a:xfrm>
          <a:prstGeom prst="rect">
            <a:avLst/>
          </a:prstGeom>
          <a:solidFill>
            <a:schemeClr val="bg1"/>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150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151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15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151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15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animBg="1"/>
      <p:bldP spid="21512" grpId="0" animBg="1"/>
      <p:bldP spid="21513" grpId="0" animBg="1"/>
      <p:bldP spid="21514" grpId="0" animBg="1"/>
      <p:bldP spid="215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Rectangle 2"/>
          <p:cNvSpPr>
            <a:spLocks noGrp="1" noChangeArrowheads="1"/>
          </p:cNvSpPr>
          <p:nvPr>
            <p:ph type="title"/>
          </p:nvPr>
        </p:nvSpPr>
        <p:spPr>
          <a:xfrm>
            <a:off x="250825" y="188913"/>
            <a:ext cx="8578850" cy="850900"/>
          </a:xfrm>
        </p:spPr>
        <p:txBody>
          <a:bodyPr/>
          <a:lstStyle/>
          <a:p>
            <a:pPr eaLnBrk="1" hangingPunct="1"/>
            <a:r>
              <a:rPr lang="en-GB" sz="4000" smtClean="0"/>
              <a:t>Dividing using the complex conjugate</a:t>
            </a:r>
          </a:p>
        </p:txBody>
      </p:sp>
      <p:sp>
        <p:nvSpPr>
          <p:cNvPr id="5126" name="Footer Placeholder 4"/>
          <p:cNvSpPr>
            <a:spLocks noGrp="1"/>
          </p:cNvSpPr>
          <p:nvPr>
            <p:ph type="ftr" sz="quarter" idx="11"/>
          </p:nvPr>
        </p:nvSpPr>
        <p:spPr>
          <a:noFill/>
        </p:spPr>
        <p:txBody>
          <a:bodyPr/>
          <a:lstStyle/>
          <a:p>
            <a:r>
              <a:rPr lang="en-GB" dirty="0" smtClean="0"/>
              <a:t>YDF AMC 2015/16</a:t>
            </a:r>
            <a:endParaRPr lang="en-GB" dirty="0"/>
          </a:p>
        </p:txBody>
      </p:sp>
      <p:sp>
        <p:nvSpPr>
          <p:cNvPr id="5127" name="Slide Number Placeholder 5"/>
          <p:cNvSpPr>
            <a:spLocks noGrp="1"/>
          </p:cNvSpPr>
          <p:nvPr>
            <p:ph type="sldNum" sz="quarter" idx="12"/>
          </p:nvPr>
        </p:nvSpPr>
        <p:spPr>
          <a:noFill/>
        </p:spPr>
        <p:txBody>
          <a:bodyPr>
            <a:normAutofit fontScale="85000" lnSpcReduction="20000"/>
          </a:bodyPr>
          <a:lstStyle/>
          <a:p>
            <a:fld id="{24D7FEA8-25A2-4A99-9193-F0DEF7045B81}" type="slidenum">
              <a:rPr lang="en-GB"/>
              <a:pPr/>
              <a:t>18</a:t>
            </a:fld>
            <a:endParaRPr lang="en-GB"/>
          </a:p>
        </p:txBody>
      </p:sp>
      <p:sp>
        <p:nvSpPr>
          <p:cNvPr id="22531" name="Rectangle 3"/>
          <p:cNvSpPr>
            <a:spLocks noGrp="1" noChangeArrowheads="1"/>
          </p:cNvSpPr>
          <p:nvPr>
            <p:ph sz="quarter" idx="1"/>
          </p:nvPr>
        </p:nvSpPr>
        <p:spPr>
          <a:xfrm>
            <a:off x="0" y="1519311"/>
            <a:ext cx="9144000" cy="4933877"/>
          </a:xfrm>
        </p:spPr>
        <p:txBody>
          <a:bodyPr/>
          <a:lstStyle/>
          <a:p>
            <a:pPr eaLnBrk="1" hangingPunct="1"/>
            <a:r>
              <a:rPr lang="en-GB" sz="2800" dirty="0" smtClean="0"/>
              <a:t>Division is </a:t>
            </a:r>
            <a:r>
              <a:rPr lang="en-GB" sz="2800" b="1" dirty="0" smtClean="0">
                <a:solidFill>
                  <a:schemeClr val="accent2"/>
                </a:solidFill>
              </a:rPr>
              <a:t>not possible</a:t>
            </a:r>
            <a:r>
              <a:rPr lang="en-GB" sz="2800" dirty="0" smtClean="0"/>
              <a:t> and we have to use a similar trick to the one we used when we were dealing with fractions  (inverting and multiplying)</a:t>
            </a:r>
          </a:p>
          <a:p>
            <a:pPr eaLnBrk="1" hangingPunct="1"/>
            <a:r>
              <a:rPr lang="en-GB" sz="2800" dirty="0" smtClean="0"/>
              <a:t>Our equivalent operation here is to multiply both numbers by the </a:t>
            </a:r>
            <a:r>
              <a:rPr lang="en-GB" sz="2800" b="1" dirty="0" smtClean="0">
                <a:solidFill>
                  <a:schemeClr val="accent2"/>
                </a:solidFill>
              </a:rPr>
              <a:t>complex conjugate</a:t>
            </a:r>
            <a:r>
              <a:rPr lang="en-GB" sz="2800" dirty="0" smtClean="0"/>
              <a:t> of the divisor (the complex number with the opposite sign in the imaginary part) this makes the denominator real</a:t>
            </a:r>
          </a:p>
        </p:txBody>
      </p:sp>
      <p:graphicFrame>
        <p:nvGraphicFramePr>
          <p:cNvPr id="22535" name="Object 7"/>
          <p:cNvGraphicFramePr>
            <a:graphicFrameLocks noChangeAspect="1"/>
          </p:cNvGraphicFramePr>
          <p:nvPr/>
        </p:nvGraphicFramePr>
        <p:xfrm>
          <a:off x="1519311" y="4644343"/>
          <a:ext cx="1286510" cy="943252"/>
        </p:xfrm>
        <a:graphic>
          <a:graphicData uri="http://schemas.openxmlformats.org/presentationml/2006/ole">
            <mc:AlternateContent xmlns:mc="http://schemas.openxmlformats.org/markup-compatibility/2006">
              <mc:Choice xmlns:v="urn:schemas-microsoft-com:vml" Requires="v">
                <p:oleObj spid="_x0000_s5150" name="Equation" r:id="rId3" imgW="698500" imgH="508000" progId="Equation.3">
                  <p:embed/>
                </p:oleObj>
              </mc:Choice>
              <mc:Fallback>
                <p:oleObj name="Equation" r:id="rId3" imgW="698500" imgH="5080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9311" y="4644343"/>
                        <a:ext cx="1286510" cy="9432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4" name="Object 6"/>
          <p:cNvGraphicFramePr>
            <a:graphicFrameLocks noChangeAspect="1"/>
          </p:cNvGraphicFramePr>
          <p:nvPr/>
        </p:nvGraphicFramePr>
        <p:xfrm>
          <a:off x="2812102" y="4614203"/>
          <a:ext cx="2186604" cy="900602"/>
        </p:xfrm>
        <a:graphic>
          <a:graphicData uri="http://schemas.openxmlformats.org/presentationml/2006/ole">
            <mc:AlternateContent xmlns:mc="http://schemas.openxmlformats.org/markup-compatibility/2006">
              <mc:Choice xmlns:v="urn:schemas-microsoft-com:vml" Requires="v">
                <p:oleObj spid="_x0000_s5151" name="Equation" r:id="rId5" imgW="965160" imgH="393480" progId="Equation.3">
                  <p:embed/>
                </p:oleObj>
              </mc:Choice>
              <mc:Fallback>
                <p:oleObj name="Equation" r:id="rId5" imgW="965160" imgH="3934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2102" y="4614203"/>
                        <a:ext cx="2186604" cy="9006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3" name="Object 5"/>
          <p:cNvGraphicFramePr>
            <a:graphicFrameLocks noChangeAspect="1"/>
          </p:cNvGraphicFramePr>
          <p:nvPr/>
        </p:nvGraphicFramePr>
        <p:xfrm>
          <a:off x="4937149" y="4614902"/>
          <a:ext cx="3344643" cy="913465"/>
        </p:xfrm>
        <a:graphic>
          <a:graphicData uri="http://schemas.openxmlformats.org/presentationml/2006/ole">
            <mc:AlternateContent xmlns:mc="http://schemas.openxmlformats.org/markup-compatibility/2006">
              <mc:Choice xmlns:v="urn:schemas-microsoft-com:vml" Requires="v">
                <p:oleObj spid="_x0000_s5152" name="Equation" r:id="rId7" imgW="1866900" imgH="508000" progId="Equation.3">
                  <p:embed/>
                </p:oleObj>
              </mc:Choice>
              <mc:Fallback>
                <p:oleObj name="Equation" r:id="rId7" imgW="1866900" imgH="5080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7149" y="4614902"/>
                        <a:ext cx="3344643" cy="9134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2" name="Object 4"/>
          <p:cNvGraphicFramePr>
            <a:graphicFrameLocks noChangeAspect="1"/>
          </p:cNvGraphicFramePr>
          <p:nvPr/>
        </p:nvGraphicFramePr>
        <p:xfrm>
          <a:off x="2630658" y="5633775"/>
          <a:ext cx="4360545" cy="832387"/>
        </p:xfrm>
        <a:graphic>
          <a:graphicData uri="http://schemas.openxmlformats.org/presentationml/2006/ole">
            <mc:AlternateContent xmlns:mc="http://schemas.openxmlformats.org/markup-compatibility/2006">
              <mc:Choice xmlns:v="urn:schemas-microsoft-com:vml" Requires="v">
                <p:oleObj spid="_x0000_s5153" name="Equation" r:id="rId9" imgW="2844800" imgH="546100" progId="Equation.3">
                  <p:embed/>
                </p:oleObj>
              </mc:Choice>
              <mc:Fallback>
                <p:oleObj name="Equation" r:id="rId9" imgW="2844800" imgH="546100"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30658" y="5633775"/>
                        <a:ext cx="4360545" cy="832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0" name="Rectangle 8"/>
          <p:cNvSpPr>
            <a:spLocks noChangeArrowheads="1"/>
          </p:cNvSpPr>
          <p:nvPr/>
        </p:nvSpPr>
        <p:spPr bwMode="auto">
          <a:xfrm>
            <a:off x="0" y="2335213"/>
            <a:ext cx="9144000" cy="0"/>
          </a:xfrm>
          <a:prstGeom prst="rect">
            <a:avLst/>
          </a:prstGeom>
          <a:noFill/>
          <a:ln w="9525">
            <a:noFill/>
            <a:miter lim="800000"/>
            <a:headEnd/>
            <a:tailEnd/>
          </a:ln>
        </p:spPr>
        <p:txBody>
          <a:bodyPr wrap="none" anchor="ctr">
            <a:spAutoFit/>
          </a:bodyPr>
          <a:lstStyle/>
          <a:p>
            <a:endParaRPr lang="en-US"/>
          </a:p>
        </p:txBody>
      </p:sp>
      <p:sp>
        <p:nvSpPr>
          <p:cNvPr id="5131" name="Rectangle 9"/>
          <p:cNvSpPr>
            <a:spLocks noChangeArrowheads="1"/>
          </p:cNvSpPr>
          <p:nvPr/>
        </p:nvSpPr>
        <p:spPr bwMode="auto">
          <a:xfrm>
            <a:off x="0" y="2830513"/>
            <a:ext cx="9144000" cy="0"/>
          </a:xfrm>
          <a:prstGeom prst="rect">
            <a:avLst/>
          </a:prstGeom>
          <a:noFill/>
          <a:ln w="9525">
            <a:noFill/>
            <a:miter lim="800000"/>
            <a:headEnd/>
            <a:tailEnd/>
          </a:ln>
        </p:spPr>
        <p:txBody>
          <a:bodyPr wrap="none" anchor="ctr">
            <a:spAutoFit/>
          </a:bodyPr>
          <a:lstStyle/>
          <a:p>
            <a:endParaRPr lang="en-US"/>
          </a:p>
        </p:txBody>
      </p:sp>
      <p:sp>
        <p:nvSpPr>
          <p:cNvPr id="5133" name="Rectangle 11"/>
          <p:cNvSpPr>
            <a:spLocks noChangeArrowheads="1"/>
          </p:cNvSpPr>
          <p:nvPr/>
        </p:nvSpPr>
        <p:spPr bwMode="auto">
          <a:xfrm>
            <a:off x="0" y="4319960"/>
            <a:ext cx="9144000" cy="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7" name="Rectangle 3"/>
          <p:cNvSpPr>
            <a:spLocks noGrp="1" noChangeArrowheads="1"/>
          </p:cNvSpPr>
          <p:nvPr>
            <p:ph type="body" sz="half" idx="1"/>
          </p:nvPr>
        </p:nvSpPr>
        <p:spPr>
          <a:xfrm>
            <a:off x="539750" y="1561514"/>
            <a:ext cx="8218488" cy="3872499"/>
          </a:xfrm>
        </p:spPr>
        <p:txBody>
          <a:bodyPr/>
          <a:lstStyle/>
          <a:p>
            <a:pPr eaLnBrk="1" hangingPunct="1"/>
            <a:r>
              <a:rPr lang="en-GB" sz="2800" dirty="0" smtClean="0"/>
              <a:t>Find the complex conjugate 	of the following</a:t>
            </a:r>
          </a:p>
          <a:p>
            <a:pPr eaLnBrk="1" hangingPunct="1">
              <a:buFontTx/>
              <a:buNone/>
            </a:pPr>
            <a:r>
              <a:rPr lang="en-GB" sz="2800" dirty="0" smtClean="0"/>
              <a:t>z= 2 + 3i 		=   2-3i	</a:t>
            </a:r>
          </a:p>
          <a:p>
            <a:pPr eaLnBrk="1" hangingPunct="1">
              <a:buFontTx/>
              <a:buNone/>
            </a:pPr>
            <a:r>
              <a:rPr lang="en-GB" sz="2800" dirty="0" smtClean="0"/>
              <a:t>z = -3-2i		=  -3+2i</a:t>
            </a:r>
          </a:p>
          <a:p>
            <a:pPr eaLnBrk="1" hangingPunct="1">
              <a:buFontTx/>
              <a:buNone/>
            </a:pPr>
            <a:r>
              <a:rPr lang="en-GB" sz="2800" dirty="0" smtClean="0"/>
              <a:t>z = 4i			=  -4i</a:t>
            </a:r>
          </a:p>
          <a:p>
            <a:pPr eaLnBrk="1" hangingPunct="1">
              <a:buFontTx/>
              <a:buNone/>
            </a:pPr>
            <a:r>
              <a:rPr lang="en-GB" sz="2800" dirty="0" smtClean="0"/>
              <a:t>z = 6			=  6</a:t>
            </a:r>
          </a:p>
          <a:p>
            <a:pPr eaLnBrk="1" hangingPunct="1"/>
            <a:r>
              <a:rPr lang="en-GB" sz="2800" dirty="0" smtClean="0"/>
              <a:t>If z</a:t>
            </a:r>
            <a:r>
              <a:rPr lang="en-GB" sz="2800" baseline="-25000" dirty="0" smtClean="0"/>
              <a:t>1 </a:t>
            </a:r>
            <a:r>
              <a:rPr lang="en-GB" sz="2800" dirty="0" smtClean="0"/>
              <a:t>= 2+5i and z</a:t>
            </a:r>
            <a:r>
              <a:rPr lang="en-GB" sz="2800" baseline="-25000" dirty="0" smtClean="0"/>
              <a:t>2</a:t>
            </a:r>
            <a:r>
              <a:rPr lang="en-GB" sz="2800" dirty="0" smtClean="0"/>
              <a:t> = 1+i find z</a:t>
            </a:r>
            <a:r>
              <a:rPr lang="en-GB" sz="2800" baseline="-25000" dirty="0" smtClean="0"/>
              <a:t>1</a:t>
            </a:r>
            <a:r>
              <a:rPr lang="en-GB" sz="2800" dirty="0" smtClean="0"/>
              <a:t>/z</a:t>
            </a:r>
            <a:r>
              <a:rPr lang="en-GB" sz="2800" baseline="-25000" dirty="0" smtClean="0"/>
              <a:t>2</a:t>
            </a:r>
            <a:endParaRPr lang="en-GB" sz="2800" dirty="0" smtClean="0"/>
          </a:p>
        </p:txBody>
      </p:sp>
      <p:graphicFrame>
        <p:nvGraphicFramePr>
          <p:cNvPr id="6146" name="Object 8"/>
          <p:cNvGraphicFramePr>
            <a:graphicFrameLocks noGrp="1" noChangeAspect="1"/>
          </p:cNvGraphicFramePr>
          <p:nvPr>
            <p:ph sz="quarter" idx="2"/>
          </p:nvPr>
        </p:nvGraphicFramePr>
        <p:xfrm>
          <a:off x="2830732" y="2130328"/>
          <a:ext cx="377825" cy="452438"/>
        </p:xfrm>
        <a:graphic>
          <a:graphicData uri="http://schemas.openxmlformats.org/presentationml/2006/ole">
            <mc:AlternateContent xmlns:mc="http://schemas.openxmlformats.org/markup-compatibility/2006">
              <mc:Choice xmlns:v="urn:schemas-microsoft-com:vml" Requires="v">
                <p:oleObj spid="_x0000_s6209" name="Equation" r:id="rId3" imgW="126720" imgH="152280" progId="Equation.3">
                  <p:embed/>
                </p:oleObj>
              </mc:Choice>
              <mc:Fallback>
                <p:oleObj name="Equation" r:id="rId3" imgW="126720" imgH="15228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0732" y="2130328"/>
                        <a:ext cx="377825"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10"/>
          <p:cNvGraphicFramePr>
            <a:graphicFrameLocks noGrp="1" noChangeAspect="1"/>
          </p:cNvGraphicFramePr>
          <p:nvPr>
            <p:ph sz="quarter" idx="3"/>
          </p:nvPr>
        </p:nvGraphicFramePr>
        <p:xfrm>
          <a:off x="2757707" y="3138391"/>
          <a:ext cx="377825" cy="454025"/>
        </p:xfrm>
        <a:graphic>
          <a:graphicData uri="http://schemas.openxmlformats.org/presentationml/2006/ole">
            <mc:AlternateContent xmlns:mc="http://schemas.openxmlformats.org/markup-compatibility/2006">
              <mc:Choice xmlns:v="urn:schemas-microsoft-com:vml" Requires="v">
                <p:oleObj spid="_x0000_s6210" name="Equation" r:id="rId5" imgW="126720" imgH="152280" progId="Equation.3">
                  <p:embed/>
                </p:oleObj>
              </mc:Choice>
              <mc:Fallback>
                <p:oleObj name="Equation" r:id="rId5" imgW="126720" imgH="15228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707" y="3138391"/>
                        <a:ext cx="377825"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5" name="Footer Placeholder 6"/>
          <p:cNvSpPr>
            <a:spLocks noGrp="1"/>
          </p:cNvSpPr>
          <p:nvPr>
            <p:ph type="ftr" sz="quarter" idx="11"/>
          </p:nvPr>
        </p:nvSpPr>
        <p:spPr>
          <a:noFill/>
        </p:spPr>
        <p:txBody>
          <a:bodyPr/>
          <a:lstStyle/>
          <a:p>
            <a:r>
              <a:rPr lang="en-GB" dirty="0" smtClean="0"/>
              <a:t>YDF AMC 2015/16</a:t>
            </a:r>
            <a:endParaRPr lang="en-GB" dirty="0"/>
          </a:p>
        </p:txBody>
      </p:sp>
      <p:sp>
        <p:nvSpPr>
          <p:cNvPr id="6156" name="Slide Number Placeholder 7"/>
          <p:cNvSpPr>
            <a:spLocks noGrp="1"/>
          </p:cNvSpPr>
          <p:nvPr>
            <p:ph type="sldNum" sz="quarter" idx="12"/>
          </p:nvPr>
        </p:nvSpPr>
        <p:spPr>
          <a:noFill/>
        </p:spPr>
        <p:txBody>
          <a:bodyPr>
            <a:normAutofit fontScale="85000" lnSpcReduction="20000"/>
          </a:bodyPr>
          <a:lstStyle/>
          <a:p>
            <a:fld id="{C50E96D0-7C65-4C8E-A8B4-DFFFEC31F0B4}" type="slidenum">
              <a:rPr lang="en-GB"/>
              <a:pPr/>
              <a:t>19</a:t>
            </a:fld>
            <a:endParaRPr lang="en-GB"/>
          </a:p>
        </p:txBody>
      </p:sp>
      <p:pic>
        <p:nvPicPr>
          <p:cNvPr id="6158" name="Picture 4" descr="PENCIL5"/>
          <p:cNvPicPr>
            <a:picLocks noChangeAspect="1" noChangeArrowheads="1"/>
          </p:cNvPicPr>
          <p:nvPr/>
        </p:nvPicPr>
        <p:blipFill>
          <a:blip r:embed="rId6" cstate="print"/>
          <a:srcRect/>
          <a:stretch>
            <a:fillRect/>
          </a:stretch>
        </p:blipFill>
        <p:spPr bwMode="auto">
          <a:xfrm>
            <a:off x="6300788" y="6237288"/>
            <a:ext cx="2063750" cy="474662"/>
          </a:xfrm>
          <a:prstGeom prst="rect">
            <a:avLst/>
          </a:prstGeom>
          <a:noFill/>
          <a:ln w="9525">
            <a:noFill/>
            <a:miter lim="800000"/>
            <a:headEnd/>
            <a:tailEnd/>
          </a:ln>
        </p:spPr>
      </p:pic>
      <p:graphicFrame>
        <p:nvGraphicFramePr>
          <p:cNvPr id="6148" name="Object 12"/>
          <p:cNvGraphicFramePr>
            <a:graphicFrameLocks noChangeAspect="1"/>
          </p:cNvGraphicFramePr>
          <p:nvPr/>
        </p:nvGraphicFramePr>
        <p:xfrm>
          <a:off x="4820407" y="1656325"/>
          <a:ext cx="342900" cy="411163"/>
        </p:xfrm>
        <a:graphic>
          <a:graphicData uri="http://schemas.openxmlformats.org/presentationml/2006/ole">
            <mc:AlternateContent xmlns:mc="http://schemas.openxmlformats.org/markup-compatibility/2006">
              <mc:Choice xmlns:v="urn:schemas-microsoft-com:vml" Requires="v">
                <p:oleObj spid="_x0000_s6211" name="Equation" r:id="rId7" imgW="126720" imgH="152280" progId="Equation.3">
                  <p:embed/>
                </p:oleObj>
              </mc:Choice>
              <mc:Fallback>
                <p:oleObj name="Equation" r:id="rId7" imgW="126720" imgH="15228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0407" y="1656325"/>
                        <a:ext cx="342900"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13"/>
          <p:cNvGraphicFramePr>
            <a:graphicFrameLocks noChangeAspect="1"/>
          </p:cNvGraphicFramePr>
          <p:nvPr/>
        </p:nvGraphicFramePr>
        <p:xfrm>
          <a:off x="2830732" y="3641628"/>
          <a:ext cx="342900" cy="411163"/>
        </p:xfrm>
        <a:graphic>
          <a:graphicData uri="http://schemas.openxmlformats.org/presentationml/2006/ole">
            <mc:AlternateContent xmlns:mc="http://schemas.openxmlformats.org/markup-compatibility/2006">
              <mc:Choice xmlns:v="urn:schemas-microsoft-com:vml" Requires="v">
                <p:oleObj spid="_x0000_s6212" name="Equation" r:id="rId8" imgW="126720" imgH="152280" progId="Equation.3">
                  <p:embed/>
                </p:oleObj>
              </mc:Choice>
              <mc:Fallback>
                <p:oleObj name="Equation" r:id="rId8" imgW="126720" imgH="15228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0732" y="3641628"/>
                        <a:ext cx="342900"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0" name="Object 14"/>
          <p:cNvGraphicFramePr>
            <a:graphicFrameLocks noChangeAspect="1"/>
          </p:cNvGraphicFramePr>
          <p:nvPr/>
        </p:nvGraphicFramePr>
        <p:xfrm>
          <a:off x="2830732" y="2633566"/>
          <a:ext cx="342900" cy="411162"/>
        </p:xfrm>
        <a:graphic>
          <a:graphicData uri="http://schemas.openxmlformats.org/presentationml/2006/ole">
            <mc:AlternateContent xmlns:mc="http://schemas.openxmlformats.org/markup-compatibility/2006">
              <mc:Choice xmlns:v="urn:schemas-microsoft-com:vml" Requires="v">
                <p:oleObj spid="_x0000_s6213" name="Equation" r:id="rId9" imgW="126720" imgH="152280" progId="Equation.3">
                  <p:embed/>
                </p:oleObj>
              </mc:Choice>
              <mc:Fallback>
                <p:oleObj name="Equation" r:id="rId9" imgW="126720" imgH="15228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0732" y="2633566"/>
                        <a:ext cx="342900" cy="411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63" name="Object 15"/>
          <p:cNvGraphicFramePr>
            <a:graphicFrameLocks noChangeAspect="1"/>
          </p:cNvGraphicFramePr>
          <p:nvPr/>
        </p:nvGraphicFramePr>
        <p:xfrm>
          <a:off x="1187669" y="4613273"/>
          <a:ext cx="1176361" cy="898144"/>
        </p:xfrm>
        <a:graphic>
          <a:graphicData uri="http://schemas.openxmlformats.org/presentationml/2006/ole">
            <mc:AlternateContent xmlns:mc="http://schemas.openxmlformats.org/markup-compatibility/2006">
              <mc:Choice xmlns:v="urn:schemas-microsoft-com:vml" Requires="v">
                <p:oleObj spid="_x0000_s6214" name="Equation" r:id="rId10" imgW="520560" imgH="393480" progId="Equation.3">
                  <p:embed/>
                </p:oleObj>
              </mc:Choice>
              <mc:Fallback>
                <p:oleObj name="Equation" r:id="rId10" imgW="520560" imgH="393480"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87669" y="4613273"/>
                        <a:ext cx="1176361" cy="898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64" name="Object 16"/>
          <p:cNvGraphicFramePr>
            <a:graphicFrameLocks noChangeAspect="1"/>
          </p:cNvGraphicFramePr>
          <p:nvPr/>
        </p:nvGraphicFramePr>
        <p:xfrm>
          <a:off x="2571416" y="4643236"/>
          <a:ext cx="1843010" cy="859902"/>
        </p:xfrm>
        <a:graphic>
          <a:graphicData uri="http://schemas.openxmlformats.org/presentationml/2006/ole">
            <mc:AlternateContent xmlns:mc="http://schemas.openxmlformats.org/markup-compatibility/2006">
              <mc:Choice xmlns:v="urn:schemas-microsoft-com:vml" Requires="v">
                <p:oleObj spid="_x0000_s6215" name="Equation" r:id="rId12" imgW="850680" imgH="393480" progId="Equation.3">
                  <p:embed/>
                </p:oleObj>
              </mc:Choice>
              <mc:Fallback>
                <p:oleObj name="Equation" r:id="rId12" imgW="850680" imgH="393480"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71416" y="4643236"/>
                        <a:ext cx="1843010" cy="8599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65" name="Object 17"/>
          <p:cNvGraphicFramePr>
            <a:graphicFrameLocks noChangeAspect="1"/>
          </p:cNvGraphicFramePr>
          <p:nvPr/>
        </p:nvGraphicFramePr>
        <p:xfrm>
          <a:off x="4754880" y="4584032"/>
          <a:ext cx="2377440" cy="916806"/>
        </p:xfrm>
        <a:graphic>
          <a:graphicData uri="http://schemas.openxmlformats.org/presentationml/2006/ole">
            <mc:AlternateContent xmlns:mc="http://schemas.openxmlformats.org/markup-compatibility/2006">
              <mc:Choice xmlns:v="urn:schemas-microsoft-com:vml" Requires="v">
                <p:oleObj spid="_x0000_s6216" name="Equation" r:id="rId14" imgW="1091880" imgH="419040" progId="Equation.3">
                  <p:embed/>
                </p:oleObj>
              </mc:Choice>
              <mc:Fallback>
                <p:oleObj name="Equation" r:id="rId14" imgW="1091880" imgH="419040" progId="Equation.3">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54880" y="4584032"/>
                        <a:ext cx="2377440" cy="9168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66" name="Object 18"/>
          <p:cNvGraphicFramePr>
            <a:graphicFrameLocks noChangeAspect="1"/>
          </p:cNvGraphicFramePr>
          <p:nvPr/>
        </p:nvGraphicFramePr>
        <p:xfrm>
          <a:off x="1448972" y="5629837"/>
          <a:ext cx="3699291" cy="948426"/>
        </p:xfrm>
        <a:graphic>
          <a:graphicData uri="http://schemas.openxmlformats.org/presentationml/2006/ole">
            <mc:AlternateContent xmlns:mc="http://schemas.openxmlformats.org/markup-compatibility/2006">
              <mc:Choice xmlns:v="urn:schemas-microsoft-com:vml" Requires="v">
                <p:oleObj spid="_x0000_s6217" name="Equation" r:id="rId16" imgW="1625400" imgH="419040" progId="Equation.3">
                  <p:embed/>
                </p:oleObj>
              </mc:Choice>
              <mc:Fallback>
                <p:oleObj name="Equation" r:id="rId16" imgW="1625400" imgH="419040" progId="Equation.3">
                  <p:embed/>
                  <p:pic>
                    <p:nvPicPr>
                      <p:cNvPr id="0"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48972" y="5629837"/>
                        <a:ext cx="3699291" cy="948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68" name="Rectangle 20"/>
          <p:cNvSpPr>
            <a:spLocks noChangeArrowheads="1"/>
          </p:cNvSpPr>
          <p:nvPr/>
        </p:nvSpPr>
        <p:spPr bwMode="auto">
          <a:xfrm>
            <a:off x="2470370" y="2130328"/>
            <a:ext cx="2447925" cy="431800"/>
          </a:xfrm>
          <a:prstGeom prst="rect">
            <a:avLst/>
          </a:prstGeom>
          <a:solidFill>
            <a:schemeClr val="bg1"/>
          </a:solidFill>
          <a:ln w="9525">
            <a:noFill/>
            <a:miter lim="800000"/>
            <a:headEnd/>
            <a:tailEnd/>
          </a:ln>
        </p:spPr>
        <p:txBody>
          <a:bodyPr wrap="none" anchor="ctr"/>
          <a:lstStyle/>
          <a:p>
            <a:endParaRPr lang="en-US"/>
          </a:p>
        </p:txBody>
      </p:sp>
      <p:sp>
        <p:nvSpPr>
          <p:cNvPr id="53269" name="Rectangle 21"/>
          <p:cNvSpPr>
            <a:spLocks noChangeArrowheads="1"/>
          </p:cNvSpPr>
          <p:nvPr/>
        </p:nvSpPr>
        <p:spPr bwMode="auto">
          <a:xfrm>
            <a:off x="2470370" y="2633566"/>
            <a:ext cx="2447925" cy="433387"/>
          </a:xfrm>
          <a:prstGeom prst="rect">
            <a:avLst/>
          </a:prstGeom>
          <a:solidFill>
            <a:schemeClr val="bg1"/>
          </a:solidFill>
          <a:ln w="9525">
            <a:noFill/>
            <a:miter lim="800000"/>
            <a:headEnd/>
            <a:tailEnd/>
          </a:ln>
        </p:spPr>
        <p:txBody>
          <a:bodyPr wrap="none" anchor="ctr"/>
          <a:lstStyle/>
          <a:p>
            <a:endParaRPr lang="en-US"/>
          </a:p>
        </p:txBody>
      </p:sp>
      <p:sp>
        <p:nvSpPr>
          <p:cNvPr id="53270" name="Rectangle 22"/>
          <p:cNvSpPr>
            <a:spLocks noChangeArrowheads="1"/>
          </p:cNvSpPr>
          <p:nvPr/>
        </p:nvSpPr>
        <p:spPr bwMode="auto">
          <a:xfrm>
            <a:off x="2470370" y="3138391"/>
            <a:ext cx="2447925" cy="431800"/>
          </a:xfrm>
          <a:prstGeom prst="rect">
            <a:avLst/>
          </a:prstGeom>
          <a:solidFill>
            <a:schemeClr val="bg1"/>
          </a:solidFill>
          <a:ln w="9525">
            <a:noFill/>
            <a:miter lim="800000"/>
            <a:headEnd/>
            <a:tailEnd/>
          </a:ln>
        </p:spPr>
        <p:txBody>
          <a:bodyPr wrap="none" anchor="ctr"/>
          <a:lstStyle/>
          <a:p>
            <a:endParaRPr lang="en-US"/>
          </a:p>
        </p:txBody>
      </p:sp>
      <p:sp>
        <p:nvSpPr>
          <p:cNvPr id="53271" name="Rectangle 23"/>
          <p:cNvSpPr>
            <a:spLocks noChangeArrowheads="1"/>
          </p:cNvSpPr>
          <p:nvPr/>
        </p:nvSpPr>
        <p:spPr bwMode="auto">
          <a:xfrm>
            <a:off x="2470370" y="3714653"/>
            <a:ext cx="2447925" cy="431800"/>
          </a:xfrm>
          <a:prstGeom prst="rect">
            <a:avLst/>
          </a:prstGeom>
          <a:solidFill>
            <a:schemeClr val="bg1"/>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326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326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5327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5327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2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2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326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3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8" grpId="0" animBg="1"/>
      <p:bldP spid="53269" grpId="0" animBg="1"/>
      <p:bldP spid="53270" grpId="0" animBg="1"/>
      <p:bldP spid="5327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457200" y="274638"/>
            <a:ext cx="8229600" cy="777875"/>
          </a:xfrm>
        </p:spPr>
        <p:txBody>
          <a:bodyPr/>
          <a:lstStyle/>
          <a:p>
            <a:pPr eaLnBrk="1" hangingPunct="1"/>
            <a:r>
              <a:rPr lang="en-GB" dirty="0" smtClean="0"/>
              <a:t>Why more numbers?</a:t>
            </a:r>
          </a:p>
        </p:txBody>
      </p:sp>
      <p:sp>
        <p:nvSpPr>
          <p:cNvPr id="17410" name="Footer Placeholder 4"/>
          <p:cNvSpPr>
            <a:spLocks noGrp="1"/>
          </p:cNvSpPr>
          <p:nvPr>
            <p:ph type="ftr" sz="quarter" idx="11"/>
          </p:nvPr>
        </p:nvSpPr>
        <p:spPr>
          <a:noFill/>
        </p:spPr>
        <p:txBody>
          <a:bodyPr/>
          <a:lstStyle/>
          <a:p>
            <a:r>
              <a:rPr lang="en-GB" dirty="0" smtClean="0"/>
              <a:t>YDF AMC 2015/16</a:t>
            </a:r>
            <a:endParaRPr lang="en-GB" dirty="0"/>
          </a:p>
        </p:txBody>
      </p:sp>
      <p:sp>
        <p:nvSpPr>
          <p:cNvPr id="17411" name="Slide Number Placeholder 5"/>
          <p:cNvSpPr>
            <a:spLocks noGrp="1"/>
          </p:cNvSpPr>
          <p:nvPr>
            <p:ph type="sldNum" sz="quarter" idx="12"/>
          </p:nvPr>
        </p:nvSpPr>
        <p:spPr>
          <a:noFill/>
        </p:spPr>
        <p:txBody>
          <a:bodyPr>
            <a:normAutofit fontScale="85000" lnSpcReduction="20000"/>
          </a:bodyPr>
          <a:lstStyle/>
          <a:p>
            <a:fld id="{D0B2CC04-4922-4F5A-829A-40BFEF8C66FE}" type="slidenum">
              <a:rPr lang="en-GB"/>
              <a:pPr/>
              <a:t>2</a:t>
            </a:fld>
            <a:endParaRPr lang="en-GB"/>
          </a:p>
        </p:txBody>
      </p:sp>
      <p:sp>
        <p:nvSpPr>
          <p:cNvPr id="4099" name="Rectangle 3"/>
          <p:cNvSpPr>
            <a:spLocks noGrp="1" noChangeArrowheads="1"/>
          </p:cNvSpPr>
          <p:nvPr>
            <p:ph sz="quarter" idx="1"/>
          </p:nvPr>
        </p:nvSpPr>
        <p:spPr>
          <a:xfrm>
            <a:off x="126612" y="1642271"/>
            <a:ext cx="8686800" cy="5064125"/>
          </a:xfrm>
        </p:spPr>
        <p:txBody>
          <a:bodyPr>
            <a:normAutofit lnSpcReduction="10000"/>
          </a:bodyPr>
          <a:lstStyle/>
          <a:p>
            <a:pPr eaLnBrk="1" hangingPunct="1"/>
            <a:r>
              <a:rPr lang="en-GB" sz="2800" dirty="0" smtClean="0"/>
              <a:t>In term 1 we looked at some number systems</a:t>
            </a:r>
          </a:p>
          <a:p>
            <a:pPr eaLnBrk="1" hangingPunct="1"/>
            <a:r>
              <a:rPr lang="en-GB" sz="2800" dirty="0" smtClean="0"/>
              <a:t>These were constructed</a:t>
            </a:r>
          </a:p>
          <a:p>
            <a:pPr eaLnBrk="1" hangingPunct="1">
              <a:buFontTx/>
              <a:buNone/>
            </a:pPr>
            <a:r>
              <a:rPr lang="en-GB" sz="2800" dirty="0" smtClean="0"/>
              <a:t> to deal with real situations</a:t>
            </a:r>
          </a:p>
          <a:p>
            <a:pPr eaLnBrk="1" hangingPunct="1">
              <a:buFontTx/>
              <a:buNone/>
            </a:pPr>
            <a:r>
              <a:rPr lang="en-GB" sz="2800" dirty="0" smtClean="0">
                <a:solidFill>
                  <a:schemeClr val="accent2"/>
                </a:solidFill>
              </a:rPr>
              <a:t>N</a:t>
            </a:r>
            <a:r>
              <a:rPr lang="en-GB" sz="2800" dirty="0" smtClean="0"/>
              <a:t> counting 1,2,3 (Naturals)</a:t>
            </a:r>
          </a:p>
          <a:p>
            <a:pPr eaLnBrk="1" hangingPunct="1">
              <a:buFontTx/>
              <a:buNone/>
            </a:pPr>
            <a:r>
              <a:rPr lang="en-GB" sz="2800" dirty="0" smtClean="0">
                <a:solidFill>
                  <a:schemeClr val="accent2"/>
                </a:solidFill>
              </a:rPr>
              <a:t>Z</a:t>
            </a:r>
            <a:r>
              <a:rPr lang="en-GB" sz="2800" dirty="0" smtClean="0"/>
              <a:t> debt -2,-1, 0, 1, 2  (Integers)</a:t>
            </a:r>
          </a:p>
          <a:p>
            <a:pPr eaLnBrk="1" hangingPunct="1">
              <a:buFontTx/>
              <a:buNone/>
            </a:pPr>
            <a:r>
              <a:rPr lang="en-GB" sz="2800" dirty="0" smtClean="0">
                <a:solidFill>
                  <a:schemeClr val="accent2"/>
                </a:solidFill>
              </a:rPr>
              <a:t>Q</a:t>
            </a:r>
            <a:r>
              <a:rPr lang="en-GB" sz="2800" dirty="0" smtClean="0"/>
              <a:t> division 3/2 (</a:t>
            </a:r>
            <a:r>
              <a:rPr lang="en-GB" sz="2800" dirty="0" err="1" smtClean="0"/>
              <a:t>Rationals</a:t>
            </a:r>
            <a:r>
              <a:rPr lang="en-GB" sz="2800" dirty="0" smtClean="0"/>
              <a:t>)</a:t>
            </a:r>
          </a:p>
          <a:p>
            <a:pPr eaLnBrk="1" hangingPunct="1">
              <a:buFontTx/>
              <a:buNone/>
            </a:pPr>
            <a:r>
              <a:rPr lang="en-GB" sz="2800" dirty="0" smtClean="0">
                <a:solidFill>
                  <a:schemeClr val="accent2"/>
                </a:solidFill>
              </a:rPr>
              <a:t>R</a:t>
            </a:r>
            <a:r>
              <a:rPr lang="en-GB" sz="2800" dirty="0" smtClean="0"/>
              <a:t> square root 2 (</a:t>
            </a:r>
            <a:r>
              <a:rPr lang="en-GB" sz="2800" dirty="0" err="1" smtClean="0"/>
              <a:t>Reals</a:t>
            </a:r>
            <a:r>
              <a:rPr lang="en-GB" sz="2800" dirty="0" smtClean="0"/>
              <a:t>)</a:t>
            </a:r>
          </a:p>
          <a:p>
            <a:pPr eaLnBrk="1" hangingPunct="1">
              <a:buFontTx/>
              <a:buNone/>
            </a:pPr>
            <a:endParaRPr lang="en-GB" sz="2800" dirty="0" smtClean="0"/>
          </a:p>
          <a:p>
            <a:pPr eaLnBrk="1" hangingPunct="1">
              <a:buFontTx/>
              <a:buNone/>
            </a:pPr>
            <a:r>
              <a:rPr lang="en-GB" sz="2800" dirty="0" smtClean="0"/>
              <a:t>Each time we extended our system to deal with a problem the previous numbers couldn’t handle</a:t>
            </a:r>
          </a:p>
        </p:txBody>
      </p:sp>
      <p:grpSp>
        <p:nvGrpSpPr>
          <p:cNvPr id="2" name="Group 4"/>
          <p:cNvGrpSpPr>
            <a:grpSpLocks/>
          </p:cNvGrpSpPr>
          <p:nvPr/>
        </p:nvGrpSpPr>
        <p:grpSpPr bwMode="auto">
          <a:xfrm>
            <a:off x="5284466" y="2110870"/>
            <a:ext cx="3676650" cy="3295650"/>
            <a:chOff x="2010" y="4537"/>
            <a:chExt cx="8505" cy="5190"/>
          </a:xfrm>
        </p:grpSpPr>
        <p:sp>
          <p:nvSpPr>
            <p:cNvPr id="17419" name="Oval 5"/>
            <p:cNvSpPr>
              <a:spLocks noChangeArrowheads="1"/>
            </p:cNvSpPr>
            <p:nvPr/>
          </p:nvSpPr>
          <p:spPr bwMode="auto">
            <a:xfrm>
              <a:off x="3702" y="6344"/>
              <a:ext cx="1804" cy="1691"/>
            </a:xfrm>
            <a:prstGeom prst="ellipse">
              <a:avLst/>
            </a:prstGeom>
            <a:noFill/>
            <a:ln w="28575">
              <a:solidFill>
                <a:srgbClr val="000000"/>
              </a:solidFill>
              <a:round/>
              <a:headEnd/>
              <a:tailEnd/>
            </a:ln>
          </p:spPr>
          <p:txBody>
            <a:bodyPr/>
            <a:lstStyle/>
            <a:p>
              <a:endParaRPr lang="en-US"/>
            </a:p>
          </p:txBody>
        </p:sp>
        <p:sp>
          <p:nvSpPr>
            <p:cNvPr id="17420" name="Oval 6"/>
            <p:cNvSpPr>
              <a:spLocks noChangeArrowheads="1"/>
            </p:cNvSpPr>
            <p:nvPr/>
          </p:nvSpPr>
          <p:spPr bwMode="auto">
            <a:xfrm>
              <a:off x="3212" y="5652"/>
              <a:ext cx="3986" cy="2691"/>
            </a:xfrm>
            <a:prstGeom prst="ellipse">
              <a:avLst/>
            </a:prstGeom>
            <a:noFill/>
            <a:ln w="28575">
              <a:solidFill>
                <a:srgbClr val="000000"/>
              </a:solidFill>
              <a:round/>
              <a:headEnd/>
              <a:tailEnd/>
            </a:ln>
          </p:spPr>
          <p:txBody>
            <a:bodyPr/>
            <a:lstStyle/>
            <a:p>
              <a:endParaRPr lang="en-US"/>
            </a:p>
          </p:txBody>
        </p:sp>
        <p:sp>
          <p:nvSpPr>
            <p:cNvPr id="17421" name="Oval 7"/>
            <p:cNvSpPr>
              <a:spLocks noChangeArrowheads="1"/>
            </p:cNvSpPr>
            <p:nvPr/>
          </p:nvSpPr>
          <p:spPr bwMode="auto">
            <a:xfrm>
              <a:off x="2010" y="4537"/>
              <a:ext cx="8505" cy="5190"/>
            </a:xfrm>
            <a:prstGeom prst="ellipse">
              <a:avLst/>
            </a:prstGeom>
            <a:noFill/>
            <a:ln w="28575">
              <a:solidFill>
                <a:srgbClr val="000000"/>
              </a:solidFill>
              <a:round/>
              <a:headEnd/>
              <a:tailEnd/>
            </a:ln>
          </p:spPr>
          <p:txBody>
            <a:bodyPr/>
            <a:lstStyle/>
            <a:p>
              <a:endParaRPr lang="en-US"/>
            </a:p>
          </p:txBody>
        </p:sp>
        <p:sp>
          <p:nvSpPr>
            <p:cNvPr id="17422" name="Oval 8"/>
            <p:cNvSpPr>
              <a:spLocks noChangeArrowheads="1"/>
            </p:cNvSpPr>
            <p:nvPr/>
          </p:nvSpPr>
          <p:spPr bwMode="auto">
            <a:xfrm>
              <a:off x="2611" y="5037"/>
              <a:ext cx="5945" cy="4036"/>
            </a:xfrm>
            <a:prstGeom prst="ellipse">
              <a:avLst/>
            </a:prstGeom>
            <a:noFill/>
            <a:ln w="28575">
              <a:solidFill>
                <a:srgbClr val="000000"/>
              </a:solidFill>
              <a:round/>
              <a:headEnd/>
              <a:tailEnd/>
            </a:ln>
          </p:spPr>
          <p:txBody>
            <a:bodyPr/>
            <a:lstStyle/>
            <a:p>
              <a:endParaRPr lang="en-US"/>
            </a:p>
          </p:txBody>
        </p:sp>
        <p:sp>
          <p:nvSpPr>
            <p:cNvPr id="17423" name="Text Box 9"/>
            <p:cNvSpPr txBox="1">
              <a:spLocks noChangeArrowheads="1"/>
            </p:cNvSpPr>
            <p:nvPr/>
          </p:nvSpPr>
          <p:spPr bwMode="auto">
            <a:xfrm>
              <a:off x="4192" y="6575"/>
              <a:ext cx="846" cy="1384"/>
            </a:xfrm>
            <a:prstGeom prst="rect">
              <a:avLst/>
            </a:prstGeom>
            <a:solidFill>
              <a:srgbClr val="FFFFFF"/>
            </a:solidFill>
            <a:ln w="9525">
              <a:noFill/>
              <a:miter lim="800000"/>
              <a:headEnd/>
              <a:tailEnd/>
            </a:ln>
          </p:spPr>
          <p:txBody>
            <a:bodyPr/>
            <a:lstStyle/>
            <a:p>
              <a:pPr algn="just"/>
              <a:r>
                <a:rPr lang="en-GB" sz="2000">
                  <a:latin typeface="Times Roman" charset="0"/>
                </a:rPr>
                <a:t>N</a:t>
              </a:r>
              <a:endParaRPr lang="en-GB"/>
            </a:p>
          </p:txBody>
        </p:sp>
        <p:sp>
          <p:nvSpPr>
            <p:cNvPr id="17424" name="Text Box 10"/>
            <p:cNvSpPr txBox="1">
              <a:spLocks noChangeArrowheads="1"/>
            </p:cNvSpPr>
            <p:nvPr/>
          </p:nvSpPr>
          <p:spPr bwMode="auto">
            <a:xfrm>
              <a:off x="5661" y="6459"/>
              <a:ext cx="846" cy="1384"/>
            </a:xfrm>
            <a:prstGeom prst="rect">
              <a:avLst/>
            </a:prstGeom>
            <a:solidFill>
              <a:srgbClr val="FFFFFF"/>
            </a:solidFill>
            <a:ln w="9525">
              <a:noFill/>
              <a:miter lim="800000"/>
              <a:headEnd/>
              <a:tailEnd/>
            </a:ln>
          </p:spPr>
          <p:txBody>
            <a:bodyPr/>
            <a:lstStyle/>
            <a:p>
              <a:pPr algn="just"/>
              <a:r>
                <a:rPr lang="en-GB" sz="2000">
                  <a:latin typeface="Times Roman" charset="0"/>
                </a:rPr>
                <a:t>Z</a:t>
              </a:r>
              <a:endParaRPr lang="en-GB"/>
            </a:p>
          </p:txBody>
        </p:sp>
        <p:sp>
          <p:nvSpPr>
            <p:cNvPr id="17425" name="Text Box 11"/>
            <p:cNvSpPr txBox="1">
              <a:spLocks noChangeArrowheads="1"/>
            </p:cNvSpPr>
            <p:nvPr/>
          </p:nvSpPr>
          <p:spPr bwMode="auto">
            <a:xfrm>
              <a:off x="7420" y="6421"/>
              <a:ext cx="846" cy="1384"/>
            </a:xfrm>
            <a:prstGeom prst="rect">
              <a:avLst/>
            </a:prstGeom>
            <a:solidFill>
              <a:srgbClr val="FFFFFF"/>
            </a:solidFill>
            <a:ln w="9525">
              <a:noFill/>
              <a:miter lim="800000"/>
              <a:headEnd/>
              <a:tailEnd/>
            </a:ln>
          </p:spPr>
          <p:txBody>
            <a:bodyPr/>
            <a:lstStyle/>
            <a:p>
              <a:pPr algn="just"/>
              <a:r>
                <a:rPr lang="en-GB" sz="2000">
                  <a:latin typeface="Times Roman" charset="0"/>
                </a:rPr>
                <a:t>Q</a:t>
              </a:r>
              <a:endParaRPr lang="en-GB"/>
            </a:p>
          </p:txBody>
        </p:sp>
        <p:sp>
          <p:nvSpPr>
            <p:cNvPr id="17426" name="Text Box 12"/>
            <p:cNvSpPr txBox="1">
              <a:spLocks noChangeArrowheads="1"/>
            </p:cNvSpPr>
            <p:nvPr/>
          </p:nvSpPr>
          <p:spPr bwMode="auto">
            <a:xfrm>
              <a:off x="9023" y="6382"/>
              <a:ext cx="846" cy="1384"/>
            </a:xfrm>
            <a:prstGeom prst="rect">
              <a:avLst/>
            </a:prstGeom>
            <a:solidFill>
              <a:srgbClr val="FFFFFF"/>
            </a:solidFill>
            <a:ln w="9525">
              <a:noFill/>
              <a:miter lim="800000"/>
              <a:headEnd/>
              <a:tailEnd/>
            </a:ln>
          </p:spPr>
          <p:txBody>
            <a:bodyPr/>
            <a:lstStyle/>
            <a:p>
              <a:pPr algn="just"/>
              <a:r>
                <a:rPr lang="en-GB" sz="2000">
                  <a:latin typeface="Times Roman" charset="0"/>
                </a:rPr>
                <a:t>R</a:t>
              </a:r>
              <a:endParaRPr lang="en-GB"/>
            </a:p>
          </p:txBody>
        </p:sp>
      </p:grpSp>
      <p:sp>
        <p:nvSpPr>
          <p:cNvPr id="4109" name="Rectangle 13"/>
          <p:cNvSpPr>
            <a:spLocks noChangeArrowheads="1"/>
          </p:cNvSpPr>
          <p:nvPr/>
        </p:nvSpPr>
        <p:spPr bwMode="auto">
          <a:xfrm>
            <a:off x="2660338" y="3044809"/>
            <a:ext cx="1727200" cy="433387"/>
          </a:xfrm>
          <a:prstGeom prst="rect">
            <a:avLst/>
          </a:prstGeom>
          <a:solidFill>
            <a:schemeClr val="bg1"/>
          </a:solidFill>
          <a:ln w="9525">
            <a:noFill/>
            <a:miter lim="800000"/>
            <a:headEnd/>
            <a:tailEnd/>
          </a:ln>
        </p:spPr>
        <p:txBody>
          <a:bodyPr wrap="none" anchor="ctr"/>
          <a:lstStyle/>
          <a:p>
            <a:endParaRPr lang="en-US"/>
          </a:p>
        </p:txBody>
      </p:sp>
      <p:sp>
        <p:nvSpPr>
          <p:cNvPr id="4110" name="Rectangle 14"/>
          <p:cNvSpPr>
            <a:spLocks noChangeArrowheads="1"/>
          </p:cNvSpPr>
          <p:nvPr/>
        </p:nvSpPr>
        <p:spPr bwMode="auto">
          <a:xfrm>
            <a:off x="3122950" y="3518813"/>
            <a:ext cx="1727200" cy="433387"/>
          </a:xfrm>
          <a:prstGeom prst="rect">
            <a:avLst/>
          </a:prstGeom>
          <a:solidFill>
            <a:schemeClr val="bg1"/>
          </a:solidFill>
          <a:ln w="9525">
            <a:noFill/>
            <a:miter lim="800000"/>
            <a:headEnd/>
            <a:tailEnd/>
          </a:ln>
        </p:spPr>
        <p:txBody>
          <a:bodyPr wrap="none" anchor="ctr"/>
          <a:lstStyle/>
          <a:p>
            <a:endParaRPr lang="en-US"/>
          </a:p>
        </p:txBody>
      </p:sp>
      <p:sp>
        <p:nvSpPr>
          <p:cNvPr id="4111" name="Rectangle 15"/>
          <p:cNvSpPr>
            <a:spLocks noChangeArrowheads="1"/>
          </p:cNvSpPr>
          <p:nvPr/>
        </p:nvSpPr>
        <p:spPr bwMode="auto">
          <a:xfrm>
            <a:off x="2368106" y="3968466"/>
            <a:ext cx="1727200" cy="433388"/>
          </a:xfrm>
          <a:prstGeom prst="rect">
            <a:avLst/>
          </a:prstGeom>
          <a:solidFill>
            <a:schemeClr val="bg1"/>
          </a:solidFill>
          <a:ln w="9525">
            <a:noFill/>
            <a:miter lim="800000"/>
            <a:headEnd/>
            <a:tailEnd/>
          </a:ln>
        </p:spPr>
        <p:txBody>
          <a:bodyPr wrap="none" anchor="ctr"/>
          <a:lstStyle/>
          <a:p>
            <a:endParaRPr lang="en-US"/>
          </a:p>
        </p:txBody>
      </p:sp>
      <p:sp>
        <p:nvSpPr>
          <p:cNvPr id="4112" name="Rectangle 16"/>
          <p:cNvSpPr>
            <a:spLocks noChangeArrowheads="1"/>
          </p:cNvSpPr>
          <p:nvPr/>
        </p:nvSpPr>
        <p:spPr bwMode="auto">
          <a:xfrm>
            <a:off x="2471464" y="4501425"/>
            <a:ext cx="1727200" cy="433388"/>
          </a:xfrm>
          <a:prstGeom prst="rect">
            <a:avLst/>
          </a:prstGeom>
          <a:solidFill>
            <a:schemeClr val="bg1"/>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99">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0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410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99">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411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099">
                                            <p:txEl>
                                              <p:pRg st="5" end="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411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099">
                                            <p:txEl>
                                              <p:pRg st="6" end="6"/>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4112"/>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0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9" grpId="0" animBg="1"/>
      <p:bldP spid="4109" grpId="1" animBg="1"/>
      <p:bldP spid="4110" grpId="0" animBg="1"/>
      <p:bldP spid="4110" grpId="1" animBg="1"/>
      <p:bldP spid="4111" grpId="0" animBg="1"/>
      <p:bldP spid="4111" grpId="1" animBg="1"/>
      <p:bldP spid="4112" grpId="0" animBg="1"/>
      <p:bldP spid="4112"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a:xfrm>
            <a:off x="468313" y="115888"/>
            <a:ext cx="8229600" cy="792162"/>
          </a:xfrm>
        </p:spPr>
        <p:txBody>
          <a:bodyPr/>
          <a:lstStyle/>
          <a:p>
            <a:pPr eaLnBrk="1" hangingPunct="1"/>
            <a:r>
              <a:rPr lang="en-GB" smtClean="0"/>
              <a:t>The Argand Diagram</a:t>
            </a:r>
          </a:p>
        </p:txBody>
      </p:sp>
      <p:sp>
        <p:nvSpPr>
          <p:cNvPr id="26626" name="Footer Placeholder 4"/>
          <p:cNvSpPr>
            <a:spLocks noGrp="1"/>
          </p:cNvSpPr>
          <p:nvPr>
            <p:ph type="ftr" sz="quarter" idx="11"/>
          </p:nvPr>
        </p:nvSpPr>
        <p:spPr>
          <a:noFill/>
        </p:spPr>
        <p:txBody>
          <a:bodyPr/>
          <a:lstStyle/>
          <a:p>
            <a:r>
              <a:rPr lang="en-GB" dirty="0" smtClean="0"/>
              <a:t>YDF AMC 2015/16</a:t>
            </a:r>
            <a:endParaRPr lang="en-GB" dirty="0"/>
          </a:p>
        </p:txBody>
      </p:sp>
      <p:sp>
        <p:nvSpPr>
          <p:cNvPr id="26627" name="Slide Number Placeholder 5"/>
          <p:cNvSpPr>
            <a:spLocks noGrp="1"/>
          </p:cNvSpPr>
          <p:nvPr>
            <p:ph type="sldNum" sz="quarter" idx="12"/>
          </p:nvPr>
        </p:nvSpPr>
        <p:spPr>
          <a:noFill/>
        </p:spPr>
        <p:txBody>
          <a:bodyPr>
            <a:normAutofit fontScale="85000" lnSpcReduction="20000"/>
          </a:bodyPr>
          <a:lstStyle/>
          <a:p>
            <a:fld id="{41F8816F-D18C-44F5-93BF-F7F3850784A6}" type="slidenum">
              <a:rPr lang="en-GB"/>
              <a:pPr/>
              <a:t>20</a:t>
            </a:fld>
            <a:endParaRPr lang="en-GB"/>
          </a:p>
        </p:txBody>
      </p:sp>
      <p:sp>
        <p:nvSpPr>
          <p:cNvPr id="23555" name="Rectangle 3"/>
          <p:cNvSpPr>
            <a:spLocks noGrp="1" noChangeArrowheads="1"/>
          </p:cNvSpPr>
          <p:nvPr>
            <p:ph sz="quarter" idx="1"/>
          </p:nvPr>
        </p:nvSpPr>
        <p:spPr>
          <a:xfrm>
            <a:off x="250825" y="1434910"/>
            <a:ext cx="8893175" cy="4970096"/>
          </a:xfrm>
        </p:spPr>
        <p:txBody>
          <a:bodyPr/>
          <a:lstStyle/>
          <a:p>
            <a:pPr eaLnBrk="1" hangingPunct="1">
              <a:lnSpc>
                <a:spcPct val="90000"/>
              </a:lnSpc>
            </a:pPr>
            <a:r>
              <a:rPr lang="en-GB" sz="2800" dirty="0" smtClean="0"/>
              <a:t>Attributed to </a:t>
            </a:r>
            <a:r>
              <a:rPr lang="en-GB" sz="2800" dirty="0" err="1" smtClean="0"/>
              <a:t>Argand</a:t>
            </a:r>
            <a:r>
              <a:rPr lang="en-GB" sz="2800" dirty="0" smtClean="0"/>
              <a:t> 1806 but probably described earlier by Wessel</a:t>
            </a:r>
          </a:p>
          <a:p>
            <a:pPr eaLnBrk="1" hangingPunct="1">
              <a:lnSpc>
                <a:spcPct val="90000"/>
              </a:lnSpc>
            </a:pPr>
            <a:r>
              <a:rPr lang="en-GB" sz="2800" dirty="0" smtClean="0"/>
              <a:t>This is a useful way to play with complex numbers and uses the </a:t>
            </a:r>
            <a:r>
              <a:rPr lang="en-GB" sz="2800" dirty="0" smtClean="0">
                <a:solidFill>
                  <a:schemeClr val="accent2"/>
                </a:solidFill>
              </a:rPr>
              <a:t>x axis</a:t>
            </a:r>
            <a:r>
              <a:rPr lang="en-GB" sz="2800" dirty="0" smtClean="0"/>
              <a:t> for the </a:t>
            </a:r>
            <a:r>
              <a:rPr lang="en-GB" sz="2800" dirty="0" smtClean="0">
                <a:solidFill>
                  <a:schemeClr val="accent2"/>
                </a:solidFill>
              </a:rPr>
              <a:t>real</a:t>
            </a:r>
            <a:r>
              <a:rPr lang="en-GB" sz="2800" dirty="0" smtClean="0"/>
              <a:t> part and the </a:t>
            </a:r>
            <a:r>
              <a:rPr lang="en-GB" sz="2800" dirty="0" smtClean="0">
                <a:solidFill>
                  <a:schemeClr val="accent2"/>
                </a:solidFill>
              </a:rPr>
              <a:t>y axis</a:t>
            </a:r>
            <a:r>
              <a:rPr lang="en-GB" sz="2800" dirty="0" smtClean="0"/>
              <a:t> for the </a:t>
            </a:r>
            <a:r>
              <a:rPr lang="en-GB" sz="2800" dirty="0" smtClean="0">
                <a:solidFill>
                  <a:schemeClr val="accent2"/>
                </a:solidFill>
              </a:rPr>
              <a:t>imaginary</a:t>
            </a:r>
            <a:r>
              <a:rPr lang="en-GB" sz="2800" dirty="0" smtClean="0"/>
              <a:t> part so that </a:t>
            </a:r>
            <a:r>
              <a:rPr lang="en-GB" sz="2800" dirty="0" err="1" smtClean="0"/>
              <a:t>x+iy</a:t>
            </a:r>
            <a:r>
              <a:rPr lang="en-GB" sz="2800" dirty="0" smtClean="0"/>
              <a:t> is plotted at the coordinate (</a:t>
            </a:r>
            <a:r>
              <a:rPr lang="en-GB" sz="2800" dirty="0" err="1" smtClean="0"/>
              <a:t>x,y</a:t>
            </a:r>
            <a:r>
              <a:rPr lang="en-GB" sz="2800" dirty="0" smtClean="0"/>
              <a:t>)</a:t>
            </a:r>
          </a:p>
          <a:p>
            <a:pPr eaLnBrk="1" hangingPunct="1">
              <a:lnSpc>
                <a:spcPct val="90000"/>
              </a:lnSpc>
              <a:buFontTx/>
              <a:buNone/>
            </a:pPr>
            <a:endParaRPr lang="en-GB" sz="2800" dirty="0" smtClean="0"/>
          </a:p>
          <a:p>
            <a:pPr eaLnBrk="1" hangingPunct="1">
              <a:lnSpc>
                <a:spcPct val="90000"/>
              </a:lnSpc>
              <a:buFontTx/>
              <a:buNone/>
            </a:pPr>
            <a:endParaRPr lang="en-GB" sz="2800" dirty="0" smtClean="0"/>
          </a:p>
          <a:p>
            <a:pPr eaLnBrk="1" hangingPunct="1">
              <a:lnSpc>
                <a:spcPct val="90000"/>
              </a:lnSpc>
              <a:buFontTx/>
              <a:buNone/>
            </a:pPr>
            <a:r>
              <a:rPr lang="en-GB" sz="2800" dirty="0" smtClean="0"/>
              <a:t>Here we see the complex</a:t>
            </a:r>
          </a:p>
          <a:p>
            <a:pPr eaLnBrk="1" hangingPunct="1">
              <a:lnSpc>
                <a:spcPct val="90000"/>
              </a:lnSpc>
              <a:buFontTx/>
              <a:buNone/>
            </a:pPr>
            <a:r>
              <a:rPr lang="en-GB" sz="2800" dirty="0" smtClean="0"/>
              <a:t>number 3+2i plotted at </a:t>
            </a:r>
          </a:p>
          <a:p>
            <a:pPr eaLnBrk="1" hangingPunct="1">
              <a:lnSpc>
                <a:spcPct val="90000"/>
              </a:lnSpc>
              <a:buFontTx/>
              <a:buNone/>
            </a:pPr>
            <a:r>
              <a:rPr lang="en-GB" sz="2800" dirty="0" smtClean="0"/>
              <a:t>the point(3,2)</a:t>
            </a:r>
          </a:p>
        </p:txBody>
      </p:sp>
      <p:sp>
        <p:nvSpPr>
          <p:cNvPr id="23558" name="Oval 6"/>
          <p:cNvSpPr>
            <a:spLocks noChangeArrowheads="1"/>
          </p:cNvSpPr>
          <p:nvPr/>
        </p:nvSpPr>
        <p:spPr bwMode="auto">
          <a:xfrm>
            <a:off x="8029575" y="3933825"/>
            <a:ext cx="142875" cy="142875"/>
          </a:xfrm>
          <a:prstGeom prst="ellipse">
            <a:avLst/>
          </a:prstGeom>
          <a:solidFill>
            <a:schemeClr val="tx1"/>
          </a:solidFill>
          <a:ln w="9525">
            <a:solidFill>
              <a:schemeClr val="tx1"/>
            </a:solidFill>
            <a:round/>
            <a:headEnd/>
            <a:tailEnd/>
          </a:ln>
        </p:spPr>
        <p:txBody>
          <a:bodyPr wrap="none" anchor="ctr"/>
          <a:lstStyle/>
          <a:p>
            <a:endParaRPr lang="en-US"/>
          </a:p>
        </p:txBody>
      </p:sp>
      <p:grpSp>
        <p:nvGrpSpPr>
          <p:cNvPr id="2" name="Group 17"/>
          <p:cNvGrpSpPr>
            <a:grpSpLocks/>
          </p:cNvGrpSpPr>
          <p:nvPr/>
        </p:nvGrpSpPr>
        <p:grpSpPr bwMode="auto">
          <a:xfrm>
            <a:off x="4500563" y="3500438"/>
            <a:ext cx="4032250" cy="2781300"/>
            <a:chOff x="1066" y="2568"/>
            <a:chExt cx="2540" cy="1752"/>
          </a:xfrm>
        </p:grpSpPr>
        <p:sp>
          <p:nvSpPr>
            <p:cNvPr id="26632" name="Line 4"/>
            <p:cNvSpPr>
              <a:spLocks noChangeShapeType="1"/>
            </p:cNvSpPr>
            <p:nvPr/>
          </p:nvSpPr>
          <p:spPr bwMode="auto">
            <a:xfrm>
              <a:off x="2290" y="2614"/>
              <a:ext cx="0" cy="1706"/>
            </a:xfrm>
            <a:prstGeom prst="line">
              <a:avLst/>
            </a:prstGeom>
            <a:noFill/>
            <a:ln w="57150">
              <a:solidFill>
                <a:schemeClr val="tx1"/>
              </a:solidFill>
              <a:round/>
              <a:headEnd/>
              <a:tailEnd/>
            </a:ln>
          </p:spPr>
          <p:txBody>
            <a:bodyPr/>
            <a:lstStyle/>
            <a:p>
              <a:endParaRPr lang="en-GB"/>
            </a:p>
          </p:txBody>
        </p:sp>
        <p:sp>
          <p:nvSpPr>
            <p:cNvPr id="26633" name="Line 5"/>
            <p:cNvSpPr>
              <a:spLocks noChangeShapeType="1"/>
            </p:cNvSpPr>
            <p:nvPr/>
          </p:nvSpPr>
          <p:spPr bwMode="auto">
            <a:xfrm>
              <a:off x="1156" y="3521"/>
              <a:ext cx="2450" cy="0"/>
            </a:xfrm>
            <a:prstGeom prst="line">
              <a:avLst/>
            </a:prstGeom>
            <a:noFill/>
            <a:ln w="57150">
              <a:solidFill>
                <a:schemeClr val="tx1"/>
              </a:solidFill>
              <a:round/>
              <a:headEnd/>
              <a:tailEnd/>
            </a:ln>
          </p:spPr>
          <p:txBody>
            <a:bodyPr/>
            <a:lstStyle/>
            <a:p>
              <a:endParaRPr lang="en-GB"/>
            </a:p>
          </p:txBody>
        </p:sp>
        <p:sp>
          <p:nvSpPr>
            <p:cNvPr id="26634" name="Line 7"/>
            <p:cNvSpPr>
              <a:spLocks noChangeShapeType="1"/>
            </p:cNvSpPr>
            <p:nvPr/>
          </p:nvSpPr>
          <p:spPr bwMode="auto">
            <a:xfrm>
              <a:off x="2608" y="2568"/>
              <a:ext cx="0" cy="1752"/>
            </a:xfrm>
            <a:prstGeom prst="line">
              <a:avLst/>
            </a:prstGeom>
            <a:noFill/>
            <a:ln w="9525">
              <a:solidFill>
                <a:schemeClr val="tx1"/>
              </a:solidFill>
              <a:round/>
              <a:headEnd/>
              <a:tailEnd/>
            </a:ln>
          </p:spPr>
          <p:txBody>
            <a:bodyPr/>
            <a:lstStyle/>
            <a:p>
              <a:endParaRPr lang="en-GB"/>
            </a:p>
          </p:txBody>
        </p:sp>
        <p:sp>
          <p:nvSpPr>
            <p:cNvPr id="26635" name="Line 8"/>
            <p:cNvSpPr>
              <a:spLocks noChangeShapeType="1"/>
            </p:cNvSpPr>
            <p:nvPr/>
          </p:nvSpPr>
          <p:spPr bwMode="auto">
            <a:xfrm>
              <a:off x="2971" y="2568"/>
              <a:ext cx="0" cy="1752"/>
            </a:xfrm>
            <a:prstGeom prst="line">
              <a:avLst/>
            </a:prstGeom>
            <a:noFill/>
            <a:ln w="9525">
              <a:solidFill>
                <a:schemeClr val="tx1"/>
              </a:solidFill>
              <a:round/>
              <a:headEnd/>
              <a:tailEnd/>
            </a:ln>
          </p:spPr>
          <p:txBody>
            <a:bodyPr/>
            <a:lstStyle/>
            <a:p>
              <a:endParaRPr lang="en-GB"/>
            </a:p>
          </p:txBody>
        </p:sp>
        <p:sp>
          <p:nvSpPr>
            <p:cNvPr id="26636" name="Line 9"/>
            <p:cNvSpPr>
              <a:spLocks noChangeShapeType="1"/>
            </p:cNvSpPr>
            <p:nvPr/>
          </p:nvSpPr>
          <p:spPr bwMode="auto">
            <a:xfrm>
              <a:off x="3334" y="2568"/>
              <a:ext cx="0" cy="1752"/>
            </a:xfrm>
            <a:prstGeom prst="line">
              <a:avLst/>
            </a:prstGeom>
            <a:noFill/>
            <a:ln w="9525">
              <a:solidFill>
                <a:schemeClr val="tx1"/>
              </a:solidFill>
              <a:round/>
              <a:headEnd/>
              <a:tailEnd/>
            </a:ln>
          </p:spPr>
          <p:txBody>
            <a:bodyPr/>
            <a:lstStyle/>
            <a:p>
              <a:endParaRPr lang="en-GB"/>
            </a:p>
          </p:txBody>
        </p:sp>
        <p:sp>
          <p:nvSpPr>
            <p:cNvPr id="26637" name="Line 10"/>
            <p:cNvSpPr>
              <a:spLocks noChangeShapeType="1"/>
            </p:cNvSpPr>
            <p:nvPr/>
          </p:nvSpPr>
          <p:spPr bwMode="auto">
            <a:xfrm>
              <a:off x="1973" y="2568"/>
              <a:ext cx="0" cy="1752"/>
            </a:xfrm>
            <a:prstGeom prst="line">
              <a:avLst/>
            </a:prstGeom>
            <a:noFill/>
            <a:ln w="9525">
              <a:solidFill>
                <a:schemeClr val="tx1"/>
              </a:solidFill>
              <a:round/>
              <a:headEnd/>
              <a:tailEnd/>
            </a:ln>
          </p:spPr>
          <p:txBody>
            <a:bodyPr/>
            <a:lstStyle/>
            <a:p>
              <a:endParaRPr lang="en-GB"/>
            </a:p>
          </p:txBody>
        </p:sp>
        <p:sp>
          <p:nvSpPr>
            <p:cNvPr id="26638" name="Line 11"/>
            <p:cNvSpPr>
              <a:spLocks noChangeShapeType="1"/>
            </p:cNvSpPr>
            <p:nvPr/>
          </p:nvSpPr>
          <p:spPr bwMode="auto">
            <a:xfrm>
              <a:off x="1610" y="2568"/>
              <a:ext cx="0" cy="1752"/>
            </a:xfrm>
            <a:prstGeom prst="line">
              <a:avLst/>
            </a:prstGeom>
            <a:noFill/>
            <a:ln w="9525">
              <a:solidFill>
                <a:schemeClr val="tx1"/>
              </a:solidFill>
              <a:round/>
              <a:headEnd/>
              <a:tailEnd/>
            </a:ln>
          </p:spPr>
          <p:txBody>
            <a:bodyPr/>
            <a:lstStyle/>
            <a:p>
              <a:endParaRPr lang="en-GB"/>
            </a:p>
          </p:txBody>
        </p:sp>
        <p:sp>
          <p:nvSpPr>
            <p:cNvPr id="26639" name="Line 12"/>
            <p:cNvSpPr>
              <a:spLocks noChangeShapeType="1"/>
            </p:cNvSpPr>
            <p:nvPr/>
          </p:nvSpPr>
          <p:spPr bwMode="auto">
            <a:xfrm>
              <a:off x="1247" y="2568"/>
              <a:ext cx="0" cy="1752"/>
            </a:xfrm>
            <a:prstGeom prst="line">
              <a:avLst/>
            </a:prstGeom>
            <a:noFill/>
            <a:ln w="9525">
              <a:solidFill>
                <a:schemeClr val="tx1"/>
              </a:solidFill>
              <a:round/>
              <a:headEnd/>
              <a:tailEnd/>
            </a:ln>
          </p:spPr>
          <p:txBody>
            <a:bodyPr/>
            <a:lstStyle/>
            <a:p>
              <a:endParaRPr lang="en-GB"/>
            </a:p>
          </p:txBody>
        </p:sp>
        <p:sp>
          <p:nvSpPr>
            <p:cNvPr id="26640" name="Line 13"/>
            <p:cNvSpPr>
              <a:spLocks noChangeShapeType="1"/>
            </p:cNvSpPr>
            <p:nvPr/>
          </p:nvSpPr>
          <p:spPr bwMode="auto">
            <a:xfrm>
              <a:off x="1066" y="3203"/>
              <a:ext cx="2449" cy="0"/>
            </a:xfrm>
            <a:prstGeom prst="line">
              <a:avLst/>
            </a:prstGeom>
            <a:noFill/>
            <a:ln w="9525">
              <a:solidFill>
                <a:schemeClr val="tx1"/>
              </a:solidFill>
              <a:round/>
              <a:headEnd/>
              <a:tailEnd/>
            </a:ln>
          </p:spPr>
          <p:txBody>
            <a:bodyPr/>
            <a:lstStyle/>
            <a:p>
              <a:endParaRPr lang="en-GB"/>
            </a:p>
          </p:txBody>
        </p:sp>
        <p:sp>
          <p:nvSpPr>
            <p:cNvPr id="26641" name="Line 14"/>
            <p:cNvSpPr>
              <a:spLocks noChangeShapeType="1"/>
            </p:cNvSpPr>
            <p:nvPr/>
          </p:nvSpPr>
          <p:spPr bwMode="auto">
            <a:xfrm>
              <a:off x="1066" y="2886"/>
              <a:ext cx="2449" cy="0"/>
            </a:xfrm>
            <a:prstGeom prst="line">
              <a:avLst/>
            </a:prstGeom>
            <a:noFill/>
            <a:ln w="9525">
              <a:solidFill>
                <a:schemeClr val="tx1"/>
              </a:solidFill>
              <a:round/>
              <a:headEnd/>
              <a:tailEnd/>
            </a:ln>
          </p:spPr>
          <p:txBody>
            <a:bodyPr/>
            <a:lstStyle/>
            <a:p>
              <a:endParaRPr lang="en-GB"/>
            </a:p>
          </p:txBody>
        </p:sp>
        <p:sp>
          <p:nvSpPr>
            <p:cNvPr id="26642" name="Line 15"/>
            <p:cNvSpPr>
              <a:spLocks noChangeShapeType="1"/>
            </p:cNvSpPr>
            <p:nvPr/>
          </p:nvSpPr>
          <p:spPr bwMode="auto">
            <a:xfrm>
              <a:off x="1111" y="3838"/>
              <a:ext cx="2449" cy="0"/>
            </a:xfrm>
            <a:prstGeom prst="line">
              <a:avLst/>
            </a:prstGeom>
            <a:noFill/>
            <a:ln w="9525">
              <a:solidFill>
                <a:schemeClr val="tx1"/>
              </a:solidFill>
              <a:round/>
              <a:headEnd/>
              <a:tailEnd/>
            </a:ln>
          </p:spPr>
          <p:txBody>
            <a:bodyPr/>
            <a:lstStyle/>
            <a:p>
              <a:endParaRPr lang="en-GB"/>
            </a:p>
          </p:txBody>
        </p:sp>
        <p:sp>
          <p:nvSpPr>
            <p:cNvPr id="26643" name="Line 16"/>
            <p:cNvSpPr>
              <a:spLocks noChangeShapeType="1"/>
            </p:cNvSpPr>
            <p:nvPr/>
          </p:nvSpPr>
          <p:spPr bwMode="auto">
            <a:xfrm>
              <a:off x="1111" y="4156"/>
              <a:ext cx="2449" cy="0"/>
            </a:xfrm>
            <a:prstGeom prst="line">
              <a:avLst/>
            </a:prstGeom>
            <a:noFill/>
            <a:ln w="9525">
              <a:solidFill>
                <a:schemeClr val="tx1"/>
              </a:solidFill>
              <a:round/>
              <a:headEnd/>
              <a:tailEnd/>
            </a:ln>
          </p:spPr>
          <p:txBody>
            <a:bodyP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55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55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55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a:xfrm>
            <a:off x="0" y="274638"/>
            <a:ext cx="9144000" cy="777875"/>
          </a:xfrm>
        </p:spPr>
        <p:txBody>
          <a:bodyPr/>
          <a:lstStyle/>
          <a:p>
            <a:pPr eaLnBrk="1" hangingPunct="1"/>
            <a:r>
              <a:rPr lang="en-GB" sz="4000" smtClean="0"/>
              <a:t>New insights from the Argand Diagram</a:t>
            </a:r>
          </a:p>
        </p:txBody>
      </p:sp>
      <p:sp>
        <p:nvSpPr>
          <p:cNvPr id="27650" name="Footer Placeholder 4"/>
          <p:cNvSpPr>
            <a:spLocks noGrp="1"/>
          </p:cNvSpPr>
          <p:nvPr>
            <p:ph type="ftr" sz="quarter" idx="11"/>
          </p:nvPr>
        </p:nvSpPr>
        <p:spPr>
          <a:noFill/>
        </p:spPr>
        <p:txBody>
          <a:bodyPr/>
          <a:lstStyle/>
          <a:p>
            <a:r>
              <a:rPr lang="en-GB" dirty="0" smtClean="0"/>
              <a:t>YDF AMC 2015/16</a:t>
            </a:r>
            <a:endParaRPr lang="en-GB" dirty="0"/>
          </a:p>
        </p:txBody>
      </p:sp>
      <p:sp>
        <p:nvSpPr>
          <p:cNvPr id="27651" name="Slide Number Placeholder 5"/>
          <p:cNvSpPr>
            <a:spLocks noGrp="1"/>
          </p:cNvSpPr>
          <p:nvPr>
            <p:ph type="sldNum" sz="quarter" idx="12"/>
          </p:nvPr>
        </p:nvSpPr>
        <p:spPr>
          <a:noFill/>
        </p:spPr>
        <p:txBody>
          <a:bodyPr>
            <a:normAutofit fontScale="85000" lnSpcReduction="20000"/>
          </a:bodyPr>
          <a:lstStyle/>
          <a:p>
            <a:fld id="{6038C4AA-1CAB-4906-B539-8EC0D44CBAFA}" type="slidenum">
              <a:rPr lang="en-GB"/>
              <a:pPr/>
              <a:t>21</a:t>
            </a:fld>
            <a:endParaRPr lang="en-GB"/>
          </a:p>
        </p:txBody>
      </p:sp>
      <p:sp>
        <p:nvSpPr>
          <p:cNvPr id="24579" name="Rectangle 3"/>
          <p:cNvSpPr>
            <a:spLocks noGrp="1" noChangeArrowheads="1"/>
          </p:cNvSpPr>
          <p:nvPr>
            <p:ph sz="quarter" idx="1"/>
          </p:nvPr>
        </p:nvSpPr>
        <p:spPr>
          <a:xfrm>
            <a:off x="0" y="1463040"/>
            <a:ext cx="9144000" cy="5202262"/>
          </a:xfrm>
        </p:spPr>
        <p:txBody>
          <a:bodyPr/>
          <a:lstStyle/>
          <a:p>
            <a:pPr eaLnBrk="1" hangingPunct="1"/>
            <a:r>
              <a:rPr lang="en-GB" sz="2800" dirty="0" smtClean="0"/>
              <a:t>We can place a complex number not just by its real and imaginary parts (x, y) but also by its </a:t>
            </a:r>
            <a:r>
              <a:rPr lang="en-GB" sz="2800" dirty="0" smtClean="0">
                <a:solidFill>
                  <a:schemeClr val="accent2"/>
                </a:solidFill>
              </a:rPr>
              <a:t>distance</a:t>
            </a:r>
            <a:r>
              <a:rPr lang="en-GB" sz="2800" dirty="0" smtClean="0"/>
              <a:t> from the origin ( known as its </a:t>
            </a:r>
            <a:r>
              <a:rPr lang="en-GB" sz="2800" dirty="0" smtClean="0">
                <a:solidFill>
                  <a:schemeClr val="accent2"/>
                </a:solidFill>
              </a:rPr>
              <a:t>modulus</a:t>
            </a:r>
            <a:r>
              <a:rPr lang="en-GB" sz="2800" dirty="0" smtClean="0"/>
              <a:t>) and the </a:t>
            </a:r>
            <a:r>
              <a:rPr lang="en-GB" sz="2800" dirty="0" smtClean="0">
                <a:solidFill>
                  <a:schemeClr val="accent2"/>
                </a:solidFill>
              </a:rPr>
              <a:t>angle</a:t>
            </a:r>
            <a:r>
              <a:rPr lang="en-GB" sz="2800" dirty="0" smtClean="0"/>
              <a:t> this makes with the x axis (known as its </a:t>
            </a:r>
            <a:r>
              <a:rPr lang="en-GB" sz="2800" dirty="0" smtClean="0">
                <a:solidFill>
                  <a:schemeClr val="accent2"/>
                </a:solidFill>
              </a:rPr>
              <a:t>argument</a:t>
            </a:r>
            <a:r>
              <a:rPr lang="en-GB" sz="2800" dirty="0" smtClean="0"/>
              <a:t>)</a:t>
            </a:r>
          </a:p>
          <a:p>
            <a:pPr eaLnBrk="1" hangingPunct="1"/>
            <a:r>
              <a:rPr lang="en-GB" sz="2800" dirty="0" smtClean="0"/>
              <a:t>This is similar to the polar coordinate system used in ship’s radar</a:t>
            </a:r>
          </a:p>
        </p:txBody>
      </p:sp>
      <p:grpSp>
        <p:nvGrpSpPr>
          <p:cNvPr id="2" name="Group 42"/>
          <p:cNvGrpSpPr>
            <a:grpSpLocks/>
          </p:cNvGrpSpPr>
          <p:nvPr/>
        </p:nvGrpSpPr>
        <p:grpSpPr bwMode="auto">
          <a:xfrm>
            <a:off x="1908175" y="3933825"/>
            <a:ext cx="2376488" cy="1728788"/>
            <a:chOff x="1202" y="2478"/>
            <a:chExt cx="1497" cy="1089"/>
          </a:xfrm>
        </p:grpSpPr>
        <p:sp>
          <p:nvSpPr>
            <p:cNvPr id="27684" name="AutoShape 20"/>
            <p:cNvSpPr>
              <a:spLocks noChangeArrowheads="1"/>
            </p:cNvSpPr>
            <p:nvPr/>
          </p:nvSpPr>
          <p:spPr bwMode="auto">
            <a:xfrm flipH="1">
              <a:off x="1292" y="2478"/>
              <a:ext cx="1134" cy="681"/>
            </a:xfrm>
            <a:prstGeom prst="rtTriangle">
              <a:avLst/>
            </a:prstGeom>
            <a:solidFill>
              <a:srgbClr val="FF3300"/>
            </a:solidFill>
            <a:ln w="9525">
              <a:solidFill>
                <a:schemeClr val="tx1"/>
              </a:solidFill>
              <a:miter lim="800000"/>
              <a:headEnd/>
              <a:tailEnd/>
            </a:ln>
          </p:spPr>
          <p:txBody>
            <a:bodyPr wrap="none" anchor="ctr"/>
            <a:lstStyle/>
            <a:p>
              <a:endParaRPr lang="en-US"/>
            </a:p>
          </p:txBody>
        </p:sp>
        <p:sp>
          <p:nvSpPr>
            <p:cNvPr id="27685" name="Text Box 22"/>
            <p:cNvSpPr txBox="1">
              <a:spLocks noChangeArrowheads="1"/>
            </p:cNvSpPr>
            <p:nvPr/>
          </p:nvSpPr>
          <p:spPr bwMode="auto">
            <a:xfrm>
              <a:off x="1837" y="3204"/>
              <a:ext cx="227" cy="231"/>
            </a:xfrm>
            <a:prstGeom prst="rect">
              <a:avLst/>
            </a:prstGeom>
            <a:noFill/>
            <a:ln w="9525">
              <a:noFill/>
              <a:miter lim="800000"/>
              <a:headEnd/>
              <a:tailEnd/>
            </a:ln>
          </p:spPr>
          <p:txBody>
            <a:bodyPr>
              <a:spAutoFit/>
            </a:bodyPr>
            <a:lstStyle/>
            <a:p>
              <a:pPr>
                <a:spcBef>
                  <a:spcPct val="50000"/>
                </a:spcBef>
              </a:pPr>
              <a:r>
                <a:rPr lang="en-GB" b="1"/>
                <a:t>x</a:t>
              </a:r>
            </a:p>
          </p:txBody>
        </p:sp>
        <p:sp>
          <p:nvSpPr>
            <p:cNvPr id="27686" name="Text Box 23"/>
            <p:cNvSpPr txBox="1">
              <a:spLocks noChangeArrowheads="1"/>
            </p:cNvSpPr>
            <p:nvPr/>
          </p:nvSpPr>
          <p:spPr bwMode="auto">
            <a:xfrm>
              <a:off x="2472" y="2660"/>
              <a:ext cx="227" cy="231"/>
            </a:xfrm>
            <a:prstGeom prst="rect">
              <a:avLst/>
            </a:prstGeom>
            <a:noFill/>
            <a:ln w="9525">
              <a:noFill/>
              <a:miter lim="800000"/>
              <a:headEnd/>
              <a:tailEnd/>
            </a:ln>
          </p:spPr>
          <p:txBody>
            <a:bodyPr>
              <a:spAutoFit/>
            </a:bodyPr>
            <a:lstStyle/>
            <a:p>
              <a:pPr>
                <a:spcBef>
                  <a:spcPct val="50000"/>
                </a:spcBef>
              </a:pPr>
              <a:r>
                <a:rPr lang="en-GB" b="1"/>
                <a:t>y</a:t>
              </a:r>
            </a:p>
          </p:txBody>
        </p:sp>
        <p:sp>
          <p:nvSpPr>
            <p:cNvPr id="27687" name="Text Box 24"/>
            <p:cNvSpPr txBox="1">
              <a:spLocks noChangeArrowheads="1"/>
            </p:cNvSpPr>
            <p:nvPr/>
          </p:nvSpPr>
          <p:spPr bwMode="auto">
            <a:xfrm>
              <a:off x="1202" y="2524"/>
              <a:ext cx="862" cy="231"/>
            </a:xfrm>
            <a:prstGeom prst="rect">
              <a:avLst/>
            </a:prstGeom>
            <a:noFill/>
            <a:ln w="9525">
              <a:noFill/>
              <a:miter lim="800000"/>
              <a:headEnd/>
              <a:tailEnd/>
            </a:ln>
          </p:spPr>
          <p:txBody>
            <a:bodyPr>
              <a:spAutoFit/>
            </a:bodyPr>
            <a:lstStyle/>
            <a:p>
              <a:pPr>
                <a:spcBef>
                  <a:spcPct val="50000"/>
                </a:spcBef>
              </a:pPr>
              <a:r>
                <a:rPr lang="en-GB" b="1"/>
                <a:t>modulus</a:t>
              </a:r>
            </a:p>
          </p:txBody>
        </p:sp>
        <p:sp>
          <p:nvSpPr>
            <p:cNvPr id="27688" name="Text Box 25"/>
            <p:cNvSpPr txBox="1">
              <a:spLocks noChangeArrowheads="1"/>
            </p:cNvSpPr>
            <p:nvPr/>
          </p:nvSpPr>
          <p:spPr bwMode="auto">
            <a:xfrm>
              <a:off x="1610" y="2977"/>
              <a:ext cx="862" cy="231"/>
            </a:xfrm>
            <a:prstGeom prst="rect">
              <a:avLst/>
            </a:prstGeom>
            <a:noFill/>
            <a:ln w="9525">
              <a:noFill/>
              <a:miter lim="800000"/>
              <a:headEnd/>
              <a:tailEnd/>
            </a:ln>
          </p:spPr>
          <p:txBody>
            <a:bodyPr>
              <a:spAutoFit/>
            </a:bodyPr>
            <a:lstStyle/>
            <a:p>
              <a:pPr>
                <a:spcBef>
                  <a:spcPct val="50000"/>
                </a:spcBef>
              </a:pPr>
              <a:r>
                <a:rPr lang="en-GB" b="1"/>
                <a:t>argument</a:t>
              </a:r>
            </a:p>
          </p:txBody>
        </p:sp>
        <p:sp>
          <p:nvSpPr>
            <p:cNvPr id="27689" name="Line 31"/>
            <p:cNvSpPr>
              <a:spLocks noChangeShapeType="1"/>
            </p:cNvSpPr>
            <p:nvPr/>
          </p:nvSpPr>
          <p:spPr bwMode="auto">
            <a:xfrm>
              <a:off x="1474" y="3068"/>
              <a:ext cx="45" cy="90"/>
            </a:xfrm>
            <a:prstGeom prst="line">
              <a:avLst/>
            </a:prstGeom>
            <a:noFill/>
            <a:ln w="9525">
              <a:solidFill>
                <a:schemeClr val="tx1"/>
              </a:solidFill>
              <a:round/>
              <a:headEnd/>
              <a:tailEnd/>
            </a:ln>
          </p:spPr>
          <p:txBody>
            <a:bodyPr/>
            <a:lstStyle/>
            <a:p>
              <a:endParaRPr lang="en-GB"/>
            </a:p>
          </p:txBody>
        </p:sp>
        <p:sp>
          <p:nvSpPr>
            <p:cNvPr id="27690" name="Line 39"/>
            <p:cNvSpPr>
              <a:spLocks noChangeShapeType="1"/>
            </p:cNvSpPr>
            <p:nvPr/>
          </p:nvSpPr>
          <p:spPr bwMode="auto">
            <a:xfrm>
              <a:off x="1247" y="3476"/>
              <a:ext cx="45" cy="91"/>
            </a:xfrm>
            <a:prstGeom prst="line">
              <a:avLst/>
            </a:prstGeom>
            <a:noFill/>
            <a:ln w="9525">
              <a:solidFill>
                <a:schemeClr val="tx1"/>
              </a:solidFill>
              <a:round/>
              <a:headEnd/>
              <a:tailEnd/>
            </a:ln>
          </p:spPr>
          <p:txBody>
            <a:bodyPr/>
            <a:lstStyle/>
            <a:p>
              <a:endParaRPr lang="en-GB"/>
            </a:p>
          </p:txBody>
        </p:sp>
      </p:grpSp>
      <p:grpSp>
        <p:nvGrpSpPr>
          <p:cNvPr id="3" name="Group 43"/>
          <p:cNvGrpSpPr>
            <a:grpSpLocks/>
          </p:cNvGrpSpPr>
          <p:nvPr/>
        </p:nvGrpSpPr>
        <p:grpSpPr bwMode="auto">
          <a:xfrm>
            <a:off x="827088" y="5157788"/>
            <a:ext cx="2160587" cy="1223962"/>
            <a:chOff x="521" y="3249"/>
            <a:chExt cx="1361" cy="771"/>
          </a:xfrm>
        </p:grpSpPr>
        <p:sp>
          <p:nvSpPr>
            <p:cNvPr id="27678" name="Text Box 27"/>
            <p:cNvSpPr txBox="1">
              <a:spLocks noChangeArrowheads="1"/>
            </p:cNvSpPr>
            <p:nvPr/>
          </p:nvSpPr>
          <p:spPr bwMode="auto">
            <a:xfrm>
              <a:off x="839" y="3249"/>
              <a:ext cx="227" cy="231"/>
            </a:xfrm>
            <a:prstGeom prst="rect">
              <a:avLst/>
            </a:prstGeom>
            <a:noFill/>
            <a:ln w="9525">
              <a:noFill/>
              <a:miter lim="800000"/>
              <a:headEnd/>
              <a:tailEnd/>
            </a:ln>
          </p:spPr>
          <p:txBody>
            <a:bodyPr>
              <a:spAutoFit/>
            </a:bodyPr>
            <a:lstStyle/>
            <a:p>
              <a:pPr>
                <a:spcBef>
                  <a:spcPct val="50000"/>
                </a:spcBef>
              </a:pPr>
              <a:r>
                <a:rPr lang="en-GB" b="1"/>
                <a:t>x</a:t>
              </a:r>
            </a:p>
          </p:txBody>
        </p:sp>
        <p:sp>
          <p:nvSpPr>
            <p:cNvPr id="27679" name="Text Box 28"/>
            <p:cNvSpPr txBox="1">
              <a:spLocks noChangeArrowheads="1"/>
            </p:cNvSpPr>
            <p:nvPr/>
          </p:nvSpPr>
          <p:spPr bwMode="auto">
            <a:xfrm>
              <a:off x="521" y="3748"/>
              <a:ext cx="227" cy="231"/>
            </a:xfrm>
            <a:prstGeom prst="rect">
              <a:avLst/>
            </a:prstGeom>
            <a:noFill/>
            <a:ln w="9525">
              <a:noFill/>
              <a:miter lim="800000"/>
              <a:headEnd/>
              <a:tailEnd/>
            </a:ln>
          </p:spPr>
          <p:txBody>
            <a:bodyPr>
              <a:spAutoFit/>
            </a:bodyPr>
            <a:lstStyle/>
            <a:p>
              <a:pPr>
                <a:spcBef>
                  <a:spcPct val="50000"/>
                </a:spcBef>
              </a:pPr>
              <a:r>
                <a:rPr lang="en-GB" b="1"/>
                <a:t>y</a:t>
              </a:r>
            </a:p>
          </p:txBody>
        </p:sp>
        <p:sp>
          <p:nvSpPr>
            <p:cNvPr id="27680" name="Text Box 29"/>
            <p:cNvSpPr txBox="1">
              <a:spLocks noChangeArrowheads="1"/>
            </p:cNvSpPr>
            <p:nvPr/>
          </p:nvSpPr>
          <p:spPr bwMode="auto">
            <a:xfrm>
              <a:off x="1020" y="3748"/>
              <a:ext cx="862" cy="231"/>
            </a:xfrm>
            <a:prstGeom prst="rect">
              <a:avLst/>
            </a:prstGeom>
            <a:noFill/>
            <a:ln w="9525">
              <a:noFill/>
              <a:miter lim="800000"/>
              <a:headEnd/>
              <a:tailEnd/>
            </a:ln>
          </p:spPr>
          <p:txBody>
            <a:bodyPr>
              <a:spAutoFit/>
            </a:bodyPr>
            <a:lstStyle/>
            <a:p>
              <a:pPr>
                <a:spcBef>
                  <a:spcPct val="50000"/>
                </a:spcBef>
              </a:pPr>
              <a:r>
                <a:rPr lang="en-GB" b="1"/>
                <a:t>modulus</a:t>
              </a:r>
            </a:p>
          </p:txBody>
        </p:sp>
        <p:sp>
          <p:nvSpPr>
            <p:cNvPr id="27681" name="Line 32"/>
            <p:cNvSpPr>
              <a:spLocks noChangeShapeType="1"/>
            </p:cNvSpPr>
            <p:nvPr/>
          </p:nvSpPr>
          <p:spPr bwMode="auto">
            <a:xfrm>
              <a:off x="1156" y="3476"/>
              <a:ext cx="91" cy="136"/>
            </a:xfrm>
            <a:prstGeom prst="line">
              <a:avLst/>
            </a:prstGeom>
            <a:noFill/>
            <a:ln w="9525">
              <a:solidFill>
                <a:schemeClr val="tx1"/>
              </a:solidFill>
              <a:round/>
              <a:headEnd/>
              <a:tailEnd/>
            </a:ln>
          </p:spPr>
          <p:txBody>
            <a:bodyPr/>
            <a:lstStyle/>
            <a:p>
              <a:endParaRPr lang="en-GB"/>
            </a:p>
          </p:txBody>
        </p:sp>
        <p:sp>
          <p:nvSpPr>
            <p:cNvPr id="27682" name="AutoShape 35"/>
            <p:cNvSpPr>
              <a:spLocks noChangeArrowheads="1"/>
            </p:cNvSpPr>
            <p:nvPr/>
          </p:nvSpPr>
          <p:spPr bwMode="auto">
            <a:xfrm flipV="1">
              <a:off x="884" y="3476"/>
              <a:ext cx="498" cy="544"/>
            </a:xfrm>
            <a:prstGeom prst="rtTriangle">
              <a:avLst/>
            </a:prstGeom>
            <a:solidFill>
              <a:schemeClr val="hlink"/>
            </a:solidFill>
            <a:ln w="9525">
              <a:solidFill>
                <a:schemeClr val="tx1"/>
              </a:solidFill>
              <a:miter lim="800000"/>
              <a:headEnd/>
              <a:tailEnd/>
            </a:ln>
          </p:spPr>
          <p:txBody>
            <a:bodyPr wrap="none" anchor="ctr"/>
            <a:lstStyle/>
            <a:p>
              <a:endParaRPr lang="en-US"/>
            </a:p>
          </p:txBody>
        </p:sp>
        <p:sp>
          <p:nvSpPr>
            <p:cNvPr id="27683" name="Text Box 30"/>
            <p:cNvSpPr txBox="1">
              <a:spLocks noChangeArrowheads="1"/>
            </p:cNvSpPr>
            <p:nvPr/>
          </p:nvSpPr>
          <p:spPr bwMode="auto">
            <a:xfrm>
              <a:off x="521" y="3430"/>
              <a:ext cx="862" cy="231"/>
            </a:xfrm>
            <a:prstGeom prst="rect">
              <a:avLst/>
            </a:prstGeom>
            <a:noFill/>
            <a:ln w="9525">
              <a:noFill/>
              <a:miter lim="800000"/>
              <a:headEnd/>
              <a:tailEnd/>
            </a:ln>
          </p:spPr>
          <p:txBody>
            <a:bodyPr>
              <a:spAutoFit/>
            </a:bodyPr>
            <a:lstStyle/>
            <a:p>
              <a:pPr>
                <a:spcBef>
                  <a:spcPct val="50000"/>
                </a:spcBef>
              </a:pPr>
              <a:r>
                <a:rPr lang="en-GB" b="1"/>
                <a:t>argument</a:t>
              </a:r>
            </a:p>
          </p:txBody>
        </p:sp>
      </p:grpSp>
      <p:grpSp>
        <p:nvGrpSpPr>
          <p:cNvPr id="4" name="Group 41"/>
          <p:cNvGrpSpPr>
            <a:grpSpLocks/>
          </p:cNvGrpSpPr>
          <p:nvPr/>
        </p:nvGrpSpPr>
        <p:grpSpPr bwMode="auto">
          <a:xfrm>
            <a:off x="4767849" y="3753656"/>
            <a:ext cx="4032250" cy="2781300"/>
            <a:chOff x="2835" y="2205"/>
            <a:chExt cx="2540" cy="1752"/>
          </a:xfrm>
        </p:grpSpPr>
        <p:sp>
          <p:nvSpPr>
            <p:cNvPr id="27657" name="Oval 4"/>
            <p:cNvSpPr>
              <a:spLocks noChangeArrowheads="1"/>
            </p:cNvSpPr>
            <p:nvPr/>
          </p:nvSpPr>
          <p:spPr bwMode="auto">
            <a:xfrm>
              <a:off x="5058" y="2478"/>
              <a:ext cx="90" cy="90"/>
            </a:xfrm>
            <a:prstGeom prst="ellipse">
              <a:avLst/>
            </a:prstGeom>
            <a:solidFill>
              <a:schemeClr val="tx1"/>
            </a:solidFill>
            <a:ln w="9525">
              <a:solidFill>
                <a:schemeClr val="tx1"/>
              </a:solidFill>
              <a:round/>
              <a:headEnd/>
              <a:tailEnd/>
            </a:ln>
          </p:spPr>
          <p:txBody>
            <a:bodyPr wrap="none" anchor="ctr"/>
            <a:lstStyle/>
            <a:p>
              <a:endParaRPr lang="en-US"/>
            </a:p>
          </p:txBody>
        </p:sp>
        <p:grpSp>
          <p:nvGrpSpPr>
            <p:cNvPr id="27658" name="Group 5"/>
            <p:cNvGrpSpPr>
              <a:grpSpLocks/>
            </p:cNvGrpSpPr>
            <p:nvPr/>
          </p:nvGrpSpPr>
          <p:grpSpPr bwMode="auto">
            <a:xfrm>
              <a:off x="2835" y="2205"/>
              <a:ext cx="2540" cy="1752"/>
              <a:chOff x="1066" y="2568"/>
              <a:chExt cx="2540" cy="1752"/>
            </a:xfrm>
          </p:grpSpPr>
          <p:sp>
            <p:nvSpPr>
              <p:cNvPr id="27666" name="Line 6"/>
              <p:cNvSpPr>
                <a:spLocks noChangeShapeType="1"/>
              </p:cNvSpPr>
              <p:nvPr/>
            </p:nvSpPr>
            <p:spPr bwMode="auto">
              <a:xfrm>
                <a:off x="2290" y="2614"/>
                <a:ext cx="0" cy="1706"/>
              </a:xfrm>
              <a:prstGeom prst="line">
                <a:avLst/>
              </a:prstGeom>
              <a:noFill/>
              <a:ln w="57150">
                <a:solidFill>
                  <a:schemeClr val="tx1"/>
                </a:solidFill>
                <a:round/>
                <a:headEnd/>
                <a:tailEnd/>
              </a:ln>
            </p:spPr>
            <p:txBody>
              <a:bodyPr/>
              <a:lstStyle/>
              <a:p>
                <a:endParaRPr lang="en-GB"/>
              </a:p>
            </p:txBody>
          </p:sp>
          <p:sp>
            <p:nvSpPr>
              <p:cNvPr id="27667" name="Line 7"/>
              <p:cNvSpPr>
                <a:spLocks noChangeShapeType="1"/>
              </p:cNvSpPr>
              <p:nvPr/>
            </p:nvSpPr>
            <p:spPr bwMode="auto">
              <a:xfrm>
                <a:off x="1156" y="3521"/>
                <a:ext cx="2450" cy="0"/>
              </a:xfrm>
              <a:prstGeom prst="line">
                <a:avLst/>
              </a:prstGeom>
              <a:noFill/>
              <a:ln w="57150">
                <a:solidFill>
                  <a:schemeClr val="tx1"/>
                </a:solidFill>
                <a:round/>
                <a:headEnd/>
                <a:tailEnd/>
              </a:ln>
            </p:spPr>
            <p:txBody>
              <a:bodyPr/>
              <a:lstStyle/>
              <a:p>
                <a:endParaRPr lang="en-GB"/>
              </a:p>
            </p:txBody>
          </p:sp>
          <p:sp>
            <p:nvSpPr>
              <p:cNvPr id="27668" name="Line 8"/>
              <p:cNvSpPr>
                <a:spLocks noChangeShapeType="1"/>
              </p:cNvSpPr>
              <p:nvPr/>
            </p:nvSpPr>
            <p:spPr bwMode="auto">
              <a:xfrm>
                <a:off x="2608" y="2568"/>
                <a:ext cx="0" cy="1752"/>
              </a:xfrm>
              <a:prstGeom prst="line">
                <a:avLst/>
              </a:prstGeom>
              <a:noFill/>
              <a:ln w="9525">
                <a:solidFill>
                  <a:schemeClr val="tx1"/>
                </a:solidFill>
                <a:round/>
                <a:headEnd/>
                <a:tailEnd/>
              </a:ln>
            </p:spPr>
            <p:txBody>
              <a:bodyPr/>
              <a:lstStyle/>
              <a:p>
                <a:endParaRPr lang="en-GB"/>
              </a:p>
            </p:txBody>
          </p:sp>
          <p:sp>
            <p:nvSpPr>
              <p:cNvPr id="27669" name="Line 9"/>
              <p:cNvSpPr>
                <a:spLocks noChangeShapeType="1"/>
              </p:cNvSpPr>
              <p:nvPr/>
            </p:nvSpPr>
            <p:spPr bwMode="auto">
              <a:xfrm>
                <a:off x="2971" y="2568"/>
                <a:ext cx="0" cy="1752"/>
              </a:xfrm>
              <a:prstGeom prst="line">
                <a:avLst/>
              </a:prstGeom>
              <a:noFill/>
              <a:ln w="9525">
                <a:solidFill>
                  <a:schemeClr val="tx1"/>
                </a:solidFill>
                <a:round/>
                <a:headEnd/>
                <a:tailEnd/>
              </a:ln>
            </p:spPr>
            <p:txBody>
              <a:bodyPr/>
              <a:lstStyle/>
              <a:p>
                <a:endParaRPr lang="en-GB"/>
              </a:p>
            </p:txBody>
          </p:sp>
          <p:sp>
            <p:nvSpPr>
              <p:cNvPr id="27670" name="Line 10"/>
              <p:cNvSpPr>
                <a:spLocks noChangeShapeType="1"/>
              </p:cNvSpPr>
              <p:nvPr/>
            </p:nvSpPr>
            <p:spPr bwMode="auto">
              <a:xfrm>
                <a:off x="3334" y="2568"/>
                <a:ext cx="0" cy="1752"/>
              </a:xfrm>
              <a:prstGeom prst="line">
                <a:avLst/>
              </a:prstGeom>
              <a:noFill/>
              <a:ln w="9525">
                <a:solidFill>
                  <a:schemeClr val="tx1"/>
                </a:solidFill>
                <a:round/>
                <a:headEnd/>
                <a:tailEnd/>
              </a:ln>
            </p:spPr>
            <p:txBody>
              <a:bodyPr/>
              <a:lstStyle/>
              <a:p>
                <a:endParaRPr lang="en-GB"/>
              </a:p>
            </p:txBody>
          </p:sp>
          <p:sp>
            <p:nvSpPr>
              <p:cNvPr id="27671" name="Line 11"/>
              <p:cNvSpPr>
                <a:spLocks noChangeShapeType="1"/>
              </p:cNvSpPr>
              <p:nvPr/>
            </p:nvSpPr>
            <p:spPr bwMode="auto">
              <a:xfrm>
                <a:off x="1973" y="2568"/>
                <a:ext cx="0" cy="1752"/>
              </a:xfrm>
              <a:prstGeom prst="line">
                <a:avLst/>
              </a:prstGeom>
              <a:noFill/>
              <a:ln w="9525">
                <a:solidFill>
                  <a:schemeClr val="tx1"/>
                </a:solidFill>
                <a:round/>
                <a:headEnd/>
                <a:tailEnd/>
              </a:ln>
            </p:spPr>
            <p:txBody>
              <a:bodyPr/>
              <a:lstStyle/>
              <a:p>
                <a:endParaRPr lang="en-GB"/>
              </a:p>
            </p:txBody>
          </p:sp>
          <p:sp>
            <p:nvSpPr>
              <p:cNvPr id="27672" name="Line 12"/>
              <p:cNvSpPr>
                <a:spLocks noChangeShapeType="1"/>
              </p:cNvSpPr>
              <p:nvPr/>
            </p:nvSpPr>
            <p:spPr bwMode="auto">
              <a:xfrm>
                <a:off x="1610" y="2568"/>
                <a:ext cx="0" cy="1752"/>
              </a:xfrm>
              <a:prstGeom prst="line">
                <a:avLst/>
              </a:prstGeom>
              <a:noFill/>
              <a:ln w="9525">
                <a:solidFill>
                  <a:schemeClr val="tx1"/>
                </a:solidFill>
                <a:round/>
                <a:headEnd/>
                <a:tailEnd/>
              </a:ln>
            </p:spPr>
            <p:txBody>
              <a:bodyPr/>
              <a:lstStyle/>
              <a:p>
                <a:endParaRPr lang="en-GB"/>
              </a:p>
            </p:txBody>
          </p:sp>
          <p:sp>
            <p:nvSpPr>
              <p:cNvPr id="27673" name="Line 13"/>
              <p:cNvSpPr>
                <a:spLocks noChangeShapeType="1"/>
              </p:cNvSpPr>
              <p:nvPr/>
            </p:nvSpPr>
            <p:spPr bwMode="auto">
              <a:xfrm>
                <a:off x="1247" y="2568"/>
                <a:ext cx="0" cy="1752"/>
              </a:xfrm>
              <a:prstGeom prst="line">
                <a:avLst/>
              </a:prstGeom>
              <a:noFill/>
              <a:ln w="9525">
                <a:solidFill>
                  <a:schemeClr val="tx1"/>
                </a:solidFill>
                <a:round/>
                <a:headEnd/>
                <a:tailEnd/>
              </a:ln>
            </p:spPr>
            <p:txBody>
              <a:bodyPr/>
              <a:lstStyle/>
              <a:p>
                <a:endParaRPr lang="en-GB"/>
              </a:p>
            </p:txBody>
          </p:sp>
          <p:sp>
            <p:nvSpPr>
              <p:cNvPr id="27674" name="Line 14"/>
              <p:cNvSpPr>
                <a:spLocks noChangeShapeType="1"/>
              </p:cNvSpPr>
              <p:nvPr/>
            </p:nvSpPr>
            <p:spPr bwMode="auto">
              <a:xfrm>
                <a:off x="1066" y="3203"/>
                <a:ext cx="2449" cy="0"/>
              </a:xfrm>
              <a:prstGeom prst="line">
                <a:avLst/>
              </a:prstGeom>
              <a:noFill/>
              <a:ln w="9525">
                <a:solidFill>
                  <a:schemeClr val="tx1"/>
                </a:solidFill>
                <a:round/>
                <a:headEnd/>
                <a:tailEnd/>
              </a:ln>
            </p:spPr>
            <p:txBody>
              <a:bodyPr/>
              <a:lstStyle/>
              <a:p>
                <a:endParaRPr lang="en-GB"/>
              </a:p>
            </p:txBody>
          </p:sp>
          <p:sp>
            <p:nvSpPr>
              <p:cNvPr id="27675" name="Line 15"/>
              <p:cNvSpPr>
                <a:spLocks noChangeShapeType="1"/>
              </p:cNvSpPr>
              <p:nvPr/>
            </p:nvSpPr>
            <p:spPr bwMode="auto">
              <a:xfrm>
                <a:off x="1066" y="2886"/>
                <a:ext cx="2449" cy="0"/>
              </a:xfrm>
              <a:prstGeom prst="line">
                <a:avLst/>
              </a:prstGeom>
              <a:noFill/>
              <a:ln w="9525">
                <a:solidFill>
                  <a:schemeClr val="tx1"/>
                </a:solidFill>
                <a:round/>
                <a:headEnd/>
                <a:tailEnd/>
              </a:ln>
            </p:spPr>
            <p:txBody>
              <a:bodyPr/>
              <a:lstStyle/>
              <a:p>
                <a:endParaRPr lang="en-GB"/>
              </a:p>
            </p:txBody>
          </p:sp>
          <p:sp>
            <p:nvSpPr>
              <p:cNvPr id="27676" name="Line 16"/>
              <p:cNvSpPr>
                <a:spLocks noChangeShapeType="1"/>
              </p:cNvSpPr>
              <p:nvPr/>
            </p:nvSpPr>
            <p:spPr bwMode="auto">
              <a:xfrm>
                <a:off x="1111" y="3838"/>
                <a:ext cx="2449" cy="0"/>
              </a:xfrm>
              <a:prstGeom prst="line">
                <a:avLst/>
              </a:prstGeom>
              <a:noFill/>
              <a:ln w="9525">
                <a:solidFill>
                  <a:schemeClr val="tx1"/>
                </a:solidFill>
                <a:round/>
                <a:headEnd/>
                <a:tailEnd/>
              </a:ln>
            </p:spPr>
            <p:txBody>
              <a:bodyPr/>
              <a:lstStyle/>
              <a:p>
                <a:endParaRPr lang="en-GB"/>
              </a:p>
            </p:txBody>
          </p:sp>
          <p:sp>
            <p:nvSpPr>
              <p:cNvPr id="27677" name="Line 17"/>
              <p:cNvSpPr>
                <a:spLocks noChangeShapeType="1"/>
              </p:cNvSpPr>
              <p:nvPr/>
            </p:nvSpPr>
            <p:spPr bwMode="auto">
              <a:xfrm>
                <a:off x="1111" y="4156"/>
                <a:ext cx="2449" cy="0"/>
              </a:xfrm>
              <a:prstGeom prst="line">
                <a:avLst/>
              </a:prstGeom>
              <a:noFill/>
              <a:ln w="9525">
                <a:solidFill>
                  <a:schemeClr val="tx1"/>
                </a:solidFill>
                <a:round/>
                <a:headEnd/>
                <a:tailEnd/>
              </a:ln>
            </p:spPr>
            <p:txBody>
              <a:bodyPr/>
              <a:lstStyle/>
              <a:p>
                <a:endParaRPr lang="en-GB"/>
              </a:p>
            </p:txBody>
          </p:sp>
        </p:grpSp>
        <p:sp>
          <p:nvSpPr>
            <p:cNvPr id="27659" name="Freeform 19"/>
            <p:cNvSpPr>
              <a:spLocks/>
            </p:cNvSpPr>
            <p:nvPr/>
          </p:nvSpPr>
          <p:spPr bwMode="auto">
            <a:xfrm>
              <a:off x="4076" y="2994"/>
              <a:ext cx="334" cy="157"/>
            </a:xfrm>
            <a:custGeom>
              <a:avLst/>
              <a:gdLst>
                <a:gd name="T0" fmla="*/ 42 w 334"/>
                <a:gd name="T1" fmla="*/ 156 h 157"/>
                <a:gd name="T2" fmla="*/ 102 w 334"/>
                <a:gd name="T3" fmla="*/ 152 h 157"/>
                <a:gd name="T4" fmla="*/ 190 w 334"/>
                <a:gd name="T5" fmla="*/ 152 h 157"/>
                <a:gd name="T6" fmla="*/ 248 w 334"/>
                <a:gd name="T7" fmla="*/ 148 h 157"/>
                <a:gd name="T8" fmla="*/ 311 w 334"/>
                <a:gd name="T9" fmla="*/ 143 h 157"/>
                <a:gd name="T10" fmla="*/ 299 w 334"/>
                <a:gd name="T11" fmla="*/ 70 h 157"/>
                <a:gd name="T12" fmla="*/ 238 w 334"/>
                <a:gd name="T13" fmla="*/ 8 h 157"/>
                <a:gd name="T14" fmla="*/ 200 w 334"/>
                <a:gd name="T15" fmla="*/ 24 h 157"/>
                <a:gd name="T16" fmla="*/ 132 w 334"/>
                <a:gd name="T17" fmla="*/ 64 h 157"/>
                <a:gd name="T18" fmla="*/ 94 w 334"/>
                <a:gd name="T19" fmla="*/ 86 h 157"/>
                <a:gd name="T20" fmla="*/ 44 w 334"/>
                <a:gd name="T21" fmla="*/ 120 h 157"/>
                <a:gd name="T22" fmla="*/ 0 w 334"/>
                <a:gd name="T23" fmla="*/ 144 h 157"/>
                <a:gd name="T24" fmla="*/ 42 w 334"/>
                <a:gd name="T25" fmla="*/ 156 h 15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4"/>
                <a:gd name="T40" fmla="*/ 0 h 157"/>
                <a:gd name="T41" fmla="*/ 334 w 334"/>
                <a:gd name="T42" fmla="*/ 157 h 15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4" h="157">
                  <a:moveTo>
                    <a:pt x="42" y="156"/>
                  </a:moveTo>
                  <a:cubicBezTo>
                    <a:pt x="59" y="157"/>
                    <a:pt x="77" y="153"/>
                    <a:pt x="102" y="152"/>
                  </a:cubicBezTo>
                  <a:cubicBezTo>
                    <a:pt x="127" y="151"/>
                    <a:pt x="166" y="153"/>
                    <a:pt x="190" y="152"/>
                  </a:cubicBezTo>
                  <a:cubicBezTo>
                    <a:pt x="214" y="151"/>
                    <a:pt x="228" y="149"/>
                    <a:pt x="248" y="148"/>
                  </a:cubicBezTo>
                  <a:cubicBezTo>
                    <a:pt x="268" y="147"/>
                    <a:pt x="302" y="156"/>
                    <a:pt x="311" y="143"/>
                  </a:cubicBezTo>
                  <a:cubicBezTo>
                    <a:pt x="334" y="135"/>
                    <a:pt x="309" y="93"/>
                    <a:pt x="299" y="70"/>
                  </a:cubicBezTo>
                  <a:cubicBezTo>
                    <a:pt x="289" y="48"/>
                    <a:pt x="258" y="21"/>
                    <a:pt x="238" y="8"/>
                  </a:cubicBezTo>
                  <a:cubicBezTo>
                    <a:pt x="217" y="0"/>
                    <a:pt x="218" y="17"/>
                    <a:pt x="200" y="24"/>
                  </a:cubicBezTo>
                  <a:cubicBezTo>
                    <a:pt x="182" y="33"/>
                    <a:pt x="150" y="54"/>
                    <a:pt x="132" y="64"/>
                  </a:cubicBezTo>
                  <a:cubicBezTo>
                    <a:pt x="124" y="76"/>
                    <a:pt x="122" y="72"/>
                    <a:pt x="94" y="86"/>
                  </a:cubicBezTo>
                  <a:cubicBezTo>
                    <a:pt x="82" y="95"/>
                    <a:pt x="60" y="110"/>
                    <a:pt x="44" y="120"/>
                  </a:cubicBezTo>
                  <a:cubicBezTo>
                    <a:pt x="28" y="130"/>
                    <a:pt x="0" y="138"/>
                    <a:pt x="0" y="144"/>
                  </a:cubicBezTo>
                  <a:cubicBezTo>
                    <a:pt x="0" y="150"/>
                    <a:pt x="25" y="155"/>
                    <a:pt x="42" y="156"/>
                  </a:cubicBezTo>
                  <a:close/>
                </a:path>
              </a:pathLst>
            </a:custGeom>
            <a:solidFill>
              <a:srgbClr val="FF3300"/>
            </a:solidFill>
            <a:ln w="9525">
              <a:solidFill>
                <a:srgbClr val="FF3300"/>
              </a:solidFill>
              <a:round/>
              <a:headEnd/>
              <a:tailEnd/>
            </a:ln>
          </p:spPr>
          <p:txBody>
            <a:bodyPr/>
            <a:lstStyle/>
            <a:p>
              <a:endParaRPr lang="en-US"/>
            </a:p>
          </p:txBody>
        </p:sp>
        <p:sp>
          <p:nvSpPr>
            <p:cNvPr id="27660" name="Freeform 18"/>
            <p:cNvSpPr>
              <a:spLocks/>
            </p:cNvSpPr>
            <p:nvPr/>
          </p:nvSpPr>
          <p:spPr bwMode="auto">
            <a:xfrm>
              <a:off x="4059" y="2523"/>
              <a:ext cx="1043" cy="635"/>
            </a:xfrm>
            <a:custGeom>
              <a:avLst/>
              <a:gdLst>
                <a:gd name="T0" fmla="*/ 1043 w 1043"/>
                <a:gd name="T1" fmla="*/ 0 h 635"/>
                <a:gd name="T2" fmla="*/ 244 w 1043"/>
                <a:gd name="T3" fmla="*/ 492 h 635"/>
                <a:gd name="T4" fmla="*/ 0 w 1043"/>
                <a:gd name="T5" fmla="*/ 635 h 635"/>
                <a:gd name="T6" fmla="*/ 0 60000 65536"/>
                <a:gd name="T7" fmla="*/ 0 60000 65536"/>
                <a:gd name="T8" fmla="*/ 0 60000 65536"/>
                <a:gd name="T9" fmla="*/ 0 w 1043"/>
                <a:gd name="T10" fmla="*/ 0 h 635"/>
                <a:gd name="T11" fmla="*/ 1043 w 1043"/>
                <a:gd name="T12" fmla="*/ 635 h 635"/>
              </a:gdLst>
              <a:ahLst/>
              <a:cxnLst>
                <a:cxn ang="T6">
                  <a:pos x="T0" y="T1"/>
                </a:cxn>
                <a:cxn ang="T7">
                  <a:pos x="T2" y="T3"/>
                </a:cxn>
                <a:cxn ang="T8">
                  <a:pos x="T4" y="T5"/>
                </a:cxn>
              </a:cxnLst>
              <a:rect l="T9" t="T10" r="T11" b="T12"/>
              <a:pathLst>
                <a:path w="1043" h="635">
                  <a:moveTo>
                    <a:pt x="1043" y="0"/>
                  </a:moveTo>
                  <a:lnTo>
                    <a:pt x="244" y="492"/>
                  </a:lnTo>
                  <a:lnTo>
                    <a:pt x="0" y="635"/>
                  </a:lnTo>
                </a:path>
              </a:pathLst>
            </a:custGeom>
            <a:noFill/>
            <a:ln w="38100">
              <a:solidFill>
                <a:srgbClr val="FF3300"/>
              </a:solidFill>
              <a:round/>
              <a:headEnd/>
              <a:tailEnd/>
            </a:ln>
          </p:spPr>
          <p:txBody>
            <a:bodyPr/>
            <a:lstStyle/>
            <a:p>
              <a:endParaRPr lang="en-US"/>
            </a:p>
          </p:txBody>
        </p:sp>
        <p:sp>
          <p:nvSpPr>
            <p:cNvPr id="27661" name="Text Box 21"/>
            <p:cNvSpPr txBox="1">
              <a:spLocks noChangeArrowheads="1"/>
            </p:cNvSpPr>
            <p:nvPr/>
          </p:nvSpPr>
          <p:spPr bwMode="auto">
            <a:xfrm>
              <a:off x="4876" y="2205"/>
              <a:ext cx="454" cy="231"/>
            </a:xfrm>
            <a:prstGeom prst="rect">
              <a:avLst/>
            </a:prstGeom>
            <a:noFill/>
            <a:ln w="9525">
              <a:noFill/>
              <a:miter lim="800000"/>
              <a:headEnd/>
              <a:tailEnd/>
            </a:ln>
          </p:spPr>
          <p:txBody>
            <a:bodyPr>
              <a:spAutoFit/>
            </a:bodyPr>
            <a:lstStyle/>
            <a:p>
              <a:pPr>
                <a:spcBef>
                  <a:spcPct val="50000"/>
                </a:spcBef>
              </a:pPr>
              <a:r>
                <a:rPr lang="en-GB" b="1"/>
                <a:t>(x,y)</a:t>
              </a:r>
            </a:p>
          </p:txBody>
        </p:sp>
        <p:sp>
          <p:nvSpPr>
            <p:cNvPr id="27662" name="Line 34"/>
            <p:cNvSpPr>
              <a:spLocks noChangeShapeType="1"/>
            </p:cNvSpPr>
            <p:nvPr/>
          </p:nvSpPr>
          <p:spPr bwMode="auto">
            <a:xfrm flipH="1">
              <a:off x="3560" y="3158"/>
              <a:ext cx="499" cy="545"/>
            </a:xfrm>
            <a:prstGeom prst="line">
              <a:avLst/>
            </a:prstGeom>
            <a:noFill/>
            <a:ln w="38100">
              <a:solidFill>
                <a:schemeClr val="hlink"/>
              </a:solidFill>
              <a:round/>
              <a:headEnd/>
              <a:tailEnd/>
            </a:ln>
          </p:spPr>
          <p:txBody>
            <a:bodyPr/>
            <a:lstStyle/>
            <a:p>
              <a:endParaRPr lang="en-GB"/>
            </a:p>
          </p:txBody>
        </p:sp>
        <p:sp>
          <p:nvSpPr>
            <p:cNvPr id="27663" name="Freeform 36"/>
            <p:cNvSpPr>
              <a:spLocks/>
            </p:cNvSpPr>
            <p:nvPr/>
          </p:nvSpPr>
          <p:spPr bwMode="auto">
            <a:xfrm>
              <a:off x="3732" y="3158"/>
              <a:ext cx="305" cy="207"/>
            </a:xfrm>
            <a:custGeom>
              <a:avLst/>
              <a:gdLst>
                <a:gd name="T0" fmla="*/ 294 w 305"/>
                <a:gd name="T1" fmla="*/ 0 h 207"/>
                <a:gd name="T2" fmla="*/ 261 w 305"/>
                <a:gd name="T3" fmla="*/ 4 h 207"/>
                <a:gd name="T4" fmla="*/ 192 w 305"/>
                <a:gd name="T5" fmla="*/ 12 h 207"/>
                <a:gd name="T6" fmla="*/ 11 w 305"/>
                <a:gd name="T7" fmla="*/ 10 h 207"/>
                <a:gd name="T8" fmla="*/ 3 w 305"/>
                <a:gd name="T9" fmla="*/ 37 h 207"/>
                <a:gd name="T10" fmla="*/ 11 w 305"/>
                <a:gd name="T11" fmla="*/ 111 h 207"/>
                <a:gd name="T12" fmla="*/ 41 w 305"/>
                <a:gd name="T13" fmla="*/ 157 h 207"/>
                <a:gd name="T14" fmla="*/ 71 w 305"/>
                <a:gd name="T15" fmla="*/ 178 h 207"/>
                <a:gd name="T16" fmla="*/ 113 w 305"/>
                <a:gd name="T17" fmla="*/ 199 h 207"/>
                <a:gd name="T18" fmla="*/ 128 w 305"/>
                <a:gd name="T19" fmla="*/ 207 h 207"/>
                <a:gd name="T20" fmla="*/ 141 w 305"/>
                <a:gd name="T21" fmla="*/ 199 h 207"/>
                <a:gd name="T22" fmla="*/ 158 w 305"/>
                <a:gd name="T23" fmla="*/ 184 h 207"/>
                <a:gd name="T24" fmla="*/ 173 w 305"/>
                <a:gd name="T25" fmla="*/ 169 h 207"/>
                <a:gd name="T26" fmla="*/ 201 w 305"/>
                <a:gd name="T27" fmla="*/ 141 h 207"/>
                <a:gd name="T28" fmla="*/ 221 w 305"/>
                <a:gd name="T29" fmla="*/ 121 h 207"/>
                <a:gd name="T30" fmla="*/ 236 w 305"/>
                <a:gd name="T31" fmla="*/ 97 h 207"/>
                <a:gd name="T32" fmla="*/ 243 w 305"/>
                <a:gd name="T33" fmla="*/ 81 h 207"/>
                <a:gd name="T34" fmla="*/ 260 w 305"/>
                <a:gd name="T35" fmla="*/ 58 h 207"/>
                <a:gd name="T36" fmla="*/ 293 w 305"/>
                <a:gd name="T37" fmla="*/ 27 h 207"/>
                <a:gd name="T38" fmla="*/ 305 w 305"/>
                <a:gd name="T39" fmla="*/ 9 h 207"/>
                <a:gd name="T40" fmla="*/ 294 w 305"/>
                <a:gd name="T41" fmla="*/ 0 h 20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05"/>
                <a:gd name="T64" fmla="*/ 0 h 207"/>
                <a:gd name="T65" fmla="*/ 305 w 305"/>
                <a:gd name="T66" fmla="*/ 207 h 20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05" h="207">
                  <a:moveTo>
                    <a:pt x="294" y="0"/>
                  </a:moveTo>
                  <a:cubicBezTo>
                    <a:pt x="283" y="2"/>
                    <a:pt x="272" y="3"/>
                    <a:pt x="261" y="4"/>
                  </a:cubicBezTo>
                  <a:cubicBezTo>
                    <a:pt x="241" y="11"/>
                    <a:pt x="214" y="9"/>
                    <a:pt x="192" y="12"/>
                  </a:cubicBezTo>
                  <a:cubicBezTo>
                    <a:pt x="129" y="10"/>
                    <a:pt x="75" y="9"/>
                    <a:pt x="11" y="10"/>
                  </a:cubicBezTo>
                  <a:cubicBezTo>
                    <a:pt x="6" y="18"/>
                    <a:pt x="3" y="37"/>
                    <a:pt x="3" y="37"/>
                  </a:cubicBezTo>
                  <a:cubicBezTo>
                    <a:pt x="4" y="50"/>
                    <a:pt x="0" y="93"/>
                    <a:pt x="11" y="111"/>
                  </a:cubicBezTo>
                  <a:cubicBezTo>
                    <a:pt x="13" y="121"/>
                    <a:pt x="31" y="151"/>
                    <a:pt x="41" y="157"/>
                  </a:cubicBezTo>
                  <a:cubicBezTo>
                    <a:pt x="46" y="166"/>
                    <a:pt x="61" y="176"/>
                    <a:pt x="71" y="178"/>
                  </a:cubicBezTo>
                  <a:cubicBezTo>
                    <a:pt x="83" y="184"/>
                    <a:pt x="99" y="197"/>
                    <a:pt x="113" y="199"/>
                  </a:cubicBezTo>
                  <a:cubicBezTo>
                    <a:pt x="118" y="203"/>
                    <a:pt x="123" y="205"/>
                    <a:pt x="128" y="207"/>
                  </a:cubicBezTo>
                  <a:cubicBezTo>
                    <a:pt x="132" y="204"/>
                    <a:pt x="136" y="201"/>
                    <a:pt x="141" y="199"/>
                  </a:cubicBezTo>
                  <a:cubicBezTo>
                    <a:pt x="145" y="193"/>
                    <a:pt x="152" y="188"/>
                    <a:pt x="158" y="184"/>
                  </a:cubicBezTo>
                  <a:cubicBezTo>
                    <a:pt x="162" y="178"/>
                    <a:pt x="167" y="173"/>
                    <a:pt x="173" y="169"/>
                  </a:cubicBezTo>
                  <a:cubicBezTo>
                    <a:pt x="181" y="158"/>
                    <a:pt x="190" y="149"/>
                    <a:pt x="201" y="141"/>
                  </a:cubicBezTo>
                  <a:cubicBezTo>
                    <a:pt x="206" y="133"/>
                    <a:pt x="213" y="126"/>
                    <a:pt x="221" y="121"/>
                  </a:cubicBezTo>
                  <a:cubicBezTo>
                    <a:pt x="227" y="113"/>
                    <a:pt x="231" y="106"/>
                    <a:pt x="236" y="97"/>
                  </a:cubicBezTo>
                  <a:cubicBezTo>
                    <a:pt x="237" y="90"/>
                    <a:pt x="238" y="86"/>
                    <a:pt x="243" y="81"/>
                  </a:cubicBezTo>
                  <a:cubicBezTo>
                    <a:pt x="246" y="73"/>
                    <a:pt x="252" y="63"/>
                    <a:pt x="260" y="58"/>
                  </a:cubicBezTo>
                  <a:cubicBezTo>
                    <a:pt x="269" y="46"/>
                    <a:pt x="280" y="35"/>
                    <a:pt x="293" y="27"/>
                  </a:cubicBezTo>
                  <a:cubicBezTo>
                    <a:pt x="297" y="21"/>
                    <a:pt x="301" y="15"/>
                    <a:pt x="305" y="9"/>
                  </a:cubicBezTo>
                  <a:cubicBezTo>
                    <a:pt x="301" y="6"/>
                    <a:pt x="297" y="4"/>
                    <a:pt x="294" y="0"/>
                  </a:cubicBezTo>
                  <a:close/>
                </a:path>
              </a:pathLst>
            </a:custGeom>
            <a:solidFill>
              <a:schemeClr val="hlink"/>
            </a:solidFill>
            <a:ln w="9525">
              <a:solidFill>
                <a:schemeClr val="hlink"/>
              </a:solidFill>
              <a:round/>
              <a:headEnd/>
              <a:tailEnd/>
            </a:ln>
          </p:spPr>
          <p:txBody>
            <a:bodyPr/>
            <a:lstStyle/>
            <a:p>
              <a:endParaRPr lang="en-US"/>
            </a:p>
          </p:txBody>
        </p:sp>
        <p:sp>
          <p:nvSpPr>
            <p:cNvPr id="27664" name="Oval 37"/>
            <p:cNvSpPr>
              <a:spLocks noChangeArrowheads="1"/>
            </p:cNvSpPr>
            <p:nvPr/>
          </p:nvSpPr>
          <p:spPr bwMode="auto">
            <a:xfrm>
              <a:off x="3515" y="3657"/>
              <a:ext cx="91" cy="91"/>
            </a:xfrm>
            <a:prstGeom prst="ellipse">
              <a:avLst/>
            </a:prstGeom>
            <a:solidFill>
              <a:schemeClr val="tx1"/>
            </a:solidFill>
            <a:ln w="9525">
              <a:solidFill>
                <a:schemeClr val="tx1"/>
              </a:solidFill>
              <a:round/>
              <a:headEnd/>
              <a:tailEnd/>
            </a:ln>
          </p:spPr>
          <p:txBody>
            <a:bodyPr wrap="none" anchor="ctr"/>
            <a:lstStyle/>
            <a:p>
              <a:endParaRPr lang="en-US"/>
            </a:p>
          </p:txBody>
        </p:sp>
        <p:sp>
          <p:nvSpPr>
            <p:cNvPr id="27665" name="Text Box 40"/>
            <p:cNvSpPr txBox="1">
              <a:spLocks noChangeArrowheads="1"/>
            </p:cNvSpPr>
            <p:nvPr/>
          </p:nvSpPr>
          <p:spPr bwMode="auto">
            <a:xfrm>
              <a:off x="3061" y="3612"/>
              <a:ext cx="454" cy="231"/>
            </a:xfrm>
            <a:prstGeom prst="rect">
              <a:avLst/>
            </a:prstGeom>
            <a:noFill/>
            <a:ln w="9525">
              <a:noFill/>
              <a:miter lim="800000"/>
              <a:headEnd/>
              <a:tailEnd/>
            </a:ln>
          </p:spPr>
          <p:txBody>
            <a:bodyPr>
              <a:spAutoFit/>
            </a:bodyPr>
            <a:lstStyle/>
            <a:p>
              <a:pPr>
                <a:spcBef>
                  <a:spcPct val="50000"/>
                </a:spcBef>
              </a:pPr>
              <a:r>
                <a:rPr lang="en-GB" b="1"/>
                <a:t>(x,y)</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a:xfrm>
            <a:off x="457200" y="274638"/>
            <a:ext cx="8229600" cy="706437"/>
          </a:xfrm>
        </p:spPr>
        <p:txBody>
          <a:bodyPr/>
          <a:lstStyle/>
          <a:p>
            <a:pPr eaLnBrk="1" hangingPunct="1"/>
            <a:r>
              <a:rPr lang="en-GB" sz="4000" smtClean="0"/>
              <a:t>Converting formats</a:t>
            </a:r>
          </a:p>
        </p:txBody>
      </p:sp>
      <p:sp>
        <p:nvSpPr>
          <p:cNvPr id="25603" name="Rectangle 3"/>
          <p:cNvSpPr>
            <a:spLocks noGrp="1" noChangeArrowheads="1"/>
          </p:cNvSpPr>
          <p:nvPr>
            <p:ph type="body" sz="half" idx="1"/>
          </p:nvPr>
        </p:nvSpPr>
        <p:spPr>
          <a:xfrm>
            <a:off x="42204" y="1558522"/>
            <a:ext cx="8964613" cy="5306524"/>
          </a:xfrm>
        </p:spPr>
        <p:txBody>
          <a:bodyPr>
            <a:normAutofit lnSpcReduction="10000"/>
          </a:bodyPr>
          <a:lstStyle/>
          <a:p>
            <a:pPr marL="182563" indent="-182563" eaLnBrk="1" hangingPunct="1">
              <a:buFontTx/>
              <a:buNone/>
            </a:pPr>
            <a:r>
              <a:rPr lang="en-GB" sz="2800" dirty="0" smtClean="0"/>
              <a:t>Here we can see the complex number                                  z = 3 + 2i shown on the </a:t>
            </a:r>
            <a:r>
              <a:rPr lang="en-GB" sz="2800" dirty="0" err="1" smtClean="0"/>
              <a:t>Argand</a:t>
            </a:r>
            <a:r>
              <a:rPr lang="en-GB" sz="2800" dirty="0" smtClean="0"/>
              <a:t> Diagram</a:t>
            </a:r>
          </a:p>
          <a:p>
            <a:pPr eaLnBrk="1" hangingPunct="1">
              <a:buFontTx/>
              <a:buNone/>
            </a:pPr>
            <a:r>
              <a:rPr lang="en-GB" sz="2800" dirty="0" smtClean="0"/>
              <a:t>The modulus of z, written |z| =</a:t>
            </a:r>
          </a:p>
          <a:p>
            <a:pPr eaLnBrk="1" hangingPunct="1">
              <a:buFontTx/>
              <a:buNone/>
            </a:pPr>
            <a:r>
              <a:rPr lang="en-GB" sz="2800" dirty="0" smtClean="0"/>
              <a:t>The modulus is always positive</a:t>
            </a:r>
          </a:p>
          <a:p>
            <a:pPr eaLnBrk="1" hangingPunct="1">
              <a:buFontTx/>
              <a:buNone/>
            </a:pPr>
            <a:r>
              <a:rPr lang="en-GB" sz="2800" dirty="0" smtClean="0"/>
              <a:t>*Argument of z written </a:t>
            </a:r>
            <a:r>
              <a:rPr lang="en-GB" sz="2800" dirty="0" err="1" smtClean="0"/>
              <a:t>arg</a:t>
            </a:r>
            <a:r>
              <a:rPr lang="en-GB" sz="2800" dirty="0" smtClean="0"/>
              <a:t> z = tan</a:t>
            </a:r>
            <a:r>
              <a:rPr lang="en-GB" sz="2800" baseline="30000" dirty="0" smtClean="0"/>
              <a:t>-1</a:t>
            </a:r>
            <a:r>
              <a:rPr lang="en-GB" sz="2800" dirty="0" smtClean="0"/>
              <a:t>2/3 = 34</a:t>
            </a:r>
            <a:r>
              <a:rPr lang="en-GB" sz="2800" baseline="30000" dirty="0" smtClean="0"/>
              <a:t>o</a:t>
            </a:r>
            <a:r>
              <a:rPr lang="en-GB" sz="2800" dirty="0" smtClean="0"/>
              <a:t> </a:t>
            </a:r>
          </a:p>
          <a:p>
            <a:pPr eaLnBrk="1" hangingPunct="1"/>
            <a:endParaRPr lang="en-GB" sz="2800" dirty="0" smtClean="0"/>
          </a:p>
          <a:p>
            <a:pPr eaLnBrk="1" hangingPunct="1"/>
            <a:endParaRPr lang="en-GB" sz="2800" dirty="0" smtClean="0"/>
          </a:p>
          <a:p>
            <a:pPr eaLnBrk="1" hangingPunct="1"/>
            <a:endParaRPr lang="en-GB" sz="2800" dirty="0" smtClean="0"/>
          </a:p>
          <a:p>
            <a:pPr eaLnBrk="1" hangingPunct="1">
              <a:buFontTx/>
              <a:buNone/>
            </a:pPr>
            <a:endParaRPr lang="en-GB" sz="1800" dirty="0" smtClean="0"/>
          </a:p>
          <a:p>
            <a:pPr eaLnBrk="1" hangingPunct="1">
              <a:buFontTx/>
              <a:buNone/>
            </a:pPr>
            <a:r>
              <a:rPr lang="en-GB" sz="1800" dirty="0" smtClean="0"/>
              <a:t>*NB tan</a:t>
            </a:r>
            <a:r>
              <a:rPr lang="en-GB" sz="1800" baseline="30000" dirty="0" smtClean="0"/>
              <a:t>-1</a:t>
            </a:r>
            <a:r>
              <a:rPr lang="en-GB" sz="1800" dirty="0" smtClean="0"/>
              <a:t> (inverse tan also known as </a:t>
            </a:r>
            <a:r>
              <a:rPr lang="en-GB" sz="1800" dirty="0" err="1" smtClean="0"/>
              <a:t>arctan</a:t>
            </a:r>
            <a:r>
              <a:rPr lang="en-GB" sz="1800" dirty="0" smtClean="0"/>
              <a:t>)</a:t>
            </a:r>
          </a:p>
          <a:p>
            <a:pPr eaLnBrk="1" hangingPunct="1">
              <a:buFontTx/>
              <a:buNone/>
            </a:pPr>
            <a:r>
              <a:rPr lang="en-GB" sz="1800" dirty="0" smtClean="0"/>
              <a:t>Indicates the </a:t>
            </a:r>
            <a:r>
              <a:rPr lang="en-GB" sz="1800" dirty="0" smtClean="0">
                <a:solidFill>
                  <a:schemeClr val="accent2"/>
                </a:solidFill>
              </a:rPr>
              <a:t>angle whose tan is</a:t>
            </a:r>
          </a:p>
          <a:p>
            <a:pPr eaLnBrk="1" hangingPunct="1">
              <a:buFontTx/>
              <a:buNone/>
            </a:pPr>
            <a:r>
              <a:rPr lang="en-GB" sz="1800" dirty="0" smtClean="0"/>
              <a:t>So tan(34</a:t>
            </a:r>
            <a:r>
              <a:rPr lang="en-GB" sz="1800" baseline="30000" dirty="0" smtClean="0"/>
              <a:t>o</a:t>
            </a:r>
            <a:r>
              <a:rPr lang="en-GB" sz="1800" dirty="0" smtClean="0"/>
              <a:t>) = 2/3 then tan</a:t>
            </a:r>
            <a:r>
              <a:rPr lang="en-GB" sz="1800" baseline="30000" dirty="0" smtClean="0"/>
              <a:t>-1</a:t>
            </a:r>
            <a:r>
              <a:rPr lang="en-GB" sz="1800" dirty="0" smtClean="0"/>
              <a:t>2/3 = 34</a:t>
            </a:r>
            <a:r>
              <a:rPr lang="en-GB" sz="1800" baseline="30000" dirty="0" smtClean="0"/>
              <a:t>o</a:t>
            </a:r>
            <a:r>
              <a:rPr lang="en-GB" sz="2800" dirty="0" smtClean="0"/>
              <a:t> </a:t>
            </a:r>
          </a:p>
        </p:txBody>
      </p:sp>
      <p:graphicFrame>
        <p:nvGraphicFramePr>
          <p:cNvPr id="25638" name="Object 38"/>
          <p:cNvGraphicFramePr>
            <a:graphicFrameLocks noGrp="1" noChangeAspect="1"/>
          </p:cNvGraphicFramePr>
          <p:nvPr>
            <p:ph sz="half" idx="2"/>
          </p:nvPr>
        </p:nvGraphicFramePr>
        <p:xfrm>
          <a:off x="4670473" y="2398212"/>
          <a:ext cx="3840481" cy="640080"/>
        </p:xfrm>
        <a:graphic>
          <a:graphicData uri="http://schemas.openxmlformats.org/presentationml/2006/ole">
            <mc:AlternateContent xmlns:mc="http://schemas.openxmlformats.org/markup-compatibility/2006">
              <mc:Choice xmlns:v="urn:schemas-microsoft-com:vml" Requires="v">
                <p:oleObj spid="_x0000_s7177" name="Equation" r:id="rId3" imgW="1676160" imgH="279360" progId="Equation.3">
                  <p:embed/>
                </p:oleObj>
              </mc:Choice>
              <mc:Fallback>
                <p:oleObj name="Equation" r:id="rId3" imgW="1676160" imgH="279360" progId="Equation.3">
                  <p:embed/>
                  <p:pic>
                    <p:nvPicPr>
                      <p:cNvPr id="0"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0473" y="2398212"/>
                        <a:ext cx="3840481" cy="64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1" name="Footer Placeholder 5"/>
          <p:cNvSpPr>
            <a:spLocks noGrp="1"/>
          </p:cNvSpPr>
          <p:nvPr>
            <p:ph type="ftr" sz="quarter" idx="11"/>
          </p:nvPr>
        </p:nvSpPr>
        <p:spPr>
          <a:noFill/>
        </p:spPr>
        <p:txBody>
          <a:bodyPr/>
          <a:lstStyle/>
          <a:p>
            <a:r>
              <a:rPr lang="en-GB" dirty="0" smtClean="0"/>
              <a:t>YDF AMC 2015/16</a:t>
            </a:r>
            <a:endParaRPr lang="en-GB" dirty="0"/>
          </a:p>
        </p:txBody>
      </p:sp>
      <p:sp>
        <p:nvSpPr>
          <p:cNvPr id="7172" name="Slide Number Placeholder 6"/>
          <p:cNvSpPr>
            <a:spLocks noGrp="1"/>
          </p:cNvSpPr>
          <p:nvPr>
            <p:ph type="sldNum" sz="quarter" idx="12"/>
          </p:nvPr>
        </p:nvSpPr>
        <p:spPr>
          <a:noFill/>
        </p:spPr>
        <p:txBody>
          <a:bodyPr>
            <a:normAutofit fontScale="85000" lnSpcReduction="20000"/>
          </a:bodyPr>
          <a:lstStyle/>
          <a:p>
            <a:fld id="{A840E8E7-F049-4AC0-84F6-40DE7AE67EF5}" type="slidenum">
              <a:rPr lang="en-GB"/>
              <a:pPr/>
              <a:t>22</a:t>
            </a:fld>
            <a:endParaRPr lang="en-GB"/>
          </a:p>
        </p:txBody>
      </p:sp>
      <p:sp>
        <p:nvSpPr>
          <p:cNvPr id="7175" name="Oval 4"/>
          <p:cNvSpPr>
            <a:spLocks noChangeArrowheads="1"/>
          </p:cNvSpPr>
          <p:nvPr/>
        </p:nvSpPr>
        <p:spPr bwMode="auto">
          <a:xfrm>
            <a:off x="8029575" y="4172981"/>
            <a:ext cx="142875" cy="142875"/>
          </a:xfrm>
          <a:prstGeom prst="ellipse">
            <a:avLst/>
          </a:prstGeom>
          <a:solidFill>
            <a:schemeClr val="tx1"/>
          </a:solidFill>
          <a:ln w="9525">
            <a:solidFill>
              <a:schemeClr val="tx1"/>
            </a:solidFill>
            <a:round/>
            <a:headEnd/>
            <a:tailEnd/>
          </a:ln>
        </p:spPr>
        <p:txBody>
          <a:bodyPr wrap="none" anchor="ctr"/>
          <a:lstStyle/>
          <a:p>
            <a:endParaRPr lang="en-US"/>
          </a:p>
        </p:txBody>
      </p:sp>
      <p:grpSp>
        <p:nvGrpSpPr>
          <p:cNvPr id="7176" name="Group 5"/>
          <p:cNvGrpSpPr>
            <a:grpSpLocks/>
          </p:cNvGrpSpPr>
          <p:nvPr/>
        </p:nvGrpSpPr>
        <p:grpSpPr bwMode="auto">
          <a:xfrm>
            <a:off x="4514631" y="3753662"/>
            <a:ext cx="4032250" cy="2781300"/>
            <a:chOff x="1066" y="2568"/>
            <a:chExt cx="2540" cy="1752"/>
          </a:xfrm>
        </p:grpSpPr>
        <p:sp>
          <p:nvSpPr>
            <p:cNvPr id="7188" name="Line 6"/>
            <p:cNvSpPr>
              <a:spLocks noChangeShapeType="1"/>
            </p:cNvSpPr>
            <p:nvPr/>
          </p:nvSpPr>
          <p:spPr bwMode="auto">
            <a:xfrm>
              <a:off x="2290" y="2614"/>
              <a:ext cx="0" cy="1706"/>
            </a:xfrm>
            <a:prstGeom prst="line">
              <a:avLst/>
            </a:prstGeom>
            <a:noFill/>
            <a:ln w="57150">
              <a:solidFill>
                <a:schemeClr val="tx1"/>
              </a:solidFill>
              <a:round/>
              <a:headEnd/>
              <a:tailEnd/>
            </a:ln>
          </p:spPr>
          <p:txBody>
            <a:bodyPr/>
            <a:lstStyle/>
            <a:p>
              <a:endParaRPr lang="en-GB"/>
            </a:p>
          </p:txBody>
        </p:sp>
        <p:sp>
          <p:nvSpPr>
            <p:cNvPr id="7189" name="Line 7"/>
            <p:cNvSpPr>
              <a:spLocks noChangeShapeType="1"/>
            </p:cNvSpPr>
            <p:nvPr/>
          </p:nvSpPr>
          <p:spPr bwMode="auto">
            <a:xfrm>
              <a:off x="1156" y="3521"/>
              <a:ext cx="2450" cy="0"/>
            </a:xfrm>
            <a:prstGeom prst="line">
              <a:avLst/>
            </a:prstGeom>
            <a:noFill/>
            <a:ln w="57150">
              <a:solidFill>
                <a:schemeClr val="tx1"/>
              </a:solidFill>
              <a:round/>
              <a:headEnd/>
              <a:tailEnd/>
            </a:ln>
          </p:spPr>
          <p:txBody>
            <a:bodyPr/>
            <a:lstStyle/>
            <a:p>
              <a:endParaRPr lang="en-GB"/>
            </a:p>
          </p:txBody>
        </p:sp>
        <p:sp>
          <p:nvSpPr>
            <p:cNvPr id="7190" name="Line 8"/>
            <p:cNvSpPr>
              <a:spLocks noChangeShapeType="1"/>
            </p:cNvSpPr>
            <p:nvPr/>
          </p:nvSpPr>
          <p:spPr bwMode="auto">
            <a:xfrm>
              <a:off x="2608" y="2568"/>
              <a:ext cx="0" cy="1752"/>
            </a:xfrm>
            <a:prstGeom prst="line">
              <a:avLst/>
            </a:prstGeom>
            <a:noFill/>
            <a:ln w="9525">
              <a:solidFill>
                <a:schemeClr val="tx1"/>
              </a:solidFill>
              <a:round/>
              <a:headEnd/>
              <a:tailEnd/>
            </a:ln>
          </p:spPr>
          <p:txBody>
            <a:bodyPr/>
            <a:lstStyle/>
            <a:p>
              <a:endParaRPr lang="en-GB"/>
            </a:p>
          </p:txBody>
        </p:sp>
        <p:sp>
          <p:nvSpPr>
            <p:cNvPr id="7191" name="Line 9"/>
            <p:cNvSpPr>
              <a:spLocks noChangeShapeType="1"/>
            </p:cNvSpPr>
            <p:nvPr/>
          </p:nvSpPr>
          <p:spPr bwMode="auto">
            <a:xfrm>
              <a:off x="2971" y="2568"/>
              <a:ext cx="0" cy="1752"/>
            </a:xfrm>
            <a:prstGeom prst="line">
              <a:avLst/>
            </a:prstGeom>
            <a:noFill/>
            <a:ln w="9525">
              <a:solidFill>
                <a:schemeClr val="tx1"/>
              </a:solidFill>
              <a:round/>
              <a:headEnd/>
              <a:tailEnd/>
            </a:ln>
          </p:spPr>
          <p:txBody>
            <a:bodyPr/>
            <a:lstStyle/>
            <a:p>
              <a:endParaRPr lang="en-GB"/>
            </a:p>
          </p:txBody>
        </p:sp>
        <p:sp>
          <p:nvSpPr>
            <p:cNvPr id="7192" name="Line 10"/>
            <p:cNvSpPr>
              <a:spLocks noChangeShapeType="1"/>
            </p:cNvSpPr>
            <p:nvPr/>
          </p:nvSpPr>
          <p:spPr bwMode="auto">
            <a:xfrm>
              <a:off x="3334" y="2568"/>
              <a:ext cx="0" cy="1752"/>
            </a:xfrm>
            <a:prstGeom prst="line">
              <a:avLst/>
            </a:prstGeom>
            <a:noFill/>
            <a:ln w="9525">
              <a:solidFill>
                <a:schemeClr val="tx1"/>
              </a:solidFill>
              <a:round/>
              <a:headEnd/>
              <a:tailEnd/>
            </a:ln>
          </p:spPr>
          <p:txBody>
            <a:bodyPr/>
            <a:lstStyle/>
            <a:p>
              <a:endParaRPr lang="en-GB"/>
            </a:p>
          </p:txBody>
        </p:sp>
        <p:sp>
          <p:nvSpPr>
            <p:cNvPr id="7193" name="Line 11"/>
            <p:cNvSpPr>
              <a:spLocks noChangeShapeType="1"/>
            </p:cNvSpPr>
            <p:nvPr/>
          </p:nvSpPr>
          <p:spPr bwMode="auto">
            <a:xfrm>
              <a:off x="1973" y="2568"/>
              <a:ext cx="0" cy="1752"/>
            </a:xfrm>
            <a:prstGeom prst="line">
              <a:avLst/>
            </a:prstGeom>
            <a:noFill/>
            <a:ln w="9525">
              <a:solidFill>
                <a:schemeClr val="tx1"/>
              </a:solidFill>
              <a:round/>
              <a:headEnd/>
              <a:tailEnd/>
            </a:ln>
          </p:spPr>
          <p:txBody>
            <a:bodyPr/>
            <a:lstStyle/>
            <a:p>
              <a:endParaRPr lang="en-GB"/>
            </a:p>
          </p:txBody>
        </p:sp>
        <p:sp>
          <p:nvSpPr>
            <p:cNvPr id="7194" name="Line 12"/>
            <p:cNvSpPr>
              <a:spLocks noChangeShapeType="1"/>
            </p:cNvSpPr>
            <p:nvPr/>
          </p:nvSpPr>
          <p:spPr bwMode="auto">
            <a:xfrm>
              <a:off x="1610" y="2568"/>
              <a:ext cx="0" cy="1752"/>
            </a:xfrm>
            <a:prstGeom prst="line">
              <a:avLst/>
            </a:prstGeom>
            <a:noFill/>
            <a:ln w="9525">
              <a:solidFill>
                <a:schemeClr val="tx1"/>
              </a:solidFill>
              <a:round/>
              <a:headEnd/>
              <a:tailEnd/>
            </a:ln>
          </p:spPr>
          <p:txBody>
            <a:bodyPr/>
            <a:lstStyle/>
            <a:p>
              <a:endParaRPr lang="en-GB"/>
            </a:p>
          </p:txBody>
        </p:sp>
        <p:sp>
          <p:nvSpPr>
            <p:cNvPr id="7195" name="Line 13"/>
            <p:cNvSpPr>
              <a:spLocks noChangeShapeType="1"/>
            </p:cNvSpPr>
            <p:nvPr/>
          </p:nvSpPr>
          <p:spPr bwMode="auto">
            <a:xfrm>
              <a:off x="1247" y="2568"/>
              <a:ext cx="0" cy="1752"/>
            </a:xfrm>
            <a:prstGeom prst="line">
              <a:avLst/>
            </a:prstGeom>
            <a:noFill/>
            <a:ln w="9525">
              <a:solidFill>
                <a:schemeClr val="tx1"/>
              </a:solidFill>
              <a:round/>
              <a:headEnd/>
              <a:tailEnd/>
            </a:ln>
          </p:spPr>
          <p:txBody>
            <a:bodyPr/>
            <a:lstStyle/>
            <a:p>
              <a:endParaRPr lang="en-GB"/>
            </a:p>
          </p:txBody>
        </p:sp>
        <p:sp>
          <p:nvSpPr>
            <p:cNvPr id="7196" name="Line 14"/>
            <p:cNvSpPr>
              <a:spLocks noChangeShapeType="1"/>
            </p:cNvSpPr>
            <p:nvPr/>
          </p:nvSpPr>
          <p:spPr bwMode="auto">
            <a:xfrm>
              <a:off x="1066" y="3203"/>
              <a:ext cx="2449" cy="0"/>
            </a:xfrm>
            <a:prstGeom prst="line">
              <a:avLst/>
            </a:prstGeom>
            <a:noFill/>
            <a:ln w="9525">
              <a:solidFill>
                <a:schemeClr val="tx1"/>
              </a:solidFill>
              <a:round/>
              <a:headEnd/>
              <a:tailEnd/>
            </a:ln>
          </p:spPr>
          <p:txBody>
            <a:bodyPr/>
            <a:lstStyle/>
            <a:p>
              <a:endParaRPr lang="en-GB"/>
            </a:p>
          </p:txBody>
        </p:sp>
        <p:sp>
          <p:nvSpPr>
            <p:cNvPr id="7197" name="Line 15"/>
            <p:cNvSpPr>
              <a:spLocks noChangeShapeType="1"/>
            </p:cNvSpPr>
            <p:nvPr/>
          </p:nvSpPr>
          <p:spPr bwMode="auto">
            <a:xfrm>
              <a:off x="1066" y="2886"/>
              <a:ext cx="2449" cy="0"/>
            </a:xfrm>
            <a:prstGeom prst="line">
              <a:avLst/>
            </a:prstGeom>
            <a:noFill/>
            <a:ln w="9525">
              <a:solidFill>
                <a:schemeClr val="tx1"/>
              </a:solidFill>
              <a:round/>
              <a:headEnd/>
              <a:tailEnd/>
            </a:ln>
          </p:spPr>
          <p:txBody>
            <a:bodyPr/>
            <a:lstStyle/>
            <a:p>
              <a:endParaRPr lang="en-GB"/>
            </a:p>
          </p:txBody>
        </p:sp>
        <p:sp>
          <p:nvSpPr>
            <p:cNvPr id="7198" name="Line 16"/>
            <p:cNvSpPr>
              <a:spLocks noChangeShapeType="1"/>
            </p:cNvSpPr>
            <p:nvPr/>
          </p:nvSpPr>
          <p:spPr bwMode="auto">
            <a:xfrm>
              <a:off x="1111" y="3838"/>
              <a:ext cx="2449" cy="0"/>
            </a:xfrm>
            <a:prstGeom prst="line">
              <a:avLst/>
            </a:prstGeom>
            <a:noFill/>
            <a:ln w="9525">
              <a:solidFill>
                <a:schemeClr val="tx1"/>
              </a:solidFill>
              <a:round/>
              <a:headEnd/>
              <a:tailEnd/>
            </a:ln>
          </p:spPr>
          <p:txBody>
            <a:bodyPr/>
            <a:lstStyle/>
            <a:p>
              <a:endParaRPr lang="en-GB"/>
            </a:p>
          </p:txBody>
        </p:sp>
        <p:sp>
          <p:nvSpPr>
            <p:cNvPr id="7199" name="Line 17"/>
            <p:cNvSpPr>
              <a:spLocks noChangeShapeType="1"/>
            </p:cNvSpPr>
            <p:nvPr/>
          </p:nvSpPr>
          <p:spPr bwMode="auto">
            <a:xfrm>
              <a:off x="1111" y="4156"/>
              <a:ext cx="2449" cy="0"/>
            </a:xfrm>
            <a:prstGeom prst="line">
              <a:avLst/>
            </a:prstGeom>
            <a:noFill/>
            <a:ln w="9525">
              <a:solidFill>
                <a:schemeClr val="tx1"/>
              </a:solidFill>
              <a:round/>
              <a:headEnd/>
              <a:tailEnd/>
            </a:ln>
          </p:spPr>
          <p:txBody>
            <a:bodyPr/>
            <a:lstStyle/>
            <a:p>
              <a:endParaRPr lang="en-GB"/>
            </a:p>
          </p:txBody>
        </p:sp>
      </p:grpSp>
      <p:sp>
        <p:nvSpPr>
          <p:cNvPr id="7177" name="Freeform 18"/>
          <p:cNvSpPr>
            <a:spLocks/>
          </p:cNvSpPr>
          <p:nvPr/>
        </p:nvSpPr>
        <p:spPr bwMode="auto">
          <a:xfrm>
            <a:off x="6470650" y="4992131"/>
            <a:ext cx="530225" cy="249238"/>
          </a:xfrm>
          <a:custGeom>
            <a:avLst/>
            <a:gdLst>
              <a:gd name="T0" fmla="*/ 42 w 334"/>
              <a:gd name="T1" fmla="*/ 156 h 157"/>
              <a:gd name="T2" fmla="*/ 102 w 334"/>
              <a:gd name="T3" fmla="*/ 152 h 157"/>
              <a:gd name="T4" fmla="*/ 190 w 334"/>
              <a:gd name="T5" fmla="*/ 152 h 157"/>
              <a:gd name="T6" fmla="*/ 248 w 334"/>
              <a:gd name="T7" fmla="*/ 148 h 157"/>
              <a:gd name="T8" fmla="*/ 311 w 334"/>
              <a:gd name="T9" fmla="*/ 143 h 157"/>
              <a:gd name="T10" fmla="*/ 299 w 334"/>
              <a:gd name="T11" fmla="*/ 70 h 157"/>
              <a:gd name="T12" fmla="*/ 238 w 334"/>
              <a:gd name="T13" fmla="*/ 8 h 157"/>
              <a:gd name="T14" fmla="*/ 200 w 334"/>
              <a:gd name="T15" fmla="*/ 24 h 157"/>
              <a:gd name="T16" fmla="*/ 132 w 334"/>
              <a:gd name="T17" fmla="*/ 64 h 157"/>
              <a:gd name="T18" fmla="*/ 94 w 334"/>
              <a:gd name="T19" fmla="*/ 86 h 157"/>
              <a:gd name="T20" fmla="*/ 44 w 334"/>
              <a:gd name="T21" fmla="*/ 120 h 157"/>
              <a:gd name="T22" fmla="*/ 0 w 334"/>
              <a:gd name="T23" fmla="*/ 144 h 157"/>
              <a:gd name="T24" fmla="*/ 42 w 334"/>
              <a:gd name="T25" fmla="*/ 156 h 15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4"/>
              <a:gd name="T40" fmla="*/ 0 h 157"/>
              <a:gd name="T41" fmla="*/ 334 w 334"/>
              <a:gd name="T42" fmla="*/ 157 h 15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4" h="157">
                <a:moveTo>
                  <a:pt x="42" y="156"/>
                </a:moveTo>
                <a:cubicBezTo>
                  <a:pt x="59" y="157"/>
                  <a:pt x="77" y="153"/>
                  <a:pt x="102" y="152"/>
                </a:cubicBezTo>
                <a:cubicBezTo>
                  <a:pt x="127" y="151"/>
                  <a:pt x="166" y="153"/>
                  <a:pt x="190" y="152"/>
                </a:cubicBezTo>
                <a:cubicBezTo>
                  <a:pt x="214" y="151"/>
                  <a:pt x="228" y="149"/>
                  <a:pt x="248" y="148"/>
                </a:cubicBezTo>
                <a:cubicBezTo>
                  <a:pt x="268" y="147"/>
                  <a:pt x="302" y="156"/>
                  <a:pt x="311" y="143"/>
                </a:cubicBezTo>
                <a:cubicBezTo>
                  <a:pt x="334" y="135"/>
                  <a:pt x="309" y="93"/>
                  <a:pt x="299" y="70"/>
                </a:cubicBezTo>
                <a:cubicBezTo>
                  <a:pt x="289" y="48"/>
                  <a:pt x="258" y="21"/>
                  <a:pt x="238" y="8"/>
                </a:cubicBezTo>
                <a:cubicBezTo>
                  <a:pt x="217" y="0"/>
                  <a:pt x="218" y="17"/>
                  <a:pt x="200" y="24"/>
                </a:cubicBezTo>
                <a:cubicBezTo>
                  <a:pt x="182" y="33"/>
                  <a:pt x="150" y="54"/>
                  <a:pt x="132" y="64"/>
                </a:cubicBezTo>
                <a:cubicBezTo>
                  <a:pt x="124" y="76"/>
                  <a:pt x="122" y="72"/>
                  <a:pt x="94" y="86"/>
                </a:cubicBezTo>
                <a:cubicBezTo>
                  <a:pt x="82" y="95"/>
                  <a:pt x="60" y="110"/>
                  <a:pt x="44" y="120"/>
                </a:cubicBezTo>
                <a:cubicBezTo>
                  <a:pt x="28" y="130"/>
                  <a:pt x="0" y="138"/>
                  <a:pt x="0" y="144"/>
                </a:cubicBezTo>
                <a:cubicBezTo>
                  <a:pt x="0" y="150"/>
                  <a:pt x="25" y="155"/>
                  <a:pt x="42" y="156"/>
                </a:cubicBezTo>
                <a:close/>
              </a:path>
            </a:pathLst>
          </a:custGeom>
          <a:solidFill>
            <a:srgbClr val="FF3300"/>
          </a:solidFill>
          <a:ln w="9525">
            <a:solidFill>
              <a:srgbClr val="FF3300"/>
            </a:solidFill>
            <a:round/>
            <a:headEnd/>
            <a:tailEnd/>
          </a:ln>
        </p:spPr>
        <p:txBody>
          <a:bodyPr/>
          <a:lstStyle/>
          <a:p>
            <a:endParaRPr lang="en-US"/>
          </a:p>
        </p:txBody>
      </p:sp>
      <p:sp>
        <p:nvSpPr>
          <p:cNvPr id="7178" name="Freeform 19"/>
          <p:cNvSpPr>
            <a:spLocks/>
          </p:cNvSpPr>
          <p:nvPr/>
        </p:nvSpPr>
        <p:spPr bwMode="auto">
          <a:xfrm>
            <a:off x="6443663" y="4244419"/>
            <a:ext cx="1655762" cy="1008062"/>
          </a:xfrm>
          <a:custGeom>
            <a:avLst/>
            <a:gdLst>
              <a:gd name="T0" fmla="*/ 1043 w 1043"/>
              <a:gd name="T1" fmla="*/ 0 h 635"/>
              <a:gd name="T2" fmla="*/ 244 w 1043"/>
              <a:gd name="T3" fmla="*/ 492 h 635"/>
              <a:gd name="T4" fmla="*/ 0 w 1043"/>
              <a:gd name="T5" fmla="*/ 635 h 635"/>
              <a:gd name="T6" fmla="*/ 0 60000 65536"/>
              <a:gd name="T7" fmla="*/ 0 60000 65536"/>
              <a:gd name="T8" fmla="*/ 0 60000 65536"/>
              <a:gd name="T9" fmla="*/ 0 w 1043"/>
              <a:gd name="T10" fmla="*/ 0 h 635"/>
              <a:gd name="T11" fmla="*/ 1043 w 1043"/>
              <a:gd name="T12" fmla="*/ 635 h 635"/>
            </a:gdLst>
            <a:ahLst/>
            <a:cxnLst>
              <a:cxn ang="T6">
                <a:pos x="T0" y="T1"/>
              </a:cxn>
              <a:cxn ang="T7">
                <a:pos x="T2" y="T3"/>
              </a:cxn>
              <a:cxn ang="T8">
                <a:pos x="T4" y="T5"/>
              </a:cxn>
            </a:cxnLst>
            <a:rect l="T9" t="T10" r="T11" b="T12"/>
            <a:pathLst>
              <a:path w="1043" h="635">
                <a:moveTo>
                  <a:pt x="1043" y="0"/>
                </a:moveTo>
                <a:lnTo>
                  <a:pt x="244" y="492"/>
                </a:lnTo>
                <a:lnTo>
                  <a:pt x="0" y="635"/>
                </a:lnTo>
              </a:path>
            </a:pathLst>
          </a:custGeom>
          <a:noFill/>
          <a:ln w="38100">
            <a:solidFill>
              <a:srgbClr val="FF3300"/>
            </a:solidFill>
            <a:round/>
            <a:headEnd/>
            <a:tailEnd/>
          </a:ln>
        </p:spPr>
        <p:txBody>
          <a:bodyPr/>
          <a:lstStyle/>
          <a:p>
            <a:endParaRPr lang="en-US"/>
          </a:p>
        </p:txBody>
      </p:sp>
      <p:sp>
        <p:nvSpPr>
          <p:cNvPr id="7179" name="Text Box 21"/>
          <p:cNvSpPr txBox="1">
            <a:spLocks noChangeArrowheads="1"/>
          </p:cNvSpPr>
          <p:nvPr/>
        </p:nvSpPr>
        <p:spPr bwMode="auto">
          <a:xfrm>
            <a:off x="7740650" y="3739594"/>
            <a:ext cx="720725" cy="366712"/>
          </a:xfrm>
          <a:prstGeom prst="rect">
            <a:avLst/>
          </a:prstGeom>
          <a:noFill/>
          <a:ln w="9525">
            <a:noFill/>
            <a:miter lim="800000"/>
            <a:headEnd/>
            <a:tailEnd/>
          </a:ln>
        </p:spPr>
        <p:txBody>
          <a:bodyPr>
            <a:spAutoFit/>
          </a:bodyPr>
          <a:lstStyle/>
          <a:p>
            <a:pPr>
              <a:spcBef>
                <a:spcPct val="50000"/>
              </a:spcBef>
            </a:pPr>
            <a:r>
              <a:rPr lang="en-GB" b="1"/>
              <a:t>(x,y)</a:t>
            </a:r>
          </a:p>
        </p:txBody>
      </p:sp>
      <p:grpSp>
        <p:nvGrpSpPr>
          <p:cNvPr id="7180" name="Group 40"/>
          <p:cNvGrpSpPr>
            <a:grpSpLocks/>
          </p:cNvGrpSpPr>
          <p:nvPr/>
        </p:nvGrpSpPr>
        <p:grpSpPr bwMode="auto">
          <a:xfrm>
            <a:off x="1374117" y="4179484"/>
            <a:ext cx="2376487" cy="1519238"/>
            <a:chOff x="885" y="2795"/>
            <a:chExt cx="1497" cy="957"/>
          </a:xfrm>
        </p:grpSpPr>
        <p:sp>
          <p:nvSpPr>
            <p:cNvPr id="7182" name="AutoShape 20"/>
            <p:cNvSpPr>
              <a:spLocks noChangeArrowheads="1"/>
            </p:cNvSpPr>
            <p:nvPr/>
          </p:nvSpPr>
          <p:spPr bwMode="auto">
            <a:xfrm flipH="1">
              <a:off x="975" y="2795"/>
              <a:ext cx="1134" cy="681"/>
            </a:xfrm>
            <a:prstGeom prst="rtTriangle">
              <a:avLst/>
            </a:prstGeom>
            <a:solidFill>
              <a:srgbClr val="FF3300"/>
            </a:solidFill>
            <a:ln w="9525">
              <a:solidFill>
                <a:schemeClr val="tx1"/>
              </a:solidFill>
              <a:miter lim="800000"/>
              <a:headEnd/>
              <a:tailEnd/>
            </a:ln>
          </p:spPr>
          <p:txBody>
            <a:bodyPr wrap="none" anchor="ctr"/>
            <a:lstStyle/>
            <a:p>
              <a:endParaRPr lang="en-US"/>
            </a:p>
          </p:txBody>
        </p:sp>
        <p:sp>
          <p:nvSpPr>
            <p:cNvPr id="7183" name="Text Box 22"/>
            <p:cNvSpPr txBox="1">
              <a:spLocks noChangeArrowheads="1"/>
            </p:cNvSpPr>
            <p:nvPr/>
          </p:nvSpPr>
          <p:spPr bwMode="auto">
            <a:xfrm>
              <a:off x="1520" y="3521"/>
              <a:ext cx="227" cy="231"/>
            </a:xfrm>
            <a:prstGeom prst="rect">
              <a:avLst/>
            </a:prstGeom>
            <a:noFill/>
            <a:ln w="9525">
              <a:noFill/>
              <a:miter lim="800000"/>
              <a:headEnd/>
              <a:tailEnd/>
            </a:ln>
          </p:spPr>
          <p:txBody>
            <a:bodyPr>
              <a:spAutoFit/>
            </a:bodyPr>
            <a:lstStyle/>
            <a:p>
              <a:pPr>
                <a:spcBef>
                  <a:spcPct val="50000"/>
                </a:spcBef>
              </a:pPr>
              <a:r>
                <a:rPr lang="en-GB" b="1"/>
                <a:t>x</a:t>
              </a:r>
            </a:p>
          </p:txBody>
        </p:sp>
        <p:sp>
          <p:nvSpPr>
            <p:cNvPr id="7184" name="Text Box 23"/>
            <p:cNvSpPr txBox="1">
              <a:spLocks noChangeArrowheads="1"/>
            </p:cNvSpPr>
            <p:nvPr/>
          </p:nvSpPr>
          <p:spPr bwMode="auto">
            <a:xfrm>
              <a:off x="2155" y="2977"/>
              <a:ext cx="227" cy="231"/>
            </a:xfrm>
            <a:prstGeom prst="rect">
              <a:avLst/>
            </a:prstGeom>
            <a:noFill/>
            <a:ln w="9525">
              <a:noFill/>
              <a:miter lim="800000"/>
              <a:headEnd/>
              <a:tailEnd/>
            </a:ln>
          </p:spPr>
          <p:txBody>
            <a:bodyPr>
              <a:spAutoFit/>
            </a:bodyPr>
            <a:lstStyle/>
            <a:p>
              <a:pPr>
                <a:spcBef>
                  <a:spcPct val="50000"/>
                </a:spcBef>
              </a:pPr>
              <a:r>
                <a:rPr lang="en-GB" b="1"/>
                <a:t>y</a:t>
              </a:r>
            </a:p>
          </p:txBody>
        </p:sp>
        <p:sp>
          <p:nvSpPr>
            <p:cNvPr id="7185" name="Text Box 24"/>
            <p:cNvSpPr txBox="1">
              <a:spLocks noChangeArrowheads="1"/>
            </p:cNvSpPr>
            <p:nvPr/>
          </p:nvSpPr>
          <p:spPr bwMode="auto">
            <a:xfrm>
              <a:off x="885" y="2841"/>
              <a:ext cx="862" cy="231"/>
            </a:xfrm>
            <a:prstGeom prst="rect">
              <a:avLst/>
            </a:prstGeom>
            <a:noFill/>
            <a:ln w="9525">
              <a:noFill/>
              <a:miter lim="800000"/>
              <a:headEnd/>
              <a:tailEnd/>
            </a:ln>
          </p:spPr>
          <p:txBody>
            <a:bodyPr>
              <a:spAutoFit/>
            </a:bodyPr>
            <a:lstStyle/>
            <a:p>
              <a:pPr>
                <a:spcBef>
                  <a:spcPct val="50000"/>
                </a:spcBef>
              </a:pPr>
              <a:r>
                <a:rPr lang="en-GB" b="1"/>
                <a:t>modulus</a:t>
              </a:r>
            </a:p>
          </p:txBody>
        </p:sp>
        <p:sp>
          <p:nvSpPr>
            <p:cNvPr id="7186" name="Text Box 25"/>
            <p:cNvSpPr txBox="1">
              <a:spLocks noChangeArrowheads="1"/>
            </p:cNvSpPr>
            <p:nvPr/>
          </p:nvSpPr>
          <p:spPr bwMode="auto">
            <a:xfrm>
              <a:off x="1293" y="3294"/>
              <a:ext cx="862" cy="231"/>
            </a:xfrm>
            <a:prstGeom prst="rect">
              <a:avLst/>
            </a:prstGeom>
            <a:noFill/>
            <a:ln w="9525">
              <a:noFill/>
              <a:miter lim="800000"/>
              <a:headEnd/>
              <a:tailEnd/>
            </a:ln>
          </p:spPr>
          <p:txBody>
            <a:bodyPr>
              <a:spAutoFit/>
            </a:bodyPr>
            <a:lstStyle/>
            <a:p>
              <a:pPr>
                <a:spcBef>
                  <a:spcPct val="50000"/>
                </a:spcBef>
              </a:pPr>
              <a:r>
                <a:rPr lang="en-GB" b="1"/>
                <a:t>argument</a:t>
              </a:r>
            </a:p>
          </p:txBody>
        </p:sp>
        <p:sp>
          <p:nvSpPr>
            <p:cNvPr id="7187" name="Line 29"/>
            <p:cNvSpPr>
              <a:spLocks noChangeShapeType="1"/>
            </p:cNvSpPr>
            <p:nvPr/>
          </p:nvSpPr>
          <p:spPr bwMode="auto">
            <a:xfrm>
              <a:off x="1157" y="3385"/>
              <a:ext cx="45" cy="90"/>
            </a:xfrm>
            <a:prstGeom prst="line">
              <a:avLst/>
            </a:prstGeom>
            <a:noFill/>
            <a:ln w="9525">
              <a:solidFill>
                <a:schemeClr val="tx1"/>
              </a:solidFill>
              <a:round/>
              <a:headEnd/>
              <a:tailEnd/>
            </a:ln>
          </p:spPr>
          <p:txBody>
            <a:bodyPr/>
            <a:lstStyle/>
            <a:p>
              <a:endParaRPr lang="en-GB"/>
            </a:p>
          </p:txBody>
        </p:sp>
      </p:grpSp>
      <p:sp>
        <p:nvSpPr>
          <p:cNvPr id="25641" name="AutoShape 41"/>
          <p:cNvSpPr>
            <a:spLocks noChangeArrowheads="1"/>
          </p:cNvSpPr>
          <p:nvPr/>
        </p:nvSpPr>
        <p:spPr bwMode="auto">
          <a:xfrm>
            <a:off x="6999362" y="1297071"/>
            <a:ext cx="1511300" cy="936625"/>
          </a:xfrm>
          <a:prstGeom prst="wedgeRectCallout">
            <a:avLst>
              <a:gd name="adj1" fmla="val -127028"/>
              <a:gd name="adj2" fmla="val 74762"/>
            </a:avLst>
          </a:prstGeom>
          <a:solidFill>
            <a:schemeClr val="accent1"/>
          </a:solidFill>
          <a:ln w="9525">
            <a:solidFill>
              <a:schemeClr val="tx1"/>
            </a:solidFill>
            <a:miter lim="800000"/>
            <a:headEnd/>
            <a:tailEnd/>
          </a:ln>
        </p:spPr>
        <p:txBody>
          <a:bodyPr/>
          <a:lstStyle/>
          <a:p>
            <a:pPr algn="ctr"/>
            <a:r>
              <a:rPr lang="en-GB" dirty="0"/>
              <a:t>This is just Pythagoras’ theorem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6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6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60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60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60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4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Rectangle 2"/>
          <p:cNvSpPr>
            <a:spLocks noGrp="1" noChangeArrowheads="1"/>
          </p:cNvSpPr>
          <p:nvPr>
            <p:ph type="title"/>
          </p:nvPr>
        </p:nvSpPr>
        <p:spPr>
          <a:xfrm>
            <a:off x="457200" y="274638"/>
            <a:ext cx="8229600" cy="696033"/>
          </a:xfrm>
        </p:spPr>
        <p:txBody>
          <a:bodyPr>
            <a:normAutofit fontScale="90000"/>
          </a:bodyPr>
          <a:lstStyle/>
          <a:p>
            <a:pPr eaLnBrk="1" hangingPunct="1"/>
            <a:r>
              <a:rPr lang="en-GB" sz="4000" smtClean="0"/>
              <a:t>Angles</a:t>
            </a:r>
          </a:p>
        </p:txBody>
      </p:sp>
      <p:sp>
        <p:nvSpPr>
          <p:cNvPr id="27651" name="Rectangle 3"/>
          <p:cNvSpPr>
            <a:spLocks noGrp="1" noChangeArrowheads="1"/>
          </p:cNvSpPr>
          <p:nvPr>
            <p:ph type="body" sz="half" idx="1"/>
          </p:nvPr>
        </p:nvSpPr>
        <p:spPr>
          <a:xfrm>
            <a:off x="457200" y="1598801"/>
            <a:ext cx="8291513" cy="4929188"/>
          </a:xfrm>
        </p:spPr>
        <p:txBody>
          <a:bodyPr>
            <a:normAutofit/>
          </a:bodyPr>
          <a:lstStyle/>
          <a:p>
            <a:pPr eaLnBrk="1" hangingPunct="1"/>
            <a:r>
              <a:rPr lang="en-GB" sz="2400" dirty="0" smtClean="0"/>
              <a:t>The angle for the argument is usually given as a total angle measured anticlockwise from the positive x axis</a:t>
            </a:r>
          </a:p>
          <a:p>
            <a:pPr eaLnBrk="1" hangingPunct="1"/>
            <a:r>
              <a:rPr lang="en-GB" sz="2400" dirty="0" smtClean="0"/>
              <a:t>The angles given to a complex number  are often measured in radians</a:t>
            </a:r>
          </a:p>
          <a:p>
            <a:pPr eaLnBrk="1" hangingPunct="1"/>
            <a:r>
              <a:rPr lang="en-GB" sz="2400" dirty="0" smtClean="0"/>
              <a:t>The plane ( </a:t>
            </a:r>
            <a:r>
              <a:rPr lang="en-GB" sz="2400" dirty="0" err="1" smtClean="0"/>
              <a:t>xy</a:t>
            </a:r>
            <a:r>
              <a:rPr lang="en-GB" sz="2400" dirty="0" smtClean="0"/>
              <a:t> grid) is sometimes split so that the arguments are given in a range  either way </a:t>
            </a:r>
          </a:p>
        </p:txBody>
      </p:sp>
      <p:sp>
        <p:nvSpPr>
          <p:cNvPr id="8197" name="Footer Placeholder 5"/>
          <p:cNvSpPr>
            <a:spLocks noGrp="1"/>
          </p:cNvSpPr>
          <p:nvPr>
            <p:ph type="ftr" sz="quarter" idx="11"/>
          </p:nvPr>
        </p:nvSpPr>
        <p:spPr>
          <a:noFill/>
        </p:spPr>
        <p:txBody>
          <a:bodyPr/>
          <a:lstStyle/>
          <a:p>
            <a:r>
              <a:rPr lang="en-GB" dirty="0" smtClean="0"/>
              <a:t>YDF AMC 2015/16</a:t>
            </a:r>
            <a:endParaRPr lang="en-GB" dirty="0"/>
          </a:p>
        </p:txBody>
      </p:sp>
      <p:sp>
        <p:nvSpPr>
          <p:cNvPr id="8198" name="Slide Number Placeholder 6"/>
          <p:cNvSpPr>
            <a:spLocks noGrp="1"/>
          </p:cNvSpPr>
          <p:nvPr>
            <p:ph type="sldNum" sz="quarter" idx="12"/>
          </p:nvPr>
        </p:nvSpPr>
        <p:spPr>
          <a:noFill/>
        </p:spPr>
        <p:txBody>
          <a:bodyPr>
            <a:normAutofit fontScale="85000" lnSpcReduction="20000"/>
          </a:bodyPr>
          <a:lstStyle/>
          <a:p>
            <a:fld id="{F210C9C0-4A2D-4D62-A688-37B6DBFF78D6}" type="slidenum">
              <a:rPr lang="en-GB"/>
              <a:pPr/>
              <a:t>23</a:t>
            </a:fld>
            <a:endParaRPr lang="en-GB"/>
          </a:p>
        </p:txBody>
      </p:sp>
      <p:grpSp>
        <p:nvGrpSpPr>
          <p:cNvPr id="2" name="Group 7"/>
          <p:cNvGrpSpPr>
            <a:grpSpLocks/>
          </p:cNvGrpSpPr>
          <p:nvPr/>
        </p:nvGrpSpPr>
        <p:grpSpPr bwMode="auto">
          <a:xfrm>
            <a:off x="1042988" y="4149725"/>
            <a:ext cx="2808287" cy="1584325"/>
            <a:chOff x="3334" y="2840"/>
            <a:chExt cx="1769" cy="998"/>
          </a:xfrm>
        </p:grpSpPr>
        <p:sp>
          <p:nvSpPr>
            <p:cNvPr id="8213" name="Line 8"/>
            <p:cNvSpPr>
              <a:spLocks noChangeShapeType="1"/>
            </p:cNvSpPr>
            <p:nvPr/>
          </p:nvSpPr>
          <p:spPr bwMode="auto">
            <a:xfrm>
              <a:off x="4150" y="2840"/>
              <a:ext cx="0" cy="998"/>
            </a:xfrm>
            <a:prstGeom prst="line">
              <a:avLst/>
            </a:prstGeom>
            <a:noFill/>
            <a:ln w="9525">
              <a:solidFill>
                <a:schemeClr val="tx1"/>
              </a:solidFill>
              <a:round/>
              <a:headEnd/>
              <a:tailEnd/>
            </a:ln>
          </p:spPr>
          <p:txBody>
            <a:bodyPr/>
            <a:lstStyle/>
            <a:p>
              <a:endParaRPr lang="en-GB"/>
            </a:p>
          </p:txBody>
        </p:sp>
        <p:sp>
          <p:nvSpPr>
            <p:cNvPr id="8214" name="Line 9"/>
            <p:cNvSpPr>
              <a:spLocks noChangeShapeType="1"/>
            </p:cNvSpPr>
            <p:nvPr/>
          </p:nvSpPr>
          <p:spPr bwMode="auto">
            <a:xfrm>
              <a:off x="3334" y="3294"/>
              <a:ext cx="1769" cy="0"/>
            </a:xfrm>
            <a:prstGeom prst="line">
              <a:avLst/>
            </a:prstGeom>
            <a:noFill/>
            <a:ln w="9525">
              <a:solidFill>
                <a:schemeClr val="tx1"/>
              </a:solidFill>
              <a:round/>
              <a:headEnd/>
              <a:tailEnd/>
            </a:ln>
          </p:spPr>
          <p:txBody>
            <a:bodyPr/>
            <a:lstStyle/>
            <a:p>
              <a:endParaRPr lang="en-GB"/>
            </a:p>
          </p:txBody>
        </p:sp>
      </p:grpSp>
      <p:sp>
        <p:nvSpPr>
          <p:cNvPr id="27658" name="Freeform 10"/>
          <p:cNvSpPr>
            <a:spLocks/>
          </p:cNvSpPr>
          <p:nvPr/>
        </p:nvSpPr>
        <p:spPr bwMode="auto">
          <a:xfrm>
            <a:off x="1476375" y="4113213"/>
            <a:ext cx="1379538" cy="1404937"/>
          </a:xfrm>
          <a:custGeom>
            <a:avLst/>
            <a:gdLst>
              <a:gd name="T0" fmla="*/ 816 w 869"/>
              <a:gd name="T1" fmla="*/ 476 h 885"/>
              <a:gd name="T2" fmla="*/ 771 w 869"/>
              <a:gd name="T3" fmla="*/ 204 h 885"/>
              <a:gd name="T4" fmla="*/ 226 w 869"/>
              <a:gd name="T5" fmla="*/ 68 h 885"/>
              <a:gd name="T6" fmla="*/ 45 w 869"/>
              <a:gd name="T7" fmla="*/ 612 h 885"/>
              <a:gd name="T8" fmla="*/ 499 w 869"/>
              <a:gd name="T9" fmla="*/ 885 h 885"/>
              <a:gd name="T10" fmla="*/ 771 w 869"/>
              <a:gd name="T11" fmla="*/ 612 h 885"/>
              <a:gd name="T12" fmla="*/ 0 60000 65536"/>
              <a:gd name="T13" fmla="*/ 0 60000 65536"/>
              <a:gd name="T14" fmla="*/ 0 60000 65536"/>
              <a:gd name="T15" fmla="*/ 0 60000 65536"/>
              <a:gd name="T16" fmla="*/ 0 60000 65536"/>
              <a:gd name="T17" fmla="*/ 0 60000 65536"/>
              <a:gd name="T18" fmla="*/ 0 w 869"/>
              <a:gd name="T19" fmla="*/ 0 h 885"/>
              <a:gd name="T20" fmla="*/ 869 w 869"/>
              <a:gd name="T21" fmla="*/ 885 h 885"/>
            </a:gdLst>
            <a:ahLst/>
            <a:cxnLst>
              <a:cxn ang="T12">
                <a:pos x="T0" y="T1"/>
              </a:cxn>
              <a:cxn ang="T13">
                <a:pos x="T2" y="T3"/>
              </a:cxn>
              <a:cxn ang="T14">
                <a:pos x="T4" y="T5"/>
              </a:cxn>
              <a:cxn ang="T15">
                <a:pos x="T6" y="T7"/>
              </a:cxn>
              <a:cxn ang="T16">
                <a:pos x="T8" y="T9"/>
              </a:cxn>
              <a:cxn ang="T17">
                <a:pos x="T10" y="T11"/>
              </a:cxn>
            </a:cxnLst>
            <a:rect l="T18" t="T19" r="T20" b="T21"/>
            <a:pathLst>
              <a:path w="869" h="885">
                <a:moveTo>
                  <a:pt x="816" y="476"/>
                </a:moveTo>
                <a:cubicBezTo>
                  <a:pt x="842" y="374"/>
                  <a:pt x="869" y="272"/>
                  <a:pt x="771" y="204"/>
                </a:cubicBezTo>
                <a:cubicBezTo>
                  <a:pt x="673" y="136"/>
                  <a:pt x="347" y="0"/>
                  <a:pt x="226" y="68"/>
                </a:cubicBezTo>
                <a:cubicBezTo>
                  <a:pt x="105" y="136"/>
                  <a:pt x="0" y="476"/>
                  <a:pt x="45" y="612"/>
                </a:cubicBezTo>
                <a:cubicBezTo>
                  <a:pt x="90" y="748"/>
                  <a:pt x="378" y="885"/>
                  <a:pt x="499" y="885"/>
                </a:cubicBezTo>
                <a:cubicBezTo>
                  <a:pt x="620" y="885"/>
                  <a:pt x="726" y="657"/>
                  <a:pt x="771" y="612"/>
                </a:cubicBezTo>
              </a:path>
            </a:pathLst>
          </a:custGeom>
          <a:noFill/>
          <a:ln w="9525">
            <a:solidFill>
              <a:schemeClr val="tx1"/>
            </a:solidFill>
            <a:round/>
            <a:headEnd/>
            <a:tailEnd type="triangle" w="med" len="med"/>
          </a:ln>
        </p:spPr>
        <p:txBody>
          <a:bodyPr/>
          <a:lstStyle/>
          <a:p>
            <a:endParaRPr lang="en-US"/>
          </a:p>
        </p:txBody>
      </p:sp>
      <p:grpSp>
        <p:nvGrpSpPr>
          <p:cNvPr id="3" name="Group 22"/>
          <p:cNvGrpSpPr>
            <a:grpSpLocks/>
          </p:cNvGrpSpPr>
          <p:nvPr/>
        </p:nvGrpSpPr>
        <p:grpSpPr bwMode="auto">
          <a:xfrm>
            <a:off x="1258888" y="5805488"/>
            <a:ext cx="2160587" cy="788987"/>
            <a:chOff x="793" y="3793"/>
            <a:chExt cx="1361" cy="497"/>
          </a:xfrm>
        </p:grpSpPr>
        <p:sp>
          <p:nvSpPr>
            <p:cNvPr id="8212" name="Text Box 13"/>
            <p:cNvSpPr txBox="1">
              <a:spLocks noChangeArrowheads="1"/>
            </p:cNvSpPr>
            <p:nvPr/>
          </p:nvSpPr>
          <p:spPr bwMode="auto">
            <a:xfrm>
              <a:off x="793" y="3793"/>
              <a:ext cx="1361" cy="497"/>
            </a:xfrm>
            <a:prstGeom prst="rect">
              <a:avLst/>
            </a:prstGeom>
            <a:noFill/>
            <a:ln w="9525">
              <a:solidFill>
                <a:schemeClr val="accent2"/>
              </a:solidFill>
              <a:miter lim="800000"/>
              <a:headEnd/>
              <a:tailEnd/>
            </a:ln>
          </p:spPr>
          <p:txBody>
            <a:bodyPr>
              <a:spAutoFit/>
            </a:bodyPr>
            <a:lstStyle/>
            <a:p>
              <a:pPr>
                <a:spcBef>
                  <a:spcPct val="50000"/>
                </a:spcBef>
              </a:pPr>
              <a:r>
                <a:rPr lang="en-GB"/>
                <a:t>0 &lt; argz &lt; 360</a:t>
              </a:r>
              <a:r>
                <a:rPr lang="en-GB" baseline="30000"/>
                <a:t>o </a:t>
              </a:r>
            </a:p>
            <a:p>
              <a:pPr>
                <a:spcBef>
                  <a:spcPct val="50000"/>
                </a:spcBef>
              </a:pPr>
              <a:r>
                <a:rPr lang="en-GB"/>
                <a:t>or 0 &lt; arg z &lt;</a:t>
              </a:r>
              <a:r>
                <a:rPr lang="en-GB" baseline="30000"/>
                <a:t> </a:t>
              </a:r>
              <a:endParaRPr lang="en-GB"/>
            </a:p>
          </p:txBody>
        </p:sp>
        <p:graphicFrame>
          <p:nvGraphicFramePr>
            <p:cNvPr id="8196" name="Object 14"/>
            <p:cNvGraphicFramePr>
              <a:graphicFrameLocks noChangeAspect="1"/>
            </p:cNvGraphicFramePr>
            <p:nvPr/>
          </p:nvGraphicFramePr>
          <p:xfrm>
            <a:off x="1746" y="4065"/>
            <a:ext cx="225" cy="175"/>
          </p:xfrm>
          <a:graphic>
            <a:graphicData uri="http://schemas.openxmlformats.org/presentationml/2006/ole">
              <mc:AlternateContent xmlns:mc="http://schemas.openxmlformats.org/markup-compatibility/2006">
                <mc:Choice xmlns:v="urn:schemas-microsoft-com:vml" Requires="v">
                  <p:oleObj spid="_x0000_s8215" name="Equation" r:id="rId3" imgW="228600" imgH="177480" progId="Equation.3">
                    <p:embed/>
                  </p:oleObj>
                </mc:Choice>
                <mc:Fallback>
                  <p:oleObj name="Equation" r:id="rId3" imgW="228600" imgH="17748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 y="4065"/>
                          <a:ext cx="225"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pSp>
      <p:grpSp>
        <p:nvGrpSpPr>
          <p:cNvPr id="4" name="Group 24"/>
          <p:cNvGrpSpPr>
            <a:grpSpLocks/>
          </p:cNvGrpSpPr>
          <p:nvPr/>
        </p:nvGrpSpPr>
        <p:grpSpPr bwMode="auto">
          <a:xfrm>
            <a:off x="5292725" y="3933825"/>
            <a:ext cx="2808288" cy="1776413"/>
            <a:chOff x="3334" y="2478"/>
            <a:chExt cx="1769" cy="1119"/>
          </a:xfrm>
        </p:grpSpPr>
        <p:grpSp>
          <p:nvGrpSpPr>
            <p:cNvPr id="8207" name="Group 6"/>
            <p:cNvGrpSpPr>
              <a:grpSpLocks/>
            </p:cNvGrpSpPr>
            <p:nvPr/>
          </p:nvGrpSpPr>
          <p:grpSpPr bwMode="auto">
            <a:xfrm>
              <a:off x="3334" y="2561"/>
              <a:ext cx="1769" cy="998"/>
              <a:chOff x="3334" y="2840"/>
              <a:chExt cx="1769" cy="998"/>
            </a:xfrm>
          </p:grpSpPr>
          <p:sp>
            <p:nvSpPr>
              <p:cNvPr id="8210" name="Line 4"/>
              <p:cNvSpPr>
                <a:spLocks noChangeShapeType="1"/>
              </p:cNvSpPr>
              <p:nvPr/>
            </p:nvSpPr>
            <p:spPr bwMode="auto">
              <a:xfrm>
                <a:off x="4150" y="2840"/>
                <a:ext cx="0" cy="998"/>
              </a:xfrm>
              <a:prstGeom prst="line">
                <a:avLst/>
              </a:prstGeom>
              <a:noFill/>
              <a:ln w="9525">
                <a:solidFill>
                  <a:schemeClr val="tx1"/>
                </a:solidFill>
                <a:round/>
                <a:headEnd/>
                <a:tailEnd/>
              </a:ln>
            </p:spPr>
            <p:txBody>
              <a:bodyPr/>
              <a:lstStyle/>
              <a:p>
                <a:endParaRPr lang="en-GB"/>
              </a:p>
            </p:txBody>
          </p:sp>
          <p:sp>
            <p:nvSpPr>
              <p:cNvPr id="8211" name="Line 5"/>
              <p:cNvSpPr>
                <a:spLocks noChangeShapeType="1"/>
              </p:cNvSpPr>
              <p:nvPr/>
            </p:nvSpPr>
            <p:spPr bwMode="auto">
              <a:xfrm>
                <a:off x="3334" y="3294"/>
                <a:ext cx="1769" cy="0"/>
              </a:xfrm>
              <a:prstGeom prst="line">
                <a:avLst/>
              </a:prstGeom>
              <a:noFill/>
              <a:ln w="9525">
                <a:solidFill>
                  <a:schemeClr val="tx1"/>
                </a:solidFill>
                <a:round/>
                <a:headEnd/>
                <a:tailEnd/>
              </a:ln>
            </p:spPr>
            <p:txBody>
              <a:bodyPr/>
              <a:lstStyle/>
              <a:p>
                <a:endParaRPr lang="en-GB"/>
              </a:p>
            </p:txBody>
          </p:sp>
        </p:grpSp>
        <p:sp>
          <p:nvSpPr>
            <p:cNvPr id="8208" name="Freeform 11"/>
            <p:cNvSpPr>
              <a:spLocks/>
            </p:cNvSpPr>
            <p:nvPr/>
          </p:nvSpPr>
          <p:spPr bwMode="auto">
            <a:xfrm>
              <a:off x="3560" y="2478"/>
              <a:ext cx="1172" cy="537"/>
            </a:xfrm>
            <a:custGeom>
              <a:avLst/>
              <a:gdLst>
                <a:gd name="T0" fmla="*/ 1134 w 1172"/>
                <a:gd name="T1" fmla="*/ 537 h 537"/>
                <a:gd name="T2" fmla="*/ 1044 w 1172"/>
                <a:gd name="T3" fmla="*/ 219 h 537"/>
                <a:gd name="T4" fmla="*/ 363 w 1172"/>
                <a:gd name="T5" fmla="*/ 38 h 537"/>
                <a:gd name="T6" fmla="*/ 0 w 1172"/>
                <a:gd name="T7" fmla="*/ 446 h 537"/>
                <a:gd name="T8" fmla="*/ 0 60000 65536"/>
                <a:gd name="T9" fmla="*/ 0 60000 65536"/>
                <a:gd name="T10" fmla="*/ 0 60000 65536"/>
                <a:gd name="T11" fmla="*/ 0 60000 65536"/>
                <a:gd name="T12" fmla="*/ 0 w 1172"/>
                <a:gd name="T13" fmla="*/ 0 h 537"/>
                <a:gd name="T14" fmla="*/ 1172 w 1172"/>
                <a:gd name="T15" fmla="*/ 537 h 537"/>
              </a:gdLst>
              <a:ahLst/>
              <a:cxnLst>
                <a:cxn ang="T8">
                  <a:pos x="T0" y="T1"/>
                </a:cxn>
                <a:cxn ang="T9">
                  <a:pos x="T2" y="T3"/>
                </a:cxn>
                <a:cxn ang="T10">
                  <a:pos x="T4" y="T5"/>
                </a:cxn>
                <a:cxn ang="T11">
                  <a:pos x="T6" y="T7"/>
                </a:cxn>
              </a:cxnLst>
              <a:rect l="T12" t="T13" r="T14" b="T15"/>
              <a:pathLst>
                <a:path w="1172" h="537">
                  <a:moveTo>
                    <a:pt x="1134" y="537"/>
                  </a:moveTo>
                  <a:cubicBezTo>
                    <a:pt x="1153" y="419"/>
                    <a:pt x="1172" y="302"/>
                    <a:pt x="1044" y="219"/>
                  </a:cubicBezTo>
                  <a:cubicBezTo>
                    <a:pt x="916" y="136"/>
                    <a:pt x="537" y="0"/>
                    <a:pt x="363" y="38"/>
                  </a:cubicBezTo>
                  <a:cubicBezTo>
                    <a:pt x="189" y="76"/>
                    <a:pt x="60" y="378"/>
                    <a:pt x="0" y="446"/>
                  </a:cubicBezTo>
                </a:path>
              </a:pathLst>
            </a:custGeom>
            <a:noFill/>
            <a:ln w="9525">
              <a:solidFill>
                <a:schemeClr val="tx1"/>
              </a:solidFill>
              <a:round/>
              <a:headEnd/>
              <a:tailEnd type="triangle" w="med" len="med"/>
            </a:ln>
          </p:spPr>
          <p:txBody>
            <a:bodyPr/>
            <a:lstStyle/>
            <a:p>
              <a:endParaRPr lang="en-US"/>
            </a:p>
          </p:txBody>
        </p:sp>
        <p:sp>
          <p:nvSpPr>
            <p:cNvPr id="8209" name="Freeform 12"/>
            <p:cNvSpPr>
              <a:spLocks/>
            </p:cNvSpPr>
            <p:nvPr/>
          </p:nvSpPr>
          <p:spPr bwMode="auto">
            <a:xfrm flipV="1">
              <a:off x="3560" y="3060"/>
              <a:ext cx="1172" cy="537"/>
            </a:xfrm>
            <a:custGeom>
              <a:avLst/>
              <a:gdLst>
                <a:gd name="T0" fmla="*/ 1134 w 1172"/>
                <a:gd name="T1" fmla="*/ 537 h 537"/>
                <a:gd name="T2" fmla="*/ 1044 w 1172"/>
                <a:gd name="T3" fmla="*/ 219 h 537"/>
                <a:gd name="T4" fmla="*/ 363 w 1172"/>
                <a:gd name="T5" fmla="*/ 38 h 537"/>
                <a:gd name="T6" fmla="*/ 0 w 1172"/>
                <a:gd name="T7" fmla="*/ 446 h 537"/>
                <a:gd name="T8" fmla="*/ 0 60000 65536"/>
                <a:gd name="T9" fmla="*/ 0 60000 65536"/>
                <a:gd name="T10" fmla="*/ 0 60000 65536"/>
                <a:gd name="T11" fmla="*/ 0 60000 65536"/>
                <a:gd name="T12" fmla="*/ 0 w 1172"/>
                <a:gd name="T13" fmla="*/ 0 h 537"/>
                <a:gd name="T14" fmla="*/ 1172 w 1172"/>
                <a:gd name="T15" fmla="*/ 537 h 537"/>
              </a:gdLst>
              <a:ahLst/>
              <a:cxnLst>
                <a:cxn ang="T8">
                  <a:pos x="T0" y="T1"/>
                </a:cxn>
                <a:cxn ang="T9">
                  <a:pos x="T2" y="T3"/>
                </a:cxn>
                <a:cxn ang="T10">
                  <a:pos x="T4" y="T5"/>
                </a:cxn>
                <a:cxn ang="T11">
                  <a:pos x="T6" y="T7"/>
                </a:cxn>
              </a:cxnLst>
              <a:rect l="T12" t="T13" r="T14" b="T15"/>
              <a:pathLst>
                <a:path w="1172" h="537">
                  <a:moveTo>
                    <a:pt x="1134" y="537"/>
                  </a:moveTo>
                  <a:cubicBezTo>
                    <a:pt x="1153" y="419"/>
                    <a:pt x="1172" y="302"/>
                    <a:pt x="1044" y="219"/>
                  </a:cubicBezTo>
                  <a:cubicBezTo>
                    <a:pt x="916" y="136"/>
                    <a:pt x="537" y="0"/>
                    <a:pt x="363" y="38"/>
                  </a:cubicBezTo>
                  <a:cubicBezTo>
                    <a:pt x="189" y="76"/>
                    <a:pt x="60" y="378"/>
                    <a:pt x="0" y="446"/>
                  </a:cubicBezTo>
                </a:path>
              </a:pathLst>
            </a:custGeom>
            <a:noFill/>
            <a:ln w="9525">
              <a:solidFill>
                <a:schemeClr val="tx1"/>
              </a:solidFill>
              <a:round/>
              <a:headEnd/>
              <a:tailEnd type="triangle" w="med" len="med"/>
            </a:ln>
          </p:spPr>
          <p:txBody>
            <a:bodyPr/>
            <a:lstStyle/>
            <a:p>
              <a:endParaRPr lang="en-US"/>
            </a:p>
          </p:txBody>
        </p:sp>
      </p:grpSp>
      <p:grpSp>
        <p:nvGrpSpPr>
          <p:cNvPr id="6" name="Group 23"/>
          <p:cNvGrpSpPr>
            <a:grpSpLocks/>
          </p:cNvGrpSpPr>
          <p:nvPr/>
        </p:nvGrpSpPr>
        <p:grpSpPr bwMode="auto">
          <a:xfrm>
            <a:off x="5940425" y="5805488"/>
            <a:ext cx="2519363" cy="788987"/>
            <a:chOff x="3742" y="3657"/>
            <a:chExt cx="1587" cy="497"/>
          </a:xfrm>
        </p:grpSpPr>
        <p:sp>
          <p:nvSpPr>
            <p:cNvPr id="8206" name="Text Box 18"/>
            <p:cNvSpPr txBox="1">
              <a:spLocks noChangeArrowheads="1"/>
            </p:cNvSpPr>
            <p:nvPr/>
          </p:nvSpPr>
          <p:spPr bwMode="auto">
            <a:xfrm>
              <a:off x="3742" y="3657"/>
              <a:ext cx="1587" cy="497"/>
            </a:xfrm>
            <a:prstGeom prst="rect">
              <a:avLst/>
            </a:prstGeom>
            <a:noFill/>
            <a:ln w="9525">
              <a:solidFill>
                <a:schemeClr val="accent2"/>
              </a:solidFill>
              <a:miter lim="800000"/>
              <a:headEnd/>
              <a:tailEnd/>
            </a:ln>
          </p:spPr>
          <p:txBody>
            <a:bodyPr>
              <a:spAutoFit/>
            </a:bodyPr>
            <a:lstStyle/>
            <a:p>
              <a:pPr>
                <a:spcBef>
                  <a:spcPct val="50000"/>
                </a:spcBef>
              </a:pPr>
              <a:r>
                <a:rPr lang="en-GB"/>
                <a:t>-180</a:t>
              </a:r>
              <a:r>
                <a:rPr lang="en-GB" baseline="30000"/>
                <a:t>o </a:t>
              </a:r>
              <a:r>
                <a:rPr lang="en-GB"/>
                <a:t>&lt;arg z &lt; +180</a:t>
              </a:r>
              <a:r>
                <a:rPr lang="en-GB" baseline="30000"/>
                <a:t> </a:t>
              </a:r>
            </a:p>
            <a:p>
              <a:pPr>
                <a:spcBef>
                  <a:spcPct val="50000"/>
                </a:spcBef>
              </a:pPr>
              <a:r>
                <a:rPr lang="en-GB"/>
                <a:t>or         &lt;arg z &lt;</a:t>
              </a:r>
            </a:p>
          </p:txBody>
        </p:sp>
        <p:graphicFrame>
          <p:nvGraphicFramePr>
            <p:cNvPr id="8194" name="Object 19"/>
            <p:cNvGraphicFramePr>
              <a:graphicFrameLocks noChangeAspect="1"/>
            </p:cNvGraphicFramePr>
            <p:nvPr/>
          </p:nvGraphicFramePr>
          <p:xfrm>
            <a:off x="3923" y="3929"/>
            <a:ext cx="363" cy="200"/>
          </p:xfrm>
          <a:graphic>
            <a:graphicData uri="http://schemas.openxmlformats.org/presentationml/2006/ole">
              <mc:AlternateContent xmlns:mc="http://schemas.openxmlformats.org/markup-compatibility/2006">
                <mc:Choice xmlns:v="urn:schemas-microsoft-com:vml" Requires="v">
                  <p:oleObj spid="_x0000_s8216" name="Equation" r:id="rId5" imgW="253800" imgH="139680" progId="Equation.3">
                    <p:embed/>
                  </p:oleObj>
                </mc:Choice>
                <mc:Fallback>
                  <p:oleObj name="Equation" r:id="rId5" imgW="253800" imgH="139680"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3" y="3929"/>
                          <a:ext cx="363"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21"/>
            <p:cNvGraphicFramePr>
              <a:graphicFrameLocks noChangeAspect="1"/>
            </p:cNvGraphicFramePr>
            <p:nvPr/>
          </p:nvGraphicFramePr>
          <p:xfrm>
            <a:off x="4785" y="3919"/>
            <a:ext cx="316" cy="191"/>
          </p:xfrm>
          <a:graphic>
            <a:graphicData uri="http://schemas.openxmlformats.org/presentationml/2006/ole">
              <mc:AlternateContent xmlns:mc="http://schemas.openxmlformats.org/markup-compatibility/2006">
                <mc:Choice xmlns:v="urn:schemas-microsoft-com:vml" Requires="v">
                  <p:oleObj spid="_x0000_s8217" name="Equation" r:id="rId7" imgW="253800" imgH="152280" progId="Equation.3">
                    <p:embed/>
                  </p:oleObj>
                </mc:Choice>
                <mc:Fallback>
                  <p:oleObj name="Equation" r:id="rId7" imgW="253800" imgH="152280"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5" y="3919"/>
                          <a:ext cx="316" cy="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6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5" name="Rectangle 2"/>
          <p:cNvSpPr>
            <a:spLocks noGrp="1" noChangeArrowheads="1"/>
          </p:cNvSpPr>
          <p:nvPr>
            <p:ph type="title"/>
          </p:nvPr>
        </p:nvSpPr>
        <p:spPr>
          <a:xfrm>
            <a:off x="457200" y="274638"/>
            <a:ext cx="8229600" cy="777875"/>
          </a:xfrm>
        </p:spPr>
        <p:txBody>
          <a:bodyPr/>
          <a:lstStyle/>
          <a:p>
            <a:pPr eaLnBrk="1" hangingPunct="1"/>
            <a:r>
              <a:rPr lang="en-GB" smtClean="0"/>
              <a:t>z = rcis</a:t>
            </a:r>
          </a:p>
        </p:txBody>
      </p:sp>
      <p:sp>
        <p:nvSpPr>
          <p:cNvPr id="31750" name="Rectangle 6"/>
          <p:cNvSpPr>
            <a:spLocks noGrp="1" noChangeArrowheads="1"/>
          </p:cNvSpPr>
          <p:nvPr>
            <p:ph type="body" sz="half" idx="1"/>
          </p:nvPr>
        </p:nvSpPr>
        <p:spPr>
          <a:xfrm>
            <a:off x="457200" y="1519311"/>
            <a:ext cx="8291513" cy="5078339"/>
          </a:xfrm>
        </p:spPr>
        <p:txBody>
          <a:bodyPr/>
          <a:lstStyle/>
          <a:p>
            <a:pPr eaLnBrk="1" hangingPunct="1"/>
            <a:r>
              <a:rPr lang="en-GB" sz="2800" dirty="0" smtClean="0"/>
              <a:t>In many textbooks you will see a complex number given in </a:t>
            </a:r>
            <a:r>
              <a:rPr lang="en-GB" sz="2800" b="1" dirty="0" smtClean="0">
                <a:solidFill>
                  <a:schemeClr val="accent2"/>
                </a:solidFill>
              </a:rPr>
              <a:t>polar</a:t>
            </a:r>
            <a:r>
              <a:rPr lang="en-GB" sz="2800" dirty="0" smtClean="0"/>
              <a:t> form using </a:t>
            </a:r>
            <a:r>
              <a:rPr lang="en-GB" sz="2800" dirty="0" smtClean="0">
                <a:solidFill>
                  <a:schemeClr val="accent2"/>
                </a:solidFill>
              </a:rPr>
              <a:t>r</a:t>
            </a:r>
            <a:r>
              <a:rPr lang="en-GB" sz="2800" dirty="0" smtClean="0"/>
              <a:t> for the modulus and 	  (theta, a Greek letter) for the argument.</a:t>
            </a:r>
          </a:p>
          <a:p>
            <a:pPr eaLnBrk="1" hangingPunct="1"/>
            <a:r>
              <a:rPr lang="en-GB" sz="2800" dirty="0" smtClean="0"/>
              <a:t>From our trigonometry we know that</a:t>
            </a:r>
          </a:p>
          <a:p>
            <a:pPr eaLnBrk="1" hangingPunct="1"/>
            <a:endParaRPr lang="en-GB" sz="2800" dirty="0" smtClean="0"/>
          </a:p>
          <a:p>
            <a:pPr eaLnBrk="1" hangingPunct="1"/>
            <a:endParaRPr lang="en-GB" sz="2800" dirty="0" smtClean="0"/>
          </a:p>
          <a:p>
            <a:pPr eaLnBrk="1" hangingPunct="1"/>
            <a:endParaRPr lang="en-GB" sz="2800" dirty="0" smtClean="0"/>
          </a:p>
          <a:p>
            <a:pPr eaLnBrk="1" hangingPunct="1"/>
            <a:endParaRPr lang="en-GB" sz="2800" dirty="0" smtClean="0"/>
          </a:p>
          <a:p>
            <a:pPr eaLnBrk="1" hangingPunct="1"/>
            <a:endParaRPr lang="en-GB" sz="2800" dirty="0" smtClean="0"/>
          </a:p>
          <a:p>
            <a:pPr eaLnBrk="1" hangingPunct="1"/>
            <a:r>
              <a:rPr lang="en-GB" sz="2800" dirty="0" smtClean="0"/>
              <a:t>This is sometimes shortened to  z= </a:t>
            </a:r>
            <a:r>
              <a:rPr lang="en-GB" sz="2800" dirty="0" err="1" smtClean="0"/>
              <a:t>rcis</a:t>
            </a:r>
            <a:endParaRPr lang="en-GB" sz="2800" dirty="0" smtClean="0"/>
          </a:p>
        </p:txBody>
      </p:sp>
      <p:graphicFrame>
        <p:nvGraphicFramePr>
          <p:cNvPr id="31751" name="Object 7"/>
          <p:cNvGraphicFramePr>
            <a:graphicFrameLocks noGrp="1" noChangeAspect="1"/>
          </p:cNvGraphicFramePr>
          <p:nvPr>
            <p:ph sz="quarter" idx="2"/>
          </p:nvPr>
        </p:nvGraphicFramePr>
        <p:xfrm>
          <a:off x="7559675" y="1985792"/>
          <a:ext cx="360363" cy="504825"/>
        </p:xfrm>
        <a:graphic>
          <a:graphicData uri="http://schemas.openxmlformats.org/presentationml/2006/ole">
            <mc:AlternateContent xmlns:mc="http://schemas.openxmlformats.org/markup-compatibility/2006">
              <mc:Choice xmlns:v="urn:schemas-microsoft-com:vml" Requires="v">
                <p:oleObj spid="_x0000_s9253" name="Equation" r:id="rId3" imgW="126720" imgH="177480" progId="Equation.3">
                  <p:embed/>
                </p:oleObj>
              </mc:Choice>
              <mc:Fallback>
                <p:oleObj name="Equation" r:id="rId3" imgW="126720" imgH="17748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9675" y="1985792"/>
                        <a:ext cx="360363"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4"/>
          <p:cNvGraphicFramePr>
            <a:graphicFrameLocks noGrp="1" noChangeAspect="1"/>
          </p:cNvGraphicFramePr>
          <p:nvPr>
            <p:ph sz="quarter" idx="3"/>
          </p:nvPr>
        </p:nvGraphicFramePr>
        <p:xfrm>
          <a:off x="2182865" y="365759"/>
          <a:ext cx="421659" cy="590843"/>
        </p:xfrm>
        <a:graphic>
          <a:graphicData uri="http://schemas.openxmlformats.org/presentationml/2006/ole">
            <mc:AlternateContent xmlns:mc="http://schemas.openxmlformats.org/markup-compatibility/2006">
              <mc:Choice xmlns:v="urn:schemas-microsoft-com:vml" Requires="v">
                <p:oleObj spid="_x0000_s9254" name="Equation" r:id="rId5" imgW="126720" imgH="177480" progId="Equation.3">
                  <p:embed/>
                </p:oleObj>
              </mc:Choice>
              <mc:Fallback>
                <p:oleObj name="Equation" r:id="rId5" imgW="126720" imgH="17748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2865" y="365759"/>
                        <a:ext cx="421659" cy="5908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3" name="Footer Placeholder 6"/>
          <p:cNvSpPr>
            <a:spLocks noGrp="1"/>
          </p:cNvSpPr>
          <p:nvPr>
            <p:ph type="ftr" sz="quarter" idx="11"/>
          </p:nvPr>
        </p:nvSpPr>
        <p:spPr>
          <a:noFill/>
        </p:spPr>
        <p:txBody>
          <a:bodyPr/>
          <a:lstStyle/>
          <a:p>
            <a:r>
              <a:rPr lang="en-GB" dirty="0" smtClean="0"/>
              <a:t>YDF AMC 2015/16</a:t>
            </a:r>
            <a:endParaRPr lang="en-GB" dirty="0"/>
          </a:p>
        </p:txBody>
      </p:sp>
      <p:sp>
        <p:nvSpPr>
          <p:cNvPr id="9224" name="Slide Number Placeholder 7"/>
          <p:cNvSpPr>
            <a:spLocks noGrp="1"/>
          </p:cNvSpPr>
          <p:nvPr>
            <p:ph type="sldNum" sz="quarter" idx="12"/>
          </p:nvPr>
        </p:nvSpPr>
        <p:spPr>
          <a:noFill/>
        </p:spPr>
        <p:txBody>
          <a:bodyPr>
            <a:normAutofit fontScale="85000" lnSpcReduction="20000"/>
          </a:bodyPr>
          <a:lstStyle/>
          <a:p>
            <a:fld id="{967B96D8-243E-4C5A-8381-DE782C3AFDBF}" type="slidenum">
              <a:rPr lang="en-GB"/>
              <a:pPr/>
              <a:t>24</a:t>
            </a:fld>
            <a:endParaRPr lang="en-GB"/>
          </a:p>
        </p:txBody>
      </p:sp>
      <p:grpSp>
        <p:nvGrpSpPr>
          <p:cNvPr id="2" name="Group 19"/>
          <p:cNvGrpSpPr>
            <a:grpSpLocks/>
          </p:cNvGrpSpPr>
          <p:nvPr/>
        </p:nvGrpSpPr>
        <p:grpSpPr bwMode="auto">
          <a:xfrm>
            <a:off x="250825" y="3429000"/>
            <a:ext cx="2233613" cy="1519238"/>
            <a:chOff x="929" y="2655"/>
            <a:chExt cx="1407" cy="957"/>
          </a:xfrm>
        </p:grpSpPr>
        <p:sp>
          <p:nvSpPr>
            <p:cNvPr id="9228" name="AutoShape 10"/>
            <p:cNvSpPr>
              <a:spLocks noChangeArrowheads="1"/>
            </p:cNvSpPr>
            <p:nvPr/>
          </p:nvSpPr>
          <p:spPr bwMode="auto">
            <a:xfrm flipH="1">
              <a:off x="929" y="2655"/>
              <a:ext cx="1134" cy="681"/>
            </a:xfrm>
            <a:prstGeom prst="rtTriangle">
              <a:avLst/>
            </a:prstGeom>
            <a:solidFill>
              <a:srgbClr val="FF3300"/>
            </a:solidFill>
            <a:ln w="9525">
              <a:solidFill>
                <a:schemeClr val="tx1"/>
              </a:solidFill>
              <a:miter lim="800000"/>
              <a:headEnd/>
              <a:tailEnd/>
            </a:ln>
          </p:spPr>
          <p:txBody>
            <a:bodyPr wrap="none" anchor="ctr"/>
            <a:lstStyle/>
            <a:p>
              <a:endParaRPr lang="en-US"/>
            </a:p>
          </p:txBody>
        </p:sp>
        <p:sp>
          <p:nvSpPr>
            <p:cNvPr id="9229" name="Text Box 11"/>
            <p:cNvSpPr txBox="1">
              <a:spLocks noChangeArrowheads="1"/>
            </p:cNvSpPr>
            <p:nvPr/>
          </p:nvSpPr>
          <p:spPr bwMode="auto">
            <a:xfrm>
              <a:off x="1474" y="3381"/>
              <a:ext cx="227" cy="231"/>
            </a:xfrm>
            <a:prstGeom prst="rect">
              <a:avLst/>
            </a:prstGeom>
            <a:noFill/>
            <a:ln w="9525">
              <a:noFill/>
              <a:miter lim="800000"/>
              <a:headEnd/>
              <a:tailEnd/>
            </a:ln>
          </p:spPr>
          <p:txBody>
            <a:bodyPr>
              <a:spAutoFit/>
            </a:bodyPr>
            <a:lstStyle/>
            <a:p>
              <a:pPr>
                <a:spcBef>
                  <a:spcPct val="50000"/>
                </a:spcBef>
              </a:pPr>
              <a:r>
                <a:rPr lang="en-GB" b="1"/>
                <a:t>x</a:t>
              </a:r>
            </a:p>
          </p:txBody>
        </p:sp>
        <p:sp>
          <p:nvSpPr>
            <p:cNvPr id="9230" name="Text Box 12"/>
            <p:cNvSpPr txBox="1">
              <a:spLocks noChangeArrowheads="1"/>
            </p:cNvSpPr>
            <p:nvPr/>
          </p:nvSpPr>
          <p:spPr bwMode="auto">
            <a:xfrm>
              <a:off x="2109" y="2837"/>
              <a:ext cx="227" cy="231"/>
            </a:xfrm>
            <a:prstGeom prst="rect">
              <a:avLst/>
            </a:prstGeom>
            <a:noFill/>
            <a:ln w="9525">
              <a:noFill/>
              <a:miter lim="800000"/>
              <a:headEnd/>
              <a:tailEnd/>
            </a:ln>
          </p:spPr>
          <p:txBody>
            <a:bodyPr>
              <a:spAutoFit/>
            </a:bodyPr>
            <a:lstStyle/>
            <a:p>
              <a:pPr>
                <a:spcBef>
                  <a:spcPct val="50000"/>
                </a:spcBef>
              </a:pPr>
              <a:r>
                <a:rPr lang="en-GB" b="1"/>
                <a:t>y</a:t>
              </a:r>
            </a:p>
          </p:txBody>
        </p:sp>
        <p:sp>
          <p:nvSpPr>
            <p:cNvPr id="9231" name="Text Box 13"/>
            <p:cNvSpPr txBox="1">
              <a:spLocks noChangeArrowheads="1"/>
            </p:cNvSpPr>
            <p:nvPr/>
          </p:nvSpPr>
          <p:spPr bwMode="auto">
            <a:xfrm>
              <a:off x="1383" y="2701"/>
              <a:ext cx="318" cy="230"/>
            </a:xfrm>
            <a:prstGeom prst="rect">
              <a:avLst/>
            </a:prstGeom>
            <a:noFill/>
            <a:ln w="9525">
              <a:noFill/>
              <a:miter lim="800000"/>
              <a:headEnd/>
              <a:tailEnd/>
            </a:ln>
          </p:spPr>
          <p:txBody>
            <a:bodyPr>
              <a:spAutoFit/>
            </a:bodyPr>
            <a:lstStyle/>
            <a:p>
              <a:pPr>
                <a:spcBef>
                  <a:spcPct val="50000"/>
                </a:spcBef>
              </a:pPr>
              <a:r>
                <a:rPr lang="en-GB" b="1"/>
                <a:t>r</a:t>
              </a:r>
            </a:p>
          </p:txBody>
        </p:sp>
        <p:sp>
          <p:nvSpPr>
            <p:cNvPr id="9232" name="Line 15"/>
            <p:cNvSpPr>
              <a:spLocks noChangeShapeType="1"/>
            </p:cNvSpPr>
            <p:nvPr/>
          </p:nvSpPr>
          <p:spPr bwMode="auto">
            <a:xfrm>
              <a:off x="1111" y="3245"/>
              <a:ext cx="45" cy="90"/>
            </a:xfrm>
            <a:prstGeom prst="line">
              <a:avLst/>
            </a:prstGeom>
            <a:noFill/>
            <a:ln w="9525">
              <a:solidFill>
                <a:schemeClr val="tx1"/>
              </a:solidFill>
              <a:round/>
              <a:headEnd/>
              <a:tailEnd/>
            </a:ln>
          </p:spPr>
          <p:txBody>
            <a:bodyPr/>
            <a:lstStyle/>
            <a:p>
              <a:endParaRPr lang="en-GB"/>
            </a:p>
          </p:txBody>
        </p:sp>
        <p:graphicFrame>
          <p:nvGraphicFramePr>
            <p:cNvPr id="9222" name="Object 16"/>
            <p:cNvGraphicFramePr>
              <a:graphicFrameLocks noChangeAspect="1"/>
            </p:cNvGraphicFramePr>
            <p:nvPr/>
          </p:nvGraphicFramePr>
          <p:xfrm>
            <a:off x="1202" y="3113"/>
            <a:ext cx="182" cy="272"/>
          </p:xfrm>
          <a:graphic>
            <a:graphicData uri="http://schemas.openxmlformats.org/presentationml/2006/ole">
              <mc:AlternateContent xmlns:mc="http://schemas.openxmlformats.org/markup-compatibility/2006">
                <mc:Choice xmlns:v="urn:schemas-microsoft-com:vml" Requires="v">
                  <p:oleObj spid="_x0000_s9255" name="Equation" r:id="rId7" imgW="126720" imgH="177480" progId="Equation.3">
                    <p:embed/>
                  </p:oleObj>
                </mc:Choice>
                <mc:Fallback>
                  <p:oleObj name="Equation" r:id="rId7" imgW="126720" imgH="17748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 y="3113"/>
                          <a:ext cx="182"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1766" name="Object 22"/>
          <p:cNvGraphicFramePr>
            <a:graphicFrameLocks noChangeAspect="1"/>
          </p:cNvGraphicFramePr>
          <p:nvPr/>
        </p:nvGraphicFramePr>
        <p:xfrm>
          <a:off x="3059113" y="3465172"/>
          <a:ext cx="5718175" cy="2276475"/>
        </p:xfrm>
        <a:graphic>
          <a:graphicData uri="http://schemas.openxmlformats.org/presentationml/2006/ole">
            <mc:AlternateContent xmlns:mc="http://schemas.openxmlformats.org/markup-compatibility/2006">
              <mc:Choice xmlns:v="urn:schemas-microsoft-com:vml" Requires="v">
                <p:oleObj spid="_x0000_s9256" name="Equation" r:id="rId8" imgW="2743200" imgH="1091880" progId="Equation.3">
                  <p:embed/>
                </p:oleObj>
              </mc:Choice>
              <mc:Fallback>
                <p:oleObj name="Equation" r:id="rId8" imgW="2743200" imgH="1091880" progId="Equation.3">
                  <p:embed/>
                  <p:pic>
                    <p:nvPicPr>
                      <p:cNvPr id="0"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59113" y="3465172"/>
                        <a:ext cx="5718175" cy="227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1" name="Object 23"/>
          <p:cNvGraphicFramePr>
            <a:graphicFrameLocks noChangeAspect="1"/>
          </p:cNvGraphicFramePr>
          <p:nvPr/>
        </p:nvGraphicFramePr>
        <p:xfrm>
          <a:off x="6220753" y="6003534"/>
          <a:ext cx="358775" cy="503238"/>
        </p:xfrm>
        <a:graphic>
          <a:graphicData uri="http://schemas.openxmlformats.org/presentationml/2006/ole">
            <mc:AlternateContent xmlns:mc="http://schemas.openxmlformats.org/markup-compatibility/2006">
              <mc:Choice xmlns:v="urn:schemas-microsoft-com:vml" Requires="v">
                <p:oleObj spid="_x0000_s9257" name="Equation" r:id="rId10" imgW="126720" imgH="177480" progId="Equation.3">
                  <p:embed/>
                </p:oleObj>
              </mc:Choice>
              <mc:Fallback>
                <p:oleObj name="Equation" r:id="rId10" imgW="126720" imgH="177480" progId="Equation.3">
                  <p:embed/>
                  <p:pic>
                    <p:nvPicPr>
                      <p:cNvPr id="0" name="Object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20753" y="6003534"/>
                        <a:ext cx="358775"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5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750">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750">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p:spPr>
        <p:txBody>
          <a:bodyPr/>
          <a:lstStyle/>
          <a:p>
            <a:r>
              <a:rPr lang="en-GB" dirty="0" smtClean="0"/>
              <a:t>YDF AMC 2015/16</a:t>
            </a:r>
            <a:endParaRPr lang="en-GB" dirty="0"/>
          </a:p>
        </p:txBody>
      </p:sp>
      <p:sp>
        <p:nvSpPr>
          <p:cNvPr id="28676" name="Rectangle 2"/>
          <p:cNvSpPr>
            <a:spLocks noGrp="1" noChangeArrowheads="1"/>
          </p:cNvSpPr>
          <p:nvPr>
            <p:ph type="title" idx="4294967295"/>
          </p:nvPr>
        </p:nvSpPr>
        <p:spPr>
          <a:xfrm>
            <a:off x="0" y="274638"/>
            <a:ext cx="8229600" cy="633412"/>
          </a:xfrm>
        </p:spPr>
        <p:txBody>
          <a:bodyPr>
            <a:normAutofit fontScale="90000"/>
          </a:bodyPr>
          <a:lstStyle/>
          <a:p>
            <a:pPr eaLnBrk="1" hangingPunct="1"/>
            <a:r>
              <a:rPr lang="en-GB" sz="4000" dirty="0" smtClean="0"/>
              <a:t>Now backwards</a:t>
            </a:r>
          </a:p>
        </p:txBody>
      </p:sp>
      <p:sp>
        <p:nvSpPr>
          <p:cNvPr id="29699" name="Rectangle 3"/>
          <p:cNvSpPr>
            <a:spLocks noGrp="1" noChangeArrowheads="1"/>
          </p:cNvSpPr>
          <p:nvPr>
            <p:ph sz="quarter" idx="4294967295"/>
          </p:nvPr>
        </p:nvSpPr>
        <p:spPr>
          <a:xfrm>
            <a:off x="407972" y="1125538"/>
            <a:ext cx="8229600" cy="5732462"/>
          </a:xfrm>
        </p:spPr>
        <p:txBody>
          <a:bodyPr/>
          <a:lstStyle/>
          <a:p>
            <a:pPr eaLnBrk="1" hangingPunct="1"/>
            <a:r>
              <a:rPr lang="en-GB" sz="2800" dirty="0" smtClean="0"/>
              <a:t>If we have the modulus and argument of z we can find the x and y by using the sine and cosine of the argument</a:t>
            </a:r>
          </a:p>
          <a:p>
            <a:pPr eaLnBrk="1" hangingPunct="1"/>
            <a:endParaRPr lang="en-GB" sz="2800" dirty="0" smtClean="0"/>
          </a:p>
          <a:p>
            <a:pPr eaLnBrk="1" hangingPunct="1"/>
            <a:endParaRPr lang="en-GB" sz="2800" dirty="0" smtClean="0"/>
          </a:p>
          <a:p>
            <a:pPr eaLnBrk="1" hangingPunct="1"/>
            <a:endParaRPr lang="en-GB" sz="2800" dirty="0" smtClean="0"/>
          </a:p>
          <a:p>
            <a:pPr eaLnBrk="1" hangingPunct="1"/>
            <a:r>
              <a:rPr lang="en-GB" sz="2800" dirty="0" smtClean="0"/>
              <a:t>Example</a:t>
            </a:r>
          </a:p>
          <a:p>
            <a:pPr eaLnBrk="1" hangingPunct="1">
              <a:buFontTx/>
              <a:buNone/>
            </a:pPr>
            <a:r>
              <a:rPr lang="en-GB" sz="2400" dirty="0" smtClean="0"/>
              <a:t>|z| = 3     </a:t>
            </a:r>
            <a:r>
              <a:rPr lang="en-GB" sz="2400" dirty="0" err="1" smtClean="0"/>
              <a:t>arg</a:t>
            </a:r>
            <a:r>
              <a:rPr lang="en-GB" sz="2400" dirty="0" smtClean="0"/>
              <a:t> z = 30</a:t>
            </a:r>
            <a:r>
              <a:rPr lang="en-GB" sz="2400" baseline="30000" dirty="0" smtClean="0"/>
              <a:t>o</a:t>
            </a:r>
            <a:endParaRPr lang="en-GB" sz="2400" dirty="0" smtClean="0"/>
          </a:p>
          <a:p>
            <a:pPr eaLnBrk="1" hangingPunct="1">
              <a:buFontTx/>
              <a:buNone/>
            </a:pPr>
            <a:r>
              <a:rPr lang="en-GB" sz="2400" dirty="0" smtClean="0"/>
              <a:t>x=3 </a:t>
            </a:r>
            <a:r>
              <a:rPr lang="en-GB" sz="2400" dirty="0" err="1" smtClean="0"/>
              <a:t>cos</a:t>
            </a:r>
            <a:r>
              <a:rPr lang="en-GB" sz="2400" dirty="0" smtClean="0"/>
              <a:t> 30</a:t>
            </a:r>
            <a:r>
              <a:rPr lang="en-GB" sz="2400" baseline="30000" dirty="0" smtClean="0"/>
              <a:t>o </a:t>
            </a:r>
            <a:r>
              <a:rPr lang="en-GB" sz="2400" dirty="0" smtClean="0"/>
              <a:t> = 3(0.866)</a:t>
            </a:r>
          </a:p>
          <a:p>
            <a:pPr eaLnBrk="1" hangingPunct="1">
              <a:buFontTx/>
              <a:buNone/>
            </a:pPr>
            <a:r>
              <a:rPr lang="en-GB" sz="2400" dirty="0" smtClean="0"/>
              <a:t> = 2.598 = 2.6 to 1 </a:t>
            </a:r>
            <a:r>
              <a:rPr lang="en-GB" sz="2400" dirty="0" err="1" smtClean="0"/>
              <a:t>dp</a:t>
            </a:r>
            <a:endParaRPr lang="en-GB" sz="2400" dirty="0" smtClean="0"/>
          </a:p>
          <a:p>
            <a:pPr eaLnBrk="1" hangingPunct="1">
              <a:buFontTx/>
              <a:buNone/>
            </a:pPr>
            <a:r>
              <a:rPr lang="en-GB" sz="2400" dirty="0" smtClean="0"/>
              <a:t>y = 3 sin30</a:t>
            </a:r>
            <a:r>
              <a:rPr lang="en-GB" sz="2400" baseline="30000" dirty="0" smtClean="0"/>
              <a:t>o</a:t>
            </a:r>
            <a:r>
              <a:rPr lang="en-GB" sz="2400" dirty="0" smtClean="0"/>
              <a:t> = 3(0.5) = 1.5</a:t>
            </a:r>
          </a:p>
          <a:p>
            <a:pPr eaLnBrk="1" hangingPunct="1">
              <a:buFontTx/>
              <a:buNone/>
            </a:pPr>
            <a:r>
              <a:rPr lang="en-GB" sz="2400" dirty="0" smtClean="0"/>
              <a:t>z = 2.6 + 1.5i</a:t>
            </a:r>
          </a:p>
        </p:txBody>
      </p:sp>
      <p:grpSp>
        <p:nvGrpSpPr>
          <p:cNvPr id="2" name="Group 5"/>
          <p:cNvGrpSpPr>
            <a:grpSpLocks/>
          </p:cNvGrpSpPr>
          <p:nvPr/>
        </p:nvGrpSpPr>
        <p:grpSpPr bwMode="auto">
          <a:xfrm>
            <a:off x="4500563" y="3500438"/>
            <a:ext cx="4032250" cy="2781300"/>
            <a:chOff x="1066" y="2568"/>
            <a:chExt cx="2540" cy="1752"/>
          </a:xfrm>
        </p:grpSpPr>
        <p:sp>
          <p:nvSpPr>
            <p:cNvPr id="28694" name="Line 6"/>
            <p:cNvSpPr>
              <a:spLocks noChangeShapeType="1"/>
            </p:cNvSpPr>
            <p:nvPr/>
          </p:nvSpPr>
          <p:spPr bwMode="auto">
            <a:xfrm>
              <a:off x="2290" y="2614"/>
              <a:ext cx="0" cy="1706"/>
            </a:xfrm>
            <a:prstGeom prst="line">
              <a:avLst/>
            </a:prstGeom>
            <a:noFill/>
            <a:ln w="57150">
              <a:solidFill>
                <a:schemeClr val="tx1"/>
              </a:solidFill>
              <a:round/>
              <a:headEnd/>
              <a:tailEnd/>
            </a:ln>
          </p:spPr>
          <p:txBody>
            <a:bodyPr/>
            <a:lstStyle/>
            <a:p>
              <a:endParaRPr lang="en-GB"/>
            </a:p>
          </p:txBody>
        </p:sp>
        <p:sp>
          <p:nvSpPr>
            <p:cNvPr id="28695" name="Line 7"/>
            <p:cNvSpPr>
              <a:spLocks noChangeShapeType="1"/>
            </p:cNvSpPr>
            <p:nvPr/>
          </p:nvSpPr>
          <p:spPr bwMode="auto">
            <a:xfrm>
              <a:off x="1156" y="3521"/>
              <a:ext cx="2450" cy="0"/>
            </a:xfrm>
            <a:prstGeom prst="line">
              <a:avLst/>
            </a:prstGeom>
            <a:noFill/>
            <a:ln w="57150">
              <a:solidFill>
                <a:schemeClr val="tx1"/>
              </a:solidFill>
              <a:round/>
              <a:headEnd/>
              <a:tailEnd/>
            </a:ln>
          </p:spPr>
          <p:txBody>
            <a:bodyPr/>
            <a:lstStyle/>
            <a:p>
              <a:endParaRPr lang="en-GB"/>
            </a:p>
          </p:txBody>
        </p:sp>
        <p:sp>
          <p:nvSpPr>
            <p:cNvPr id="28696" name="Line 8"/>
            <p:cNvSpPr>
              <a:spLocks noChangeShapeType="1"/>
            </p:cNvSpPr>
            <p:nvPr/>
          </p:nvSpPr>
          <p:spPr bwMode="auto">
            <a:xfrm>
              <a:off x="2608" y="2568"/>
              <a:ext cx="0" cy="1752"/>
            </a:xfrm>
            <a:prstGeom prst="line">
              <a:avLst/>
            </a:prstGeom>
            <a:noFill/>
            <a:ln w="9525">
              <a:solidFill>
                <a:schemeClr val="tx1"/>
              </a:solidFill>
              <a:round/>
              <a:headEnd/>
              <a:tailEnd/>
            </a:ln>
          </p:spPr>
          <p:txBody>
            <a:bodyPr/>
            <a:lstStyle/>
            <a:p>
              <a:endParaRPr lang="en-GB"/>
            </a:p>
          </p:txBody>
        </p:sp>
        <p:sp>
          <p:nvSpPr>
            <p:cNvPr id="28697" name="Line 9"/>
            <p:cNvSpPr>
              <a:spLocks noChangeShapeType="1"/>
            </p:cNvSpPr>
            <p:nvPr/>
          </p:nvSpPr>
          <p:spPr bwMode="auto">
            <a:xfrm>
              <a:off x="2971" y="2568"/>
              <a:ext cx="0" cy="1752"/>
            </a:xfrm>
            <a:prstGeom prst="line">
              <a:avLst/>
            </a:prstGeom>
            <a:noFill/>
            <a:ln w="9525">
              <a:solidFill>
                <a:schemeClr val="tx1"/>
              </a:solidFill>
              <a:round/>
              <a:headEnd/>
              <a:tailEnd/>
            </a:ln>
          </p:spPr>
          <p:txBody>
            <a:bodyPr/>
            <a:lstStyle/>
            <a:p>
              <a:endParaRPr lang="en-GB"/>
            </a:p>
          </p:txBody>
        </p:sp>
        <p:sp>
          <p:nvSpPr>
            <p:cNvPr id="28698" name="Line 10"/>
            <p:cNvSpPr>
              <a:spLocks noChangeShapeType="1"/>
            </p:cNvSpPr>
            <p:nvPr/>
          </p:nvSpPr>
          <p:spPr bwMode="auto">
            <a:xfrm>
              <a:off x="3334" y="2568"/>
              <a:ext cx="0" cy="1752"/>
            </a:xfrm>
            <a:prstGeom prst="line">
              <a:avLst/>
            </a:prstGeom>
            <a:noFill/>
            <a:ln w="9525">
              <a:solidFill>
                <a:schemeClr val="tx1"/>
              </a:solidFill>
              <a:round/>
              <a:headEnd/>
              <a:tailEnd/>
            </a:ln>
          </p:spPr>
          <p:txBody>
            <a:bodyPr/>
            <a:lstStyle/>
            <a:p>
              <a:endParaRPr lang="en-GB"/>
            </a:p>
          </p:txBody>
        </p:sp>
        <p:sp>
          <p:nvSpPr>
            <p:cNvPr id="28699" name="Line 11"/>
            <p:cNvSpPr>
              <a:spLocks noChangeShapeType="1"/>
            </p:cNvSpPr>
            <p:nvPr/>
          </p:nvSpPr>
          <p:spPr bwMode="auto">
            <a:xfrm>
              <a:off x="1973" y="2568"/>
              <a:ext cx="0" cy="1752"/>
            </a:xfrm>
            <a:prstGeom prst="line">
              <a:avLst/>
            </a:prstGeom>
            <a:noFill/>
            <a:ln w="9525">
              <a:solidFill>
                <a:schemeClr val="tx1"/>
              </a:solidFill>
              <a:round/>
              <a:headEnd/>
              <a:tailEnd/>
            </a:ln>
          </p:spPr>
          <p:txBody>
            <a:bodyPr/>
            <a:lstStyle/>
            <a:p>
              <a:endParaRPr lang="en-GB"/>
            </a:p>
          </p:txBody>
        </p:sp>
        <p:sp>
          <p:nvSpPr>
            <p:cNvPr id="28700" name="Line 12"/>
            <p:cNvSpPr>
              <a:spLocks noChangeShapeType="1"/>
            </p:cNvSpPr>
            <p:nvPr/>
          </p:nvSpPr>
          <p:spPr bwMode="auto">
            <a:xfrm>
              <a:off x="1610" y="2568"/>
              <a:ext cx="0" cy="1752"/>
            </a:xfrm>
            <a:prstGeom prst="line">
              <a:avLst/>
            </a:prstGeom>
            <a:noFill/>
            <a:ln w="9525">
              <a:solidFill>
                <a:schemeClr val="tx1"/>
              </a:solidFill>
              <a:round/>
              <a:headEnd/>
              <a:tailEnd/>
            </a:ln>
          </p:spPr>
          <p:txBody>
            <a:bodyPr/>
            <a:lstStyle/>
            <a:p>
              <a:endParaRPr lang="en-GB"/>
            </a:p>
          </p:txBody>
        </p:sp>
        <p:sp>
          <p:nvSpPr>
            <p:cNvPr id="28701" name="Line 13"/>
            <p:cNvSpPr>
              <a:spLocks noChangeShapeType="1"/>
            </p:cNvSpPr>
            <p:nvPr/>
          </p:nvSpPr>
          <p:spPr bwMode="auto">
            <a:xfrm>
              <a:off x="1247" y="2568"/>
              <a:ext cx="0" cy="1752"/>
            </a:xfrm>
            <a:prstGeom prst="line">
              <a:avLst/>
            </a:prstGeom>
            <a:noFill/>
            <a:ln w="9525">
              <a:solidFill>
                <a:schemeClr val="tx1"/>
              </a:solidFill>
              <a:round/>
              <a:headEnd/>
              <a:tailEnd/>
            </a:ln>
          </p:spPr>
          <p:txBody>
            <a:bodyPr/>
            <a:lstStyle/>
            <a:p>
              <a:endParaRPr lang="en-GB"/>
            </a:p>
          </p:txBody>
        </p:sp>
        <p:sp>
          <p:nvSpPr>
            <p:cNvPr id="28702" name="Line 14"/>
            <p:cNvSpPr>
              <a:spLocks noChangeShapeType="1"/>
            </p:cNvSpPr>
            <p:nvPr/>
          </p:nvSpPr>
          <p:spPr bwMode="auto">
            <a:xfrm>
              <a:off x="1066" y="3203"/>
              <a:ext cx="2449" cy="0"/>
            </a:xfrm>
            <a:prstGeom prst="line">
              <a:avLst/>
            </a:prstGeom>
            <a:noFill/>
            <a:ln w="9525">
              <a:solidFill>
                <a:schemeClr val="tx1"/>
              </a:solidFill>
              <a:round/>
              <a:headEnd/>
              <a:tailEnd/>
            </a:ln>
          </p:spPr>
          <p:txBody>
            <a:bodyPr/>
            <a:lstStyle/>
            <a:p>
              <a:endParaRPr lang="en-GB"/>
            </a:p>
          </p:txBody>
        </p:sp>
        <p:sp>
          <p:nvSpPr>
            <p:cNvPr id="28703" name="Line 15"/>
            <p:cNvSpPr>
              <a:spLocks noChangeShapeType="1"/>
            </p:cNvSpPr>
            <p:nvPr/>
          </p:nvSpPr>
          <p:spPr bwMode="auto">
            <a:xfrm>
              <a:off x="1066" y="2886"/>
              <a:ext cx="2449" cy="0"/>
            </a:xfrm>
            <a:prstGeom prst="line">
              <a:avLst/>
            </a:prstGeom>
            <a:noFill/>
            <a:ln w="9525">
              <a:solidFill>
                <a:schemeClr val="tx1"/>
              </a:solidFill>
              <a:round/>
              <a:headEnd/>
              <a:tailEnd/>
            </a:ln>
          </p:spPr>
          <p:txBody>
            <a:bodyPr/>
            <a:lstStyle/>
            <a:p>
              <a:endParaRPr lang="en-GB"/>
            </a:p>
          </p:txBody>
        </p:sp>
        <p:sp>
          <p:nvSpPr>
            <p:cNvPr id="28704" name="Line 16"/>
            <p:cNvSpPr>
              <a:spLocks noChangeShapeType="1"/>
            </p:cNvSpPr>
            <p:nvPr/>
          </p:nvSpPr>
          <p:spPr bwMode="auto">
            <a:xfrm>
              <a:off x="1111" y="3838"/>
              <a:ext cx="2449" cy="0"/>
            </a:xfrm>
            <a:prstGeom prst="line">
              <a:avLst/>
            </a:prstGeom>
            <a:noFill/>
            <a:ln w="9525">
              <a:solidFill>
                <a:schemeClr val="tx1"/>
              </a:solidFill>
              <a:round/>
              <a:headEnd/>
              <a:tailEnd/>
            </a:ln>
          </p:spPr>
          <p:txBody>
            <a:bodyPr/>
            <a:lstStyle/>
            <a:p>
              <a:endParaRPr lang="en-GB"/>
            </a:p>
          </p:txBody>
        </p:sp>
        <p:sp>
          <p:nvSpPr>
            <p:cNvPr id="28705" name="Line 17"/>
            <p:cNvSpPr>
              <a:spLocks noChangeShapeType="1"/>
            </p:cNvSpPr>
            <p:nvPr/>
          </p:nvSpPr>
          <p:spPr bwMode="auto">
            <a:xfrm>
              <a:off x="1111" y="4156"/>
              <a:ext cx="2449" cy="0"/>
            </a:xfrm>
            <a:prstGeom prst="line">
              <a:avLst/>
            </a:prstGeom>
            <a:noFill/>
            <a:ln w="9525">
              <a:solidFill>
                <a:schemeClr val="tx1"/>
              </a:solidFill>
              <a:round/>
              <a:headEnd/>
              <a:tailEnd/>
            </a:ln>
          </p:spPr>
          <p:txBody>
            <a:bodyPr/>
            <a:lstStyle/>
            <a:p>
              <a:endParaRPr lang="en-GB"/>
            </a:p>
          </p:txBody>
        </p:sp>
      </p:grpSp>
      <p:grpSp>
        <p:nvGrpSpPr>
          <p:cNvPr id="3" name="Group 34"/>
          <p:cNvGrpSpPr>
            <a:grpSpLocks/>
          </p:cNvGrpSpPr>
          <p:nvPr/>
        </p:nvGrpSpPr>
        <p:grpSpPr bwMode="auto">
          <a:xfrm>
            <a:off x="250825" y="2420938"/>
            <a:ext cx="3602038" cy="1590675"/>
            <a:chOff x="158" y="1525"/>
            <a:chExt cx="2269" cy="1002"/>
          </a:xfrm>
        </p:grpSpPr>
        <p:sp>
          <p:nvSpPr>
            <p:cNvPr id="28688" name="AutoShape 19"/>
            <p:cNvSpPr>
              <a:spLocks noChangeArrowheads="1"/>
            </p:cNvSpPr>
            <p:nvPr/>
          </p:nvSpPr>
          <p:spPr bwMode="auto">
            <a:xfrm flipH="1">
              <a:off x="158" y="1525"/>
              <a:ext cx="1134" cy="681"/>
            </a:xfrm>
            <a:prstGeom prst="rtTriangle">
              <a:avLst/>
            </a:prstGeom>
            <a:solidFill>
              <a:srgbClr val="FF3300"/>
            </a:solidFill>
            <a:ln w="9525">
              <a:solidFill>
                <a:schemeClr val="tx1"/>
              </a:solidFill>
              <a:miter lim="800000"/>
              <a:headEnd/>
              <a:tailEnd/>
            </a:ln>
          </p:spPr>
          <p:txBody>
            <a:bodyPr wrap="none" anchor="ctr"/>
            <a:lstStyle/>
            <a:p>
              <a:endParaRPr lang="en-US"/>
            </a:p>
          </p:txBody>
        </p:sp>
        <p:sp>
          <p:nvSpPr>
            <p:cNvPr id="28689" name="Text Box 20"/>
            <p:cNvSpPr txBox="1">
              <a:spLocks noChangeArrowheads="1"/>
            </p:cNvSpPr>
            <p:nvPr/>
          </p:nvSpPr>
          <p:spPr bwMode="auto">
            <a:xfrm>
              <a:off x="385" y="2296"/>
              <a:ext cx="1406" cy="231"/>
            </a:xfrm>
            <a:prstGeom prst="rect">
              <a:avLst/>
            </a:prstGeom>
            <a:noFill/>
            <a:ln w="9525">
              <a:noFill/>
              <a:miter lim="800000"/>
              <a:headEnd/>
              <a:tailEnd/>
            </a:ln>
          </p:spPr>
          <p:txBody>
            <a:bodyPr>
              <a:spAutoFit/>
            </a:bodyPr>
            <a:lstStyle/>
            <a:p>
              <a:pPr>
                <a:spcBef>
                  <a:spcPct val="50000"/>
                </a:spcBef>
              </a:pPr>
              <a:r>
                <a:rPr lang="en-GB" b="1"/>
                <a:t>x= |z| cos(arg)</a:t>
              </a:r>
            </a:p>
          </p:txBody>
        </p:sp>
        <p:sp>
          <p:nvSpPr>
            <p:cNvPr id="28690" name="Text Box 21"/>
            <p:cNvSpPr txBox="1">
              <a:spLocks noChangeArrowheads="1"/>
            </p:cNvSpPr>
            <p:nvPr/>
          </p:nvSpPr>
          <p:spPr bwMode="auto">
            <a:xfrm>
              <a:off x="1338" y="1707"/>
              <a:ext cx="1089" cy="231"/>
            </a:xfrm>
            <a:prstGeom prst="rect">
              <a:avLst/>
            </a:prstGeom>
            <a:noFill/>
            <a:ln w="9525">
              <a:noFill/>
              <a:miter lim="800000"/>
              <a:headEnd/>
              <a:tailEnd/>
            </a:ln>
          </p:spPr>
          <p:txBody>
            <a:bodyPr>
              <a:spAutoFit/>
            </a:bodyPr>
            <a:lstStyle/>
            <a:p>
              <a:pPr>
                <a:spcBef>
                  <a:spcPct val="50000"/>
                </a:spcBef>
              </a:pPr>
              <a:r>
                <a:rPr lang="en-GB" b="1"/>
                <a:t>y= |z| sin(arg)</a:t>
              </a:r>
            </a:p>
          </p:txBody>
        </p:sp>
        <p:sp>
          <p:nvSpPr>
            <p:cNvPr id="28691" name="Text Box 22"/>
            <p:cNvSpPr txBox="1">
              <a:spLocks noChangeArrowheads="1"/>
            </p:cNvSpPr>
            <p:nvPr/>
          </p:nvSpPr>
          <p:spPr bwMode="auto">
            <a:xfrm>
              <a:off x="521" y="1571"/>
              <a:ext cx="409" cy="231"/>
            </a:xfrm>
            <a:prstGeom prst="rect">
              <a:avLst/>
            </a:prstGeom>
            <a:noFill/>
            <a:ln w="9525">
              <a:noFill/>
              <a:miter lim="800000"/>
              <a:headEnd/>
              <a:tailEnd/>
            </a:ln>
          </p:spPr>
          <p:txBody>
            <a:bodyPr>
              <a:spAutoFit/>
            </a:bodyPr>
            <a:lstStyle/>
            <a:p>
              <a:pPr>
                <a:spcBef>
                  <a:spcPct val="50000"/>
                </a:spcBef>
              </a:pPr>
              <a:r>
                <a:rPr lang="en-GB" b="1"/>
                <a:t>|z|</a:t>
              </a:r>
            </a:p>
          </p:txBody>
        </p:sp>
        <p:sp>
          <p:nvSpPr>
            <p:cNvPr id="28692" name="Text Box 23"/>
            <p:cNvSpPr txBox="1">
              <a:spLocks noChangeArrowheads="1"/>
            </p:cNvSpPr>
            <p:nvPr/>
          </p:nvSpPr>
          <p:spPr bwMode="auto">
            <a:xfrm>
              <a:off x="476" y="2024"/>
              <a:ext cx="862" cy="231"/>
            </a:xfrm>
            <a:prstGeom prst="rect">
              <a:avLst/>
            </a:prstGeom>
            <a:noFill/>
            <a:ln w="9525">
              <a:noFill/>
              <a:miter lim="800000"/>
              <a:headEnd/>
              <a:tailEnd/>
            </a:ln>
          </p:spPr>
          <p:txBody>
            <a:bodyPr>
              <a:spAutoFit/>
            </a:bodyPr>
            <a:lstStyle/>
            <a:p>
              <a:pPr>
                <a:spcBef>
                  <a:spcPct val="50000"/>
                </a:spcBef>
              </a:pPr>
              <a:r>
                <a:rPr lang="en-GB" b="1"/>
                <a:t>argument</a:t>
              </a:r>
            </a:p>
          </p:txBody>
        </p:sp>
        <p:sp>
          <p:nvSpPr>
            <p:cNvPr id="28693" name="Line 24"/>
            <p:cNvSpPr>
              <a:spLocks noChangeShapeType="1"/>
            </p:cNvSpPr>
            <p:nvPr/>
          </p:nvSpPr>
          <p:spPr bwMode="auto">
            <a:xfrm>
              <a:off x="340" y="2115"/>
              <a:ext cx="45" cy="90"/>
            </a:xfrm>
            <a:prstGeom prst="line">
              <a:avLst/>
            </a:prstGeom>
            <a:noFill/>
            <a:ln w="9525">
              <a:solidFill>
                <a:schemeClr val="tx1"/>
              </a:solidFill>
              <a:round/>
              <a:headEnd/>
              <a:tailEnd/>
            </a:ln>
          </p:spPr>
          <p:txBody>
            <a:bodyPr/>
            <a:lstStyle/>
            <a:p>
              <a:endParaRPr lang="en-GB"/>
            </a:p>
          </p:txBody>
        </p:sp>
      </p:grpSp>
      <p:grpSp>
        <p:nvGrpSpPr>
          <p:cNvPr id="4" name="Group 26"/>
          <p:cNvGrpSpPr>
            <a:grpSpLocks/>
          </p:cNvGrpSpPr>
          <p:nvPr/>
        </p:nvGrpSpPr>
        <p:grpSpPr bwMode="auto">
          <a:xfrm>
            <a:off x="5867400" y="2060575"/>
            <a:ext cx="2376488" cy="1519238"/>
            <a:chOff x="885" y="2795"/>
            <a:chExt cx="1497" cy="957"/>
          </a:xfrm>
        </p:grpSpPr>
        <p:sp>
          <p:nvSpPr>
            <p:cNvPr id="28682" name="AutoShape 27"/>
            <p:cNvSpPr>
              <a:spLocks noChangeArrowheads="1"/>
            </p:cNvSpPr>
            <p:nvPr/>
          </p:nvSpPr>
          <p:spPr bwMode="auto">
            <a:xfrm flipH="1">
              <a:off x="975" y="2795"/>
              <a:ext cx="1134" cy="681"/>
            </a:xfrm>
            <a:prstGeom prst="rtTriangle">
              <a:avLst/>
            </a:prstGeom>
            <a:solidFill>
              <a:srgbClr val="FF3300"/>
            </a:solidFill>
            <a:ln w="9525">
              <a:solidFill>
                <a:schemeClr val="tx1"/>
              </a:solidFill>
              <a:miter lim="800000"/>
              <a:headEnd/>
              <a:tailEnd/>
            </a:ln>
          </p:spPr>
          <p:txBody>
            <a:bodyPr wrap="none" anchor="ctr"/>
            <a:lstStyle/>
            <a:p>
              <a:endParaRPr lang="en-US"/>
            </a:p>
          </p:txBody>
        </p:sp>
        <p:sp>
          <p:nvSpPr>
            <p:cNvPr id="28683" name="Text Box 28"/>
            <p:cNvSpPr txBox="1">
              <a:spLocks noChangeArrowheads="1"/>
            </p:cNvSpPr>
            <p:nvPr/>
          </p:nvSpPr>
          <p:spPr bwMode="auto">
            <a:xfrm>
              <a:off x="1520" y="3521"/>
              <a:ext cx="227" cy="231"/>
            </a:xfrm>
            <a:prstGeom prst="rect">
              <a:avLst/>
            </a:prstGeom>
            <a:noFill/>
            <a:ln w="9525">
              <a:noFill/>
              <a:miter lim="800000"/>
              <a:headEnd/>
              <a:tailEnd/>
            </a:ln>
          </p:spPr>
          <p:txBody>
            <a:bodyPr>
              <a:spAutoFit/>
            </a:bodyPr>
            <a:lstStyle/>
            <a:p>
              <a:pPr>
                <a:spcBef>
                  <a:spcPct val="50000"/>
                </a:spcBef>
              </a:pPr>
              <a:r>
                <a:rPr lang="en-GB" b="1"/>
                <a:t>x</a:t>
              </a:r>
            </a:p>
          </p:txBody>
        </p:sp>
        <p:sp>
          <p:nvSpPr>
            <p:cNvPr id="28684" name="Text Box 29"/>
            <p:cNvSpPr txBox="1">
              <a:spLocks noChangeArrowheads="1"/>
            </p:cNvSpPr>
            <p:nvPr/>
          </p:nvSpPr>
          <p:spPr bwMode="auto">
            <a:xfrm>
              <a:off x="2155" y="2977"/>
              <a:ext cx="227" cy="231"/>
            </a:xfrm>
            <a:prstGeom prst="rect">
              <a:avLst/>
            </a:prstGeom>
            <a:noFill/>
            <a:ln w="9525">
              <a:noFill/>
              <a:miter lim="800000"/>
              <a:headEnd/>
              <a:tailEnd/>
            </a:ln>
          </p:spPr>
          <p:txBody>
            <a:bodyPr>
              <a:spAutoFit/>
            </a:bodyPr>
            <a:lstStyle/>
            <a:p>
              <a:pPr>
                <a:spcBef>
                  <a:spcPct val="50000"/>
                </a:spcBef>
              </a:pPr>
              <a:r>
                <a:rPr lang="en-GB" b="1"/>
                <a:t>y</a:t>
              </a:r>
            </a:p>
          </p:txBody>
        </p:sp>
        <p:sp>
          <p:nvSpPr>
            <p:cNvPr id="28685" name="Text Box 30"/>
            <p:cNvSpPr txBox="1">
              <a:spLocks noChangeArrowheads="1"/>
            </p:cNvSpPr>
            <p:nvPr/>
          </p:nvSpPr>
          <p:spPr bwMode="auto">
            <a:xfrm>
              <a:off x="885" y="2841"/>
              <a:ext cx="862" cy="231"/>
            </a:xfrm>
            <a:prstGeom prst="rect">
              <a:avLst/>
            </a:prstGeom>
            <a:noFill/>
            <a:ln w="9525">
              <a:noFill/>
              <a:miter lim="800000"/>
              <a:headEnd/>
              <a:tailEnd/>
            </a:ln>
          </p:spPr>
          <p:txBody>
            <a:bodyPr>
              <a:spAutoFit/>
            </a:bodyPr>
            <a:lstStyle/>
            <a:p>
              <a:pPr>
                <a:spcBef>
                  <a:spcPct val="50000"/>
                </a:spcBef>
              </a:pPr>
              <a:r>
                <a:rPr lang="en-GB" b="1"/>
                <a:t>modulus</a:t>
              </a:r>
            </a:p>
          </p:txBody>
        </p:sp>
        <p:sp>
          <p:nvSpPr>
            <p:cNvPr id="28686" name="Text Box 31"/>
            <p:cNvSpPr txBox="1">
              <a:spLocks noChangeArrowheads="1"/>
            </p:cNvSpPr>
            <p:nvPr/>
          </p:nvSpPr>
          <p:spPr bwMode="auto">
            <a:xfrm>
              <a:off x="1293" y="3294"/>
              <a:ext cx="862" cy="231"/>
            </a:xfrm>
            <a:prstGeom prst="rect">
              <a:avLst/>
            </a:prstGeom>
            <a:noFill/>
            <a:ln w="9525">
              <a:noFill/>
              <a:miter lim="800000"/>
              <a:headEnd/>
              <a:tailEnd/>
            </a:ln>
          </p:spPr>
          <p:txBody>
            <a:bodyPr>
              <a:spAutoFit/>
            </a:bodyPr>
            <a:lstStyle/>
            <a:p>
              <a:pPr>
                <a:spcBef>
                  <a:spcPct val="50000"/>
                </a:spcBef>
              </a:pPr>
              <a:r>
                <a:rPr lang="en-GB" b="1"/>
                <a:t>argument</a:t>
              </a:r>
            </a:p>
          </p:txBody>
        </p:sp>
        <p:sp>
          <p:nvSpPr>
            <p:cNvPr id="28687" name="Line 32"/>
            <p:cNvSpPr>
              <a:spLocks noChangeShapeType="1"/>
            </p:cNvSpPr>
            <p:nvPr/>
          </p:nvSpPr>
          <p:spPr bwMode="auto">
            <a:xfrm>
              <a:off x="1157" y="3385"/>
              <a:ext cx="45" cy="90"/>
            </a:xfrm>
            <a:prstGeom prst="line">
              <a:avLst/>
            </a:prstGeom>
            <a:noFill/>
            <a:ln w="9525">
              <a:solidFill>
                <a:schemeClr val="tx1"/>
              </a:solidFill>
              <a:round/>
              <a:headEnd/>
              <a:tailEnd/>
            </a:ln>
          </p:spPr>
          <p:txBody>
            <a:bodyPr/>
            <a:lstStyle/>
            <a:p>
              <a:endParaRPr lang="en-GB"/>
            </a:p>
          </p:txBody>
        </p:sp>
      </p:grpSp>
      <p:sp>
        <p:nvSpPr>
          <p:cNvPr id="29729" name="Oval 33"/>
          <p:cNvSpPr>
            <a:spLocks noChangeArrowheads="1"/>
          </p:cNvSpPr>
          <p:nvPr/>
        </p:nvSpPr>
        <p:spPr bwMode="auto">
          <a:xfrm>
            <a:off x="7812088" y="4222750"/>
            <a:ext cx="144462" cy="142875"/>
          </a:xfrm>
          <a:prstGeom prst="ellipse">
            <a:avLst/>
          </a:prstGeom>
          <a:solidFill>
            <a:schemeClr val="tx1"/>
          </a:solid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69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9699">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9699">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9699">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7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2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2"/>
          <p:cNvSpPr>
            <a:spLocks noGrp="1" noChangeArrowheads="1"/>
          </p:cNvSpPr>
          <p:nvPr>
            <p:ph type="title"/>
          </p:nvPr>
        </p:nvSpPr>
        <p:spPr/>
        <p:txBody>
          <a:bodyPr/>
          <a:lstStyle/>
          <a:p>
            <a:pPr eaLnBrk="1" hangingPunct="1"/>
            <a:r>
              <a:rPr lang="en-GB" smtClean="0"/>
              <a:t>Convert these missing formats</a:t>
            </a:r>
          </a:p>
        </p:txBody>
      </p:sp>
      <p:sp>
        <p:nvSpPr>
          <p:cNvPr id="10249" name="Rectangle 5"/>
          <p:cNvSpPr>
            <a:spLocks noGrp="1" noChangeArrowheads="1"/>
          </p:cNvSpPr>
          <p:nvPr>
            <p:ph sz="quarter" idx="1"/>
          </p:nvPr>
        </p:nvSpPr>
        <p:spPr>
          <a:ln>
            <a:solidFill>
              <a:schemeClr val="accent2"/>
            </a:solidFill>
          </a:ln>
        </p:spPr>
        <p:txBody>
          <a:bodyPr/>
          <a:lstStyle/>
          <a:p>
            <a:pPr eaLnBrk="1" hangingPunct="1">
              <a:lnSpc>
                <a:spcPct val="90000"/>
              </a:lnSpc>
              <a:buFontTx/>
              <a:buNone/>
            </a:pPr>
            <a:r>
              <a:rPr lang="en-GB" dirty="0" smtClean="0"/>
              <a:t>z = x + </a:t>
            </a:r>
            <a:r>
              <a:rPr lang="en-GB" dirty="0" err="1" smtClean="0"/>
              <a:t>iy</a:t>
            </a:r>
            <a:endParaRPr lang="en-GB" dirty="0" smtClean="0"/>
          </a:p>
          <a:p>
            <a:pPr eaLnBrk="1" hangingPunct="1">
              <a:lnSpc>
                <a:spcPct val="90000"/>
              </a:lnSpc>
            </a:pPr>
            <a:endParaRPr lang="en-GB" dirty="0" smtClean="0"/>
          </a:p>
          <a:p>
            <a:pPr eaLnBrk="1" hangingPunct="1">
              <a:lnSpc>
                <a:spcPct val="90000"/>
              </a:lnSpc>
            </a:pPr>
            <a:r>
              <a:rPr lang="en-GB" dirty="0" smtClean="0"/>
              <a:t>z = 3+3i</a:t>
            </a:r>
          </a:p>
          <a:p>
            <a:pPr eaLnBrk="1" hangingPunct="1">
              <a:lnSpc>
                <a:spcPct val="90000"/>
              </a:lnSpc>
            </a:pPr>
            <a:endParaRPr lang="en-GB" dirty="0" smtClean="0"/>
          </a:p>
          <a:p>
            <a:pPr eaLnBrk="1" hangingPunct="1">
              <a:lnSpc>
                <a:spcPct val="90000"/>
              </a:lnSpc>
            </a:pPr>
            <a:r>
              <a:rPr lang="en-GB" dirty="0" smtClean="0"/>
              <a:t>z =4 -2i</a:t>
            </a:r>
          </a:p>
          <a:p>
            <a:pPr eaLnBrk="1" hangingPunct="1">
              <a:lnSpc>
                <a:spcPct val="90000"/>
              </a:lnSpc>
            </a:pPr>
            <a:endParaRPr lang="en-GB" dirty="0" smtClean="0"/>
          </a:p>
          <a:p>
            <a:pPr eaLnBrk="1" hangingPunct="1">
              <a:lnSpc>
                <a:spcPct val="90000"/>
              </a:lnSpc>
            </a:pPr>
            <a:r>
              <a:rPr lang="en-GB" dirty="0" smtClean="0"/>
              <a:t>z = -3.54+3.54i</a:t>
            </a:r>
          </a:p>
          <a:p>
            <a:pPr eaLnBrk="1" hangingPunct="1">
              <a:lnSpc>
                <a:spcPct val="90000"/>
              </a:lnSpc>
            </a:pPr>
            <a:endParaRPr lang="en-GB" dirty="0" smtClean="0"/>
          </a:p>
          <a:p>
            <a:pPr eaLnBrk="1" hangingPunct="1">
              <a:lnSpc>
                <a:spcPct val="90000"/>
              </a:lnSpc>
            </a:pPr>
            <a:r>
              <a:rPr lang="en-GB" dirty="0" smtClean="0"/>
              <a:t>z = 2+3.46i</a:t>
            </a:r>
          </a:p>
        </p:txBody>
      </p:sp>
      <p:sp>
        <p:nvSpPr>
          <p:cNvPr id="10250" name="Rectangle 6"/>
          <p:cNvSpPr>
            <a:spLocks noGrp="1" noChangeArrowheads="1"/>
          </p:cNvSpPr>
          <p:nvPr>
            <p:ph sz="quarter" idx="2"/>
          </p:nvPr>
        </p:nvSpPr>
        <p:spPr>
          <a:ln>
            <a:solidFill>
              <a:schemeClr val="accent2"/>
            </a:solidFill>
          </a:ln>
        </p:spPr>
        <p:txBody>
          <a:bodyPr/>
          <a:lstStyle/>
          <a:p>
            <a:pPr eaLnBrk="1" hangingPunct="1">
              <a:lnSpc>
                <a:spcPct val="90000"/>
              </a:lnSpc>
              <a:buFontTx/>
              <a:buNone/>
            </a:pPr>
            <a:r>
              <a:rPr lang="en-GB" dirty="0" smtClean="0"/>
              <a:t>z = </a:t>
            </a:r>
            <a:r>
              <a:rPr lang="en-GB" dirty="0" err="1" smtClean="0"/>
              <a:t>rcis</a:t>
            </a:r>
            <a:endParaRPr lang="en-GB" dirty="0" smtClean="0"/>
          </a:p>
          <a:p>
            <a:pPr eaLnBrk="1" hangingPunct="1">
              <a:lnSpc>
                <a:spcPct val="90000"/>
              </a:lnSpc>
            </a:pPr>
            <a:endParaRPr lang="en-GB" dirty="0" smtClean="0"/>
          </a:p>
          <a:p>
            <a:pPr eaLnBrk="1" hangingPunct="1">
              <a:lnSpc>
                <a:spcPct val="90000"/>
              </a:lnSpc>
            </a:pPr>
            <a:endParaRPr lang="en-GB" dirty="0" smtClean="0"/>
          </a:p>
          <a:p>
            <a:pPr eaLnBrk="1" hangingPunct="1">
              <a:lnSpc>
                <a:spcPct val="90000"/>
              </a:lnSpc>
            </a:pPr>
            <a:endParaRPr lang="en-GB" dirty="0" smtClean="0"/>
          </a:p>
          <a:p>
            <a:pPr eaLnBrk="1" hangingPunct="1">
              <a:lnSpc>
                <a:spcPct val="90000"/>
              </a:lnSpc>
            </a:pPr>
            <a:endParaRPr lang="en-GB" dirty="0" smtClean="0"/>
          </a:p>
          <a:p>
            <a:pPr eaLnBrk="1" hangingPunct="1">
              <a:lnSpc>
                <a:spcPct val="90000"/>
              </a:lnSpc>
            </a:pPr>
            <a:endParaRPr lang="en-GB" dirty="0" smtClean="0"/>
          </a:p>
          <a:p>
            <a:pPr eaLnBrk="1" hangingPunct="1">
              <a:lnSpc>
                <a:spcPct val="90000"/>
              </a:lnSpc>
            </a:pPr>
            <a:r>
              <a:rPr lang="en-GB" dirty="0" smtClean="0"/>
              <a:t>z = 5cis135</a:t>
            </a:r>
            <a:r>
              <a:rPr lang="en-GB" baseline="30000" dirty="0" smtClean="0"/>
              <a:t>o</a:t>
            </a:r>
          </a:p>
          <a:p>
            <a:pPr eaLnBrk="1" hangingPunct="1">
              <a:lnSpc>
                <a:spcPct val="90000"/>
              </a:lnSpc>
            </a:pPr>
            <a:endParaRPr lang="en-GB" baseline="30000" dirty="0" smtClean="0"/>
          </a:p>
          <a:p>
            <a:pPr eaLnBrk="1" hangingPunct="1">
              <a:lnSpc>
                <a:spcPct val="90000"/>
              </a:lnSpc>
            </a:pPr>
            <a:r>
              <a:rPr lang="en-GB" dirty="0" smtClean="0"/>
              <a:t>z = 4cis</a:t>
            </a:r>
          </a:p>
        </p:txBody>
      </p:sp>
      <p:sp>
        <p:nvSpPr>
          <p:cNvPr id="10247" name="Slide Number Placeholder 6"/>
          <p:cNvSpPr>
            <a:spLocks noGrp="1"/>
          </p:cNvSpPr>
          <p:nvPr>
            <p:ph type="sldNum" sz="quarter" idx="16"/>
          </p:nvPr>
        </p:nvSpPr>
        <p:spPr>
          <a:noFill/>
        </p:spPr>
        <p:txBody>
          <a:bodyPr>
            <a:normAutofit fontScale="85000" lnSpcReduction="20000"/>
          </a:bodyPr>
          <a:lstStyle/>
          <a:p>
            <a:fld id="{00C5DEF1-AA8F-4D3F-8F63-D72651BBC2B3}" type="slidenum">
              <a:rPr lang="en-GB"/>
              <a:pPr/>
              <a:t>26</a:t>
            </a:fld>
            <a:endParaRPr lang="en-GB"/>
          </a:p>
        </p:txBody>
      </p:sp>
      <p:sp>
        <p:nvSpPr>
          <p:cNvPr id="10246" name="Footer Placeholder 5"/>
          <p:cNvSpPr>
            <a:spLocks noGrp="1"/>
          </p:cNvSpPr>
          <p:nvPr>
            <p:ph type="ftr" sz="quarter" idx="17"/>
          </p:nvPr>
        </p:nvSpPr>
        <p:spPr>
          <a:noFill/>
        </p:spPr>
        <p:txBody>
          <a:bodyPr/>
          <a:lstStyle/>
          <a:p>
            <a:r>
              <a:rPr lang="en-GB" dirty="0" smtClean="0"/>
              <a:t>YDF AMC 2015/16</a:t>
            </a:r>
            <a:endParaRPr lang="en-GB" dirty="0"/>
          </a:p>
        </p:txBody>
      </p:sp>
      <p:pic>
        <p:nvPicPr>
          <p:cNvPr id="10251" name="Picture 4" descr="PENCIL5"/>
          <p:cNvPicPr>
            <a:picLocks noChangeAspect="1" noChangeArrowheads="1"/>
          </p:cNvPicPr>
          <p:nvPr/>
        </p:nvPicPr>
        <p:blipFill>
          <a:blip r:embed="rId3" cstate="print"/>
          <a:srcRect/>
          <a:stretch>
            <a:fillRect/>
          </a:stretch>
        </p:blipFill>
        <p:spPr bwMode="auto">
          <a:xfrm>
            <a:off x="6879770" y="6533194"/>
            <a:ext cx="1412195" cy="324805"/>
          </a:xfrm>
          <a:prstGeom prst="rect">
            <a:avLst/>
          </a:prstGeom>
          <a:noFill/>
          <a:ln w="9525">
            <a:noFill/>
            <a:miter lim="800000"/>
            <a:headEnd/>
            <a:tailEnd/>
          </a:ln>
        </p:spPr>
      </p:pic>
      <p:graphicFrame>
        <p:nvGraphicFramePr>
          <p:cNvPr id="30727" name="Object 7"/>
          <p:cNvGraphicFramePr>
            <a:graphicFrameLocks noChangeAspect="1"/>
          </p:cNvGraphicFramePr>
          <p:nvPr/>
        </p:nvGraphicFramePr>
        <p:xfrm>
          <a:off x="5999163" y="1628775"/>
          <a:ext cx="360362" cy="504825"/>
        </p:xfrm>
        <a:graphic>
          <a:graphicData uri="http://schemas.openxmlformats.org/presentationml/2006/ole">
            <mc:AlternateContent xmlns:mc="http://schemas.openxmlformats.org/markup-compatibility/2006">
              <mc:Choice xmlns:v="urn:schemas-microsoft-com:vml" Requires="v">
                <p:oleObj spid="_x0000_s10270" name="Equation" r:id="rId4" imgW="126720" imgH="177480" progId="Equation.3">
                  <p:embed/>
                </p:oleObj>
              </mc:Choice>
              <mc:Fallback>
                <p:oleObj name="Equation" r:id="rId4" imgW="126720" imgH="17748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9163" y="1628775"/>
                        <a:ext cx="360362"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8"/>
          <p:cNvGraphicFramePr>
            <a:graphicFrameLocks noChangeAspect="1"/>
          </p:cNvGraphicFramePr>
          <p:nvPr/>
        </p:nvGraphicFramePr>
        <p:xfrm>
          <a:off x="6372225" y="5084763"/>
          <a:ext cx="355600" cy="917575"/>
        </p:xfrm>
        <a:graphic>
          <a:graphicData uri="http://schemas.openxmlformats.org/presentationml/2006/ole">
            <mc:AlternateContent xmlns:mc="http://schemas.openxmlformats.org/markup-compatibility/2006">
              <mc:Choice xmlns:v="urn:schemas-microsoft-com:vml" Requires="v">
                <p:oleObj spid="_x0000_s10271" name="Equation" r:id="rId6" imgW="152280" imgH="393480" progId="Equation.3">
                  <p:embed/>
                </p:oleObj>
              </mc:Choice>
              <mc:Fallback>
                <p:oleObj name="Equation" r:id="rId6" imgW="152280" imgH="39348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72225" y="5084763"/>
                        <a:ext cx="355600" cy="917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9"/>
          <p:cNvGraphicFramePr>
            <a:graphicFrameLocks noChangeAspect="1"/>
          </p:cNvGraphicFramePr>
          <p:nvPr/>
        </p:nvGraphicFramePr>
        <p:xfrm>
          <a:off x="5178013" y="2349500"/>
          <a:ext cx="2160587" cy="555625"/>
        </p:xfrm>
        <a:graphic>
          <a:graphicData uri="http://schemas.openxmlformats.org/presentationml/2006/ole">
            <mc:AlternateContent xmlns:mc="http://schemas.openxmlformats.org/markup-compatibility/2006">
              <mc:Choice xmlns:v="urn:schemas-microsoft-com:vml" Requires="v">
                <p:oleObj spid="_x0000_s10272" name="Equation" r:id="rId8" imgW="888840" imgH="228600" progId="Equation.3">
                  <p:embed/>
                </p:oleObj>
              </mc:Choice>
              <mc:Fallback>
                <p:oleObj name="Equation" r:id="rId8" imgW="888840" imgH="2286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78013" y="2349500"/>
                        <a:ext cx="2160587"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5" name="Object 10"/>
          <p:cNvGraphicFramePr>
            <a:graphicFrameLocks noChangeAspect="1"/>
          </p:cNvGraphicFramePr>
          <p:nvPr/>
        </p:nvGraphicFramePr>
        <p:xfrm>
          <a:off x="5096291" y="3357563"/>
          <a:ext cx="2289175" cy="534987"/>
        </p:xfrm>
        <a:graphic>
          <a:graphicData uri="http://schemas.openxmlformats.org/presentationml/2006/ole">
            <mc:AlternateContent xmlns:mc="http://schemas.openxmlformats.org/markup-compatibility/2006">
              <mc:Choice xmlns:v="urn:schemas-microsoft-com:vml" Requires="v">
                <p:oleObj spid="_x0000_s10273" name="Equation" r:id="rId10" imgW="977760" imgH="228600" progId="Equation.3">
                  <p:embed/>
                </p:oleObj>
              </mc:Choice>
              <mc:Fallback>
                <p:oleObj name="Equation" r:id="rId10" imgW="977760" imgH="2286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96291" y="3357563"/>
                        <a:ext cx="2289175" cy="534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31" name="Rectangle 11"/>
          <p:cNvSpPr>
            <a:spLocks noChangeArrowheads="1"/>
          </p:cNvSpPr>
          <p:nvPr/>
        </p:nvSpPr>
        <p:spPr bwMode="auto">
          <a:xfrm>
            <a:off x="5087636" y="2276475"/>
            <a:ext cx="2663825" cy="647700"/>
          </a:xfrm>
          <a:prstGeom prst="rect">
            <a:avLst/>
          </a:prstGeom>
          <a:solidFill>
            <a:schemeClr val="bg1"/>
          </a:solidFill>
          <a:ln w="9525">
            <a:noFill/>
            <a:miter lim="800000"/>
            <a:headEnd/>
            <a:tailEnd/>
          </a:ln>
        </p:spPr>
        <p:txBody>
          <a:bodyPr wrap="none" anchor="ctr"/>
          <a:lstStyle/>
          <a:p>
            <a:endParaRPr lang="en-US"/>
          </a:p>
        </p:txBody>
      </p:sp>
      <p:sp>
        <p:nvSpPr>
          <p:cNvPr id="30732" name="Rectangle 12"/>
          <p:cNvSpPr>
            <a:spLocks noChangeArrowheads="1"/>
          </p:cNvSpPr>
          <p:nvPr/>
        </p:nvSpPr>
        <p:spPr bwMode="auto">
          <a:xfrm>
            <a:off x="5088720" y="3343495"/>
            <a:ext cx="2663825" cy="647700"/>
          </a:xfrm>
          <a:prstGeom prst="rect">
            <a:avLst/>
          </a:prstGeom>
          <a:solidFill>
            <a:schemeClr val="bg1"/>
          </a:solidFill>
          <a:ln w="9525">
            <a:noFill/>
            <a:miter lim="800000"/>
            <a:headEnd/>
            <a:tailEnd/>
          </a:ln>
        </p:spPr>
        <p:txBody>
          <a:bodyPr wrap="none" anchor="ctr"/>
          <a:lstStyle/>
          <a:p>
            <a:endParaRPr lang="en-US"/>
          </a:p>
        </p:txBody>
      </p:sp>
      <p:sp>
        <p:nvSpPr>
          <p:cNvPr id="30733" name="Rectangle 13"/>
          <p:cNvSpPr>
            <a:spLocks noChangeArrowheads="1"/>
          </p:cNvSpPr>
          <p:nvPr/>
        </p:nvSpPr>
        <p:spPr bwMode="auto">
          <a:xfrm>
            <a:off x="700479" y="4450032"/>
            <a:ext cx="2802376" cy="647700"/>
          </a:xfrm>
          <a:prstGeom prst="rect">
            <a:avLst/>
          </a:prstGeom>
          <a:solidFill>
            <a:schemeClr val="bg1"/>
          </a:solidFill>
          <a:ln w="9525">
            <a:noFill/>
            <a:miter lim="800000"/>
            <a:headEnd/>
            <a:tailEnd/>
          </a:ln>
        </p:spPr>
        <p:txBody>
          <a:bodyPr wrap="none" anchor="ctr"/>
          <a:lstStyle/>
          <a:p>
            <a:endParaRPr lang="en-US"/>
          </a:p>
        </p:txBody>
      </p:sp>
      <p:sp>
        <p:nvSpPr>
          <p:cNvPr id="30734" name="Rectangle 14"/>
          <p:cNvSpPr>
            <a:spLocks noChangeArrowheads="1"/>
          </p:cNvSpPr>
          <p:nvPr/>
        </p:nvSpPr>
        <p:spPr bwMode="auto">
          <a:xfrm>
            <a:off x="643109" y="5300663"/>
            <a:ext cx="2663825" cy="647700"/>
          </a:xfrm>
          <a:prstGeom prst="rect">
            <a:avLst/>
          </a:prstGeom>
          <a:solidFill>
            <a:schemeClr val="bg1"/>
          </a:solidFill>
          <a:ln w="9525">
            <a:noFill/>
            <a:miter lim="800000"/>
            <a:headEnd/>
            <a:tailEnd/>
          </a:ln>
        </p:spPr>
        <p:txBody>
          <a:bodyPr wrap="none" anchor="ctr"/>
          <a:lstStyle/>
          <a:p>
            <a:endParaRPr lang="en-US"/>
          </a:p>
        </p:txBody>
      </p:sp>
      <p:sp>
        <p:nvSpPr>
          <p:cNvPr id="10257" name="Line 17"/>
          <p:cNvSpPr>
            <a:spLocks noChangeShapeType="1"/>
          </p:cNvSpPr>
          <p:nvPr/>
        </p:nvSpPr>
        <p:spPr bwMode="auto">
          <a:xfrm flipV="1">
            <a:off x="624114" y="2171699"/>
            <a:ext cx="3871685" cy="5444"/>
          </a:xfrm>
          <a:prstGeom prst="line">
            <a:avLst/>
          </a:prstGeom>
          <a:noFill/>
          <a:ln w="38100">
            <a:solidFill>
              <a:srgbClr val="00B0F0"/>
            </a:solidFill>
            <a:round/>
            <a:headEnd/>
            <a:tailEnd/>
          </a:ln>
          <a:effectLst/>
        </p:spPr>
        <p:txBody>
          <a:bodyPr/>
          <a:lstStyle/>
          <a:p>
            <a:endParaRPr lang="en-GB"/>
          </a:p>
        </p:txBody>
      </p:sp>
      <p:sp>
        <p:nvSpPr>
          <p:cNvPr id="10258" name="Line 18"/>
          <p:cNvSpPr>
            <a:spLocks noChangeShapeType="1"/>
          </p:cNvSpPr>
          <p:nvPr/>
        </p:nvSpPr>
        <p:spPr bwMode="auto">
          <a:xfrm>
            <a:off x="4862286" y="2177142"/>
            <a:ext cx="3888014" cy="907"/>
          </a:xfrm>
          <a:prstGeom prst="line">
            <a:avLst/>
          </a:prstGeom>
          <a:noFill/>
          <a:ln w="38100">
            <a:solidFill>
              <a:srgbClr val="00B0F0"/>
            </a:solidFill>
            <a:round/>
            <a:headEnd/>
            <a:tailEnd/>
          </a:ln>
          <a:effec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07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073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073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073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07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1" grpId="0" animBg="1"/>
      <p:bldP spid="30732" grpId="0" animBg="1"/>
      <p:bldP spid="30733" grpId="0" animBg="1"/>
      <p:bldP spid="3073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p:txBody>
          <a:bodyPr/>
          <a:lstStyle/>
          <a:p>
            <a:pPr eaLnBrk="1" hangingPunct="1"/>
            <a:r>
              <a:rPr lang="en-GB" smtClean="0"/>
              <a:t>Exponential format</a:t>
            </a:r>
          </a:p>
        </p:txBody>
      </p:sp>
      <p:sp>
        <p:nvSpPr>
          <p:cNvPr id="46083" name="Rectangle 3"/>
          <p:cNvSpPr>
            <a:spLocks noGrp="1" noChangeArrowheads="1"/>
          </p:cNvSpPr>
          <p:nvPr>
            <p:ph type="body" sz="half" idx="1"/>
          </p:nvPr>
        </p:nvSpPr>
        <p:spPr>
          <a:xfrm>
            <a:off x="457200" y="1600200"/>
            <a:ext cx="8362950" cy="4525963"/>
          </a:xfrm>
        </p:spPr>
        <p:txBody>
          <a:bodyPr/>
          <a:lstStyle/>
          <a:p>
            <a:pPr eaLnBrk="1" hangingPunct="1"/>
            <a:r>
              <a:rPr lang="en-GB" sz="2800" smtClean="0"/>
              <a:t>In communications and signal processing you may also use a </a:t>
            </a:r>
            <a:r>
              <a:rPr lang="en-GB" sz="2800" b="1" smtClean="0">
                <a:solidFill>
                  <a:schemeClr val="accent2"/>
                </a:solidFill>
              </a:rPr>
              <a:t>third format</a:t>
            </a:r>
            <a:r>
              <a:rPr lang="en-GB" sz="2800" smtClean="0"/>
              <a:t> for the complex number</a:t>
            </a:r>
          </a:p>
          <a:p>
            <a:pPr eaLnBrk="1" hangingPunct="1"/>
            <a:r>
              <a:rPr lang="en-GB" sz="2800" smtClean="0"/>
              <a:t>Outside the scope of this course we can prove (using Maclaurin’s series) that</a:t>
            </a:r>
          </a:p>
          <a:p>
            <a:pPr eaLnBrk="1" hangingPunct="1"/>
            <a:endParaRPr lang="en-GB" sz="2800" smtClean="0"/>
          </a:p>
          <a:p>
            <a:pPr eaLnBrk="1" hangingPunct="1"/>
            <a:endParaRPr lang="en-GB" sz="2800" smtClean="0"/>
          </a:p>
        </p:txBody>
      </p:sp>
      <p:graphicFrame>
        <p:nvGraphicFramePr>
          <p:cNvPr id="46084" name="Object 4"/>
          <p:cNvGraphicFramePr>
            <a:graphicFrameLocks noGrp="1" noChangeAspect="1"/>
          </p:cNvGraphicFramePr>
          <p:nvPr>
            <p:ph sz="half" idx="2"/>
          </p:nvPr>
        </p:nvGraphicFramePr>
        <p:xfrm>
          <a:off x="2195513" y="4149725"/>
          <a:ext cx="3529012" cy="1506538"/>
        </p:xfrm>
        <a:graphic>
          <a:graphicData uri="http://schemas.openxmlformats.org/presentationml/2006/ole">
            <mc:AlternateContent xmlns:mc="http://schemas.openxmlformats.org/markup-compatibility/2006">
              <mc:Choice xmlns:v="urn:schemas-microsoft-com:vml" Requires="v">
                <p:oleObj spid="_x0000_s11273" name="Equation" r:id="rId3" imgW="1130040" imgH="482400" progId="Equation.3">
                  <p:embed/>
                </p:oleObj>
              </mc:Choice>
              <mc:Fallback>
                <p:oleObj name="Equation" r:id="rId3" imgW="1130040" imgH="482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4149725"/>
                        <a:ext cx="3529012" cy="150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7" name="Footer Placeholder 5"/>
          <p:cNvSpPr>
            <a:spLocks noGrp="1"/>
          </p:cNvSpPr>
          <p:nvPr>
            <p:ph type="ftr" sz="quarter" idx="11"/>
          </p:nvPr>
        </p:nvSpPr>
        <p:spPr>
          <a:noFill/>
        </p:spPr>
        <p:txBody>
          <a:bodyPr/>
          <a:lstStyle/>
          <a:p>
            <a:r>
              <a:rPr lang="en-GB" dirty="0" smtClean="0"/>
              <a:t>YDF AMC 2015/16</a:t>
            </a:r>
            <a:endParaRPr lang="en-GB" dirty="0"/>
          </a:p>
        </p:txBody>
      </p:sp>
      <p:sp>
        <p:nvSpPr>
          <p:cNvPr id="11268" name="Slide Number Placeholder 6"/>
          <p:cNvSpPr>
            <a:spLocks noGrp="1"/>
          </p:cNvSpPr>
          <p:nvPr>
            <p:ph type="sldNum" sz="quarter" idx="12"/>
          </p:nvPr>
        </p:nvSpPr>
        <p:spPr>
          <a:noFill/>
        </p:spPr>
        <p:txBody>
          <a:bodyPr>
            <a:normAutofit fontScale="85000" lnSpcReduction="20000"/>
          </a:bodyPr>
          <a:lstStyle/>
          <a:p>
            <a:fld id="{405C178A-DAF8-41E3-991C-14101ED28A0A}" type="slidenum">
              <a:rPr lang="en-GB"/>
              <a:pPr/>
              <a:t>27</a:t>
            </a:fld>
            <a:endParaRPr lang="en-GB"/>
          </a:p>
        </p:txBody>
      </p:sp>
      <p:sp>
        <p:nvSpPr>
          <p:cNvPr id="11272" name="Rectangle 8"/>
          <p:cNvSpPr>
            <a:spLocks noChangeArrowheads="1"/>
          </p:cNvSpPr>
          <p:nvPr/>
        </p:nvSpPr>
        <p:spPr bwMode="auto">
          <a:xfrm>
            <a:off x="1524000" y="4819650"/>
            <a:ext cx="4838700" cy="1181100"/>
          </a:xfrm>
          <a:prstGeom prst="rect">
            <a:avLst/>
          </a:prstGeom>
          <a:solidFill>
            <a:schemeClr val="bg1"/>
          </a:solidFill>
          <a:ln w="9525">
            <a:noFill/>
            <a:miter lim="800000"/>
            <a:headEnd/>
            <a:tailEnd/>
          </a:ln>
          <a:effectLst/>
        </p:spPr>
        <p:txBody>
          <a:bodyPr wrap="none" anchor="ct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12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2"/>
          <p:cNvSpPr>
            <a:spLocks noGrp="1" noChangeArrowheads="1"/>
          </p:cNvSpPr>
          <p:nvPr>
            <p:ph type="title"/>
          </p:nvPr>
        </p:nvSpPr>
        <p:spPr/>
        <p:txBody>
          <a:bodyPr/>
          <a:lstStyle/>
          <a:p>
            <a:pPr eaLnBrk="1" hangingPunct="1"/>
            <a:r>
              <a:rPr lang="en-GB" smtClean="0"/>
              <a:t>Special values of z</a:t>
            </a:r>
          </a:p>
        </p:txBody>
      </p:sp>
      <p:sp>
        <p:nvSpPr>
          <p:cNvPr id="12295" name="Rectangle 3"/>
          <p:cNvSpPr>
            <a:spLocks noGrp="1" noChangeArrowheads="1"/>
          </p:cNvSpPr>
          <p:nvPr>
            <p:ph type="body" sz="half" idx="1"/>
          </p:nvPr>
        </p:nvSpPr>
        <p:spPr>
          <a:xfrm>
            <a:off x="457200" y="1477108"/>
            <a:ext cx="8218488" cy="4649054"/>
          </a:xfrm>
        </p:spPr>
        <p:txBody>
          <a:bodyPr/>
          <a:lstStyle/>
          <a:p>
            <a:pPr eaLnBrk="1" hangingPunct="1"/>
            <a:r>
              <a:rPr lang="en-GB" sz="2800" dirty="0" smtClean="0"/>
              <a:t>Here are some of the points of particular interest on the </a:t>
            </a:r>
            <a:r>
              <a:rPr lang="en-GB" sz="2800" dirty="0" err="1" smtClean="0"/>
              <a:t>Argand</a:t>
            </a:r>
            <a:r>
              <a:rPr lang="en-GB" sz="2800" dirty="0" smtClean="0"/>
              <a:t> diagram given in </a:t>
            </a:r>
            <a:r>
              <a:rPr lang="en-GB" sz="2800" dirty="0" err="1" smtClean="0"/>
              <a:t>x+iy</a:t>
            </a:r>
            <a:r>
              <a:rPr lang="en-GB" sz="2800" dirty="0" smtClean="0"/>
              <a:t> format and modulus argument format, try and plot them</a:t>
            </a:r>
          </a:p>
          <a:p>
            <a:pPr eaLnBrk="1" hangingPunct="1"/>
            <a:endParaRPr lang="en-GB" sz="2800" dirty="0" smtClean="0"/>
          </a:p>
          <a:p>
            <a:pPr eaLnBrk="1" hangingPunct="1"/>
            <a:endParaRPr lang="en-GB" sz="2800" dirty="0" smtClean="0"/>
          </a:p>
          <a:p>
            <a:pPr eaLnBrk="1" hangingPunct="1"/>
            <a:endParaRPr lang="en-GB" sz="2800" dirty="0" smtClean="0"/>
          </a:p>
        </p:txBody>
      </p:sp>
      <p:graphicFrame>
        <p:nvGraphicFramePr>
          <p:cNvPr id="12290" name="Object 20"/>
          <p:cNvGraphicFramePr>
            <a:graphicFrameLocks noGrp="1" noChangeAspect="1"/>
          </p:cNvGraphicFramePr>
          <p:nvPr>
            <p:ph sz="quarter" idx="2"/>
          </p:nvPr>
        </p:nvGraphicFramePr>
        <p:xfrm>
          <a:off x="7287065" y="2398173"/>
          <a:ext cx="1856935" cy="4350533"/>
        </p:xfrm>
        <a:graphic>
          <a:graphicData uri="http://schemas.openxmlformats.org/presentationml/2006/ole">
            <mc:AlternateContent xmlns:mc="http://schemas.openxmlformats.org/markup-compatibility/2006">
              <mc:Choice xmlns:v="urn:schemas-microsoft-com:vml" Requires="v">
                <p:oleObj spid="_x0000_s12304" name="Equation" r:id="rId3" imgW="888840" imgH="2082600" progId="Equation.3">
                  <p:embed/>
                </p:oleObj>
              </mc:Choice>
              <mc:Fallback>
                <p:oleObj name="Equation" r:id="rId3" imgW="888840" imgH="2082600"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7065" y="2398173"/>
                        <a:ext cx="1856935" cy="4350533"/>
                      </a:xfrm>
                      <a:prstGeom prst="rect">
                        <a:avLst/>
                      </a:prstGeom>
                      <a:solidFill>
                        <a:schemeClr val="bg1"/>
                      </a:solidFill>
                    </p:spPr>
                  </p:pic>
                </p:oleObj>
              </mc:Fallback>
            </mc:AlternateContent>
          </a:graphicData>
        </a:graphic>
      </p:graphicFrame>
      <p:graphicFrame>
        <p:nvGraphicFramePr>
          <p:cNvPr id="12291" name="Object 22"/>
          <p:cNvGraphicFramePr>
            <a:graphicFrameLocks noGrp="1" noChangeAspect="1"/>
          </p:cNvGraphicFramePr>
          <p:nvPr>
            <p:ph sz="quarter" idx="3"/>
          </p:nvPr>
        </p:nvGraphicFramePr>
        <p:xfrm>
          <a:off x="539750" y="2708275"/>
          <a:ext cx="1712913" cy="3557588"/>
        </p:xfrm>
        <a:graphic>
          <a:graphicData uri="http://schemas.openxmlformats.org/presentationml/2006/ole">
            <mc:AlternateContent xmlns:mc="http://schemas.openxmlformats.org/markup-compatibility/2006">
              <mc:Choice xmlns:v="urn:schemas-microsoft-com:vml" Requires="v">
                <p:oleObj spid="_x0000_s12305" name="Equation" r:id="rId5" imgW="660240" imgH="1371600" progId="Equation.3">
                  <p:embed/>
                </p:oleObj>
              </mc:Choice>
              <mc:Fallback>
                <p:oleObj name="Equation" r:id="rId5" imgW="660240" imgH="1371600" progId="Equation.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2708275"/>
                        <a:ext cx="1712913" cy="3557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2" name="Footer Placeholder 6"/>
          <p:cNvSpPr>
            <a:spLocks noGrp="1"/>
          </p:cNvSpPr>
          <p:nvPr>
            <p:ph type="ftr" sz="quarter" idx="11"/>
          </p:nvPr>
        </p:nvSpPr>
        <p:spPr>
          <a:noFill/>
        </p:spPr>
        <p:txBody>
          <a:bodyPr/>
          <a:lstStyle/>
          <a:p>
            <a:r>
              <a:rPr lang="en-GB" dirty="0" smtClean="0"/>
              <a:t>YDF AMC 2015/16</a:t>
            </a:r>
            <a:endParaRPr lang="en-GB" dirty="0"/>
          </a:p>
        </p:txBody>
      </p:sp>
      <p:sp>
        <p:nvSpPr>
          <p:cNvPr id="12293" name="Slide Number Placeholder 7"/>
          <p:cNvSpPr>
            <a:spLocks noGrp="1"/>
          </p:cNvSpPr>
          <p:nvPr>
            <p:ph type="sldNum" sz="quarter" idx="12"/>
          </p:nvPr>
        </p:nvSpPr>
        <p:spPr>
          <a:noFill/>
        </p:spPr>
        <p:txBody>
          <a:bodyPr>
            <a:normAutofit fontScale="85000" lnSpcReduction="20000"/>
          </a:bodyPr>
          <a:lstStyle/>
          <a:p>
            <a:fld id="{72B5085C-0AB5-4F0D-AF9F-02B97546CEAC}" type="slidenum">
              <a:rPr lang="en-GB"/>
              <a:pPr/>
              <a:t>28</a:t>
            </a:fld>
            <a:endParaRPr lang="en-GB"/>
          </a:p>
        </p:txBody>
      </p:sp>
      <p:grpSp>
        <p:nvGrpSpPr>
          <p:cNvPr id="12296" name="Group 17"/>
          <p:cNvGrpSpPr>
            <a:grpSpLocks/>
          </p:cNvGrpSpPr>
          <p:nvPr/>
        </p:nvGrpSpPr>
        <p:grpSpPr bwMode="auto">
          <a:xfrm>
            <a:off x="2700338" y="2852738"/>
            <a:ext cx="4032250" cy="2781300"/>
            <a:chOff x="3220" y="1888"/>
            <a:chExt cx="2540" cy="1752"/>
          </a:xfrm>
        </p:grpSpPr>
        <p:sp>
          <p:nvSpPr>
            <p:cNvPr id="12316" name="Line 5"/>
            <p:cNvSpPr>
              <a:spLocks noChangeShapeType="1"/>
            </p:cNvSpPr>
            <p:nvPr/>
          </p:nvSpPr>
          <p:spPr bwMode="auto">
            <a:xfrm>
              <a:off x="4444" y="1934"/>
              <a:ext cx="0" cy="1706"/>
            </a:xfrm>
            <a:prstGeom prst="line">
              <a:avLst/>
            </a:prstGeom>
            <a:noFill/>
            <a:ln w="57150">
              <a:solidFill>
                <a:schemeClr val="tx1"/>
              </a:solidFill>
              <a:round/>
              <a:headEnd/>
              <a:tailEnd/>
            </a:ln>
          </p:spPr>
          <p:txBody>
            <a:bodyPr/>
            <a:lstStyle/>
            <a:p>
              <a:endParaRPr lang="en-GB"/>
            </a:p>
          </p:txBody>
        </p:sp>
        <p:sp>
          <p:nvSpPr>
            <p:cNvPr id="12317" name="Line 6"/>
            <p:cNvSpPr>
              <a:spLocks noChangeShapeType="1"/>
            </p:cNvSpPr>
            <p:nvPr/>
          </p:nvSpPr>
          <p:spPr bwMode="auto">
            <a:xfrm>
              <a:off x="3310" y="2841"/>
              <a:ext cx="2450" cy="0"/>
            </a:xfrm>
            <a:prstGeom prst="line">
              <a:avLst/>
            </a:prstGeom>
            <a:noFill/>
            <a:ln w="57150">
              <a:solidFill>
                <a:schemeClr val="tx1"/>
              </a:solidFill>
              <a:round/>
              <a:headEnd/>
              <a:tailEnd/>
            </a:ln>
          </p:spPr>
          <p:txBody>
            <a:bodyPr/>
            <a:lstStyle/>
            <a:p>
              <a:endParaRPr lang="en-GB"/>
            </a:p>
          </p:txBody>
        </p:sp>
        <p:sp>
          <p:nvSpPr>
            <p:cNvPr id="12318" name="Line 8"/>
            <p:cNvSpPr>
              <a:spLocks noChangeShapeType="1"/>
            </p:cNvSpPr>
            <p:nvPr/>
          </p:nvSpPr>
          <p:spPr bwMode="auto">
            <a:xfrm>
              <a:off x="5125" y="1888"/>
              <a:ext cx="0" cy="1752"/>
            </a:xfrm>
            <a:prstGeom prst="line">
              <a:avLst/>
            </a:prstGeom>
            <a:noFill/>
            <a:ln w="9525">
              <a:solidFill>
                <a:schemeClr val="tx1"/>
              </a:solidFill>
              <a:round/>
              <a:headEnd/>
              <a:tailEnd/>
            </a:ln>
          </p:spPr>
          <p:txBody>
            <a:bodyPr/>
            <a:lstStyle/>
            <a:p>
              <a:endParaRPr lang="en-GB"/>
            </a:p>
          </p:txBody>
        </p:sp>
        <p:sp>
          <p:nvSpPr>
            <p:cNvPr id="12319" name="Line 11"/>
            <p:cNvSpPr>
              <a:spLocks noChangeShapeType="1"/>
            </p:cNvSpPr>
            <p:nvPr/>
          </p:nvSpPr>
          <p:spPr bwMode="auto">
            <a:xfrm>
              <a:off x="3764" y="1888"/>
              <a:ext cx="0" cy="1752"/>
            </a:xfrm>
            <a:prstGeom prst="line">
              <a:avLst/>
            </a:prstGeom>
            <a:noFill/>
            <a:ln w="9525">
              <a:solidFill>
                <a:schemeClr val="tx1"/>
              </a:solidFill>
              <a:round/>
              <a:headEnd/>
              <a:tailEnd/>
            </a:ln>
          </p:spPr>
          <p:txBody>
            <a:bodyPr/>
            <a:lstStyle/>
            <a:p>
              <a:endParaRPr lang="en-GB"/>
            </a:p>
          </p:txBody>
        </p:sp>
        <p:sp>
          <p:nvSpPr>
            <p:cNvPr id="12320" name="Line 14"/>
            <p:cNvSpPr>
              <a:spLocks noChangeShapeType="1"/>
            </p:cNvSpPr>
            <p:nvPr/>
          </p:nvSpPr>
          <p:spPr bwMode="auto">
            <a:xfrm>
              <a:off x="3220" y="2206"/>
              <a:ext cx="2449" cy="0"/>
            </a:xfrm>
            <a:prstGeom prst="line">
              <a:avLst/>
            </a:prstGeom>
            <a:noFill/>
            <a:ln w="9525">
              <a:solidFill>
                <a:schemeClr val="tx1"/>
              </a:solidFill>
              <a:round/>
              <a:headEnd/>
              <a:tailEnd/>
            </a:ln>
          </p:spPr>
          <p:txBody>
            <a:bodyPr/>
            <a:lstStyle/>
            <a:p>
              <a:endParaRPr lang="en-GB"/>
            </a:p>
          </p:txBody>
        </p:sp>
        <p:sp>
          <p:nvSpPr>
            <p:cNvPr id="12321" name="Line 16"/>
            <p:cNvSpPr>
              <a:spLocks noChangeShapeType="1"/>
            </p:cNvSpPr>
            <p:nvPr/>
          </p:nvSpPr>
          <p:spPr bwMode="auto">
            <a:xfrm>
              <a:off x="3265" y="3476"/>
              <a:ext cx="2449" cy="0"/>
            </a:xfrm>
            <a:prstGeom prst="line">
              <a:avLst/>
            </a:prstGeom>
            <a:noFill/>
            <a:ln w="9525">
              <a:solidFill>
                <a:schemeClr val="tx1"/>
              </a:solidFill>
              <a:round/>
              <a:headEnd/>
              <a:tailEnd/>
            </a:ln>
          </p:spPr>
          <p:txBody>
            <a:bodyPr/>
            <a:lstStyle/>
            <a:p>
              <a:endParaRPr lang="en-GB"/>
            </a:p>
          </p:txBody>
        </p:sp>
      </p:grpSp>
      <p:grpSp>
        <p:nvGrpSpPr>
          <p:cNvPr id="3" name="Group 36"/>
          <p:cNvGrpSpPr>
            <a:grpSpLocks/>
          </p:cNvGrpSpPr>
          <p:nvPr/>
        </p:nvGrpSpPr>
        <p:grpSpPr bwMode="auto">
          <a:xfrm>
            <a:off x="4211638" y="3068638"/>
            <a:ext cx="504825" cy="358775"/>
            <a:chOff x="2653" y="1933"/>
            <a:chExt cx="318" cy="226"/>
          </a:xfrm>
        </p:grpSpPr>
        <p:sp>
          <p:nvSpPr>
            <p:cNvPr id="12314" name="Oval 26"/>
            <p:cNvSpPr>
              <a:spLocks noChangeArrowheads="1"/>
            </p:cNvSpPr>
            <p:nvPr/>
          </p:nvSpPr>
          <p:spPr bwMode="auto">
            <a:xfrm>
              <a:off x="2880" y="2069"/>
              <a:ext cx="91" cy="90"/>
            </a:xfrm>
            <a:prstGeom prst="ellipse">
              <a:avLst/>
            </a:prstGeom>
            <a:solidFill>
              <a:schemeClr val="tx1"/>
            </a:solidFill>
            <a:ln w="9525">
              <a:solidFill>
                <a:schemeClr val="tx1"/>
              </a:solidFill>
              <a:round/>
              <a:headEnd/>
              <a:tailEnd/>
            </a:ln>
          </p:spPr>
          <p:txBody>
            <a:bodyPr wrap="none" anchor="ctr"/>
            <a:lstStyle/>
            <a:p>
              <a:endParaRPr lang="en-US"/>
            </a:p>
          </p:txBody>
        </p:sp>
        <p:sp>
          <p:nvSpPr>
            <p:cNvPr id="12315" name="Text Box 30"/>
            <p:cNvSpPr txBox="1">
              <a:spLocks noChangeArrowheads="1"/>
            </p:cNvSpPr>
            <p:nvPr/>
          </p:nvSpPr>
          <p:spPr bwMode="auto">
            <a:xfrm>
              <a:off x="2653" y="1933"/>
              <a:ext cx="182" cy="173"/>
            </a:xfrm>
            <a:prstGeom prst="rect">
              <a:avLst/>
            </a:prstGeom>
            <a:noFill/>
            <a:ln w="9525">
              <a:noFill/>
              <a:miter lim="800000"/>
              <a:headEnd/>
              <a:tailEnd/>
            </a:ln>
          </p:spPr>
          <p:txBody>
            <a:bodyPr lIns="0" tIns="0" rIns="0" bIns="0">
              <a:spAutoFit/>
            </a:bodyPr>
            <a:lstStyle/>
            <a:p>
              <a:pPr>
                <a:spcBef>
                  <a:spcPct val="50000"/>
                </a:spcBef>
              </a:pPr>
              <a:r>
                <a:rPr lang="en-GB"/>
                <a:t>z</a:t>
              </a:r>
              <a:r>
                <a:rPr lang="en-GB" baseline="-25000"/>
                <a:t>1</a:t>
              </a:r>
              <a:endParaRPr lang="en-GB"/>
            </a:p>
          </p:txBody>
        </p:sp>
      </p:grpSp>
      <p:grpSp>
        <p:nvGrpSpPr>
          <p:cNvPr id="4" name="Group 39"/>
          <p:cNvGrpSpPr>
            <a:grpSpLocks/>
          </p:cNvGrpSpPr>
          <p:nvPr/>
        </p:nvGrpSpPr>
        <p:grpSpPr bwMode="auto">
          <a:xfrm>
            <a:off x="4284663" y="5300663"/>
            <a:ext cx="431800" cy="419100"/>
            <a:chOff x="2699" y="3339"/>
            <a:chExt cx="272" cy="264"/>
          </a:xfrm>
        </p:grpSpPr>
        <p:sp>
          <p:nvSpPr>
            <p:cNvPr id="12312" name="Oval 28"/>
            <p:cNvSpPr>
              <a:spLocks noChangeArrowheads="1"/>
            </p:cNvSpPr>
            <p:nvPr/>
          </p:nvSpPr>
          <p:spPr bwMode="auto">
            <a:xfrm>
              <a:off x="2880" y="3339"/>
              <a:ext cx="91" cy="90"/>
            </a:xfrm>
            <a:prstGeom prst="ellipse">
              <a:avLst/>
            </a:prstGeom>
            <a:solidFill>
              <a:schemeClr val="tx1"/>
            </a:solidFill>
            <a:ln w="9525">
              <a:solidFill>
                <a:schemeClr val="tx1"/>
              </a:solidFill>
              <a:round/>
              <a:headEnd/>
              <a:tailEnd/>
            </a:ln>
          </p:spPr>
          <p:txBody>
            <a:bodyPr wrap="none" anchor="ctr"/>
            <a:lstStyle/>
            <a:p>
              <a:endParaRPr lang="en-US"/>
            </a:p>
          </p:txBody>
        </p:sp>
        <p:sp>
          <p:nvSpPr>
            <p:cNvPr id="12313" name="Text Box 31"/>
            <p:cNvSpPr txBox="1">
              <a:spLocks noChangeArrowheads="1"/>
            </p:cNvSpPr>
            <p:nvPr/>
          </p:nvSpPr>
          <p:spPr bwMode="auto">
            <a:xfrm>
              <a:off x="2699" y="3430"/>
              <a:ext cx="182" cy="173"/>
            </a:xfrm>
            <a:prstGeom prst="rect">
              <a:avLst/>
            </a:prstGeom>
            <a:noFill/>
            <a:ln w="9525">
              <a:noFill/>
              <a:miter lim="800000"/>
              <a:headEnd/>
              <a:tailEnd/>
            </a:ln>
          </p:spPr>
          <p:txBody>
            <a:bodyPr lIns="0" tIns="0" rIns="0" bIns="0">
              <a:spAutoFit/>
            </a:bodyPr>
            <a:lstStyle/>
            <a:p>
              <a:pPr>
                <a:spcBef>
                  <a:spcPct val="50000"/>
                </a:spcBef>
              </a:pPr>
              <a:r>
                <a:rPr lang="en-GB"/>
                <a:t>z</a:t>
              </a:r>
              <a:r>
                <a:rPr lang="en-GB" baseline="-25000"/>
                <a:t>4</a:t>
              </a:r>
              <a:endParaRPr lang="en-GB"/>
            </a:p>
          </p:txBody>
        </p:sp>
      </p:grpSp>
      <p:grpSp>
        <p:nvGrpSpPr>
          <p:cNvPr id="5" name="Group 41"/>
          <p:cNvGrpSpPr>
            <a:grpSpLocks/>
          </p:cNvGrpSpPr>
          <p:nvPr/>
        </p:nvGrpSpPr>
        <p:grpSpPr bwMode="auto">
          <a:xfrm>
            <a:off x="3132138" y="5084763"/>
            <a:ext cx="504825" cy="360362"/>
            <a:chOff x="1973" y="3203"/>
            <a:chExt cx="318" cy="227"/>
          </a:xfrm>
        </p:grpSpPr>
        <p:sp>
          <p:nvSpPr>
            <p:cNvPr id="12310" name="Oval 24"/>
            <p:cNvSpPr>
              <a:spLocks noChangeArrowheads="1"/>
            </p:cNvSpPr>
            <p:nvPr/>
          </p:nvSpPr>
          <p:spPr bwMode="auto">
            <a:xfrm>
              <a:off x="2200" y="3340"/>
              <a:ext cx="91" cy="90"/>
            </a:xfrm>
            <a:prstGeom prst="ellipse">
              <a:avLst/>
            </a:prstGeom>
            <a:solidFill>
              <a:schemeClr val="tx1"/>
            </a:solidFill>
            <a:ln w="9525">
              <a:solidFill>
                <a:schemeClr val="tx1"/>
              </a:solidFill>
              <a:round/>
              <a:headEnd/>
              <a:tailEnd/>
            </a:ln>
          </p:spPr>
          <p:txBody>
            <a:bodyPr wrap="none" anchor="ctr"/>
            <a:lstStyle/>
            <a:p>
              <a:endParaRPr lang="en-US"/>
            </a:p>
          </p:txBody>
        </p:sp>
        <p:sp>
          <p:nvSpPr>
            <p:cNvPr id="12311" name="Text Box 32"/>
            <p:cNvSpPr txBox="1">
              <a:spLocks noChangeArrowheads="1"/>
            </p:cNvSpPr>
            <p:nvPr/>
          </p:nvSpPr>
          <p:spPr bwMode="auto">
            <a:xfrm>
              <a:off x="1973" y="3203"/>
              <a:ext cx="182" cy="173"/>
            </a:xfrm>
            <a:prstGeom prst="rect">
              <a:avLst/>
            </a:prstGeom>
            <a:noFill/>
            <a:ln w="9525">
              <a:noFill/>
              <a:miter lim="800000"/>
              <a:headEnd/>
              <a:tailEnd/>
            </a:ln>
          </p:spPr>
          <p:txBody>
            <a:bodyPr lIns="0" tIns="0" rIns="0" bIns="0">
              <a:spAutoFit/>
            </a:bodyPr>
            <a:lstStyle/>
            <a:p>
              <a:pPr>
                <a:spcBef>
                  <a:spcPct val="50000"/>
                </a:spcBef>
              </a:pPr>
              <a:r>
                <a:rPr lang="en-GB"/>
                <a:t>z</a:t>
              </a:r>
              <a:r>
                <a:rPr lang="en-GB" baseline="-25000"/>
                <a:t>6</a:t>
              </a:r>
              <a:endParaRPr lang="en-GB"/>
            </a:p>
          </p:txBody>
        </p:sp>
      </p:grpSp>
      <p:grpSp>
        <p:nvGrpSpPr>
          <p:cNvPr id="6" name="Group 40"/>
          <p:cNvGrpSpPr>
            <a:grpSpLocks/>
          </p:cNvGrpSpPr>
          <p:nvPr/>
        </p:nvGrpSpPr>
        <p:grpSpPr bwMode="auto">
          <a:xfrm>
            <a:off x="3132154" y="3933825"/>
            <a:ext cx="519115" cy="501650"/>
            <a:chOff x="1973" y="2478"/>
            <a:chExt cx="327" cy="316"/>
          </a:xfrm>
        </p:grpSpPr>
        <p:sp>
          <p:nvSpPr>
            <p:cNvPr id="12308" name="Oval 29"/>
            <p:cNvSpPr>
              <a:spLocks noChangeArrowheads="1"/>
            </p:cNvSpPr>
            <p:nvPr/>
          </p:nvSpPr>
          <p:spPr bwMode="auto">
            <a:xfrm>
              <a:off x="2209" y="2704"/>
              <a:ext cx="91" cy="90"/>
            </a:xfrm>
            <a:prstGeom prst="ellipse">
              <a:avLst/>
            </a:prstGeom>
            <a:solidFill>
              <a:schemeClr val="tx1"/>
            </a:solidFill>
            <a:ln w="9525">
              <a:solidFill>
                <a:schemeClr val="tx1"/>
              </a:solidFill>
              <a:round/>
              <a:headEnd/>
              <a:tailEnd/>
            </a:ln>
          </p:spPr>
          <p:txBody>
            <a:bodyPr wrap="none" anchor="ctr"/>
            <a:lstStyle/>
            <a:p>
              <a:endParaRPr lang="en-US"/>
            </a:p>
          </p:txBody>
        </p:sp>
        <p:sp>
          <p:nvSpPr>
            <p:cNvPr id="12309" name="Text Box 33"/>
            <p:cNvSpPr txBox="1">
              <a:spLocks noChangeArrowheads="1"/>
            </p:cNvSpPr>
            <p:nvPr/>
          </p:nvSpPr>
          <p:spPr bwMode="auto">
            <a:xfrm>
              <a:off x="1973" y="2478"/>
              <a:ext cx="182" cy="173"/>
            </a:xfrm>
            <a:prstGeom prst="rect">
              <a:avLst/>
            </a:prstGeom>
            <a:noFill/>
            <a:ln w="9525">
              <a:noFill/>
              <a:miter lim="800000"/>
              <a:headEnd/>
              <a:tailEnd/>
            </a:ln>
          </p:spPr>
          <p:txBody>
            <a:bodyPr lIns="0" tIns="0" rIns="0" bIns="0">
              <a:spAutoFit/>
            </a:bodyPr>
            <a:lstStyle/>
            <a:p>
              <a:pPr>
                <a:spcBef>
                  <a:spcPct val="50000"/>
                </a:spcBef>
              </a:pPr>
              <a:r>
                <a:rPr lang="en-GB"/>
                <a:t>z</a:t>
              </a:r>
              <a:r>
                <a:rPr lang="en-GB" baseline="-25000"/>
                <a:t>5</a:t>
              </a:r>
              <a:endParaRPr lang="en-GB"/>
            </a:p>
          </p:txBody>
        </p:sp>
      </p:grpSp>
      <p:grpSp>
        <p:nvGrpSpPr>
          <p:cNvPr id="7" name="Group 37"/>
          <p:cNvGrpSpPr>
            <a:grpSpLocks/>
          </p:cNvGrpSpPr>
          <p:nvPr/>
        </p:nvGrpSpPr>
        <p:grpSpPr bwMode="auto">
          <a:xfrm>
            <a:off x="5651500" y="4292600"/>
            <a:ext cx="433388" cy="419100"/>
            <a:chOff x="3560" y="2704"/>
            <a:chExt cx="273" cy="264"/>
          </a:xfrm>
        </p:grpSpPr>
        <p:sp>
          <p:nvSpPr>
            <p:cNvPr id="12306" name="Oval 25"/>
            <p:cNvSpPr>
              <a:spLocks noChangeArrowheads="1"/>
            </p:cNvSpPr>
            <p:nvPr/>
          </p:nvSpPr>
          <p:spPr bwMode="auto">
            <a:xfrm>
              <a:off x="3560" y="2704"/>
              <a:ext cx="91" cy="90"/>
            </a:xfrm>
            <a:prstGeom prst="ellipse">
              <a:avLst/>
            </a:prstGeom>
            <a:solidFill>
              <a:schemeClr val="tx1"/>
            </a:solidFill>
            <a:ln w="9525">
              <a:solidFill>
                <a:schemeClr val="tx1"/>
              </a:solidFill>
              <a:round/>
              <a:headEnd/>
              <a:tailEnd/>
            </a:ln>
          </p:spPr>
          <p:txBody>
            <a:bodyPr wrap="none" anchor="ctr"/>
            <a:lstStyle/>
            <a:p>
              <a:endParaRPr lang="en-US"/>
            </a:p>
          </p:txBody>
        </p:sp>
        <p:sp>
          <p:nvSpPr>
            <p:cNvPr id="12307" name="Text Box 34"/>
            <p:cNvSpPr txBox="1">
              <a:spLocks noChangeArrowheads="1"/>
            </p:cNvSpPr>
            <p:nvPr/>
          </p:nvSpPr>
          <p:spPr bwMode="auto">
            <a:xfrm>
              <a:off x="3651" y="2795"/>
              <a:ext cx="182" cy="173"/>
            </a:xfrm>
            <a:prstGeom prst="rect">
              <a:avLst/>
            </a:prstGeom>
            <a:noFill/>
            <a:ln w="9525">
              <a:noFill/>
              <a:miter lim="800000"/>
              <a:headEnd/>
              <a:tailEnd/>
            </a:ln>
          </p:spPr>
          <p:txBody>
            <a:bodyPr lIns="0" tIns="0" rIns="0" bIns="0">
              <a:spAutoFit/>
            </a:bodyPr>
            <a:lstStyle/>
            <a:p>
              <a:pPr>
                <a:spcBef>
                  <a:spcPct val="50000"/>
                </a:spcBef>
              </a:pPr>
              <a:r>
                <a:rPr lang="en-GB"/>
                <a:t>z</a:t>
              </a:r>
              <a:r>
                <a:rPr lang="en-GB" baseline="-25000"/>
                <a:t>2</a:t>
              </a:r>
              <a:endParaRPr lang="en-GB"/>
            </a:p>
          </p:txBody>
        </p:sp>
      </p:grpSp>
      <p:grpSp>
        <p:nvGrpSpPr>
          <p:cNvPr id="8" name="Group 38"/>
          <p:cNvGrpSpPr>
            <a:grpSpLocks/>
          </p:cNvGrpSpPr>
          <p:nvPr/>
        </p:nvGrpSpPr>
        <p:grpSpPr bwMode="auto">
          <a:xfrm>
            <a:off x="5651500" y="2997200"/>
            <a:ext cx="433388" cy="430213"/>
            <a:chOff x="3560" y="1888"/>
            <a:chExt cx="273" cy="271"/>
          </a:xfrm>
        </p:grpSpPr>
        <p:sp>
          <p:nvSpPr>
            <p:cNvPr id="12304" name="Oval 27"/>
            <p:cNvSpPr>
              <a:spLocks noChangeArrowheads="1"/>
            </p:cNvSpPr>
            <p:nvPr/>
          </p:nvSpPr>
          <p:spPr bwMode="auto">
            <a:xfrm>
              <a:off x="3560" y="2069"/>
              <a:ext cx="91" cy="90"/>
            </a:xfrm>
            <a:prstGeom prst="ellipse">
              <a:avLst/>
            </a:prstGeom>
            <a:solidFill>
              <a:schemeClr val="tx1"/>
            </a:solidFill>
            <a:ln w="9525">
              <a:solidFill>
                <a:schemeClr val="tx1"/>
              </a:solidFill>
              <a:round/>
              <a:headEnd/>
              <a:tailEnd/>
            </a:ln>
          </p:spPr>
          <p:txBody>
            <a:bodyPr wrap="none" anchor="ctr"/>
            <a:lstStyle/>
            <a:p>
              <a:endParaRPr lang="en-US"/>
            </a:p>
          </p:txBody>
        </p:sp>
        <p:sp>
          <p:nvSpPr>
            <p:cNvPr id="12305" name="Text Box 35"/>
            <p:cNvSpPr txBox="1">
              <a:spLocks noChangeArrowheads="1"/>
            </p:cNvSpPr>
            <p:nvPr/>
          </p:nvSpPr>
          <p:spPr bwMode="auto">
            <a:xfrm>
              <a:off x="3651" y="1888"/>
              <a:ext cx="182" cy="173"/>
            </a:xfrm>
            <a:prstGeom prst="rect">
              <a:avLst/>
            </a:prstGeom>
            <a:noFill/>
            <a:ln w="9525">
              <a:noFill/>
              <a:miter lim="800000"/>
              <a:headEnd/>
              <a:tailEnd/>
            </a:ln>
          </p:spPr>
          <p:txBody>
            <a:bodyPr lIns="0" tIns="0" rIns="0" bIns="0">
              <a:spAutoFit/>
            </a:bodyPr>
            <a:lstStyle/>
            <a:p>
              <a:pPr>
                <a:spcBef>
                  <a:spcPct val="50000"/>
                </a:spcBef>
              </a:pPr>
              <a:r>
                <a:rPr lang="en-GB"/>
                <a:t>z</a:t>
              </a:r>
              <a:r>
                <a:rPr lang="en-GB" baseline="-25000"/>
                <a:t>3</a:t>
              </a:r>
              <a:endParaRPr lang="en-GB"/>
            </a:p>
          </p:txBody>
        </p:sp>
      </p:grpSp>
      <p:pic>
        <p:nvPicPr>
          <p:cNvPr id="12303" name="Picture 42" descr="PENCIL5"/>
          <p:cNvPicPr>
            <a:picLocks noChangeAspect="1" noChangeArrowheads="1"/>
          </p:cNvPicPr>
          <p:nvPr/>
        </p:nvPicPr>
        <p:blipFill>
          <a:blip r:embed="rId7" cstate="print"/>
          <a:srcRect/>
          <a:stretch>
            <a:fillRect/>
          </a:stretch>
        </p:blipFill>
        <p:spPr bwMode="auto">
          <a:xfrm>
            <a:off x="2714170" y="6587651"/>
            <a:ext cx="1175431" cy="27034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9" name="Rectangle 2"/>
          <p:cNvSpPr>
            <a:spLocks noGrp="1" noChangeArrowheads="1"/>
          </p:cNvSpPr>
          <p:nvPr>
            <p:ph type="title"/>
          </p:nvPr>
        </p:nvSpPr>
        <p:spPr/>
        <p:txBody>
          <a:bodyPr/>
          <a:lstStyle/>
          <a:p>
            <a:pPr eaLnBrk="1" hangingPunct="1"/>
            <a:r>
              <a:rPr lang="en-GB" smtClean="0"/>
              <a:t>Graphs using complex numbers</a:t>
            </a:r>
          </a:p>
        </p:txBody>
      </p:sp>
      <p:sp>
        <p:nvSpPr>
          <p:cNvPr id="43011" name="Rectangle 3"/>
          <p:cNvSpPr>
            <a:spLocks noGrp="1" noChangeArrowheads="1"/>
          </p:cNvSpPr>
          <p:nvPr>
            <p:ph type="body" sz="half" idx="1"/>
          </p:nvPr>
        </p:nvSpPr>
        <p:spPr>
          <a:xfrm>
            <a:off x="250825" y="1600200"/>
            <a:ext cx="8497888" cy="4525963"/>
          </a:xfrm>
        </p:spPr>
        <p:txBody>
          <a:bodyPr/>
          <a:lstStyle/>
          <a:p>
            <a:pPr eaLnBrk="1" hangingPunct="1"/>
            <a:r>
              <a:rPr lang="en-GB" sz="2800" dirty="0" smtClean="0"/>
              <a:t>We have learnt that y = </a:t>
            </a:r>
            <a:r>
              <a:rPr lang="en-GB" sz="2800" dirty="0" err="1" smtClean="0"/>
              <a:t>mx</a:t>
            </a:r>
            <a:r>
              <a:rPr lang="en-GB" sz="2800" dirty="0" smtClean="0"/>
              <a:t> + c is a straight line in ordinary Cartesian Coordinates where m and c are fixed constants</a:t>
            </a:r>
          </a:p>
          <a:p>
            <a:pPr eaLnBrk="1" hangingPunct="1"/>
            <a:r>
              <a:rPr lang="en-GB" sz="2800" dirty="0" smtClean="0"/>
              <a:t>When plotting complex numbers some interesting results can be obtained</a:t>
            </a:r>
          </a:p>
          <a:p>
            <a:pPr eaLnBrk="1" hangingPunct="1"/>
            <a:r>
              <a:rPr lang="en-GB" sz="2800" dirty="0" smtClean="0"/>
              <a:t>What happens to  z =</a:t>
            </a:r>
            <a:r>
              <a:rPr lang="en-GB" sz="2800" dirty="0" err="1" smtClean="0"/>
              <a:t>rcis</a:t>
            </a:r>
            <a:r>
              <a:rPr lang="en-GB" sz="2800" dirty="0" smtClean="0"/>
              <a:t>     if we keep r or    fixed?</a:t>
            </a:r>
          </a:p>
        </p:txBody>
      </p:sp>
      <p:graphicFrame>
        <p:nvGraphicFramePr>
          <p:cNvPr id="43012" name="Object 4"/>
          <p:cNvGraphicFramePr>
            <a:graphicFrameLocks noGrp="1" noChangeAspect="1"/>
          </p:cNvGraphicFramePr>
          <p:nvPr>
            <p:ph sz="quarter" idx="2"/>
          </p:nvPr>
        </p:nvGraphicFramePr>
        <p:xfrm>
          <a:off x="4289935" y="3918856"/>
          <a:ext cx="368083" cy="515031"/>
        </p:xfrm>
        <a:graphic>
          <a:graphicData uri="http://schemas.openxmlformats.org/presentationml/2006/ole">
            <mc:AlternateContent xmlns:mc="http://schemas.openxmlformats.org/markup-compatibility/2006">
              <mc:Choice xmlns:v="urn:schemas-microsoft-com:vml" Requires="v">
                <p:oleObj spid="_x0000_s13335" name="Equation" r:id="rId3" imgW="126720" imgH="177480" progId="Equation.3">
                  <p:embed/>
                </p:oleObj>
              </mc:Choice>
              <mc:Fallback>
                <p:oleObj name="Equation" r:id="rId3" imgW="126720" imgH="177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9935" y="3918856"/>
                        <a:ext cx="368083" cy="5150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4" name="Object 6"/>
          <p:cNvGraphicFramePr>
            <a:graphicFrameLocks noGrp="1" noChangeAspect="1"/>
          </p:cNvGraphicFramePr>
          <p:nvPr>
            <p:ph sz="quarter" idx="3"/>
          </p:nvPr>
        </p:nvGraphicFramePr>
        <p:xfrm>
          <a:off x="6908800" y="3990873"/>
          <a:ext cx="318894" cy="446189"/>
        </p:xfrm>
        <a:graphic>
          <a:graphicData uri="http://schemas.openxmlformats.org/presentationml/2006/ole">
            <mc:AlternateContent xmlns:mc="http://schemas.openxmlformats.org/markup-compatibility/2006">
              <mc:Choice xmlns:v="urn:schemas-microsoft-com:vml" Requires="v">
                <p:oleObj spid="_x0000_s13336" name="Equation" r:id="rId5" imgW="126720" imgH="177480" progId="Equation.3">
                  <p:embed/>
                </p:oleObj>
              </mc:Choice>
              <mc:Fallback>
                <p:oleObj name="Equation" r:id="rId5" imgW="126720" imgH="1774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8800" y="3990873"/>
                        <a:ext cx="318894" cy="4461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7" name="Footer Placeholder 6"/>
          <p:cNvSpPr>
            <a:spLocks noGrp="1"/>
          </p:cNvSpPr>
          <p:nvPr>
            <p:ph type="ftr" sz="quarter" idx="11"/>
          </p:nvPr>
        </p:nvSpPr>
        <p:spPr>
          <a:noFill/>
        </p:spPr>
        <p:txBody>
          <a:bodyPr/>
          <a:lstStyle/>
          <a:p>
            <a:r>
              <a:rPr lang="en-GB" dirty="0" smtClean="0"/>
              <a:t>YDF AMC 2015/16</a:t>
            </a:r>
            <a:endParaRPr lang="en-GB" dirty="0"/>
          </a:p>
        </p:txBody>
      </p:sp>
      <p:sp>
        <p:nvSpPr>
          <p:cNvPr id="13318" name="Slide Number Placeholder 7"/>
          <p:cNvSpPr>
            <a:spLocks noGrp="1"/>
          </p:cNvSpPr>
          <p:nvPr>
            <p:ph type="sldNum" sz="quarter" idx="12"/>
          </p:nvPr>
        </p:nvSpPr>
        <p:spPr>
          <a:noFill/>
        </p:spPr>
        <p:txBody>
          <a:bodyPr>
            <a:normAutofit fontScale="85000" lnSpcReduction="20000"/>
          </a:bodyPr>
          <a:lstStyle/>
          <a:p>
            <a:fld id="{D92A7CDB-0A55-40A1-8223-C2E837F9C925}" type="slidenum">
              <a:rPr lang="en-GB"/>
              <a:pPr/>
              <a:t>29</a:t>
            </a:fld>
            <a:endParaRPr lang="en-GB"/>
          </a:p>
        </p:txBody>
      </p:sp>
      <p:grpSp>
        <p:nvGrpSpPr>
          <p:cNvPr id="2" name="Group 17"/>
          <p:cNvGrpSpPr>
            <a:grpSpLocks/>
          </p:cNvGrpSpPr>
          <p:nvPr/>
        </p:nvGrpSpPr>
        <p:grpSpPr bwMode="auto">
          <a:xfrm>
            <a:off x="468313" y="4437063"/>
            <a:ext cx="2590800" cy="2420937"/>
            <a:chOff x="295" y="2795"/>
            <a:chExt cx="1632" cy="1525"/>
          </a:xfrm>
        </p:grpSpPr>
        <p:sp>
          <p:nvSpPr>
            <p:cNvPr id="13329" name="Line 8"/>
            <p:cNvSpPr>
              <a:spLocks noChangeShapeType="1"/>
            </p:cNvSpPr>
            <p:nvPr/>
          </p:nvSpPr>
          <p:spPr bwMode="auto">
            <a:xfrm>
              <a:off x="1066" y="2795"/>
              <a:ext cx="0" cy="1525"/>
            </a:xfrm>
            <a:prstGeom prst="line">
              <a:avLst/>
            </a:prstGeom>
            <a:noFill/>
            <a:ln w="9525">
              <a:solidFill>
                <a:schemeClr val="tx1"/>
              </a:solidFill>
              <a:round/>
              <a:headEnd/>
              <a:tailEnd/>
            </a:ln>
          </p:spPr>
          <p:txBody>
            <a:bodyPr/>
            <a:lstStyle/>
            <a:p>
              <a:endParaRPr lang="en-GB"/>
            </a:p>
          </p:txBody>
        </p:sp>
        <p:grpSp>
          <p:nvGrpSpPr>
            <p:cNvPr id="13330" name="Group 15"/>
            <p:cNvGrpSpPr>
              <a:grpSpLocks/>
            </p:cNvGrpSpPr>
            <p:nvPr/>
          </p:nvGrpSpPr>
          <p:grpSpPr bwMode="auto">
            <a:xfrm>
              <a:off x="295" y="2931"/>
              <a:ext cx="1632" cy="1179"/>
              <a:chOff x="295" y="2931"/>
              <a:chExt cx="1632" cy="1179"/>
            </a:xfrm>
          </p:grpSpPr>
          <p:sp>
            <p:nvSpPr>
              <p:cNvPr id="13331" name="Line 9"/>
              <p:cNvSpPr>
                <a:spLocks noChangeShapeType="1"/>
              </p:cNvSpPr>
              <p:nvPr/>
            </p:nvSpPr>
            <p:spPr bwMode="auto">
              <a:xfrm>
                <a:off x="295" y="3521"/>
                <a:ext cx="1632" cy="0"/>
              </a:xfrm>
              <a:prstGeom prst="line">
                <a:avLst/>
              </a:prstGeom>
              <a:noFill/>
              <a:ln w="9525">
                <a:solidFill>
                  <a:schemeClr val="tx1"/>
                </a:solidFill>
                <a:round/>
                <a:headEnd/>
                <a:tailEnd/>
              </a:ln>
            </p:spPr>
            <p:txBody>
              <a:bodyPr/>
              <a:lstStyle/>
              <a:p>
                <a:endParaRPr lang="en-GB"/>
              </a:p>
            </p:txBody>
          </p:sp>
          <p:sp>
            <p:nvSpPr>
              <p:cNvPr id="13332" name="Oval 10"/>
              <p:cNvSpPr>
                <a:spLocks noChangeArrowheads="1"/>
              </p:cNvSpPr>
              <p:nvPr/>
            </p:nvSpPr>
            <p:spPr bwMode="auto">
              <a:xfrm>
                <a:off x="431" y="2931"/>
                <a:ext cx="1270" cy="1179"/>
              </a:xfrm>
              <a:prstGeom prst="ellipse">
                <a:avLst/>
              </a:prstGeom>
              <a:noFill/>
              <a:ln w="38100">
                <a:solidFill>
                  <a:schemeClr val="hlink"/>
                </a:solidFill>
                <a:round/>
                <a:headEnd/>
                <a:tailEnd/>
              </a:ln>
            </p:spPr>
            <p:txBody>
              <a:bodyPr wrap="none" anchor="ctr"/>
              <a:lstStyle/>
              <a:p>
                <a:endParaRPr lang="en-US"/>
              </a:p>
            </p:txBody>
          </p:sp>
        </p:grpSp>
      </p:grpSp>
      <p:grpSp>
        <p:nvGrpSpPr>
          <p:cNvPr id="4" name="Group 16"/>
          <p:cNvGrpSpPr>
            <a:grpSpLocks/>
          </p:cNvGrpSpPr>
          <p:nvPr/>
        </p:nvGrpSpPr>
        <p:grpSpPr bwMode="auto">
          <a:xfrm>
            <a:off x="5003800" y="4292600"/>
            <a:ext cx="3024188" cy="2420938"/>
            <a:chOff x="3152" y="2704"/>
            <a:chExt cx="1905" cy="1525"/>
          </a:xfrm>
        </p:grpSpPr>
        <p:sp>
          <p:nvSpPr>
            <p:cNvPr id="13326" name="Line 11"/>
            <p:cNvSpPr>
              <a:spLocks noChangeShapeType="1"/>
            </p:cNvSpPr>
            <p:nvPr/>
          </p:nvSpPr>
          <p:spPr bwMode="auto">
            <a:xfrm>
              <a:off x="3923" y="2704"/>
              <a:ext cx="0" cy="1525"/>
            </a:xfrm>
            <a:prstGeom prst="line">
              <a:avLst/>
            </a:prstGeom>
            <a:noFill/>
            <a:ln w="9525">
              <a:solidFill>
                <a:schemeClr val="tx1"/>
              </a:solidFill>
              <a:round/>
              <a:headEnd/>
              <a:tailEnd/>
            </a:ln>
          </p:spPr>
          <p:txBody>
            <a:bodyPr/>
            <a:lstStyle/>
            <a:p>
              <a:endParaRPr lang="en-GB"/>
            </a:p>
          </p:txBody>
        </p:sp>
        <p:sp>
          <p:nvSpPr>
            <p:cNvPr id="13327" name="Line 12"/>
            <p:cNvSpPr>
              <a:spLocks noChangeShapeType="1"/>
            </p:cNvSpPr>
            <p:nvPr/>
          </p:nvSpPr>
          <p:spPr bwMode="auto">
            <a:xfrm>
              <a:off x="3152" y="3430"/>
              <a:ext cx="1632" cy="0"/>
            </a:xfrm>
            <a:prstGeom prst="line">
              <a:avLst/>
            </a:prstGeom>
            <a:noFill/>
            <a:ln w="9525">
              <a:solidFill>
                <a:schemeClr val="tx1"/>
              </a:solidFill>
              <a:round/>
              <a:headEnd/>
              <a:tailEnd/>
            </a:ln>
          </p:spPr>
          <p:txBody>
            <a:bodyPr/>
            <a:lstStyle/>
            <a:p>
              <a:endParaRPr lang="en-GB"/>
            </a:p>
          </p:txBody>
        </p:sp>
        <p:sp>
          <p:nvSpPr>
            <p:cNvPr id="13328" name="Line 14"/>
            <p:cNvSpPr>
              <a:spLocks noChangeShapeType="1"/>
            </p:cNvSpPr>
            <p:nvPr/>
          </p:nvSpPr>
          <p:spPr bwMode="auto">
            <a:xfrm>
              <a:off x="3923" y="3430"/>
              <a:ext cx="1134" cy="680"/>
            </a:xfrm>
            <a:prstGeom prst="line">
              <a:avLst/>
            </a:prstGeom>
            <a:noFill/>
            <a:ln w="38100">
              <a:solidFill>
                <a:schemeClr val="hlink"/>
              </a:solidFill>
              <a:round/>
              <a:headEnd/>
              <a:tailEnd/>
            </a:ln>
          </p:spPr>
          <p:txBody>
            <a:bodyPr/>
            <a:lstStyle/>
            <a:p>
              <a:endParaRPr lang="en-GB"/>
            </a:p>
          </p:txBody>
        </p:sp>
      </p:grpSp>
      <p:sp>
        <p:nvSpPr>
          <p:cNvPr id="43026" name="Text Box 18"/>
          <p:cNvSpPr txBox="1">
            <a:spLocks noChangeArrowheads="1"/>
          </p:cNvSpPr>
          <p:nvPr/>
        </p:nvSpPr>
        <p:spPr bwMode="auto">
          <a:xfrm>
            <a:off x="3203575" y="4797425"/>
            <a:ext cx="863600" cy="366713"/>
          </a:xfrm>
          <a:prstGeom prst="rect">
            <a:avLst/>
          </a:prstGeom>
          <a:noFill/>
          <a:ln w="9525">
            <a:noFill/>
            <a:miter lim="800000"/>
            <a:headEnd/>
            <a:tailEnd/>
          </a:ln>
        </p:spPr>
        <p:txBody>
          <a:bodyPr>
            <a:spAutoFit/>
          </a:bodyPr>
          <a:lstStyle/>
          <a:p>
            <a:pPr>
              <a:spcBef>
                <a:spcPct val="50000"/>
              </a:spcBef>
            </a:pPr>
            <a:r>
              <a:rPr lang="en-GB"/>
              <a:t>r fixed</a:t>
            </a:r>
          </a:p>
        </p:txBody>
      </p:sp>
      <p:grpSp>
        <p:nvGrpSpPr>
          <p:cNvPr id="5" name="Group 21"/>
          <p:cNvGrpSpPr>
            <a:grpSpLocks/>
          </p:cNvGrpSpPr>
          <p:nvPr/>
        </p:nvGrpSpPr>
        <p:grpSpPr bwMode="auto">
          <a:xfrm>
            <a:off x="7235825" y="4652963"/>
            <a:ext cx="1152525" cy="468312"/>
            <a:chOff x="4558" y="2931"/>
            <a:chExt cx="726" cy="295"/>
          </a:xfrm>
        </p:grpSpPr>
        <p:sp>
          <p:nvSpPr>
            <p:cNvPr id="13325" name="Text Box 19"/>
            <p:cNvSpPr txBox="1">
              <a:spLocks noChangeArrowheads="1"/>
            </p:cNvSpPr>
            <p:nvPr/>
          </p:nvSpPr>
          <p:spPr bwMode="auto">
            <a:xfrm>
              <a:off x="4740" y="2976"/>
              <a:ext cx="544" cy="231"/>
            </a:xfrm>
            <a:prstGeom prst="rect">
              <a:avLst/>
            </a:prstGeom>
            <a:noFill/>
            <a:ln w="9525">
              <a:noFill/>
              <a:miter lim="800000"/>
              <a:headEnd/>
              <a:tailEnd/>
            </a:ln>
          </p:spPr>
          <p:txBody>
            <a:bodyPr>
              <a:spAutoFit/>
            </a:bodyPr>
            <a:lstStyle/>
            <a:p>
              <a:pPr>
                <a:spcBef>
                  <a:spcPct val="50000"/>
                </a:spcBef>
              </a:pPr>
              <a:r>
                <a:rPr lang="en-GB"/>
                <a:t>fixed</a:t>
              </a:r>
            </a:p>
          </p:txBody>
        </p:sp>
        <p:graphicFrame>
          <p:nvGraphicFramePr>
            <p:cNvPr id="13316" name="Object 20"/>
            <p:cNvGraphicFramePr>
              <a:graphicFrameLocks noChangeAspect="1"/>
            </p:cNvGraphicFramePr>
            <p:nvPr/>
          </p:nvGraphicFramePr>
          <p:xfrm>
            <a:off x="4558" y="2931"/>
            <a:ext cx="211" cy="295"/>
          </p:xfrm>
          <a:graphic>
            <a:graphicData uri="http://schemas.openxmlformats.org/presentationml/2006/ole">
              <mc:AlternateContent xmlns:mc="http://schemas.openxmlformats.org/markup-compatibility/2006">
                <mc:Choice xmlns:v="urn:schemas-microsoft-com:vml" Requires="v">
                  <p:oleObj spid="_x0000_s13337" name="Equation" r:id="rId6" imgW="126720" imgH="177480" progId="Equation.3">
                    <p:embed/>
                  </p:oleObj>
                </mc:Choice>
                <mc:Fallback>
                  <p:oleObj name="Equation" r:id="rId6" imgW="126720" imgH="177480"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8" y="2931"/>
                          <a:ext cx="211" cy="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0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457200" y="274638"/>
            <a:ext cx="8229600" cy="777875"/>
          </a:xfrm>
        </p:spPr>
        <p:txBody>
          <a:bodyPr/>
          <a:lstStyle/>
          <a:p>
            <a:pPr eaLnBrk="1" hangingPunct="1"/>
            <a:r>
              <a:rPr lang="en-GB" smtClean="0"/>
              <a:t>What next?</a:t>
            </a:r>
          </a:p>
        </p:txBody>
      </p:sp>
      <p:sp>
        <p:nvSpPr>
          <p:cNvPr id="18434" name="Footer Placeholder 4"/>
          <p:cNvSpPr>
            <a:spLocks noGrp="1"/>
          </p:cNvSpPr>
          <p:nvPr>
            <p:ph type="ftr" sz="quarter" idx="11"/>
          </p:nvPr>
        </p:nvSpPr>
        <p:spPr>
          <a:noFill/>
        </p:spPr>
        <p:txBody>
          <a:bodyPr/>
          <a:lstStyle/>
          <a:p>
            <a:r>
              <a:rPr lang="en-GB" dirty="0" smtClean="0"/>
              <a:t>YDF AMC 2015/16</a:t>
            </a:r>
            <a:endParaRPr lang="en-GB" dirty="0"/>
          </a:p>
        </p:txBody>
      </p:sp>
      <p:sp>
        <p:nvSpPr>
          <p:cNvPr id="18435" name="Slide Number Placeholder 5"/>
          <p:cNvSpPr>
            <a:spLocks noGrp="1"/>
          </p:cNvSpPr>
          <p:nvPr>
            <p:ph type="sldNum" sz="quarter" idx="12"/>
          </p:nvPr>
        </p:nvSpPr>
        <p:spPr>
          <a:noFill/>
        </p:spPr>
        <p:txBody>
          <a:bodyPr>
            <a:normAutofit fontScale="85000" lnSpcReduction="20000"/>
          </a:bodyPr>
          <a:lstStyle/>
          <a:p>
            <a:fld id="{D4A5B763-5774-43E5-9C72-D4651DCA70A6}" type="slidenum">
              <a:rPr lang="en-GB"/>
              <a:pPr/>
              <a:t>3</a:t>
            </a:fld>
            <a:endParaRPr lang="en-GB"/>
          </a:p>
        </p:txBody>
      </p:sp>
      <p:sp>
        <p:nvSpPr>
          <p:cNvPr id="5123" name="Rectangle 3"/>
          <p:cNvSpPr>
            <a:spLocks noGrp="1" noChangeArrowheads="1"/>
          </p:cNvSpPr>
          <p:nvPr>
            <p:ph sz="quarter" idx="1"/>
          </p:nvPr>
        </p:nvSpPr>
        <p:spPr>
          <a:xfrm>
            <a:off x="457200" y="1631987"/>
            <a:ext cx="8229600" cy="4571866"/>
          </a:xfrm>
        </p:spPr>
        <p:txBody>
          <a:bodyPr/>
          <a:lstStyle/>
          <a:p>
            <a:pPr eaLnBrk="1" hangingPunct="1"/>
            <a:r>
              <a:rPr lang="en-GB" sz="2800" dirty="0" smtClean="0"/>
              <a:t>The need for a new number type comes from a variety of problems but one of the easiest to understand is the problem of the solution of a quadratic equation</a:t>
            </a:r>
          </a:p>
          <a:p>
            <a:pPr eaLnBrk="1" hangingPunct="1"/>
            <a:r>
              <a:rPr lang="en-GB" sz="2800" dirty="0" smtClean="0"/>
              <a:t>If x</a:t>
            </a:r>
            <a:r>
              <a:rPr lang="en-GB" sz="2800" baseline="30000" dirty="0" smtClean="0"/>
              <a:t>2</a:t>
            </a:r>
            <a:r>
              <a:rPr lang="en-GB" sz="2800" dirty="0" smtClean="0"/>
              <a:t> = 9 then we have two solutions           			x = +3 and x = -3</a:t>
            </a:r>
          </a:p>
          <a:p>
            <a:pPr eaLnBrk="1" hangingPunct="1"/>
            <a:r>
              <a:rPr lang="en-GB" sz="2800" dirty="0" smtClean="0"/>
              <a:t>We can show this on a graph</a:t>
            </a:r>
          </a:p>
          <a:p>
            <a:pPr eaLnBrk="1" hangingPunct="1"/>
            <a:r>
              <a:rPr lang="en-GB" sz="2800" dirty="0" smtClean="0"/>
              <a:t>What we are looking for are the solutions when          x</a:t>
            </a:r>
            <a:r>
              <a:rPr lang="en-GB" sz="2800" baseline="30000" dirty="0" smtClean="0"/>
              <a:t>2 </a:t>
            </a:r>
            <a:r>
              <a:rPr lang="en-GB" sz="2800" dirty="0" smtClean="0"/>
              <a:t>-9 = 0 so we plot y = x</a:t>
            </a:r>
            <a:r>
              <a:rPr lang="en-GB" sz="2800" baseline="30000" dirty="0" smtClean="0"/>
              <a:t>2</a:t>
            </a:r>
            <a:r>
              <a:rPr lang="en-GB" sz="2800" dirty="0" smtClean="0"/>
              <a:t> - 9 and look at the roots (where it crosses the x axis i.e. y =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5"/>
          <p:cNvSpPr>
            <a:spLocks noGrp="1"/>
          </p:cNvSpPr>
          <p:nvPr>
            <p:ph type="sldNum" sz="quarter" idx="12"/>
          </p:nvPr>
        </p:nvSpPr>
        <p:spPr>
          <a:noFill/>
        </p:spPr>
        <p:txBody>
          <a:bodyPr>
            <a:normAutofit fontScale="85000" lnSpcReduction="20000"/>
          </a:bodyPr>
          <a:lstStyle/>
          <a:p>
            <a:fld id="{03818B89-6DFB-48CB-A9AB-355E39583330}" type="slidenum">
              <a:rPr lang="en-GB"/>
              <a:pPr/>
              <a:t>30</a:t>
            </a:fld>
            <a:endParaRPr lang="en-GB" dirty="0"/>
          </a:p>
        </p:txBody>
      </p:sp>
      <p:sp>
        <p:nvSpPr>
          <p:cNvPr id="9" name="Rectangle 8"/>
          <p:cNvSpPr/>
          <p:nvPr/>
        </p:nvSpPr>
        <p:spPr>
          <a:xfrm>
            <a:off x="0" y="703385"/>
            <a:ext cx="9144000" cy="13364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41" name="Rectangle 6"/>
          <p:cNvSpPr>
            <a:spLocks noGrp="1" noChangeArrowheads="1"/>
          </p:cNvSpPr>
          <p:nvPr>
            <p:ph type="title"/>
          </p:nvPr>
        </p:nvSpPr>
        <p:spPr>
          <a:xfrm>
            <a:off x="1983544" y="246282"/>
            <a:ext cx="7160455" cy="1143000"/>
          </a:xfrm>
        </p:spPr>
        <p:txBody>
          <a:bodyPr>
            <a:normAutofit fontScale="90000"/>
          </a:bodyPr>
          <a:lstStyle/>
          <a:p>
            <a:pPr eaLnBrk="1" hangingPunct="1"/>
            <a:r>
              <a:rPr lang="en-GB" sz="4000" dirty="0" smtClean="0"/>
              <a:t>Interesting plot – the spiral</a:t>
            </a:r>
            <a:br>
              <a:rPr lang="en-GB" sz="4000" dirty="0" smtClean="0"/>
            </a:br>
            <a:r>
              <a:rPr lang="en-GB" sz="4000" dirty="0" smtClean="0"/>
              <a:t>here r =  </a:t>
            </a:r>
            <a:r>
              <a:rPr lang="en-GB" sz="4000" dirty="0" smtClean="0">
                <a:sym typeface="Symbol"/>
              </a:rPr>
              <a:t></a:t>
            </a:r>
            <a:r>
              <a:rPr lang="en-GB" sz="4000" dirty="0" smtClean="0"/>
              <a:t> /10</a:t>
            </a:r>
          </a:p>
        </p:txBody>
      </p:sp>
      <p:graphicFrame>
        <p:nvGraphicFramePr>
          <p:cNvPr id="38768" name="Group 880"/>
          <p:cNvGraphicFramePr>
            <a:graphicFrameLocks noGrp="1"/>
          </p:cNvGraphicFramePr>
          <p:nvPr>
            <p:ph type="tbl" idx="1"/>
          </p:nvPr>
        </p:nvGraphicFramePr>
        <p:xfrm>
          <a:off x="250825" y="0"/>
          <a:ext cx="1512888" cy="6873875"/>
        </p:xfrm>
        <a:graphic>
          <a:graphicData uri="http://schemas.openxmlformats.org/drawingml/2006/table">
            <a:tbl>
              <a:tblPr/>
              <a:tblGrid>
                <a:gridCol w="757238"/>
                <a:gridCol w="755650"/>
              </a:tblGrid>
              <a:tr h="24447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pitchFamily="34" charset="0"/>
                          <a:cs typeface="Arial" pitchFamily="34" charset="0"/>
                        </a:rPr>
                        <a:t>r</a:t>
                      </a:r>
                      <a:endParaRPr kumimoji="0" lang="en-GB" sz="20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Arial" pitchFamily="34" charset="0"/>
                        </a:rPr>
                        <a:t>theta</a:t>
                      </a:r>
                      <a:endParaRPr kumimoji="0" lang="en-GB" sz="2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1</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10</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2</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20</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3</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30</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4</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40</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5</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50</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6</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60</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7</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70</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8</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80</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9</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90</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10</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100</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11</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110</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12</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120</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13</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130</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14</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140</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15</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150</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16</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160</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tx1"/>
                          </a:solidFill>
                          <a:effectLst/>
                          <a:latin typeface="Arial" pitchFamily="34" charset="0"/>
                        </a:rPr>
                        <a:t>etc</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63</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630</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64</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640</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65</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650</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66</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660</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67</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670</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68</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680</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69</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690</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70</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700</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71</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cs typeface="Arial" pitchFamily="34" charset="0"/>
                        </a:rPr>
                        <a:t>710</a:t>
                      </a:r>
                      <a:endParaRPr kumimoji="0" lang="en-GB"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4339" name="Footer Placeholder 4"/>
          <p:cNvSpPr>
            <a:spLocks noGrp="1"/>
          </p:cNvSpPr>
          <p:nvPr>
            <p:ph type="ftr" sz="quarter" idx="11"/>
          </p:nvPr>
        </p:nvSpPr>
        <p:spPr>
          <a:noFill/>
        </p:spPr>
        <p:txBody>
          <a:bodyPr/>
          <a:lstStyle/>
          <a:p>
            <a:r>
              <a:rPr lang="en-GB" dirty="0" smtClean="0"/>
              <a:t>YDF AMC 2015/16</a:t>
            </a:r>
            <a:endParaRPr lang="en-GB" dirty="0"/>
          </a:p>
        </p:txBody>
      </p:sp>
      <p:pic>
        <p:nvPicPr>
          <p:cNvPr id="37895" name="Picture 7"/>
          <p:cNvPicPr>
            <a:picLocks noChangeAspect="1" noChangeArrowheads="1"/>
          </p:cNvPicPr>
          <p:nvPr/>
        </p:nvPicPr>
        <p:blipFill>
          <a:blip r:embed="rId2" cstate="print"/>
          <a:srcRect/>
          <a:stretch>
            <a:fillRect/>
          </a:stretch>
        </p:blipFill>
        <p:spPr bwMode="auto">
          <a:xfrm>
            <a:off x="2484438" y="1412875"/>
            <a:ext cx="5975350" cy="4032250"/>
          </a:xfrm>
          <a:prstGeom prst="rect">
            <a:avLst/>
          </a:prstGeom>
          <a:noFill/>
          <a:ln w="9525">
            <a:noFill/>
            <a:miter lim="800000"/>
            <a:headEnd/>
            <a:tailEnd/>
          </a:ln>
        </p:spPr>
      </p:pic>
      <p:sp>
        <p:nvSpPr>
          <p:cNvPr id="38779" name="Text Box 891"/>
          <p:cNvSpPr txBox="1">
            <a:spLocks noChangeArrowheads="1"/>
          </p:cNvSpPr>
          <p:nvPr/>
        </p:nvSpPr>
        <p:spPr bwMode="auto">
          <a:xfrm>
            <a:off x="2124075" y="5516563"/>
            <a:ext cx="6769100" cy="779462"/>
          </a:xfrm>
          <a:prstGeom prst="rect">
            <a:avLst/>
          </a:prstGeom>
          <a:noFill/>
          <a:ln w="9525">
            <a:noFill/>
            <a:miter lim="800000"/>
            <a:headEnd/>
            <a:tailEnd/>
          </a:ln>
        </p:spPr>
        <p:txBody>
          <a:bodyPr>
            <a:spAutoFit/>
          </a:bodyPr>
          <a:lstStyle/>
          <a:p>
            <a:pPr>
              <a:spcBef>
                <a:spcPct val="50000"/>
              </a:spcBef>
            </a:pPr>
            <a:r>
              <a:rPr lang="en-GB" dirty="0"/>
              <a:t>Plotted in Excel using x = =A2*COS(RADIANS(B2))and </a:t>
            </a:r>
          </a:p>
          <a:p>
            <a:pPr>
              <a:spcBef>
                <a:spcPct val="50000"/>
              </a:spcBef>
            </a:pPr>
            <a:r>
              <a:rPr lang="en-GB" dirty="0"/>
              <a:t>		       y = 	=A2*SIN(RADIANS(B2)) and copying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7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7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457200" y="274638"/>
            <a:ext cx="8229600" cy="762000"/>
          </a:xfrm>
        </p:spPr>
        <p:txBody>
          <a:bodyPr/>
          <a:lstStyle/>
          <a:p>
            <a:pPr eaLnBrk="1" hangingPunct="1"/>
            <a:r>
              <a:rPr lang="en-GB" sz="4000" smtClean="0"/>
              <a:t>Another interesting plot- the annulus</a:t>
            </a:r>
          </a:p>
        </p:txBody>
      </p:sp>
      <p:sp>
        <p:nvSpPr>
          <p:cNvPr id="29698" name="Footer Placeholder 4"/>
          <p:cNvSpPr>
            <a:spLocks noGrp="1"/>
          </p:cNvSpPr>
          <p:nvPr>
            <p:ph type="ftr" sz="quarter" idx="11"/>
          </p:nvPr>
        </p:nvSpPr>
        <p:spPr>
          <a:noFill/>
        </p:spPr>
        <p:txBody>
          <a:bodyPr/>
          <a:lstStyle/>
          <a:p>
            <a:r>
              <a:rPr lang="en-GB" dirty="0" smtClean="0"/>
              <a:t>YDF AMC 2015/16</a:t>
            </a:r>
            <a:endParaRPr lang="en-GB" dirty="0"/>
          </a:p>
        </p:txBody>
      </p:sp>
      <p:sp>
        <p:nvSpPr>
          <p:cNvPr id="29699" name="Slide Number Placeholder 5"/>
          <p:cNvSpPr>
            <a:spLocks noGrp="1"/>
          </p:cNvSpPr>
          <p:nvPr>
            <p:ph type="sldNum" sz="quarter" idx="12"/>
          </p:nvPr>
        </p:nvSpPr>
        <p:spPr>
          <a:xfrm>
            <a:off x="0" y="1286295"/>
            <a:ext cx="533400" cy="244476"/>
          </a:xfrm>
          <a:noFill/>
        </p:spPr>
        <p:txBody>
          <a:bodyPr>
            <a:normAutofit fontScale="85000" lnSpcReduction="20000"/>
          </a:bodyPr>
          <a:lstStyle/>
          <a:p>
            <a:fld id="{A4A9E2BA-6A0F-4916-9DDD-D5D32AB48E1F}" type="slidenum">
              <a:rPr lang="en-GB"/>
              <a:pPr/>
              <a:t>31</a:t>
            </a:fld>
            <a:endParaRPr lang="en-GB"/>
          </a:p>
        </p:txBody>
      </p:sp>
      <p:sp>
        <p:nvSpPr>
          <p:cNvPr id="29701" name="Rectangle 3"/>
          <p:cNvSpPr>
            <a:spLocks noGrp="1" noChangeArrowheads="1"/>
          </p:cNvSpPr>
          <p:nvPr>
            <p:ph sz="quarter" idx="1"/>
          </p:nvPr>
        </p:nvSpPr>
        <p:spPr>
          <a:xfrm>
            <a:off x="457200" y="1491474"/>
            <a:ext cx="8229600" cy="4525963"/>
          </a:xfrm>
        </p:spPr>
        <p:txBody>
          <a:bodyPr/>
          <a:lstStyle/>
          <a:p>
            <a:pPr eaLnBrk="1" hangingPunct="1"/>
            <a:r>
              <a:rPr lang="en-GB" dirty="0" smtClean="0"/>
              <a:t>Here we have the plot of points where</a:t>
            </a:r>
          </a:p>
          <a:p>
            <a:pPr algn="ctr" eaLnBrk="1" hangingPunct="1">
              <a:buFontTx/>
              <a:buNone/>
            </a:pPr>
            <a:r>
              <a:rPr lang="en-GB" dirty="0" smtClean="0"/>
              <a:t>1&lt;|z-1|&lt;4   centre 1, radius between 1 and 4</a:t>
            </a:r>
          </a:p>
        </p:txBody>
      </p:sp>
      <p:sp>
        <p:nvSpPr>
          <p:cNvPr id="29702" name="Oval 6"/>
          <p:cNvSpPr>
            <a:spLocks noChangeArrowheads="1"/>
          </p:cNvSpPr>
          <p:nvPr/>
        </p:nvSpPr>
        <p:spPr bwMode="auto">
          <a:xfrm>
            <a:off x="3563938" y="2845612"/>
            <a:ext cx="2663825" cy="2449512"/>
          </a:xfrm>
          <a:prstGeom prst="ellipse">
            <a:avLst/>
          </a:prstGeom>
          <a:solidFill>
            <a:schemeClr val="hlink"/>
          </a:solidFill>
          <a:ln w="9525">
            <a:solidFill>
              <a:schemeClr val="tx1"/>
            </a:solidFill>
            <a:round/>
            <a:headEnd/>
            <a:tailEnd/>
          </a:ln>
        </p:spPr>
        <p:txBody>
          <a:bodyPr wrap="none" anchor="ctr"/>
          <a:lstStyle/>
          <a:p>
            <a:endParaRPr lang="en-US"/>
          </a:p>
        </p:txBody>
      </p:sp>
      <p:sp>
        <p:nvSpPr>
          <p:cNvPr id="29703" name="Oval 7"/>
          <p:cNvSpPr>
            <a:spLocks noChangeArrowheads="1"/>
          </p:cNvSpPr>
          <p:nvPr/>
        </p:nvSpPr>
        <p:spPr bwMode="auto">
          <a:xfrm>
            <a:off x="4576763" y="3763187"/>
            <a:ext cx="600075" cy="576262"/>
          </a:xfrm>
          <a:prstGeom prst="ellipse">
            <a:avLst/>
          </a:prstGeom>
          <a:solidFill>
            <a:schemeClr val="bg1"/>
          </a:solidFill>
          <a:ln w="9525">
            <a:solidFill>
              <a:schemeClr val="tx1"/>
            </a:solidFill>
            <a:round/>
            <a:headEnd/>
            <a:tailEnd/>
          </a:ln>
        </p:spPr>
        <p:txBody>
          <a:bodyPr wrap="none" anchor="ctr"/>
          <a:lstStyle/>
          <a:p>
            <a:endParaRPr lang="en-US"/>
          </a:p>
        </p:txBody>
      </p:sp>
      <p:grpSp>
        <p:nvGrpSpPr>
          <p:cNvPr id="29704" name="Group 33"/>
          <p:cNvGrpSpPr>
            <a:grpSpLocks/>
          </p:cNvGrpSpPr>
          <p:nvPr/>
        </p:nvGrpSpPr>
        <p:grpSpPr bwMode="auto">
          <a:xfrm>
            <a:off x="2124075" y="2558274"/>
            <a:ext cx="5040313" cy="3357563"/>
            <a:chOff x="1338" y="2024"/>
            <a:chExt cx="3175" cy="2115"/>
          </a:xfrm>
        </p:grpSpPr>
        <p:grpSp>
          <p:nvGrpSpPr>
            <p:cNvPr id="29705" name="Group 31"/>
            <p:cNvGrpSpPr>
              <a:grpSpLocks/>
            </p:cNvGrpSpPr>
            <p:nvPr/>
          </p:nvGrpSpPr>
          <p:grpSpPr bwMode="auto">
            <a:xfrm>
              <a:off x="1338" y="2024"/>
              <a:ext cx="3175" cy="2115"/>
              <a:chOff x="1338" y="2024"/>
              <a:chExt cx="3175" cy="2115"/>
            </a:xfrm>
          </p:grpSpPr>
          <p:sp>
            <p:nvSpPr>
              <p:cNvPr id="29717" name="Line 9"/>
              <p:cNvSpPr>
                <a:spLocks noChangeShapeType="1"/>
              </p:cNvSpPr>
              <p:nvPr/>
            </p:nvSpPr>
            <p:spPr bwMode="auto">
              <a:xfrm>
                <a:off x="2868" y="2080"/>
                <a:ext cx="0" cy="2059"/>
              </a:xfrm>
              <a:prstGeom prst="line">
                <a:avLst/>
              </a:prstGeom>
              <a:noFill/>
              <a:ln w="57150">
                <a:solidFill>
                  <a:schemeClr val="tx1"/>
                </a:solidFill>
                <a:round/>
                <a:headEnd/>
                <a:tailEnd/>
              </a:ln>
            </p:spPr>
            <p:txBody>
              <a:bodyPr/>
              <a:lstStyle/>
              <a:p>
                <a:endParaRPr lang="en-GB"/>
              </a:p>
            </p:txBody>
          </p:sp>
          <p:sp>
            <p:nvSpPr>
              <p:cNvPr id="29718" name="Line 10"/>
              <p:cNvSpPr>
                <a:spLocks noChangeShapeType="1"/>
              </p:cNvSpPr>
              <p:nvPr/>
            </p:nvSpPr>
            <p:spPr bwMode="auto">
              <a:xfrm>
                <a:off x="1451" y="3174"/>
                <a:ext cx="3062" cy="0"/>
              </a:xfrm>
              <a:prstGeom prst="line">
                <a:avLst/>
              </a:prstGeom>
              <a:noFill/>
              <a:ln w="57150">
                <a:solidFill>
                  <a:schemeClr val="tx1"/>
                </a:solidFill>
                <a:round/>
                <a:headEnd/>
                <a:tailEnd/>
              </a:ln>
            </p:spPr>
            <p:txBody>
              <a:bodyPr/>
              <a:lstStyle/>
              <a:p>
                <a:endParaRPr lang="en-GB"/>
              </a:p>
            </p:txBody>
          </p:sp>
          <p:sp>
            <p:nvSpPr>
              <p:cNvPr id="29719" name="Line 11"/>
              <p:cNvSpPr>
                <a:spLocks noChangeShapeType="1"/>
              </p:cNvSpPr>
              <p:nvPr/>
            </p:nvSpPr>
            <p:spPr bwMode="auto">
              <a:xfrm>
                <a:off x="3266" y="2024"/>
                <a:ext cx="0" cy="2115"/>
              </a:xfrm>
              <a:prstGeom prst="line">
                <a:avLst/>
              </a:prstGeom>
              <a:noFill/>
              <a:ln w="9525">
                <a:solidFill>
                  <a:schemeClr val="tx1"/>
                </a:solidFill>
                <a:round/>
                <a:headEnd/>
                <a:tailEnd/>
              </a:ln>
            </p:spPr>
            <p:txBody>
              <a:bodyPr/>
              <a:lstStyle/>
              <a:p>
                <a:endParaRPr lang="en-GB"/>
              </a:p>
            </p:txBody>
          </p:sp>
          <p:sp>
            <p:nvSpPr>
              <p:cNvPr id="29720" name="Line 12"/>
              <p:cNvSpPr>
                <a:spLocks noChangeShapeType="1"/>
              </p:cNvSpPr>
              <p:nvPr/>
            </p:nvSpPr>
            <p:spPr bwMode="auto">
              <a:xfrm>
                <a:off x="3719" y="2024"/>
                <a:ext cx="0" cy="2115"/>
              </a:xfrm>
              <a:prstGeom prst="line">
                <a:avLst/>
              </a:prstGeom>
              <a:noFill/>
              <a:ln w="9525">
                <a:solidFill>
                  <a:schemeClr val="tx1"/>
                </a:solidFill>
                <a:round/>
                <a:headEnd/>
                <a:tailEnd/>
              </a:ln>
            </p:spPr>
            <p:txBody>
              <a:bodyPr/>
              <a:lstStyle/>
              <a:p>
                <a:endParaRPr lang="en-GB"/>
              </a:p>
            </p:txBody>
          </p:sp>
          <p:sp>
            <p:nvSpPr>
              <p:cNvPr id="29721" name="Line 13"/>
              <p:cNvSpPr>
                <a:spLocks noChangeShapeType="1"/>
              </p:cNvSpPr>
              <p:nvPr/>
            </p:nvSpPr>
            <p:spPr bwMode="auto">
              <a:xfrm>
                <a:off x="4173" y="2024"/>
                <a:ext cx="0" cy="2115"/>
              </a:xfrm>
              <a:prstGeom prst="line">
                <a:avLst/>
              </a:prstGeom>
              <a:noFill/>
              <a:ln w="9525">
                <a:solidFill>
                  <a:schemeClr val="tx1"/>
                </a:solidFill>
                <a:round/>
                <a:headEnd/>
                <a:tailEnd/>
              </a:ln>
            </p:spPr>
            <p:txBody>
              <a:bodyPr/>
              <a:lstStyle/>
              <a:p>
                <a:endParaRPr lang="en-GB"/>
              </a:p>
            </p:txBody>
          </p:sp>
          <p:sp>
            <p:nvSpPr>
              <p:cNvPr id="29722" name="Line 14"/>
              <p:cNvSpPr>
                <a:spLocks noChangeShapeType="1"/>
              </p:cNvSpPr>
              <p:nvPr/>
            </p:nvSpPr>
            <p:spPr bwMode="auto">
              <a:xfrm>
                <a:off x="2472" y="2024"/>
                <a:ext cx="0" cy="2115"/>
              </a:xfrm>
              <a:prstGeom prst="line">
                <a:avLst/>
              </a:prstGeom>
              <a:noFill/>
              <a:ln w="9525">
                <a:solidFill>
                  <a:schemeClr val="tx1"/>
                </a:solidFill>
                <a:round/>
                <a:headEnd/>
                <a:tailEnd/>
              </a:ln>
            </p:spPr>
            <p:txBody>
              <a:bodyPr/>
              <a:lstStyle/>
              <a:p>
                <a:endParaRPr lang="en-GB"/>
              </a:p>
            </p:txBody>
          </p:sp>
          <p:sp>
            <p:nvSpPr>
              <p:cNvPr id="29723" name="Line 15"/>
              <p:cNvSpPr>
                <a:spLocks noChangeShapeType="1"/>
              </p:cNvSpPr>
              <p:nvPr/>
            </p:nvSpPr>
            <p:spPr bwMode="auto">
              <a:xfrm>
                <a:off x="2018" y="2024"/>
                <a:ext cx="0" cy="2115"/>
              </a:xfrm>
              <a:prstGeom prst="line">
                <a:avLst/>
              </a:prstGeom>
              <a:noFill/>
              <a:ln w="9525">
                <a:solidFill>
                  <a:schemeClr val="tx1"/>
                </a:solidFill>
                <a:round/>
                <a:headEnd/>
                <a:tailEnd/>
              </a:ln>
            </p:spPr>
            <p:txBody>
              <a:bodyPr/>
              <a:lstStyle/>
              <a:p>
                <a:endParaRPr lang="en-GB"/>
              </a:p>
            </p:txBody>
          </p:sp>
          <p:sp>
            <p:nvSpPr>
              <p:cNvPr id="29724" name="Line 16"/>
              <p:cNvSpPr>
                <a:spLocks noChangeShapeType="1"/>
              </p:cNvSpPr>
              <p:nvPr/>
            </p:nvSpPr>
            <p:spPr bwMode="auto">
              <a:xfrm>
                <a:off x="1564" y="2024"/>
                <a:ext cx="0" cy="2115"/>
              </a:xfrm>
              <a:prstGeom prst="line">
                <a:avLst/>
              </a:prstGeom>
              <a:noFill/>
              <a:ln w="9525">
                <a:solidFill>
                  <a:schemeClr val="tx1"/>
                </a:solidFill>
                <a:round/>
                <a:headEnd/>
                <a:tailEnd/>
              </a:ln>
            </p:spPr>
            <p:txBody>
              <a:bodyPr/>
              <a:lstStyle/>
              <a:p>
                <a:endParaRPr lang="en-GB"/>
              </a:p>
            </p:txBody>
          </p:sp>
          <p:sp>
            <p:nvSpPr>
              <p:cNvPr id="29725" name="Line 17"/>
              <p:cNvSpPr>
                <a:spLocks noChangeShapeType="1"/>
              </p:cNvSpPr>
              <p:nvPr/>
            </p:nvSpPr>
            <p:spPr bwMode="auto">
              <a:xfrm>
                <a:off x="1338" y="2791"/>
                <a:ext cx="3061" cy="0"/>
              </a:xfrm>
              <a:prstGeom prst="line">
                <a:avLst/>
              </a:prstGeom>
              <a:noFill/>
              <a:ln w="9525">
                <a:solidFill>
                  <a:schemeClr val="tx1"/>
                </a:solidFill>
                <a:round/>
                <a:headEnd/>
                <a:tailEnd/>
              </a:ln>
            </p:spPr>
            <p:txBody>
              <a:bodyPr/>
              <a:lstStyle/>
              <a:p>
                <a:endParaRPr lang="en-GB"/>
              </a:p>
            </p:txBody>
          </p:sp>
          <p:sp>
            <p:nvSpPr>
              <p:cNvPr id="29726" name="Line 18"/>
              <p:cNvSpPr>
                <a:spLocks noChangeShapeType="1"/>
              </p:cNvSpPr>
              <p:nvPr/>
            </p:nvSpPr>
            <p:spPr bwMode="auto">
              <a:xfrm>
                <a:off x="1338" y="2408"/>
                <a:ext cx="3061" cy="0"/>
              </a:xfrm>
              <a:prstGeom prst="line">
                <a:avLst/>
              </a:prstGeom>
              <a:noFill/>
              <a:ln w="9525">
                <a:solidFill>
                  <a:schemeClr val="tx1"/>
                </a:solidFill>
                <a:round/>
                <a:headEnd/>
                <a:tailEnd/>
              </a:ln>
            </p:spPr>
            <p:txBody>
              <a:bodyPr/>
              <a:lstStyle/>
              <a:p>
                <a:endParaRPr lang="en-GB"/>
              </a:p>
            </p:txBody>
          </p:sp>
          <p:sp>
            <p:nvSpPr>
              <p:cNvPr id="29727" name="Line 19"/>
              <p:cNvSpPr>
                <a:spLocks noChangeShapeType="1"/>
              </p:cNvSpPr>
              <p:nvPr/>
            </p:nvSpPr>
            <p:spPr bwMode="auto">
              <a:xfrm>
                <a:off x="1394" y="3557"/>
                <a:ext cx="3062" cy="0"/>
              </a:xfrm>
              <a:prstGeom prst="line">
                <a:avLst/>
              </a:prstGeom>
              <a:noFill/>
              <a:ln w="9525">
                <a:solidFill>
                  <a:schemeClr val="tx1"/>
                </a:solidFill>
                <a:round/>
                <a:headEnd/>
                <a:tailEnd/>
              </a:ln>
            </p:spPr>
            <p:txBody>
              <a:bodyPr/>
              <a:lstStyle/>
              <a:p>
                <a:endParaRPr lang="en-GB"/>
              </a:p>
            </p:txBody>
          </p:sp>
          <p:sp>
            <p:nvSpPr>
              <p:cNvPr id="29728" name="Line 20"/>
              <p:cNvSpPr>
                <a:spLocks noChangeShapeType="1"/>
              </p:cNvSpPr>
              <p:nvPr/>
            </p:nvSpPr>
            <p:spPr bwMode="auto">
              <a:xfrm>
                <a:off x="1394" y="3941"/>
                <a:ext cx="3062" cy="0"/>
              </a:xfrm>
              <a:prstGeom prst="line">
                <a:avLst/>
              </a:prstGeom>
              <a:noFill/>
              <a:ln w="9525">
                <a:solidFill>
                  <a:schemeClr val="tx1"/>
                </a:solidFill>
                <a:round/>
                <a:headEnd/>
                <a:tailEnd/>
              </a:ln>
            </p:spPr>
            <p:txBody>
              <a:bodyPr/>
              <a:lstStyle/>
              <a:p>
                <a:endParaRPr lang="en-GB"/>
              </a:p>
            </p:txBody>
          </p:sp>
        </p:grpSp>
        <p:sp>
          <p:nvSpPr>
            <p:cNvPr id="29706" name="Line 21"/>
            <p:cNvSpPr>
              <a:spLocks noChangeShapeType="1"/>
            </p:cNvSpPr>
            <p:nvPr/>
          </p:nvSpPr>
          <p:spPr bwMode="auto">
            <a:xfrm>
              <a:off x="1338" y="2614"/>
              <a:ext cx="3061" cy="0"/>
            </a:xfrm>
            <a:prstGeom prst="line">
              <a:avLst/>
            </a:prstGeom>
            <a:noFill/>
            <a:ln w="9525">
              <a:solidFill>
                <a:schemeClr val="tx1"/>
              </a:solidFill>
              <a:round/>
              <a:headEnd/>
              <a:tailEnd/>
            </a:ln>
          </p:spPr>
          <p:txBody>
            <a:bodyPr/>
            <a:lstStyle/>
            <a:p>
              <a:endParaRPr lang="en-GB"/>
            </a:p>
          </p:txBody>
        </p:sp>
        <p:sp>
          <p:nvSpPr>
            <p:cNvPr id="29707" name="Line 22"/>
            <p:cNvSpPr>
              <a:spLocks noChangeShapeType="1"/>
            </p:cNvSpPr>
            <p:nvPr/>
          </p:nvSpPr>
          <p:spPr bwMode="auto">
            <a:xfrm>
              <a:off x="1383" y="2976"/>
              <a:ext cx="3061" cy="0"/>
            </a:xfrm>
            <a:prstGeom prst="line">
              <a:avLst/>
            </a:prstGeom>
            <a:noFill/>
            <a:ln w="9525">
              <a:solidFill>
                <a:schemeClr val="tx1"/>
              </a:solidFill>
              <a:round/>
              <a:headEnd/>
              <a:tailEnd/>
            </a:ln>
          </p:spPr>
          <p:txBody>
            <a:bodyPr/>
            <a:lstStyle/>
            <a:p>
              <a:endParaRPr lang="en-GB"/>
            </a:p>
          </p:txBody>
        </p:sp>
        <p:sp>
          <p:nvSpPr>
            <p:cNvPr id="29708" name="Line 23"/>
            <p:cNvSpPr>
              <a:spLocks noChangeShapeType="1"/>
            </p:cNvSpPr>
            <p:nvPr/>
          </p:nvSpPr>
          <p:spPr bwMode="auto">
            <a:xfrm>
              <a:off x="1338" y="3385"/>
              <a:ext cx="3061" cy="0"/>
            </a:xfrm>
            <a:prstGeom prst="line">
              <a:avLst/>
            </a:prstGeom>
            <a:noFill/>
            <a:ln w="9525">
              <a:solidFill>
                <a:schemeClr val="tx1"/>
              </a:solidFill>
              <a:round/>
              <a:headEnd/>
              <a:tailEnd/>
            </a:ln>
          </p:spPr>
          <p:txBody>
            <a:bodyPr/>
            <a:lstStyle/>
            <a:p>
              <a:endParaRPr lang="en-GB"/>
            </a:p>
          </p:txBody>
        </p:sp>
        <p:sp>
          <p:nvSpPr>
            <p:cNvPr id="29709" name="Line 24"/>
            <p:cNvSpPr>
              <a:spLocks noChangeShapeType="1"/>
            </p:cNvSpPr>
            <p:nvPr/>
          </p:nvSpPr>
          <p:spPr bwMode="auto">
            <a:xfrm>
              <a:off x="1383" y="3748"/>
              <a:ext cx="3061" cy="0"/>
            </a:xfrm>
            <a:prstGeom prst="line">
              <a:avLst/>
            </a:prstGeom>
            <a:noFill/>
            <a:ln w="9525">
              <a:solidFill>
                <a:schemeClr val="tx1"/>
              </a:solidFill>
              <a:round/>
              <a:headEnd/>
              <a:tailEnd/>
            </a:ln>
          </p:spPr>
          <p:txBody>
            <a:bodyPr/>
            <a:lstStyle/>
            <a:p>
              <a:endParaRPr lang="en-GB"/>
            </a:p>
          </p:txBody>
        </p:sp>
        <p:sp>
          <p:nvSpPr>
            <p:cNvPr id="29710" name="Line 25"/>
            <p:cNvSpPr>
              <a:spLocks noChangeShapeType="1"/>
            </p:cNvSpPr>
            <p:nvPr/>
          </p:nvSpPr>
          <p:spPr bwMode="auto">
            <a:xfrm>
              <a:off x="3923" y="2024"/>
              <a:ext cx="0" cy="2115"/>
            </a:xfrm>
            <a:prstGeom prst="line">
              <a:avLst/>
            </a:prstGeom>
            <a:noFill/>
            <a:ln w="9525">
              <a:solidFill>
                <a:schemeClr val="tx1"/>
              </a:solidFill>
              <a:round/>
              <a:headEnd/>
              <a:tailEnd/>
            </a:ln>
          </p:spPr>
          <p:txBody>
            <a:bodyPr/>
            <a:lstStyle/>
            <a:p>
              <a:endParaRPr lang="en-GB"/>
            </a:p>
          </p:txBody>
        </p:sp>
        <p:sp>
          <p:nvSpPr>
            <p:cNvPr id="29711" name="Line 26"/>
            <p:cNvSpPr>
              <a:spLocks noChangeShapeType="1"/>
            </p:cNvSpPr>
            <p:nvPr/>
          </p:nvSpPr>
          <p:spPr bwMode="auto">
            <a:xfrm>
              <a:off x="3515" y="2024"/>
              <a:ext cx="0" cy="2115"/>
            </a:xfrm>
            <a:prstGeom prst="line">
              <a:avLst/>
            </a:prstGeom>
            <a:noFill/>
            <a:ln w="9525">
              <a:solidFill>
                <a:schemeClr val="tx1"/>
              </a:solidFill>
              <a:round/>
              <a:headEnd/>
              <a:tailEnd/>
            </a:ln>
          </p:spPr>
          <p:txBody>
            <a:bodyPr/>
            <a:lstStyle/>
            <a:p>
              <a:endParaRPr lang="en-GB"/>
            </a:p>
          </p:txBody>
        </p:sp>
        <p:sp>
          <p:nvSpPr>
            <p:cNvPr id="29712" name="Line 27"/>
            <p:cNvSpPr>
              <a:spLocks noChangeShapeType="1"/>
            </p:cNvSpPr>
            <p:nvPr/>
          </p:nvSpPr>
          <p:spPr bwMode="auto">
            <a:xfrm>
              <a:off x="3061" y="2024"/>
              <a:ext cx="0" cy="2115"/>
            </a:xfrm>
            <a:prstGeom prst="line">
              <a:avLst/>
            </a:prstGeom>
            <a:noFill/>
            <a:ln w="9525">
              <a:solidFill>
                <a:schemeClr val="tx1"/>
              </a:solidFill>
              <a:round/>
              <a:headEnd/>
              <a:tailEnd/>
            </a:ln>
          </p:spPr>
          <p:txBody>
            <a:bodyPr/>
            <a:lstStyle/>
            <a:p>
              <a:endParaRPr lang="en-GB"/>
            </a:p>
          </p:txBody>
        </p:sp>
        <p:sp>
          <p:nvSpPr>
            <p:cNvPr id="29713" name="Line 28"/>
            <p:cNvSpPr>
              <a:spLocks noChangeShapeType="1"/>
            </p:cNvSpPr>
            <p:nvPr/>
          </p:nvSpPr>
          <p:spPr bwMode="auto">
            <a:xfrm>
              <a:off x="2653" y="2024"/>
              <a:ext cx="0" cy="2115"/>
            </a:xfrm>
            <a:prstGeom prst="line">
              <a:avLst/>
            </a:prstGeom>
            <a:noFill/>
            <a:ln w="9525">
              <a:solidFill>
                <a:schemeClr val="tx1"/>
              </a:solidFill>
              <a:round/>
              <a:headEnd/>
              <a:tailEnd/>
            </a:ln>
          </p:spPr>
          <p:txBody>
            <a:bodyPr/>
            <a:lstStyle/>
            <a:p>
              <a:endParaRPr lang="en-GB"/>
            </a:p>
          </p:txBody>
        </p:sp>
        <p:sp>
          <p:nvSpPr>
            <p:cNvPr id="29714" name="Line 29"/>
            <p:cNvSpPr>
              <a:spLocks noChangeShapeType="1"/>
            </p:cNvSpPr>
            <p:nvPr/>
          </p:nvSpPr>
          <p:spPr bwMode="auto">
            <a:xfrm>
              <a:off x="2245" y="2024"/>
              <a:ext cx="0" cy="2115"/>
            </a:xfrm>
            <a:prstGeom prst="line">
              <a:avLst/>
            </a:prstGeom>
            <a:noFill/>
            <a:ln w="9525">
              <a:solidFill>
                <a:schemeClr val="tx1"/>
              </a:solidFill>
              <a:round/>
              <a:headEnd/>
              <a:tailEnd/>
            </a:ln>
          </p:spPr>
          <p:txBody>
            <a:bodyPr/>
            <a:lstStyle/>
            <a:p>
              <a:endParaRPr lang="en-GB"/>
            </a:p>
          </p:txBody>
        </p:sp>
        <p:sp>
          <p:nvSpPr>
            <p:cNvPr id="29715" name="Line 30"/>
            <p:cNvSpPr>
              <a:spLocks noChangeShapeType="1"/>
            </p:cNvSpPr>
            <p:nvPr/>
          </p:nvSpPr>
          <p:spPr bwMode="auto">
            <a:xfrm>
              <a:off x="1746" y="2024"/>
              <a:ext cx="0" cy="2115"/>
            </a:xfrm>
            <a:prstGeom prst="line">
              <a:avLst/>
            </a:prstGeom>
            <a:noFill/>
            <a:ln w="9525">
              <a:solidFill>
                <a:schemeClr val="tx1"/>
              </a:solidFill>
              <a:round/>
              <a:headEnd/>
              <a:tailEnd/>
            </a:ln>
          </p:spPr>
          <p:txBody>
            <a:bodyPr/>
            <a:lstStyle/>
            <a:p>
              <a:endParaRPr lang="en-GB"/>
            </a:p>
          </p:txBody>
        </p:sp>
        <p:sp>
          <p:nvSpPr>
            <p:cNvPr id="29716" name="Line 32"/>
            <p:cNvSpPr>
              <a:spLocks noChangeShapeType="1"/>
            </p:cNvSpPr>
            <p:nvPr/>
          </p:nvSpPr>
          <p:spPr bwMode="auto">
            <a:xfrm>
              <a:off x="1338" y="2205"/>
              <a:ext cx="3061" cy="0"/>
            </a:xfrm>
            <a:prstGeom prst="line">
              <a:avLst/>
            </a:prstGeom>
            <a:noFill/>
            <a:ln w="9525">
              <a:solidFill>
                <a:schemeClr val="tx1"/>
              </a:solidFill>
              <a:round/>
              <a:headEnd/>
              <a:tailEnd/>
            </a:ln>
          </p:spPr>
          <p:txBody>
            <a:bodyPr/>
            <a:lstStyle/>
            <a:p>
              <a:endParaRPr lang="en-GB"/>
            </a:p>
          </p:txBody>
        </p:sp>
      </p:grpSp>
      <p:sp>
        <p:nvSpPr>
          <p:cNvPr id="29730" name="Rectangle 34"/>
          <p:cNvSpPr>
            <a:spLocks noChangeArrowheads="1"/>
          </p:cNvSpPr>
          <p:nvPr/>
        </p:nvSpPr>
        <p:spPr bwMode="auto">
          <a:xfrm>
            <a:off x="327025" y="5982512"/>
            <a:ext cx="6527800" cy="641350"/>
          </a:xfrm>
          <a:prstGeom prst="rect">
            <a:avLst/>
          </a:prstGeom>
          <a:noFill/>
          <a:ln w="9525">
            <a:noFill/>
            <a:miter lim="800000"/>
            <a:headEnd/>
            <a:tailEnd/>
          </a:ln>
          <a:effectLst/>
        </p:spPr>
        <p:txBody>
          <a:bodyPr>
            <a:spAutoFit/>
          </a:bodyPr>
          <a:lstStyle/>
          <a:p>
            <a:r>
              <a:rPr lang="en-GB"/>
              <a:t>Interested? then investigate http://www.waldomaths.com/Complex1N.jsp</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r>
              <a:rPr lang="en-GB" dirty="0" smtClean="0"/>
              <a:t>Tutorial and remainder </a:t>
            </a:r>
            <a:r>
              <a:rPr lang="en-GB" smtClean="0"/>
              <a:t>of course</a:t>
            </a:r>
            <a:endParaRPr lang="en-GB" dirty="0" smtClean="0"/>
          </a:p>
        </p:txBody>
      </p:sp>
      <p:sp>
        <p:nvSpPr>
          <p:cNvPr id="30722" name="Footer Placeholder 4"/>
          <p:cNvSpPr>
            <a:spLocks noGrp="1"/>
          </p:cNvSpPr>
          <p:nvPr>
            <p:ph type="ftr" sz="quarter" idx="11"/>
          </p:nvPr>
        </p:nvSpPr>
        <p:spPr>
          <a:noFill/>
        </p:spPr>
        <p:txBody>
          <a:bodyPr/>
          <a:lstStyle/>
          <a:p>
            <a:r>
              <a:rPr lang="en-GB" dirty="0" smtClean="0"/>
              <a:t>YDF AMC 2015/16</a:t>
            </a:r>
            <a:endParaRPr lang="en-GB" dirty="0"/>
          </a:p>
        </p:txBody>
      </p:sp>
      <p:sp>
        <p:nvSpPr>
          <p:cNvPr id="30723" name="Slide Number Placeholder 5"/>
          <p:cNvSpPr>
            <a:spLocks noGrp="1"/>
          </p:cNvSpPr>
          <p:nvPr>
            <p:ph type="sldNum" sz="quarter" idx="12"/>
          </p:nvPr>
        </p:nvSpPr>
        <p:spPr>
          <a:noFill/>
        </p:spPr>
        <p:txBody>
          <a:bodyPr>
            <a:normAutofit fontScale="85000" lnSpcReduction="20000"/>
          </a:bodyPr>
          <a:lstStyle/>
          <a:p>
            <a:fld id="{B37000C2-D820-46CE-8FE6-F6B703FE7844}" type="slidenum">
              <a:rPr lang="en-GB"/>
              <a:pPr/>
              <a:t>32</a:t>
            </a:fld>
            <a:endParaRPr lang="en-GB"/>
          </a:p>
        </p:txBody>
      </p:sp>
      <p:sp>
        <p:nvSpPr>
          <p:cNvPr id="49155" name="Rectangle 3"/>
          <p:cNvSpPr>
            <a:spLocks noGrp="1" noChangeArrowheads="1"/>
          </p:cNvSpPr>
          <p:nvPr>
            <p:ph sz="quarter" idx="1"/>
          </p:nvPr>
        </p:nvSpPr>
        <p:spPr>
          <a:xfrm>
            <a:off x="285750" y="1600200"/>
            <a:ext cx="8701088" cy="4913142"/>
          </a:xfrm>
        </p:spPr>
        <p:txBody>
          <a:bodyPr>
            <a:normAutofit/>
          </a:bodyPr>
          <a:lstStyle/>
          <a:p>
            <a:pPr eaLnBrk="1" hangingPunct="1"/>
            <a:r>
              <a:rPr lang="en-GB" sz="2800" dirty="0" smtClean="0"/>
              <a:t>Complex numbers tutorial - This topic is in the exam</a:t>
            </a:r>
            <a:endParaRPr lang="en-GB" sz="2000" dirty="0" smtClean="0"/>
          </a:p>
          <a:p>
            <a:r>
              <a:rPr lang="en-GB" sz="2800" dirty="0" smtClean="0"/>
              <a:t>Lecture next week covering probability </a:t>
            </a:r>
            <a:endParaRPr lang="en-GB" sz="2800" dirty="0"/>
          </a:p>
          <a:p>
            <a:r>
              <a:rPr lang="en-GB" sz="2800" dirty="0" smtClean="0"/>
              <a:t>Assignment due in today</a:t>
            </a:r>
          </a:p>
          <a:p>
            <a:r>
              <a:rPr lang="en-GB" sz="2800" dirty="0" smtClean="0"/>
              <a:t>Q6 upload via Moodle -&gt;</a:t>
            </a:r>
            <a:endParaRPr lang="en-GB" sz="2800" dirty="0"/>
          </a:p>
          <a:p>
            <a:r>
              <a:rPr lang="en-GB" sz="2800" dirty="0" smtClean="0"/>
              <a:t>Also course survey </a:t>
            </a:r>
          </a:p>
          <a:p>
            <a:r>
              <a:rPr lang="en-GB" sz="2800" dirty="0" smtClean="0"/>
              <a:t>Special MATH1110/MATH1111 survey </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783" y="4723626"/>
            <a:ext cx="7661345" cy="2080728"/>
          </a:xfrm>
          <a:prstGeom prst="rect">
            <a:avLst/>
          </a:prstGeom>
          <a:ln>
            <a:noFill/>
          </a:ln>
          <a:effectLst>
            <a:outerShdw blurRad="190500" algn="tl" rotWithShape="0">
              <a:srgbClr val="000000">
                <a:alpha val="70000"/>
              </a:srgbClr>
            </a:outerShdw>
          </a:effectLst>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6253" y="2629670"/>
            <a:ext cx="4219166" cy="4187912"/>
          </a:xfrm>
          <a:prstGeom prst="rect">
            <a:avLst/>
          </a:prstGeom>
          <a:ln>
            <a:noFill/>
          </a:ln>
          <a:effectLst>
            <a:outerShdw blurRad="190500" algn="tl" rotWithShape="0">
              <a:srgbClr val="000000">
                <a:alpha val="70000"/>
              </a:srgbClr>
            </a:outerShdw>
          </a:effectLst>
        </p:spPr>
      </p:pic>
      <p:sp>
        <p:nvSpPr>
          <p:cNvPr id="4" name="Freeform 3"/>
          <p:cNvSpPr/>
          <p:nvPr/>
        </p:nvSpPr>
        <p:spPr>
          <a:xfrm>
            <a:off x="3816220" y="3517641"/>
            <a:ext cx="1284700" cy="1446245"/>
          </a:xfrm>
          <a:custGeom>
            <a:avLst/>
            <a:gdLst>
              <a:gd name="connsiteX0" fmla="*/ 718458 w 1284700"/>
              <a:gd name="connsiteY0" fmla="*/ 0 h 1446245"/>
              <a:gd name="connsiteX1" fmla="*/ 1259633 w 1284700"/>
              <a:gd name="connsiteY1" fmla="*/ 503853 h 1446245"/>
              <a:gd name="connsiteX2" fmla="*/ 0 w 1284700"/>
              <a:gd name="connsiteY2" fmla="*/ 1446245 h 1446245"/>
            </a:gdLst>
            <a:ahLst/>
            <a:cxnLst>
              <a:cxn ang="0">
                <a:pos x="connsiteX0" y="connsiteY0"/>
              </a:cxn>
              <a:cxn ang="0">
                <a:pos x="connsiteX1" y="connsiteY1"/>
              </a:cxn>
              <a:cxn ang="0">
                <a:pos x="connsiteX2" y="connsiteY2"/>
              </a:cxn>
            </a:cxnLst>
            <a:rect l="l" t="t" r="r" b="b"/>
            <a:pathLst>
              <a:path w="1284700" h="1446245">
                <a:moveTo>
                  <a:pt x="718458" y="0"/>
                </a:moveTo>
                <a:cubicBezTo>
                  <a:pt x="1048917" y="131406"/>
                  <a:pt x="1379376" y="262812"/>
                  <a:pt x="1259633" y="503853"/>
                </a:cubicBezTo>
                <a:cubicBezTo>
                  <a:pt x="1139890" y="744894"/>
                  <a:pt x="569945" y="1095569"/>
                  <a:pt x="0" y="1446245"/>
                </a:cubicBezTo>
              </a:path>
            </a:pathLst>
          </a:custGeom>
          <a:noFill/>
          <a:ln w="57150">
            <a:solidFill>
              <a:schemeClr val="accent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p:cNvSpPr/>
          <p:nvPr/>
        </p:nvSpPr>
        <p:spPr>
          <a:xfrm flipH="1">
            <a:off x="246459" y="4675405"/>
            <a:ext cx="1284700" cy="1650750"/>
          </a:xfrm>
          <a:custGeom>
            <a:avLst/>
            <a:gdLst>
              <a:gd name="connsiteX0" fmla="*/ 718458 w 1284700"/>
              <a:gd name="connsiteY0" fmla="*/ 0 h 1446245"/>
              <a:gd name="connsiteX1" fmla="*/ 1259633 w 1284700"/>
              <a:gd name="connsiteY1" fmla="*/ 503853 h 1446245"/>
              <a:gd name="connsiteX2" fmla="*/ 0 w 1284700"/>
              <a:gd name="connsiteY2" fmla="*/ 1446245 h 1446245"/>
            </a:gdLst>
            <a:ahLst/>
            <a:cxnLst>
              <a:cxn ang="0">
                <a:pos x="connsiteX0" y="connsiteY0"/>
              </a:cxn>
              <a:cxn ang="0">
                <a:pos x="connsiteX1" y="connsiteY1"/>
              </a:cxn>
              <a:cxn ang="0">
                <a:pos x="connsiteX2" y="connsiteY2"/>
              </a:cxn>
            </a:cxnLst>
            <a:rect l="l" t="t" r="r" b="b"/>
            <a:pathLst>
              <a:path w="1284700" h="1446245">
                <a:moveTo>
                  <a:pt x="718458" y="0"/>
                </a:moveTo>
                <a:cubicBezTo>
                  <a:pt x="1048917" y="131406"/>
                  <a:pt x="1379376" y="262812"/>
                  <a:pt x="1259633" y="503853"/>
                </a:cubicBezTo>
                <a:cubicBezTo>
                  <a:pt x="1139890" y="744894"/>
                  <a:pt x="569945" y="1095569"/>
                  <a:pt x="0" y="1446245"/>
                </a:cubicBezTo>
              </a:path>
            </a:pathLst>
          </a:custGeom>
          <a:noFill/>
          <a:ln w="57150">
            <a:solidFill>
              <a:schemeClr val="accent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9155">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GB" dirty="0" smtClean="0"/>
              <a:t>Roots +3 and -3</a:t>
            </a:r>
          </a:p>
        </p:txBody>
      </p:sp>
      <p:sp>
        <p:nvSpPr>
          <p:cNvPr id="19458" name="Footer Placeholder 4"/>
          <p:cNvSpPr>
            <a:spLocks noGrp="1"/>
          </p:cNvSpPr>
          <p:nvPr>
            <p:ph type="ftr" sz="quarter" idx="11"/>
          </p:nvPr>
        </p:nvSpPr>
        <p:spPr>
          <a:noFill/>
        </p:spPr>
        <p:txBody>
          <a:bodyPr/>
          <a:lstStyle/>
          <a:p>
            <a:r>
              <a:rPr lang="en-GB" dirty="0" smtClean="0"/>
              <a:t>YDF AMC 2015/16</a:t>
            </a:r>
            <a:endParaRPr lang="en-GB" dirty="0"/>
          </a:p>
        </p:txBody>
      </p:sp>
      <p:sp>
        <p:nvSpPr>
          <p:cNvPr id="19459" name="Slide Number Placeholder 5"/>
          <p:cNvSpPr>
            <a:spLocks noGrp="1"/>
          </p:cNvSpPr>
          <p:nvPr>
            <p:ph type="sldNum" sz="quarter" idx="12"/>
          </p:nvPr>
        </p:nvSpPr>
        <p:spPr>
          <a:noFill/>
        </p:spPr>
        <p:txBody>
          <a:bodyPr>
            <a:normAutofit fontScale="85000" lnSpcReduction="20000"/>
          </a:bodyPr>
          <a:lstStyle/>
          <a:p>
            <a:fld id="{D9891546-B91D-4935-8415-C84F6FB2B91F}" type="slidenum">
              <a:rPr lang="en-GB"/>
              <a:pPr/>
              <a:t>4</a:t>
            </a:fld>
            <a:endParaRPr lang="en-GB"/>
          </a:p>
        </p:txBody>
      </p:sp>
      <p:sp>
        <p:nvSpPr>
          <p:cNvPr id="6147" name="Rectangle 3"/>
          <p:cNvSpPr>
            <a:spLocks noGrp="1" noChangeArrowheads="1"/>
          </p:cNvSpPr>
          <p:nvPr>
            <p:ph sz="quarter" idx="1"/>
          </p:nvPr>
        </p:nvSpPr>
        <p:spPr/>
        <p:txBody>
          <a:bodyPr/>
          <a:lstStyle/>
          <a:p>
            <a:pPr eaLnBrk="1" hangingPunct="1"/>
            <a:r>
              <a:rPr lang="en-GB" dirty="0" smtClean="0"/>
              <a:t>Here y = x</a:t>
            </a:r>
            <a:r>
              <a:rPr lang="en-GB" baseline="30000" dirty="0" smtClean="0"/>
              <a:t>2</a:t>
            </a:r>
            <a:r>
              <a:rPr lang="en-GB" dirty="0" smtClean="0"/>
              <a:t>-9 has two real roots, 3 and -3 </a:t>
            </a:r>
          </a:p>
        </p:txBody>
      </p:sp>
      <p:pic>
        <p:nvPicPr>
          <p:cNvPr id="19462" name="Picture 171"/>
          <p:cNvPicPr>
            <a:picLocks noChangeAspect="1" noChangeArrowheads="1"/>
          </p:cNvPicPr>
          <p:nvPr/>
        </p:nvPicPr>
        <p:blipFill>
          <a:blip r:embed="rId2" cstate="print"/>
          <a:srcRect/>
          <a:stretch>
            <a:fillRect/>
          </a:stretch>
        </p:blipFill>
        <p:spPr bwMode="auto">
          <a:xfrm>
            <a:off x="257793" y="2205038"/>
            <a:ext cx="8111508" cy="3731528"/>
          </a:xfrm>
          <a:prstGeom prst="rect">
            <a:avLst/>
          </a:prstGeom>
          <a:noFill/>
          <a:ln w="9525">
            <a:noFill/>
            <a:miter lim="800000"/>
            <a:headEnd/>
            <a:tailEnd/>
          </a:ln>
        </p:spPr>
      </p:pic>
      <p:sp>
        <p:nvSpPr>
          <p:cNvPr id="6316" name="AutoShape 172"/>
          <p:cNvSpPr>
            <a:spLocks noChangeArrowheads="1"/>
          </p:cNvSpPr>
          <p:nvPr/>
        </p:nvSpPr>
        <p:spPr bwMode="auto">
          <a:xfrm>
            <a:off x="3151090" y="5589588"/>
            <a:ext cx="863600" cy="431800"/>
          </a:xfrm>
          <a:prstGeom prst="wedgeRectCallout">
            <a:avLst>
              <a:gd name="adj1" fmla="val 84190"/>
              <a:gd name="adj2" fmla="val -291912"/>
            </a:avLst>
          </a:prstGeom>
          <a:solidFill>
            <a:schemeClr val="accent1"/>
          </a:solidFill>
          <a:ln w="9525">
            <a:solidFill>
              <a:schemeClr val="tx1"/>
            </a:solidFill>
            <a:miter lim="800000"/>
            <a:headEnd/>
            <a:tailEnd/>
          </a:ln>
        </p:spPr>
        <p:txBody>
          <a:bodyPr/>
          <a:lstStyle/>
          <a:p>
            <a:pPr algn="ctr"/>
            <a:r>
              <a:rPr lang="en-GB" dirty="0"/>
              <a:t>-3</a:t>
            </a:r>
          </a:p>
        </p:txBody>
      </p:sp>
      <p:sp>
        <p:nvSpPr>
          <p:cNvPr id="6317" name="AutoShape 173"/>
          <p:cNvSpPr>
            <a:spLocks noChangeArrowheads="1"/>
          </p:cNvSpPr>
          <p:nvPr/>
        </p:nvSpPr>
        <p:spPr bwMode="auto">
          <a:xfrm>
            <a:off x="7539917" y="5819556"/>
            <a:ext cx="863600" cy="431800"/>
          </a:xfrm>
          <a:prstGeom prst="wedgeRectCallout">
            <a:avLst>
              <a:gd name="adj1" fmla="val -170954"/>
              <a:gd name="adj2" fmla="val -362500"/>
            </a:avLst>
          </a:prstGeom>
          <a:solidFill>
            <a:schemeClr val="accent1"/>
          </a:solidFill>
          <a:ln w="9525">
            <a:solidFill>
              <a:schemeClr val="tx1"/>
            </a:solidFill>
            <a:miter lim="800000"/>
            <a:headEnd/>
            <a:tailEnd/>
          </a:ln>
        </p:spPr>
        <p:txBody>
          <a:bodyPr/>
          <a:lstStyle/>
          <a:p>
            <a:pPr algn="ctr"/>
            <a:r>
              <a:rPr lang="en-GB"/>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6" grpId="0" animBg="1"/>
      <p:bldP spid="63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a:xfrm>
            <a:off x="457200" y="274638"/>
            <a:ext cx="8229600" cy="633412"/>
          </a:xfrm>
        </p:spPr>
        <p:txBody>
          <a:bodyPr>
            <a:noAutofit/>
          </a:bodyPr>
          <a:lstStyle/>
          <a:p>
            <a:pPr eaLnBrk="1" hangingPunct="1"/>
            <a:r>
              <a:rPr lang="en-GB" sz="4000" dirty="0" smtClean="0"/>
              <a:t>Similarly</a:t>
            </a:r>
          </a:p>
        </p:txBody>
      </p:sp>
      <p:sp>
        <p:nvSpPr>
          <p:cNvPr id="7171" name="Rectangle 3"/>
          <p:cNvSpPr>
            <a:spLocks noGrp="1" noChangeArrowheads="1"/>
          </p:cNvSpPr>
          <p:nvPr>
            <p:ph type="body" sz="half" idx="1"/>
          </p:nvPr>
        </p:nvSpPr>
        <p:spPr>
          <a:xfrm>
            <a:off x="0" y="1589649"/>
            <a:ext cx="9143999" cy="3917389"/>
          </a:xfrm>
        </p:spPr>
        <p:txBody>
          <a:bodyPr/>
          <a:lstStyle/>
          <a:p>
            <a:pPr eaLnBrk="1" hangingPunct="1"/>
            <a:r>
              <a:rPr lang="en-GB" sz="2800" dirty="0" smtClean="0"/>
              <a:t>If x</a:t>
            </a:r>
            <a:r>
              <a:rPr lang="en-GB" sz="2800" baseline="30000" dirty="0" smtClean="0"/>
              <a:t>2</a:t>
            </a:r>
            <a:r>
              <a:rPr lang="en-GB" sz="2800" dirty="0" smtClean="0"/>
              <a:t> = 17 then we have two solutions  x =+      &amp; x =-</a:t>
            </a:r>
          </a:p>
          <a:p>
            <a:pPr eaLnBrk="1" hangingPunct="1"/>
            <a:r>
              <a:rPr lang="en-GB" sz="2800" dirty="0" smtClean="0"/>
              <a:t>We can show this on a graph</a:t>
            </a:r>
          </a:p>
          <a:p>
            <a:pPr eaLnBrk="1" hangingPunct="1"/>
            <a:r>
              <a:rPr lang="en-GB" sz="2800" dirty="0" smtClean="0"/>
              <a:t>What we are looking for are the solutions when x</a:t>
            </a:r>
            <a:r>
              <a:rPr lang="en-GB" sz="2800" baseline="30000" dirty="0" smtClean="0"/>
              <a:t>2 </a:t>
            </a:r>
            <a:r>
              <a:rPr lang="en-GB" sz="2800" dirty="0" smtClean="0"/>
              <a:t>-17 = 0 so we plot y = x</a:t>
            </a:r>
            <a:r>
              <a:rPr lang="en-GB" sz="2800" baseline="30000" dirty="0" smtClean="0"/>
              <a:t>2</a:t>
            </a:r>
            <a:r>
              <a:rPr lang="en-GB" sz="2800" dirty="0" smtClean="0"/>
              <a:t> - 17 and look at the roots (where it crosses the x axis i.e. y = 0) This time the values are just over 4</a:t>
            </a:r>
          </a:p>
          <a:p>
            <a:pPr eaLnBrk="1" hangingPunct="1"/>
            <a:endParaRPr lang="en-GB" sz="2800" dirty="0" smtClean="0"/>
          </a:p>
        </p:txBody>
      </p:sp>
      <p:graphicFrame>
        <p:nvGraphicFramePr>
          <p:cNvPr id="7172" name="Object 4"/>
          <p:cNvGraphicFramePr>
            <a:graphicFrameLocks noGrp="1" noChangeAspect="1"/>
          </p:cNvGraphicFramePr>
          <p:nvPr>
            <p:ph sz="quarter" idx="2"/>
          </p:nvPr>
        </p:nvGraphicFramePr>
        <p:xfrm>
          <a:off x="8172157" y="1623890"/>
          <a:ext cx="577850" cy="433388"/>
        </p:xfrm>
        <a:graphic>
          <a:graphicData uri="http://schemas.openxmlformats.org/presentationml/2006/ole">
            <mc:AlternateContent xmlns:mc="http://schemas.openxmlformats.org/markup-compatibility/2006">
              <mc:Choice xmlns:v="urn:schemas-microsoft-com:vml" Requires="v">
                <p:oleObj spid="_x0000_s1040" name="Equation" r:id="rId3" imgW="304560" imgH="228600" progId="Equation.3">
                  <p:embed/>
                </p:oleObj>
              </mc:Choice>
              <mc:Fallback>
                <p:oleObj name="Equation" r:id="rId3" imgW="30456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2157" y="1623890"/>
                        <a:ext cx="577850"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4" name="Object 6"/>
          <p:cNvGraphicFramePr>
            <a:graphicFrameLocks noGrp="1" noChangeAspect="1"/>
          </p:cNvGraphicFramePr>
          <p:nvPr>
            <p:ph sz="quarter" idx="3"/>
          </p:nvPr>
        </p:nvGraphicFramePr>
        <p:xfrm>
          <a:off x="6594035" y="1652026"/>
          <a:ext cx="577850" cy="433388"/>
        </p:xfrm>
        <a:graphic>
          <a:graphicData uri="http://schemas.openxmlformats.org/presentationml/2006/ole">
            <mc:AlternateContent xmlns:mc="http://schemas.openxmlformats.org/markup-compatibility/2006">
              <mc:Choice xmlns:v="urn:schemas-microsoft-com:vml" Requires="v">
                <p:oleObj spid="_x0000_s1041" name="Equation" r:id="rId5" imgW="304560" imgH="228600" progId="Equation.3">
                  <p:embed/>
                </p:oleObj>
              </mc:Choice>
              <mc:Fallback>
                <p:oleObj name="Equation" r:id="rId5" imgW="30456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4035" y="1652026"/>
                        <a:ext cx="577850"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Footer Placeholder 6"/>
          <p:cNvSpPr>
            <a:spLocks noGrp="1"/>
          </p:cNvSpPr>
          <p:nvPr>
            <p:ph type="ftr" sz="quarter" idx="11"/>
          </p:nvPr>
        </p:nvSpPr>
        <p:spPr>
          <a:noFill/>
        </p:spPr>
        <p:txBody>
          <a:bodyPr/>
          <a:lstStyle/>
          <a:p>
            <a:r>
              <a:rPr lang="en-GB" dirty="0" smtClean="0"/>
              <a:t>YDF AMC 2015/16</a:t>
            </a:r>
            <a:endParaRPr lang="en-GB" dirty="0"/>
          </a:p>
        </p:txBody>
      </p:sp>
      <p:sp>
        <p:nvSpPr>
          <p:cNvPr id="1029" name="Slide Number Placeholder 7"/>
          <p:cNvSpPr>
            <a:spLocks noGrp="1"/>
          </p:cNvSpPr>
          <p:nvPr>
            <p:ph type="sldNum" sz="quarter" idx="12"/>
          </p:nvPr>
        </p:nvSpPr>
        <p:spPr>
          <a:noFill/>
        </p:spPr>
        <p:txBody>
          <a:bodyPr>
            <a:normAutofit fontScale="85000" lnSpcReduction="20000"/>
          </a:bodyPr>
          <a:lstStyle/>
          <a:p>
            <a:fld id="{1599B571-5180-45F7-871C-D02100347867}" type="slidenum">
              <a:rPr lang="en-GB"/>
              <a:pPr/>
              <a:t>5</a:t>
            </a:fld>
            <a:endParaRPr lang="en-GB"/>
          </a:p>
        </p:txBody>
      </p:sp>
      <p:pic>
        <p:nvPicPr>
          <p:cNvPr id="7176" name="Picture 8"/>
          <p:cNvPicPr>
            <a:picLocks noChangeAspect="1" noChangeArrowheads="1"/>
          </p:cNvPicPr>
          <p:nvPr/>
        </p:nvPicPr>
        <p:blipFill>
          <a:blip r:embed="rId7" cstate="print"/>
          <a:srcRect/>
          <a:stretch>
            <a:fillRect/>
          </a:stretch>
        </p:blipFill>
        <p:spPr bwMode="auto">
          <a:xfrm>
            <a:off x="1350861" y="3980909"/>
            <a:ext cx="6696075" cy="28765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274638"/>
            <a:ext cx="8229600" cy="706437"/>
          </a:xfrm>
        </p:spPr>
        <p:txBody>
          <a:bodyPr/>
          <a:lstStyle/>
          <a:p>
            <a:pPr eaLnBrk="1" hangingPunct="1"/>
            <a:r>
              <a:rPr lang="en-GB" sz="4000" smtClean="0"/>
              <a:t>What goes wrong?</a:t>
            </a:r>
          </a:p>
        </p:txBody>
      </p:sp>
      <p:sp>
        <p:nvSpPr>
          <p:cNvPr id="20482" name="Footer Placeholder 4"/>
          <p:cNvSpPr>
            <a:spLocks noGrp="1"/>
          </p:cNvSpPr>
          <p:nvPr>
            <p:ph type="ftr" sz="quarter" idx="11"/>
          </p:nvPr>
        </p:nvSpPr>
        <p:spPr>
          <a:xfrm>
            <a:off x="750277" y="6492875"/>
            <a:ext cx="5421083" cy="365125"/>
          </a:xfrm>
          <a:noFill/>
        </p:spPr>
        <p:txBody>
          <a:bodyPr/>
          <a:lstStyle/>
          <a:p>
            <a:r>
              <a:rPr lang="en-GB" dirty="0" smtClean="0"/>
              <a:t>YDF AMC 2015/16</a:t>
            </a:r>
            <a:endParaRPr lang="en-GB" dirty="0"/>
          </a:p>
        </p:txBody>
      </p:sp>
      <p:sp>
        <p:nvSpPr>
          <p:cNvPr id="20483" name="Slide Number Placeholder 5"/>
          <p:cNvSpPr>
            <a:spLocks noGrp="1"/>
          </p:cNvSpPr>
          <p:nvPr>
            <p:ph type="sldNum" sz="quarter" idx="12"/>
          </p:nvPr>
        </p:nvSpPr>
        <p:spPr>
          <a:noFill/>
        </p:spPr>
        <p:txBody>
          <a:bodyPr>
            <a:normAutofit fontScale="85000" lnSpcReduction="20000"/>
          </a:bodyPr>
          <a:lstStyle/>
          <a:p>
            <a:fld id="{798FA83D-67AB-40F8-8DCD-C2B3C90091E5}" type="slidenum">
              <a:rPr lang="en-GB"/>
              <a:pPr/>
              <a:t>6</a:t>
            </a:fld>
            <a:endParaRPr lang="en-GB"/>
          </a:p>
        </p:txBody>
      </p:sp>
      <p:sp>
        <p:nvSpPr>
          <p:cNvPr id="10243" name="Rectangle 3"/>
          <p:cNvSpPr>
            <a:spLocks noGrp="1" noChangeArrowheads="1"/>
          </p:cNvSpPr>
          <p:nvPr>
            <p:ph sz="quarter" idx="1"/>
          </p:nvPr>
        </p:nvSpPr>
        <p:spPr>
          <a:xfrm>
            <a:off x="0" y="1406769"/>
            <a:ext cx="9144000" cy="4432056"/>
          </a:xfrm>
        </p:spPr>
        <p:txBody>
          <a:bodyPr>
            <a:normAutofit/>
          </a:bodyPr>
          <a:lstStyle/>
          <a:p>
            <a:pPr eaLnBrk="1" hangingPunct="1"/>
            <a:r>
              <a:rPr lang="en-GB" sz="2800" dirty="0" smtClean="0"/>
              <a:t>Some of our graphs </a:t>
            </a:r>
            <a:r>
              <a:rPr lang="en-GB" sz="2800" dirty="0" smtClean="0">
                <a:solidFill>
                  <a:schemeClr val="accent2"/>
                </a:solidFill>
              </a:rPr>
              <a:t>don’t</a:t>
            </a:r>
            <a:r>
              <a:rPr lang="en-GB" sz="2800" dirty="0" smtClean="0"/>
              <a:t> cross the x axis and so the equations are said to have </a:t>
            </a:r>
            <a:r>
              <a:rPr lang="en-GB" sz="2800" dirty="0" smtClean="0">
                <a:solidFill>
                  <a:schemeClr val="accent2"/>
                </a:solidFill>
              </a:rPr>
              <a:t>no real roots</a:t>
            </a:r>
          </a:p>
          <a:p>
            <a:pPr eaLnBrk="1" hangingPunct="1"/>
            <a:r>
              <a:rPr lang="en-GB" sz="2800" dirty="0" smtClean="0"/>
              <a:t>The simplest of these is shown here and is illustrating the attempt to solve x</a:t>
            </a:r>
            <a:r>
              <a:rPr lang="en-GB" sz="2800" baseline="30000" dirty="0" smtClean="0"/>
              <a:t>2 </a:t>
            </a:r>
            <a:r>
              <a:rPr lang="en-GB" sz="2800" dirty="0" smtClean="0"/>
              <a:t> = -1 (x</a:t>
            </a:r>
            <a:r>
              <a:rPr lang="en-GB" sz="2800" baseline="30000" dirty="0" smtClean="0"/>
              <a:t>2</a:t>
            </a:r>
            <a:r>
              <a:rPr lang="en-GB" sz="2800" dirty="0" smtClean="0"/>
              <a:t>+1 = 0)</a:t>
            </a:r>
          </a:p>
        </p:txBody>
      </p:sp>
      <p:grpSp>
        <p:nvGrpSpPr>
          <p:cNvPr id="20489" name="Group 9"/>
          <p:cNvGrpSpPr>
            <a:grpSpLocks/>
          </p:cNvGrpSpPr>
          <p:nvPr/>
        </p:nvGrpSpPr>
        <p:grpSpPr bwMode="auto">
          <a:xfrm>
            <a:off x="1224256" y="3227878"/>
            <a:ext cx="7920037" cy="3633789"/>
            <a:chOff x="975" y="1989"/>
            <a:chExt cx="4989" cy="2289"/>
          </a:xfrm>
        </p:grpSpPr>
        <p:pic>
          <p:nvPicPr>
            <p:cNvPr id="10599" name="Picture 359"/>
            <p:cNvPicPr>
              <a:picLocks noChangeAspect="1" noChangeArrowheads="1"/>
            </p:cNvPicPr>
            <p:nvPr/>
          </p:nvPicPr>
          <p:blipFill>
            <a:blip r:embed="rId2" cstate="print"/>
            <a:srcRect/>
            <a:stretch>
              <a:fillRect/>
            </a:stretch>
          </p:blipFill>
          <p:spPr bwMode="auto">
            <a:xfrm>
              <a:off x="975" y="2042"/>
              <a:ext cx="4785" cy="2236"/>
            </a:xfrm>
            <a:prstGeom prst="rect">
              <a:avLst/>
            </a:prstGeom>
            <a:noFill/>
            <a:ln w="9525">
              <a:noFill/>
              <a:miter lim="800000"/>
              <a:headEnd/>
              <a:tailEnd/>
            </a:ln>
          </p:spPr>
        </p:pic>
        <p:sp>
          <p:nvSpPr>
            <p:cNvPr id="20488" name="Rectangle 8"/>
            <p:cNvSpPr>
              <a:spLocks noChangeArrowheads="1"/>
            </p:cNvSpPr>
            <p:nvPr/>
          </p:nvSpPr>
          <p:spPr bwMode="auto">
            <a:xfrm>
              <a:off x="3828" y="1989"/>
              <a:ext cx="2136" cy="288"/>
            </a:xfrm>
            <a:prstGeom prst="rect">
              <a:avLst/>
            </a:prstGeom>
            <a:solidFill>
              <a:schemeClr val="accent1"/>
            </a:solidFill>
            <a:ln w="9525">
              <a:solidFill>
                <a:schemeClr val="tx1"/>
              </a:solidFill>
              <a:miter lim="800000"/>
              <a:headEnd/>
              <a:tailEnd/>
            </a:ln>
            <a:effectLst/>
          </p:spPr>
          <p:txBody>
            <a:bodyPr wrap="none" anchor="ctr"/>
            <a:lstStyle/>
            <a:p>
              <a:pPr algn="ctr"/>
              <a:r>
                <a:rPr lang="en-GB" dirty="0"/>
                <a:t>The graph of y = x</a:t>
              </a:r>
              <a:r>
                <a:rPr lang="en-GB" baseline="30000" dirty="0"/>
                <a:t>2</a:t>
              </a:r>
              <a:r>
                <a:rPr lang="en-GB" dirty="0"/>
                <a:t> + 1</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GB" smtClean="0"/>
              <a:t>Extending our number system</a:t>
            </a:r>
          </a:p>
        </p:txBody>
      </p:sp>
      <p:sp>
        <p:nvSpPr>
          <p:cNvPr id="21506" name="Footer Placeholder 4"/>
          <p:cNvSpPr>
            <a:spLocks noGrp="1"/>
          </p:cNvSpPr>
          <p:nvPr>
            <p:ph type="ftr" sz="quarter" idx="11"/>
          </p:nvPr>
        </p:nvSpPr>
        <p:spPr>
          <a:noFill/>
        </p:spPr>
        <p:txBody>
          <a:bodyPr/>
          <a:lstStyle/>
          <a:p>
            <a:r>
              <a:rPr lang="en-GB" dirty="0" smtClean="0"/>
              <a:t>YDF AMC 2015/16</a:t>
            </a:r>
            <a:endParaRPr lang="en-GB" dirty="0"/>
          </a:p>
        </p:txBody>
      </p:sp>
      <p:sp>
        <p:nvSpPr>
          <p:cNvPr id="21507" name="Slide Number Placeholder 5"/>
          <p:cNvSpPr>
            <a:spLocks noGrp="1"/>
          </p:cNvSpPr>
          <p:nvPr>
            <p:ph type="sldNum" sz="quarter" idx="12"/>
          </p:nvPr>
        </p:nvSpPr>
        <p:spPr>
          <a:noFill/>
        </p:spPr>
        <p:txBody>
          <a:bodyPr>
            <a:normAutofit fontScale="85000" lnSpcReduction="20000"/>
          </a:bodyPr>
          <a:lstStyle/>
          <a:p>
            <a:fld id="{20A1F291-9741-45E6-B0C8-219E5357C4CF}" type="slidenum">
              <a:rPr lang="en-GB"/>
              <a:pPr/>
              <a:t>7</a:t>
            </a:fld>
            <a:endParaRPr lang="en-GB"/>
          </a:p>
        </p:txBody>
      </p:sp>
      <p:sp>
        <p:nvSpPr>
          <p:cNvPr id="11267" name="Rectangle 3"/>
          <p:cNvSpPr>
            <a:spLocks noGrp="1" noChangeArrowheads="1"/>
          </p:cNvSpPr>
          <p:nvPr>
            <p:ph sz="quarter" idx="1"/>
          </p:nvPr>
        </p:nvSpPr>
        <p:spPr/>
        <p:txBody>
          <a:bodyPr/>
          <a:lstStyle/>
          <a:p>
            <a:pPr eaLnBrk="1" hangingPunct="1">
              <a:lnSpc>
                <a:spcPct val="90000"/>
              </a:lnSpc>
            </a:pPr>
            <a:r>
              <a:rPr lang="en-GB" dirty="0" smtClean="0"/>
              <a:t>To deal with this problem mathematicians extended the number systems again </a:t>
            </a:r>
          </a:p>
          <a:p>
            <a:pPr eaLnBrk="1" hangingPunct="1">
              <a:lnSpc>
                <a:spcPct val="90000"/>
              </a:lnSpc>
            </a:pPr>
            <a:endParaRPr lang="en-GB" dirty="0" smtClean="0"/>
          </a:p>
          <a:p>
            <a:pPr eaLnBrk="1" hangingPunct="1">
              <a:lnSpc>
                <a:spcPct val="90000"/>
              </a:lnSpc>
              <a:buFontTx/>
              <a:buNone/>
            </a:pPr>
            <a:r>
              <a:rPr lang="en-GB" b="1" dirty="0" smtClean="0"/>
              <a:t>Definition </a:t>
            </a:r>
            <a:endParaRPr lang="en-GB" dirty="0" smtClean="0"/>
          </a:p>
          <a:p>
            <a:pPr eaLnBrk="1" hangingPunct="1">
              <a:lnSpc>
                <a:spcPct val="90000"/>
              </a:lnSpc>
              <a:buFontTx/>
              <a:buNone/>
            </a:pPr>
            <a:r>
              <a:rPr lang="en-GB" dirty="0" smtClean="0"/>
              <a:t>We define the ‘imaginary’ number </a:t>
            </a:r>
            <a:r>
              <a:rPr lang="en-GB" b="1" dirty="0" err="1" smtClean="0">
                <a:solidFill>
                  <a:srgbClr val="002060"/>
                </a:solidFill>
              </a:rPr>
              <a:t>i</a:t>
            </a:r>
            <a:r>
              <a:rPr lang="en-GB" dirty="0" smtClean="0">
                <a:solidFill>
                  <a:schemeClr val="accent2"/>
                </a:solidFill>
              </a:rPr>
              <a:t> </a:t>
            </a:r>
            <a:r>
              <a:rPr lang="en-GB" dirty="0" smtClean="0"/>
              <a:t>to be such that</a:t>
            </a:r>
          </a:p>
          <a:p>
            <a:pPr algn="ctr" eaLnBrk="1" hangingPunct="1">
              <a:lnSpc>
                <a:spcPct val="90000"/>
              </a:lnSpc>
              <a:buFontTx/>
              <a:buNone/>
            </a:pPr>
            <a:r>
              <a:rPr lang="en-GB" dirty="0" smtClean="0"/>
              <a:t>		</a:t>
            </a:r>
            <a:r>
              <a:rPr lang="en-GB" b="1" dirty="0" smtClean="0"/>
              <a:t>i</a:t>
            </a:r>
            <a:r>
              <a:rPr lang="en-GB" b="1" baseline="30000" dirty="0" smtClean="0"/>
              <a:t>2</a:t>
            </a:r>
            <a:r>
              <a:rPr lang="en-GB" b="1" dirty="0" smtClean="0"/>
              <a:t> = -1</a:t>
            </a:r>
          </a:p>
          <a:p>
            <a:pPr eaLnBrk="1" hangingPunct="1">
              <a:lnSpc>
                <a:spcPct val="90000"/>
              </a:lnSpc>
            </a:pPr>
            <a:r>
              <a:rPr lang="en-GB" dirty="0" smtClean="0"/>
              <a:t>The naming of </a:t>
            </a:r>
            <a:r>
              <a:rPr lang="en-GB" dirty="0" err="1" smtClean="0"/>
              <a:t>i</a:t>
            </a:r>
            <a:r>
              <a:rPr lang="en-GB" dirty="0" smtClean="0"/>
              <a:t> as </a:t>
            </a:r>
            <a:r>
              <a:rPr lang="en-GB" dirty="0" smtClean="0">
                <a:solidFill>
                  <a:srgbClr val="002060"/>
                </a:solidFill>
              </a:rPr>
              <a:t>imaginary</a:t>
            </a:r>
            <a:r>
              <a:rPr lang="en-GB" dirty="0" smtClean="0"/>
              <a:t> contrasts it with the </a:t>
            </a:r>
            <a:r>
              <a:rPr lang="en-GB" dirty="0" smtClean="0">
                <a:solidFill>
                  <a:srgbClr val="002060"/>
                </a:solidFill>
              </a:rPr>
              <a:t>real</a:t>
            </a:r>
            <a:r>
              <a:rPr lang="en-GB" dirty="0" smtClean="0"/>
              <a:t> numbers but it is certainly no more a figment of the imagination than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2"/>
          <p:cNvSpPr>
            <a:spLocks noGrp="1" noChangeArrowheads="1"/>
          </p:cNvSpPr>
          <p:nvPr>
            <p:ph type="title"/>
          </p:nvPr>
        </p:nvSpPr>
        <p:spPr>
          <a:xfrm>
            <a:off x="468313" y="309496"/>
            <a:ext cx="8229600" cy="777875"/>
          </a:xfrm>
        </p:spPr>
        <p:txBody>
          <a:bodyPr/>
          <a:lstStyle/>
          <a:p>
            <a:pPr eaLnBrk="1" hangingPunct="1"/>
            <a:r>
              <a:rPr lang="en-GB" dirty="0" smtClean="0"/>
              <a:t>Solving equations</a:t>
            </a:r>
          </a:p>
        </p:txBody>
      </p:sp>
      <p:sp>
        <p:nvSpPr>
          <p:cNvPr id="12291" name="Rectangle 3"/>
          <p:cNvSpPr>
            <a:spLocks noGrp="1" noChangeArrowheads="1"/>
          </p:cNvSpPr>
          <p:nvPr>
            <p:ph type="body" sz="half" idx="1"/>
          </p:nvPr>
        </p:nvSpPr>
        <p:spPr>
          <a:xfrm>
            <a:off x="457200" y="1547446"/>
            <a:ext cx="8291513" cy="4834304"/>
          </a:xfrm>
        </p:spPr>
        <p:txBody>
          <a:bodyPr/>
          <a:lstStyle/>
          <a:p>
            <a:pPr eaLnBrk="1" hangingPunct="1">
              <a:lnSpc>
                <a:spcPct val="90000"/>
              </a:lnSpc>
            </a:pPr>
            <a:r>
              <a:rPr lang="en-GB" dirty="0" smtClean="0"/>
              <a:t>We can now use </a:t>
            </a:r>
            <a:r>
              <a:rPr lang="en-GB" dirty="0" err="1" smtClean="0"/>
              <a:t>i</a:t>
            </a:r>
            <a:r>
              <a:rPr lang="en-GB" dirty="0" smtClean="0"/>
              <a:t> as part of the solution to some of those quadratics which had no real roots</a:t>
            </a:r>
          </a:p>
          <a:p>
            <a:pPr eaLnBrk="1" hangingPunct="1">
              <a:lnSpc>
                <a:spcPct val="90000"/>
              </a:lnSpc>
            </a:pPr>
            <a:r>
              <a:rPr lang="en-GB" dirty="0" smtClean="0"/>
              <a:t>Even if we had no graph we would have discovered there were no real roots when trying to factorize or use the formula for solving the equation. The formula to solve  </a:t>
            </a:r>
          </a:p>
          <a:p>
            <a:pPr eaLnBrk="1" hangingPunct="1">
              <a:lnSpc>
                <a:spcPct val="90000"/>
              </a:lnSpc>
              <a:buFontTx/>
              <a:buNone/>
            </a:pPr>
            <a:r>
              <a:rPr lang="en-GB" dirty="0" smtClean="0"/>
              <a:t>    ax</a:t>
            </a:r>
            <a:r>
              <a:rPr lang="en-GB" baseline="30000" dirty="0" smtClean="0"/>
              <a:t>2</a:t>
            </a:r>
            <a:r>
              <a:rPr lang="en-GB" dirty="0" smtClean="0"/>
              <a:t> + </a:t>
            </a:r>
            <a:r>
              <a:rPr lang="en-GB" dirty="0" err="1" smtClean="0"/>
              <a:t>bx</a:t>
            </a:r>
            <a:r>
              <a:rPr lang="en-GB" dirty="0" smtClean="0"/>
              <a:t> + c = 0  is given as </a:t>
            </a:r>
          </a:p>
          <a:p>
            <a:pPr eaLnBrk="1" hangingPunct="1">
              <a:lnSpc>
                <a:spcPct val="90000"/>
              </a:lnSpc>
            </a:pPr>
            <a:endParaRPr lang="en-GB" dirty="0" smtClean="0"/>
          </a:p>
          <a:p>
            <a:pPr eaLnBrk="1" hangingPunct="1">
              <a:lnSpc>
                <a:spcPct val="90000"/>
              </a:lnSpc>
            </a:pPr>
            <a:r>
              <a:rPr lang="en-GB" dirty="0" smtClean="0"/>
              <a:t>In the case where there are no real roots the </a:t>
            </a:r>
            <a:r>
              <a:rPr lang="en-GB" dirty="0" err="1" smtClean="0"/>
              <a:t>discriminant</a:t>
            </a:r>
            <a:r>
              <a:rPr lang="en-GB" dirty="0" smtClean="0"/>
              <a:t> 		   is &lt;0</a:t>
            </a:r>
          </a:p>
          <a:p>
            <a:pPr eaLnBrk="1" hangingPunct="1">
              <a:lnSpc>
                <a:spcPct val="90000"/>
              </a:lnSpc>
            </a:pPr>
            <a:endParaRPr lang="en-GB" sz="2400" baseline="30000" dirty="0" smtClean="0"/>
          </a:p>
        </p:txBody>
      </p:sp>
      <p:graphicFrame>
        <p:nvGraphicFramePr>
          <p:cNvPr id="12296" name="Object 8"/>
          <p:cNvGraphicFramePr>
            <a:graphicFrameLocks noGrp="1" noChangeAspect="1"/>
          </p:cNvGraphicFramePr>
          <p:nvPr>
            <p:ph sz="half" idx="2"/>
          </p:nvPr>
        </p:nvGraphicFramePr>
        <p:xfrm>
          <a:off x="2993146" y="5458094"/>
          <a:ext cx="1457325" cy="582612"/>
        </p:xfrm>
        <a:graphic>
          <a:graphicData uri="http://schemas.openxmlformats.org/presentationml/2006/ole">
            <mc:AlternateContent xmlns:mc="http://schemas.openxmlformats.org/markup-compatibility/2006">
              <mc:Choice xmlns:v="urn:schemas-microsoft-com:vml" Requires="v">
                <p:oleObj spid="_x0000_s2064" name="Equation" r:id="rId3" imgW="571320" imgH="228600" progId="Equation.3">
                  <p:embed/>
                </p:oleObj>
              </mc:Choice>
              <mc:Fallback>
                <p:oleObj name="Equation" r:id="rId3" imgW="571320" imgH="2286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3146" y="5458094"/>
                        <a:ext cx="1457325" cy="582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Footer Placeholder 5"/>
          <p:cNvSpPr>
            <a:spLocks noGrp="1"/>
          </p:cNvSpPr>
          <p:nvPr>
            <p:ph type="ftr" sz="quarter" idx="11"/>
          </p:nvPr>
        </p:nvSpPr>
        <p:spPr>
          <a:noFill/>
        </p:spPr>
        <p:txBody>
          <a:bodyPr/>
          <a:lstStyle/>
          <a:p>
            <a:r>
              <a:rPr lang="en-GB" dirty="0" smtClean="0"/>
              <a:t>YDF AMC 2015/16</a:t>
            </a:r>
            <a:endParaRPr lang="en-GB" dirty="0"/>
          </a:p>
        </p:txBody>
      </p:sp>
      <p:sp>
        <p:nvSpPr>
          <p:cNvPr id="2053" name="Slide Number Placeholder 6"/>
          <p:cNvSpPr>
            <a:spLocks noGrp="1"/>
          </p:cNvSpPr>
          <p:nvPr>
            <p:ph type="sldNum" sz="quarter" idx="12"/>
          </p:nvPr>
        </p:nvSpPr>
        <p:spPr>
          <a:noFill/>
        </p:spPr>
        <p:txBody>
          <a:bodyPr>
            <a:normAutofit fontScale="85000" lnSpcReduction="20000"/>
          </a:bodyPr>
          <a:lstStyle/>
          <a:p>
            <a:fld id="{0124DBC2-C2A3-4033-B19E-8949D1A49497}" type="slidenum">
              <a:rPr lang="en-GB"/>
              <a:pPr/>
              <a:t>8</a:t>
            </a:fld>
            <a:endParaRPr lang="en-GB"/>
          </a:p>
        </p:txBody>
      </p:sp>
      <p:sp>
        <p:nvSpPr>
          <p:cNvPr id="2056"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2292" name="Object 4"/>
          <p:cNvGraphicFramePr>
            <a:graphicFrameLocks noChangeAspect="1"/>
          </p:cNvGraphicFramePr>
          <p:nvPr/>
        </p:nvGraphicFramePr>
        <p:xfrm>
          <a:off x="5417527" y="3814812"/>
          <a:ext cx="2952750" cy="1054100"/>
        </p:xfrm>
        <a:graphic>
          <a:graphicData uri="http://schemas.openxmlformats.org/presentationml/2006/ole">
            <mc:AlternateContent xmlns:mc="http://schemas.openxmlformats.org/markup-compatibility/2006">
              <mc:Choice xmlns:v="urn:schemas-microsoft-com:vml" Requires="v">
                <p:oleObj spid="_x0000_s2065" name="Equation" r:id="rId5" imgW="1244520" imgH="444240" progId="Equation.3">
                  <p:embed/>
                </p:oleObj>
              </mc:Choice>
              <mc:Fallback>
                <p:oleObj name="Equation" r:id="rId5" imgW="1244520" imgH="4442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7527" y="3814812"/>
                        <a:ext cx="2952750" cy="1054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7" name="Rectangle 7"/>
          <p:cNvSpPr>
            <a:spLocks noChangeArrowheads="1"/>
          </p:cNvSpPr>
          <p:nvPr/>
        </p:nvSpPr>
        <p:spPr bwMode="auto">
          <a:xfrm>
            <a:off x="0" y="3162300"/>
            <a:ext cx="9144000" cy="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9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291">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2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 name="Rectangle 2"/>
          <p:cNvSpPr>
            <a:spLocks noGrp="1" noChangeArrowheads="1"/>
          </p:cNvSpPr>
          <p:nvPr>
            <p:ph type="title"/>
          </p:nvPr>
        </p:nvSpPr>
        <p:spPr/>
        <p:txBody>
          <a:bodyPr/>
          <a:lstStyle/>
          <a:p>
            <a:pPr eaLnBrk="1" hangingPunct="1"/>
            <a:r>
              <a:rPr lang="en-GB" smtClean="0"/>
              <a:t>Examples</a:t>
            </a:r>
          </a:p>
        </p:txBody>
      </p:sp>
      <p:sp>
        <p:nvSpPr>
          <p:cNvPr id="14339" name="Rectangle 3"/>
          <p:cNvSpPr>
            <a:spLocks noGrp="1" noChangeArrowheads="1"/>
          </p:cNvSpPr>
          <p:nvPr>
            <p:ph type="body" sz="half" idx="1"/>
          </p:nvPr>
        </p:nvSpPr>
        <p:spPr>
          <a:xfrm>
            <a:off x="0" y="1600200"/>
            <a:ext cx="9144000" cy="4525963"/>
          </a:xfrm>
        </p:spPr>
        <p:txBody>
          <a:bodyPr/>
          <a:lstStyle/>
          <a:p>
            <a:pPr eaLnBrk="1" hangingPunct="1">
              <a:buFontTx/>
              <a:buNone/>
            </a:pPr>
            <a:r>
              <a:rPr lang="en-GB" sz="2800" dirty="0" smtClean="0"/>
              <a:t>x</a:t>
            </a:r>
            <a:r>
              <a:rPr lang="en-GB" sz="2800" baseline="30000" dirty="0" smtClean="0"/>
              <a:t>2 </a:t>
            </a:r>
            <a:r>
              <a:rPr lang="en-GB" sz="2800" dirty="0" smtClean="0"/>
              <a:t>= -9  so x =</a:t>
            </a:r>
          </a:p>
          <a:p>
            <a:pPr eaLnBrk="1" hangingPunct="1">
              <a:buFontTx/>
              <a:buNone/>
            </a:pPr>
            <a:r>
              <a:rPr lang="en-GB" sz="2800" dirty="0" smtClean="0"/>
              <a:t>x</a:t>
            </a:r>
            <a:r>
              <a:rPr lang="en-GB" sz="2800" baseline="30000" dirty="0" smtClean="0"/>
              <a:t>2 </a:t>
            </a:r>
            <a:r>
              <a:rPr lang="en-GB" sz="2800" dirty="0" smtClean="0"/>
              <a:t>+27 = 0 so x</a:t>
            </a:r>
            <a:r>
              <a:rPr lang="en-GB" sz="2800" baseline="30000" dirty="0" smtClean="0"/>
              <a:t>2</a:t>
            </a:r>
            <a:r>
              <a:rPr lang="en-GB" sz="2800" dirty="0" smtClean="0"/>
              <a:t> = -27 </a:t>
            </a:r>
          </a:p>
          <a:p>
            <a:pPr eaLnBrk="1" hangingPunct="1">
              <a:buFontTx/>
              <a:buNone/>
            </a:pPr>
            <a:r>
              <a:rPr lang="en-GB" sz="2800" dirty="0" smtClean="0"/>
              <a:t>so x = </a:t>
            </a:r>
          </a:p>
          <a:p>
            <a:pPr eaLnBrk="1" hangingPunct="1">
              <a:buFontTx/>
              <a:buNone/>
            </a:pPr>
            <a:r>
              <a:rPr lang="en-GB" sz="2800" dirty="0" smtClean="0"/>
              <a:t>A more complicated equation solved using the formula</a:t>
            </a:r>
          </a:p>
          <a:p>
            <a:pPr eaLnBrk="1" hangingPunct="1">
              <a:buFontTx/>
              <a:buNone/>
            </a:pPr>
            <a:r>
              <a:rPr lang="en-GB" sz="2800" dirty="0" smtClean="0"/>
              <a:t>x</a:t>
            </a:r>
            <a:r>
              <a:rPr lang="en-GB" sz="2800" baseline="30000" dirty="0" smtClean="0"/>
              <a:t>2</a:t>
            </a:r>
            <a:r>
              <a:rPr lang="en-GB" sz="2800" dirty="0" smtClean="0"/>
              <a:t> +2x +3 = 0 here a = 1 b = 2 c = 3</a:t>
            </a:r>
          </a:p>
        </p:txBody>
      </p:sp>
      <p:graphicFrame>
        <p:nvGraphicFramePr>
          <p:cNvPr id="14340" name="Object 4"/>
          <p:cNvGraphicFramePr>
            <a:graphicFrameLocks noGrp="1" noChangeAspect="1"/>
          </p:cNvGraphicFramePr>
          <p:nvPr>
            <p:ph sz="quarter" idx="2"/>
          </p:nvPr>
        </p:nvGraphicFramePr>
        <p:xfrm>
          <a:off x="2470150" y="1465263"/>
          <a:ext cx="5759450" cy="566737"/>
        </p:xfrm>
        <a:graphic>
          <a:graphicData uri="http://schemas.openxmlformats.org/presentationml/2006/ole">
            <mc:AlternateContent xmlns:mc="http://schemas.openxmlformats.org/markup-compatibility/2006">
              <mc:Choice xmlns:v="urn:schemas-microsoft-com:vml" Requires="v">
                <p:oleObj spid="_x0000_s3116" name="Equation" r:id="rId3" imgW="2323800" imgH="228600" progId="Equation.3">
                  <p:embed/>
                </p:oleObj>
              </mc:Choice>
              <mc:Fallback>
                <p:oleObj name="Equation" r:id="rId3" imgW="23238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0150" y="1465263"/>
                        <a:ext cx="5759450" cy="566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2" name="Object 6"/>
          <p:cNvGraphicFramePr>
            <a:graphicFrameLocks noGrp="1" noChangeAspect="1"/>
          </p:cNvGraphicFramePr>
          <p:nvPr>
            <p:ph sz="quarter" idx="3"/>
          </p:nvPr>
        </p:nvGraphicFramePr>
        <p:xfrm>
          <a:off x="1622425" y="2636838"/>
          <a:ext cx="5608638" cy="476250"/>
        </p:xfrm>
        <a:graphic>
          <a:graphicData uri="http://schemas.openxmlformats.org/presentationml/2006/ole">
            <mc:AlternateContent xmlns:mc="http://schemas.openxmlformats.org/markup-compatibility/2006">
              <mc:Choice xmlns:v="urn:schemas-microsoft-com:vml" Requires="v">
                <p:oleObj spid="_x0000_s3117" name="Equation" r:id="rId5" imgW="2692080" imgH="228600" progId="Equation.3">
                  <p:embed/>
                </p:oleObj>
              </mc:Choice>
              <mc:Fallback>
                <p:oleObj name="Equation" r:id="rId5" imgW="269208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2425" y="2636838"/>
                        <a:ext cx="5608638"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0" name="Footer Placeholder 6"/>
          <p:cNvSpPr>
            <a:spLocks noGrp="1"/>
          </p:cNvSpPr>
          <p:nvPr>
            <p:ph type="ftr" sz="quarter" idx="11"/>
          </p:nvPr>
        </p:nvSpPr>
        <p:spPr>
          <a:noFill/>
        </p:spPr>
        <p:txBody>
          <a:bodyPr/>
          <a:lstStyle/>
          <a:p>
            <a:r>
              <a:rPr lang="en-GB" dirty="0" smtClean="0"/>
              <a:t>YDF AMC 2015/16</a:t>
            </a:r>
            <a:endParaRPr lang="en-GB" dirty="0"/>
          </a:p>
        </p:txBody>
      </p:sp>
      <p:sp>
        <p:nvSpPr>
          <p:cNvPr id="3081" name="Slide Number Placeholder 7"/>
          <p:cNvSpPr>
            <a:spLocks noGrp="1"/>
          </p:cNvSpPr>
          <p:nvPr>
            <p:ph type="sldNum" sz="quarter" idx="12"/>
          </p:nvPr>
        </p:nvSpPr>
        <p:spPr>
          <a:noFill/>
        </p:spPr>
        <p:txBody>
          <a:bodyPr>
            <a:normAutofit fontScale="85000" lnSpcReduction="20000"/>
          </a:bodyPr>
          <a:lstStyle/>
          <a:p>
            <a:fld id="{BDDE5BDE-F230-4924-933A-A5D4EA13664B}" type="slidenum">
              <a:rPr lang="en-GB"/>
              <a:pPr/>
              <a:t>9</a:t>
            </a:fld>
            <a:endParaRPr lang="en-GB"/>
          </a:p>
        </p:txBody>
      </p:sp>
      <p:graphicFrame>
        <p:nvGraphicFramePr>
          <p:cNvPr id="14344" name="Object 8"/>
          <p:cNvGraphicFramePr>
            <a:graphicFrameLocks noChangeAspect="1"/>
          </p:cNvGraphicFramePr>
          <p:nvPr/>
        </p:nvGraphicFramePr>
        <p:xfrm>
          <a:off x="323850" y="4292600"/>
          <a:ext cx="2952750" cy="1054100"/>
        </p:xfrm>
        <a:graphic>
          <a:graphicData uri="http://schemas.openxmlformats.org/presentationml/2006/ole">
            <mc:AlternateContent xmlns:mc="http://schemas.openxmlformats.org/markup-compatibility/2006">
              <mc:Choice xmlns:v="urn:schemas-microsoft-com:vml" Requires="v">
                <p:oleObj spid="_x0000_s3118" name="Equation" r:id="rId7" imgW="1244520" imgH="444240" progId="Equation.3">
                  <p:embed/>
                </p:oleObj>
              </mc:Choice>
              <mc:Fallback>
                <p:oleObj name="Equation" r:id="rId7" imgW="1244520" imgH="44424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850" y="4292600"/>
                        <a:ext cx="2952750" cy="1054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5" name="Object 9"/>
          <p:cNvGraphicFramePr>
            <a:graphicFrameLocks noChangeAspect="1"/>
          </p:cNvGraphicFramePr>
          <p:nvPr/>
        </p:nvGraphicFramePr>
        <p:xfrm>
          <a:off x="3348038" y="4221163"/>
          <a:ext cx="3343275" cy="1144587"/>
        </p:xfrm>
        <a:graphic>
          <a:graphicData uri="http://schemas.openxmlformats.org/presentationml/2006/ole">
            <mc:AlternateContent xmlns:mc="http://schemas.openxmlformats.org/markup-compatibility/2006">
              <mc:Choice xmlns:v="urn:schemas-microsoft-com:vml" Requires="v">
                <p:oleObj spid="_x0000_s3119" name="Equation" r:id="rId9" imgW="1409400" imgH="482400" progId="Equation.3">
                  <p:embed/>
                </p:oleObj>
              </mc:Choice>
              <mc:Fallback>
                <p:oleObj name="Equation" r:id="rId9" imgW="1409400" imgH="4824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8038" y="4221163"/>
                        <a:ext cx="3343275" cy="1144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6" name="Object 10"/>
          <p:cNvGraphicFramePr>
            <a:graphicFrameLocks noChangeAspect="1"/>
          </p:cNvGraphicFramePr>
          <p:nvPr/>
        </p:nvGraphicFramePr>
        <p:xfrm>
          <a:off x="6588125" y="4221163"/>
          <a:ext cx="2320925" cy="1023937"/>
        </p:xfrm>
        <a:graphic>
          <a:graphicData uri="http://schemas.openxmlformats.org/presentationml/2006/ole">
            <mc:AlternateContent xmlns:mc="http://schemas.openxmlformats.org/markup-compatibility/2006">
              <mc:Choice xmlns:v="urn:schemas-microsoft-com:vml" Requires="v">
                <p:oleObj spid="_x0000_s3120" name="Equation" r:id="rId11" imgW="977760" imgH="431640" progId="Equation.3">
                  <p:embed/>
                </p:oleObj>
              </mc:Choice>
              <mc:Fallback>
                <p:oleObj name="Equation" r:id="rId11" imgW="977760" imgH="43164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88125" y="4221163"/>
                        <a:ext cx="2320925" cy="1023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7" name="Object 11"/>
          <p:cNvGraphicFramePr>
            <a:graphicFrameLocks noChangeAspect="1"/>
          </p:cNvGraphicFramePr>
          <p:nvPr/>
        </p:nvGraphicFramePr>
        <p:xfrm>
          <a:off x="1011238" y="5445125"/>
          <a:ext cx="5697537" cy="1023938"/>
        </p:xfrm>
        <a:graphic>
          <a:graphicData uri="http://schemas.openxmlformats.org/presentationml/2006/ole">
            <mc:AlternateContent xmlns:mc="http://schemas.openxmlformats.org/markup-compatibility/2006">
              <mc:Choice xmlns:v="urn:schemas-microsoft-com:vml" Requires="v">
                <p:oleObj spid="_x0000_s3121" name="Equation" r:id="rId13" imgW="2400120" imgH="431640" progId="Equation.3">
                  <p:embed/>
                </p:oleObj>
              </mc:Choice>
              <mc:Fallback>
                <p:oleObj name="Equation" r:id="rId13" imgW="2400120" imgH="43164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11238" y="5445125"/>
                        <a:ext cx="5697537" cy="1023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6" name="Rectangle 14"/>
          <p:cNvSpPr>
            <a:spLocks noChangeArrowheads="1"/>
          </p:cNvSpPr>
          <p:nvPr/>
        </p:nvSpPr>
        <p:spPr bwMode="auto">
          <a:xfrm>
            <a:off x="7677150" y="1485900"/>
            <a:ext cx="914400" cy="1085850"/>
          </a:xfrm>
          <a:prstGeom prst="rect">
            <a:avLst/>
          </a:prstGeom>
          <a:solidFill>
            <a:schemeClr val="bg1"/>
          </a:solidFill>
          <a:ln w="9525">
            <a:noFill/>
            <a:miter lim="800000"/>
            <a:headEnd/>
            <a:tailEnd/>
          </a:ln>
          <a:effectLst/>
        </p:spPr>
        <p:txBody>
          <a:bodyPr wrap="none" anchor="ctr"/>
          <a:lstStyle/>
          <a:p>
            <a:endParaRPr lang="en-GB"/>
          </a:p>
        </p:txBody>
      </p:sp>
      <p:sp>
        <p:nvSpPr>
          <p:cNvPr id="3087" name="Rectangle 15"/>
          <p:cNvSpPr>
            <a:spLocks noChangeArrowheads="1"/>
          </p:cNvSpPr>
          <p:nvPr/>
        </p:nvSpPr>
        <p:spPr bwMode="auto">
          <a:xfrm>
            <a:off x="5683250" y="1492250"/>
            <a:ext cx="2933700" cy="1085850"/>
          </a:xfrm>
          <a:prstGeom prst="rect">
            <a:avLst/>
          </a:prstGeom>
          <a:solidFill>
            <a:schemeClr val="bg1"/>
          </a:solidFill>
          <a:ln w="9525">
            <a:noFill/>
            <a:miter lim="800000"/>
            <a:headEnd/>
            <a:tailEnd/>
          </a:ln>
          <a:effectLst/>
        </p:spPr>
        <p:txBody>
          <a:bodyPr wrap="none" anchor="ctr"/>
          <a:lstStyle/>
          <a:p>
            <a:endParaRPr lang="en-GB"/>
          </a:p>
        </p:txBody>
      </p:sp>
      <p:sp>
        <p:nvSpPr>
          <p:cNvPr id="3088" name="Rectangle 16"/>
          <p:cNvSpPr>
            <a:spLocks noChangeArrowheads="1"/>
          </p:cNvSpPr>
          <p:nvPr/>
        </p:nvSpPr>
        <p:spPr bwMode="auto">
          <a:xfrm>
            <a:off x="3917950" y="1479550"/>
            <a:ext cx="4724400" cy="1085850"/>
          </a:xfrm>
          <a:prstGeom prst="rect">
            <a:avLst/>
          </a:prstGeom>
          <a:solidFill>
            <a:schemeClr val="bg1"/>
          </a:solidFill>
          <a:ln w="9525">
            <a:noFill/>
            <a:miter lim="800000"/>
            <a:headEnd/>
            <a:tailEnd/>
          </a:ln>
          <a:effectLst/>
        </p:spPr>
        <p:txBody>
          <a:bodyPr wrap="none" anchor="ctr"/>
          <a:lstStyle/>
          <a:p>
            <a:endParaRPr lang="en-GB"/>
          </a:p>
        </p:txBody>
      </p:sp>
      <p:sp>
        <p:nvSpPr>
          <p:cNvPr id="3089" name="Rectangle 17"/>
          <p:cNvSpPr>
            <a:spLocks noChangeArrowheads="1"/>
          </p:cNvSpPr>
          <p:nvPr/>
        </p:nvSpPr>
        <p:spPr bwMode="auto">
          <a:xfrm>
            <a:off x="6769100" y="2063750"/>
            <a:ext cx="914400" cy="1085850"/>
          </a:xfrm>
          <a:prstGeom prst="rect">
            <a:avLst/>
          </a:prstGeom>
          <a:solidFill>
            <a:schemeClr val="bg1"/>
          </a:solidFill>
          <a:ln w="9525">
            <a:noFill/>
            <a:miter lim="800000"/>
            <a:headEnd/>
            <a:tailEnd/>
          </a:ln>
          <a:effectLst/>
        </p:spPr>
        <p:txBody>
          <a:bodyPr wrap="none" anchor="ctr"/>
          <a:lstStyle/>
          <a:p>
            <a:endParaRPr lang="en-GB"/>
          </a:p>
        </p:txBody>
      </p:sp>
      <p:sp>
        <p:nvSpPr>
          <p:cNvPr id="3090" name="Rectangle 18"/>
          <p:cNvSpPr>
            <a:spLocks noChangeArrowheads="1"/>
          </p:cNvSpPr>
          <p:nvPr/>
        </p:nvSpPr>
        <p:spPr bwMode="auto">
          <a:xfrm>
            <a:off x="4775200" y="2070100"/>
            <a:ext cx="2933700" cy="1085850"/>
          </a:xfrm>
          <a:prstGeom prst="rect">
            <a:avLst/>
          </a:prstGeom>
          <a:solidFill>
            <a:schemeClr val="bg1"/>
          </a:solidFill>
          <a:ln w="9525">
            <a:noFill/>
            <a:miter lim="800000"/>
            <a:headEnd/>
            <a:tailEnd/>
          </a:ln>
          <a:effectLst/>
        </p:spPr>
        <p:txBody>
          <a:bodyPr wrap="none" anchor="ctr"/>
          <a:lstStyle/>
          <a:p>
            <a:endParaRPr lang="en-GB"/>
          </a:p>
        </p:txBody>
      </p:sp>
      <p:sp>
        <p:nvSpPr>
          <p:cNvPr id="3091" name="Rectangle 19"/>
          <p:cNvSpPr>
            <a:spLocks noChangeArrowheads="1"/>
          </p:cNvSpPr>
          <p:nvPr/>
        </p:nvSpPr>
        <p:spPr bwMode="auto">
          <a:xfrm>
            <a:off x="3009900" y="2057400"/>
            <a:ext cx="4724400" cy="1085850"/>
          </a:xfrm>
          <a:prstGeom prst="rect">
            <a:avLst/>
          </a:prstGeom>
          <a:solidFill>
            <a:schemeClr val="bg1"/>
          </a:solidFill>
          <a:ln w="9525">
            <a:noFill/>
            <a:miter lim="800000"/>
            <a:headEnd/>
            <a:tailEnd/>
          </a:ln>
          <a:effectLst/>
        </p:spPr>
        <p:txBody>
          <a:bodyPr wrap="none" anchor="ct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8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308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08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308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339">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8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9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9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309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3090"/>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308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34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434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434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434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43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6" grpId="0" animBg="1"/>
      <p:bldP spid="3086" grpId="1" animBg="1"/>
      <p:bldP spid="3087" grpId="0" animBg="1"/>
      <p:bldP spid="3087" grpId="1" animBg="1"/>
      <p:bldP spid="3088" grpId="0" animBg="1"/>
      <p:bldP spid="3088" grpId="1" animBg="1"/>
      <p:bldP spid="3089" grpId="0" animBg="1"/>
      <p:bldP spid="3089" grpId="1" animBg="1"/>
      <p:bldP spid="3090" grpId="0" animBg="1"/>
      <p:bldP spid="3090" grpId="1" animBg="1"/>
      <p:bldP spid="3091" grpId="0" animBg="1"/>
      <p:bldP spid="3091"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mc2010">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amc2010</Template>
  <TotalTime>3413</TotalTime>
  <Words>1703</Words>
  <Application>Microsoft Office PowerPoint</Application>
  <PresentationFormat>On-screen Show (4:3)</PresentationFormat>
  <Paragraphs>375</Paragraphs>
  <Slides>32</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0" baseType="lpstr">
      <vt:lpstr>Arial</vt:lpstr>
      <vt:lpstr>Symbol</vt:lpstr>
      <vt:lpstr>Times Roman</vt:lpstr>
      <vt:lpstr>Tw Cen MT</vt:lpstr>
      <vt:lpstr>Wingdings</vt:lpstr>
      <vt:lpstr>Wingdings 2</vt:lpstr>
      <vt:lpstr>amc2010</vt:lpstr>
      <vt:lpstr>Equation</vt:lpstr>
      <vt:lpstr>Complex Numbers</vt:lpstr>
      <vt:lpstr>Why more numbers?</vt:lpstr>
      <vt:lpstr>What next?</vt:lpstr>
      <vt:lpstr>Roots +3 and -3</vt:lpstr>
      <vt:lpstr>Similarly</vt:lpstr>
      <vt:lpstr>What goes wrong?</vt:lpstr>
      <vt:lpstr>Extending our number system</vt:lpstr>
      <vt:lpstr>Solving equations</vt:lpstr>
      <vt:lpstr>Examples</vt:lpstr>
      <vt:lpstr>Solve the following for x</vt:lpstr>
      <vt:lpstr>Properties of i</vt:lpstr>
      <vt:lpstr>Complex Numbers</vt:lpstr>
      <vt:lpstr>Adding and subtracting</vt:lpstr>
      <vt:lpstr>Adding and subtracting</vt:lpstr>
      <vt:lpstr>Multiplication</vt:lpstr>
      <vt:lpstr>Multiplication</vt:lpstr>
      <vt:lpstr>Some for you to do</vt:lpstr>
      <vt:lpstr>Dividing using the complex conjugate</vt:lpstr>
      <vt:lpstr>PowerPoint Presentation</vt:lpstr>
      <vt:lpstr>The Argand Diagram</vt:lpstr>
      <vt:lpstr>New insights from the Argand Diagram</vt:lpstr>
      <vt:lpstr>Converting formats</vt:lpstr>
      <vt:lpstr>Angles</vt:lpstr>
      <vt:lpstr>z = rcis</vt:lpstr>
      <vt:lpstr>Now backwards</vt:lpstr>
      <vt:lpstr>Convert these missing formats</vt:lpstr>
      <vt:lpstr>Exponential format</vt:lpstr>
      <vt:lpstr>Special values of z</vt:lpstr>
      <vt:lpstr>Graphs using complex numbers</vt:lpstr>
      <vt:lpstr>Interesting plot – the spiral here r =   /10</vt:lpstr>
      <vt:lpstr>Another interesting plot- the annulus</vt:lpstr>
      <vt:lpstr>Tutorial and remainder of course</vt:lpstr>
    </vt:vector>
  </TitlesOfParts>
  <Company>University Of Greenwich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yvonne fryer</dc:creator>
  <cp:lastModifiedBy>Usman Basharat</cp:lastModifiedBy>
  <cp:revision>127</cp:revision>
  <dcterms:created xsi:type="dcterms:W3CDTF">2009-04-21T10:59:24Z</dcterms:created>
  <dcterms:modified xsi:type="dcterms:W3CDTF">2016-04-21T13:02:33Z</dcterms:modified>
</cp:coreProperties>
</file>