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79" r:id="rId6"/>
    <p:sldId id="280" r:id="rId7"/>
    <p:sldId id="281" r:id="rId8"/>
    <p:sldId id="28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 varScale="1">
        <p:scale>
          <a:sx n="109" d="100"/>
          <a:sy n="109" d="100"/>
        </p:scale>
        <p:origin x="3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0F5C-4D4F-4396-87B5-7502E15197BE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7162C-8640-403C-8F45-CB390B476D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162C-8640-403C-8F45-CB390B476DB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3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162C-8640-403C-8F45-CB390B476DB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1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2CF2F2-BF8E-4B65-BE12-CE06F2C05081}" type="datetimeFigureOut">
              <a:rPr lang="en-GB" smtClean="0"/>
              <a:pPr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24CF21-E3A5-401F-A6C7-D3C05CCEEE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MATH1111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Coins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Check:</a:t>
            </a:r>
          </a:p>
          <a:p>
            <a:pPr lvl="1">
              <a:buNone/>
            </a:pPr>
            <a:r>
              <a:rPr lang="en-GB" sz="3200" dirty="0" smtClean="0"/>
              <a:t>P(head)+P(tail) = ½ + ½ = 1.0</a:t>
            </a:r>
          </a:p>
          <a:p>
            <a:endParaRPr lang="en-GB" dirty="0" smtClean="0"/>
          </a:p>
          <a:p>
            <a:r>
              <a:rPr lang="en-GB" dirty="0" smtClean="0"/>
              <a:t>There are no other possible outcomes and the sum of the two probabilities is 1 which agrees with this.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Dice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single 6-sided die is rolled. </a:t>
            </a:r>
          </a:p>
          <a:p>
            <a:endParaRPr lang="en-GB" dirty="0" smtClean="0"/>
          </a:p>
          <a:p>
            <a:r>
              <a:rPr lang="en-GB" dirty="0" smtClean="0"/>
              <a:t>What is the probability of each outcome? </a:t>
            </a:r>
          </a:p>
          <a:p>
            <a:r>
              <a:rPr lang="en-GB" dirty="0" smtClean="0"/>
              <a:t>What is the probability </a:t>
            </a:r>
          </a:p>
          <a:p>
            <a:pPr lvl="1"/>
            <a:r>
              <a:rPr lang="en-GB" dirty="0" smtClean="0"/>
              <a:t>of rolling an even number? </a:t>
            </a:r>
          </a:p>
          <a:p>
            <a:pPr lvl="1"/>
            <a:r>
              <a:rPr lang="en-GB" dirty="0" smtClean="0"/>
              <a:t>of rolling an odd number? </a:t>
            </a:r>
          </a:p>
          <a:p>
            <a:r>
              <a:rPr lang="en-GB" dirty="0" smtClean="0"/>
              <a:t>Outcomes: The possible outcomes of this experiment are 1, 2, 3, 4, 5 and 6. </a:t>
            </a:r>
          </a:p>
        </p:txBody>
      </p:sp>
      <p:pic>
        <p:nvPicPr>
          <p:cNvPr id="3074" name="Picture 2" descr="C:\Users\fy02\AppData\Local\Microsoft\Windows\Temporary Internet Files\Content.IE5\WMXK0BSE\MM900286767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88640"/>
            <a:ext cx="1054641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Probabilities: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P(1) = </a:t>
            </a:r>
            <a:r>
              <a:rPr lang="en-GB" u="sng" dirty="0" smtClean="0"/>
              <a:t># of ways to roll a 1</a:t>
            </a:r>
            <a:r>
              <a:rPr lang="en-GB" dirty="0" smtClean="0"/>
              <a:t> = 1 / 6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		total # of sides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P(2) = </a:t>
            </a:r>
            <a:r>
              <a:rPr lang="en-GB" u="sng" dirty="0" smtClean="0"/>
              <a:t># of ways to roll a 2</a:t>
            </a:r>
            <a:r>
              <a:rPr lang="en-GB" dirty="0" smtClean="0"/>
              <a:t> = 1 / 6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		total # of sides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P(3) = </a:t>
            </a:r>
            <a:r>
              <a:rPr lang="en-GB" u="sng" dirty="0" smtClean="0"/>
              <a:t># of ways to roll a 3</a:t>
            </a:r>
            <a:r>
              <a:rPr lang="en-GB" dirty="0" smtClean="0"/>
              <a:t> = 1 / 6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		total # of sides 6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P(4) = 1 / 6 	P(5) =1 / 6 		P(6) 1 / 6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P(even) = </a:t>
            </a:r>
            <a:r>
              <a:rPr lang="en-GB" u="sng" dirty="0" smtClean="0"/>
              <a:t># ways to roll an even number</a:t>
            </a:r>
            <a:r>
              <a:rPr lang="en-GB" dirty="0" smtClean="0"/>
              <a:t> = 3 / 6 = 1 / 2 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			total # of sides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P(odd) = </a:t>
            </a:r>
            <a:r>
              <a:rPr lang="en-GB" u="sng" dirty="0" smtClean="0"/>
              <a:t># ways to roll an odd number</a:t>
            </a:r>
            <a:r>
              <a:rPr lang="en-GB" dirty="0" smtClean="0"/>
              <a:t> = 3 / 6 = 1 / 2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				total # of sides 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859216" cy="1252728"/>
          </a:xfrm>
        </p:spPr>
        <p:txBody>
          <a:bodyPr/>
          <a:lstStyle/>
          <a:p>
            <a:r>
              <a:rPr lang="en-GB" dirty="0" smtClean="0"/>
              <a:t>Example: Sweet Jar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775191"/>
            <a:ext cx="6696744" cy="4894169"/>
          </a:xfrm>
        </p:spPr>
        <p:txBody>
          <a:bodyPr>
            <a:normAutofit/>
          </a:bodyPr>
          <a:lstStyle/>
          <a:p>
            <a:r>
              <a:rPr lang="en-GB" sz="2600" dirty="0" smtClean="0"/>
              <a:t>A sweet jar contains 10 yellow sweets, 5 red sweets, 13 white sweets and 8 orange sweets.</a:t>
            </a:r>
          </a:p>
          <a:p>
            <a:endParaRPr lang="en-GB" sz="2600" dirty="0" smtClean="0"/>
          </a:p>
          <a:p>
            <a:r>
              <a:rPr lang="en-GB" sz="2600" dirty="0" smtClean="0"/>
              <a:t>What’s the probability of picking a yellow sweet?</a:t>
            </a:r>
          </a:p>
          <a:p>
            <a:pPr lvl="1"/>
            <a:r>
              <a:rPr lang="en-GB" sz="2400" b="1" dirty="0" smtClean="0">
                <a:solidFill>
                  <a:srgbClr val="002060"/>
                </a:solidFill>
              </a:rPr>
              <a:t>P(yellow) = 10/ (10+5+13+8) = 10/36=5/18</a:t>
            </a:r>
          </a:p>
          <a:p>
            <a:endParaRPr lang="en-GB" sz="2600" b="1" dirty="0" smtClean="0">
              <a:solidFill>
                <a:srgbClr val="002060"/>
              </a:solidFill>
            </a:endParaRPr>
          </a:p>
          <a:p>
            <a:r>
              <a:rPr lang="en-GB" sz="2600" dirty="0" smtClean="0"/>
              <a:t>What’s the probability of not picking a yellow sweet?</a:t>
            </a:r>
          </a:p>
          <a:p>
            <a:pPr marL="658368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2400" b="1" dirty="0" smtClean="0">
                <a:solidFill>
                  <a:srgbClr val="002060"/>
                </a:solidFill>
              </a:rPr>
              <a:t>P(not yellow) = 1 – 5/18 =13/18</a:t>
            </a:r>
          </a:p>
          <a:p>
            <a:pPr marL="658368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2400" dirty="0" smtClean="0"/>
              <a:t>P(A’) = 1 - P(A) </a:t>
            </a:r>
            <a:endParaRPr lang="en-GB" sz="2400" b="1" dirty="0" smtClean="0">
              <a:solidFill>
                <a:srgbClr val="002060"/>
              </a:solidFill>
            </a:endParaRPr>
          </a:p>
        </p:txBody>
      </p:sp>
      <p:pic>
        <p:nvPicPr>
          <p:cNvPr id="4105" name="Picture 9" descr="C:\Users\fy02\AppData\Local\Microsoft\Windows\Temporary Internet Files\Content.IE5\BB9SNB8S\MP900430663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8F6"/>
              </a:clrFrom>
              <a:clrTo>
                <a:srgbClr val="F8F8F6">
                  <a:alpha val="0"/>
                </a:srgbClr>
              </a:clrTo>
            </a:clrChange>
          </a:blip>
          <a:srcRect l="38552" r="5761"/>
          <a:stretch>
            <a:fillRect/>
          </a:stretch>
        </p:blipFill>
        <p:spPr bwMode="auto">
          <a:xfrm>
            <a:off x="-36512" y="0"/>
            <a:ext cx="28083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probability of an event is the measure of the chance that the event will occur as a result of an experiment. </a:t>
            </a:r>
          </a:p>
          <a:p>
            <a:r>
              <a:rPr lang="en-GB" dirty="0" smtClean="0"/>
              <a:t>The probability of an event A is the number of ways event A can occur divided by the total number of possible outcomes. </a:t>
            </a:r>
          </a:p>
          <a:p>
            <a:r>
              <a:rPr lang="en-GB" dirty="0" smtClean="0"/>
              <a:t>The probability of an event A, symbolized by P(A), is a number between 0 and 1, inclusive, that measures the likelihood of an event in the following way: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P(A) &gt; P(B) then event A is more likely to occur than event B. </a:t>
            </a:r>
          </a:p>
          <a:p>
            <a:endParaRPr lang="en-GB" dirty="0" smtClean="0"/>
          </a:p>
          <a:p>
            <a:r>
              <a:rPr lang="en-GB" dirty="0" smtClean="0"/>
              <a:t>If P(A) = P(B) then events A and B are equally likely to occur. </a:t>
            </a:r>
          </a:p>
          <a:p>
            <a:endParaRPr lang="en-GB" dirty="0" smtClean="0"/>
          </a:p>
          <a:p>
            <a:r>
              <a:rPr lang="en-GB" dirty="0" smtClean="0"/>
              <a:t>Impossible Event:   P(A) = 0</a:t>
            </a:r>
          </a:p>
          <a:p>
            <a:endParaRPr lang="en-GB" dirty="0" smtClean="0"/>
          </a:p>
          <a:p>
            <a:r>
              <a:rPr lang="en-GB" dirty="0" smtClean="0"/>
              <a:t>Certain Event:	P(A) = 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rule 1 for 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two events, A and B, are </a:t>
            </a:r>
            <a:r>
              <a:rPr lang="en-GB" b="1" dirty="0" smtClean="0"/>
              <a:t>mutually exclusive</a:t>
            </a:r>
            <a:r>
              <a:rPr lang="en-GB" dirty="0" smtClean="0"/>
              <a:t>, the probability that A or B will occur is the sum of the probability of each event. </a:t>
            </a:r>
          </a:p>
          <a:p>
            <a:pPr lvl="1"/>
            <a:r>
              <a:rPr lang="en-GB" dirty="0" smtClean="0"/>
              <a:t>P(A or B) = P(A) + P(B)</a:t>
            </a:r>
          </a:p>
          <a:p>
            <a:pPr lvl="1"/>
            <a:endParaRPr lang="en-GB" dirty="0" smtClean="0"/>
          </a:p>
          <a:p>
            <a:r>
              <a:rPr lang="en-GB" sz="2800" dirty="0" err="1" smtClean="0"/>
              <a:t>Eg</a:t>
            </a:r>
            <a:r>
              <a:rPr lang="en-GB" sz="2800" dirty="0" smtClean="0"/>
              <a:t>., A single 6-sided die is rolled. What is the probability of rolling a 2 or a 5? </a:t>
            </a:r>
          </a:p>
          <a:p>
            <a:pPr lvl="1">
              <a:buNone/>
            </a:pPr>
            <a:r>
              <a:rPr lang="en-GB" dirty="0" smtClean="0"/>
              <a:t>Probabilities: P(2) = 1/6,</a:t>
            </a:r>
            <a:r>
              <a:rPr lang="en-GB" u="sng" dirty="0" smtClean="0"/>
              <a:t> </a:t>
            </a:r>
            <a:r>
              <a:rPr lang="en-GB" dirty="0" smtClean="0"/>
              <a:t> P(5) = 1/6</a:t>
            </a:r>
            <a:r>
              <a:rPr lang="en-GB" u="sng" dirty="0" smtClean="0"/>
              <a:t> </a:t>
            </a:r>
          </a:p>
          <a:p>
            <a:pPr lvl="1">
              <a:buNone/>
            </a:pPr>
            <a:r>
              <a:rPr lang="en-GB" dirty="0" smtClean="0"/>
              <a:t>P(2</a:t>
            </a:r>
            <a:r>
              <a:rPr lang="en-GB" sz="2400" dirty="0" smtClean="0"/>
              <a:t> </a:t>
            </a:r>
            <a:r>
              <a:rPr lang="en-GB" dirty="0" smtClean="0"/>
              <a:t>or 5) = P(2) + P(5) = 1 /6 + 1 /6 = 2 / 6 = 1/ 3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rule 2 for 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two events, A and B, are </a:t>
            </a:r>
            <a:r>
              <a:rPr lang="en-GB" b="1" dirty="0" smtClean="0"/>
              <a:t>non-mutually exclusive</a:t>
            </a:r>
            <a:r>
              <a:rPr lang="en-GB" dirty="0" smtClean="0"/>
              <a:t>, the probability that A or B will occur is: </a:t>
            </a:r>
          </a:p>
          <a:p>
            <a:pPr lvl="1"/>
            <a:r>
              <a:rPr lang="en-GB" dirty="0" smtClean="0"/>
              <a:t>P(A or B) = P(A) + P(B) - P(A and B)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the rule, P(A and B) refers to the overlap of the two events. </a:t>
            </a:r>
          </a:p>
          <a:p>
            <a:pPr>
              <a:buNone/>
            </a:pPr>
            <a:r>
              <a:rPr lang="en-GB" dirty="0" smtClean="0"/>
              <a:t>	[think sets]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probability of a student owning a laptop is 0.77, of owning a phone is 0.89 and of owning both is 0.69. If a student is chosen at random, what is the probability that the student owns a laptop or a phone?</a:t>
            </a:r>
          </a:p>
          <a:p>
            <a:endParaRPr lang="en-GB" dirty="0" smtClean="0"/>
          </a:p>
          <a:p>
            <a:r>
              <a:rPr lang="en-GB" dirty="0" smtClean="0"/>
              <a:t>P(A or B) = P(A) + P(B) - P(A and B)</a:t>
            </a:r>
          </a:p>
          <a:p>
            <a:r>
              <a:rPr lang="en-GB" dirty="0" smtClean="0"/>
              <a:t>P(A or B) = 0.77 + 0.89 – 0.69 = 0.97</a:t>
            </a:r>
            <a:endParaRPr lang="en-GB" dirty="0"/>
          </a:p>
        </p:txBody>
      </p:sp>
      <p:pic>
        <p:nvPicPr>
          <p:cNvPr id="4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Multiplication rule 1 for 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events, A and B, are </a:t>
            </a:r>
            <a:r>
              <a:rPr lang="en-GB" b="1" dirty="0" smtClean="0"/>
              <a:t>independent</a:t>
            </a:r>
            <a:r>
              <a:rPr lang="en-GB" dirty="0" smtClean="0"/>
              <a:t> if the fact that A occurs does not affect the probability of B occurring.</a:t>
            </a:r>
          </a:p>
          <a:p>
            <a:endParaRPr lang="en-GB" dirty="0" smtClean="0"/>
          </a:p>
          <a:p>
            <a:r>
              <a:rPr lang="en-GB" dirty="0" smtClean="0"/>
              <a:t>When two events, A and B, are independent, the probability of both occurring is: </a:t>
            </a:r>
          </a:p>
          <a:p>
            <a:pPr>
              <a:buNone/>
            </a:pPr>
            <a:r>
              <a:rPr lang="en-GB" dirty="0" smtClean="0"/>
              <a:t>		P(A and B) = P(A) </a:t>
            </a:r>
            <a:r>
              <a:rPr lang="en-GB" b="1" dirty="0" smtClean="0"/>
              <a:t>·</a:t>
            </a:r>
            <a:r>
              <a:rPr lang="en-GB" dirty="0" smtClean="0"/>
              <a:t> P(B)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Probability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775191"/>
            <a:ext cx="8363272" cy="462560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i="1" dirty="0" smtClean="0"/>
              <a:t>			“60% chance of precipitation”</a:t>
            </a:r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endParaRPr lang="en-GB" i="1" dirty="0" smtClean="0"/>
          </a:p>
          <a:p>
            <a:pPr marL="2324100" indent="0">
              <a:buNone/>
            </a:pPr>
            <a:endParaRPr lang="en-GB" i="1" dirty="0" smtClean="0"/>
          </a:p>
          <a:p>
            <a:pPr marL="2324100" indent="0">
              <a:buNone/>
            </a:pPr>
            <a:r>
              <a:rPr lang="en-GB" i="1" dirty="0" smtClean="0"/>
              <a:t>“chance of winning the UK lottery, the odds of picking all 6 correct numbers is </a:t>
            </a:r>
            <a:r>
              <a:rPr lang="en-GB" dirty="0" smtClean="0"/>
              <a:t>1 in 13,983,816”</a:t>
            </a:r>
          </a:p>
          <a:p>
            <a:pPr algn="r">
              <a:buNone/>
            </a:pPr>
            <a:r>
              <a:rPr lang="en-GB" sz="2400" dirty="0" smtClean="0"/>
              <a:t>(49!/(6!*(49-6)!) combinations of numbers) 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			- Examples of probability in everyday life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28" name="Picture 4" descr="C:\Users\fy02\AppData\Local\Microsoft\Windows\Temporary Internet Files\Content.IE5\9PK4JPBA\MM900189253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768" y="1412776"/>
            <a:ext cx="2088232" cy="2088232"/>
          </a:xfrm>
          <a:prstGeom prst="rect">
            <a:avLst/>
          </a:prstGeom>
          <a:noFill/>
        </p:spPr>
      </p:pic>
      <p:pic>
        <p:nvPicPr>
          <p:cNvPr id="1029" name="Picture 5" descr="C:\Users\fy02\AppData\Local\Microsoft\Windows\Temporary Internet Files\Content.IE5\VP970R1O\MP90030945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00400"/>
            <a:ext cx="2444496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fy02\AppData\Local\Microsoft\Windows\Temporary Internet Files\Content.IE5\4CJBBAV7\MP90043871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4973" y="5085184"/>
            <a:ext cx="2359027" cy="17728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coin &amp; die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coin is tossed and a single 6-sided die is rolled. </a:t>
            </a:r>
          </a:p>
          <a:p>
            <a:r>
              <a:rPr lang="en-GB" dirty="0" smtClean="0"/>
              <a:t>Find the probability of landing on the head side of the coin and rolling a 3 on the die.</a:t>
            </a:r>
          </a:p>
          <a:p>
            <a:endParaRPr lang="en-GB" dirty="0" smtClean="0"/>
          </a:p>
          <a:p>
            <a:r>
              <a:rPr lang="en-GB" dirty="0" smtClean="0"/>
              <a:t>P(head) = 1 /2 </a:t>
            </a:r>
          </a:p>
          <a:p>
            <a:r>
              <a:rPr lang="en-GB" dirty="0" smtClean="0"/>
              <a:t>P(3) = 1 /6</a:t>
            </a:r>
          </a:p>
          <a:p>
            <a:r>
              <a:rPr lang="en-GB" dirty="0" smtClean="0"/>
              <a:t>P(head and 3) = P(head) </a:t>
            </a:r>
            <a:r>
              <a:rPr lang="en-GB" b="1" dirty="0" smtClean="0"/>
              <a:t>·</a:t>
            </a:r>
            <a:r>
              <a:rPr lang="en-GB" dirty="0" smtClean="0"/>
              <a:t> P(3) = ½ * 1/6 = 1/12</a:t>
            </a:r>
            <a:endParaRPr lang="en-GB" dirty="0"/>
          </a:p>
        </p:txBody>
      </p:sp>
      <p:pic>
        <p:nvPicPr>
          <p:cNvPr id="6146" name="Picture 2" descr="C:\Users\fy02\AppData\Local\Microsoft\Windows\Temporary Internet Files\Content.IE5\4CJBBAV7\MC90043214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0"/>
            <a:ext cx="1908175" cy="1895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cards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card is chosen at random from a deck of 52 cards. It is then replaced and a second card is chosen. What is the probability of choosing a jack and then an eight? 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2060"/>
                </a:solidFill>
              </a:rPr>
              <a:t>P(jack) = 4/52,	 P(8) =4/52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P(jack and 8) = P(jack)</a:t>
            </a:r>
            <a:r>
              <a:rPr lang="en-GB" b="1" dirty="0" smtClean="0">
                <a:solidFill>
                  <a:srgbClr val="002060"/>
                </a:solidFill>
              </a:rPr>
              <a:t>*</a:t>
            </a:r>
            <a:r>
              <a:rPr lang="en-GB" dirty="0" smtClean="0">
                <a:solidFill>
                  <a:srgbClr val="002060"/>
                </a:solidFill>
              </a:rPr>
              <a:t>P(8)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				= 4/52 * 4/52</a:t>
            </a:r>
          </a:p>
          <a:p>
            <a:pPr>
              <a:buNone/>
            </a:pPr>
            <a:r>
              <a:rPr lang="en-GB" dirty="0" smtClean="0">
                <a:solidFill>
                  <a:srgbClr val="002060"/>
                </a:solidFill>
              </a:rPr>
              <a:t>				= 16/2704= 1 /169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4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  <p:pic>
        <p:nvPicPr>
          <p:cNvPr id="5122" name="Picture 2" descr="C:\Users\fy02\AppData\Local\Microsoft\Windows\Temporary Internet Files\Content.IE5\2ZCZREFJ\MC90043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501008"/>
            <a:ext cx="2286521" cy="1943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Pizza (with replacement)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survey found that 9 out of 10 students like pizza. If three students are chosen at random with replacement, what is the probability that all three students like pizza? </a:t>
            </a:r>
          </a:p>
          <a:p>
            <a:endParaRPr lang="en-GB" dirty="0" smtClean="0"/>
          </a:p>
          <a:p>
            <a:r>
              <a:rPr lang="en-GB" dirty="0" smtClean="0"/>
              <a:t>P(student 1 likes pizza) = 9/10</a:t>
            </a:r>
          </a:p>
          <a:p>
            <a:r>
              <a:rPr lang="en-GB" dirty="0" smtClean="0"/>
              <a:t>P(student 2 likes pizza) = 9/10</a:t>
            </a:r>
          </a:p>
          <a:p>
            <a:r>
              <a:rPr lang="en-GB" dirty="0" smtClean="0"/>
              <a:t>P(student 3 likes pizza) = 9/10</a:t>
            </a:r>
          </a:p>
          <a:p>
            <a:r>
              <a:rPr lang="en-GB" dirty="0" smtClean="0"/>
              <a:t>P(student 1 and student 2 and student 3 like pizza) = 9/10 * 9/10* 9/10 = 729/1000</a:t>
            </a:r>
          </a:p>
          <a:p>
            <a:r>
              <a:rPr lang="en-GB" dirty="0" smtClean="0"/>
              <a:t>Note – could be the same student picked!</a:t>
            </a:r>
            <a:endParaRPr lang="en-GB" dirty="0"/>
          </a:p>
        </p:txBody>
      </p:sp>
      <p:pic>
        <p:nvPicPr>
          <p:cNvPr id="1026" name="Picture 2" descr="C:\Users\fy02\AppData\Local\Microsoft\Windows\Temporary Internet Files\Content.IE5\WTVMFLE5\MC90044177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56992"/>
            <a:ext cx="2163688" cy="21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Multiplication rule 2 for 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Two events are </a:t>
            </a:r>
            <a:r>
              <a:rPr lang="en-GB" b="1" dirty="0" smtClean="0"/>
              <a:t>dependent</a:t>
            </a:r>
            <a:r>
              <a:rPr lang="en-GB" dirty="0" smtClean="0"/>
              <a:t> if the outcome or occurrence of the first affects the outcome or occurrence of the second so that the probability is changed. 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b="1" dirty="0" smtClean="0"/>
              <a:t>conditional probability</a:t>
            </a:r>
            <a:r>
              <a:rPr lang="en-GB" dirty="0" smtClean="0"/>
              <a:t> of an event B in relationship to an event A is the probability that event B occurs given that event A has already occurred. The notation for conditional probability is P(B|A) [pronounced as </a:t>
            </a:r>
            <a:r>
              <a:rPr lang="en-GB" i="1" dirty="0" smtClean="0"/>
              <a:t>The probability of event B given A</a:t>
            </a:r>
            <a:r>
              <a:rPr lang="en-GB" dirty="0" smtClean="0"/>
              <a:t>].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Multiplication rule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two events, A and B, are dependent, the probability of both occurring is: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P(A and B) = P(A) </a:t>
            </a:r>
            <a:r>
              <a:rPr lang="en-GB" b="1" dirty="0" smtClean="0"/>
              <a:t>·</a:t>
            </a:r>
            <a:r>
              <a:rPr lang="en-GB" dirty="0" smtClean="0"/>
              <a:t> P(B|A) </a:t>
            </a:r>
          </a:p>
          <a:p>
            <a:pPr>
              <a:buNone/>
            </a:pPr>
            <a:r>
              <a:rPr lang="en-GB" dirty="0" smtClean="0"/>
              <a:t>also</a:t>
            </a:r>
            <a:endParaRPr lang="en-GB" dirty="0"/>
          </a:p>
          <a:p>
            <a:pPr>
              <a:buNone/>
            </a:pPr>
            <a:r>
              <a:rPr lang="en-GB" dirty="0" smtClean="0"/>
              <a:t>		P(A </a:t>
            </a:r>
            <a:r>
              <a:rPr lang="en-GB" dirty="0"/>
              <a:t>and B) = </a:t>
            </a:r>
            <a:r>
              <a:rPr lang="en-GB" dirty="0" smtClean="0"/>
              <a:t>P(B) </a:t>
            </a:r>
            <a:r>
              <a:rPr lang="en-GB" b="1" dirty="0"/>
              <a:t>·</a:t>
            </a:r>
            <a:r>
              <a:rPr lang="en-GB" dirty="0"/>
              <a:t> </a:t>
            </a:r>
            <a:r>
              <a:rPr lang="en-GB" dirty="0" smtClean="0"/>
              <a:t>P(A|B)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defective computers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 shipment of 20 computers, 3 are defective. Three computers are randomly selected and tested. What is the probability that all three are defective if the first and second ones are not replaced after being tested? </a:t>
            </a:r>
          </a:p>
          <a:p>
            <a:endParaRPr lang="en-GB" sz="1800" dirty="0" smtClean="0"/>
          </a:p>
          <a:p>
            <a:r>
              <a:rPr lang="en-GB" sz="2400" dirty="0" smtClean="0"/>
              <a:t>P(3 defectives) = </a:t>
            </a:r>
          </a:p>
          <a:p>
            <a:r>
              <a:rPr lang="en-GB" sz="2400" dirty="0" smtClean="0"/>
              <a:t>P(1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defective and 2</a:t>
            </a:r>
            <a:r>
              <a:rPr lang="en-GB" sz="2400" baseline="30000" dirty="0" smtClean="0"/>
              <a:t>nd</a:t>
            </a:r>
            <a:r>
              <a:rPr lang="en-GB" sz="2400" dirty="0" smtClean="0"/>
              <a:t> defective and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defective) = </a:t>
            </a:r>
          </a:p>
          <a:p>
            <a:pPr>
              <a:buNone/>
            </a:pPr>
            <a:r>
              <a:rPr lang="en-GB" sz="2400" dirty="0" smtClean="0"/>
              <a:t>		3/20 * 2/19 * 1/18 = 6/6840 = 1/1140</a:t>
            </a:r>
            <a:endParaRPr lang="en-GB" sz="2400" dirty="0"/>
          </a:p>
        </p:txBody>
      </p:sp>
      <p:pic>
        <p:nvPicPr>
          <p:cNvPr id="7172" name="Picture 4" descr="C:\Users\fy02\AppData\Local\Microsoft\Windows\Temporary Internet Files\Content.IE5\WMXK0BSE\MC9002807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501" y="5085184"/>
            <a:ext cx="1608499" cy="1602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probabilities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628800"/>
          <a:ext cx="792088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06"/>
                <a:gridCol w="6304374"/>
              </a:tblGrid>
              <a:tr h="49280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Event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Probability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0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P(A) </a:t>
                      </a:r>
                      <a:r>
                        <a:rPr lang="en-GB" sz="2800" dirty="0" smtClean="0">
                          <a:sym typeface="Symbol"/>
                        </a:rPr>
                        <a:t> [0,1]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0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 A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P(A’) = 1 – P(A)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59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 or B 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P(A</a:t>
                      </a:r>
                      <a:r>
                        <a:rPr lang="en-GB" sz="2800" dirty="0" smtClean="0">
                          <a:sym typeface="Symbol"/>
                        </a:rPr>
                        <a:t>B) = P(A) + P(B) – P(AB)</a:t>
                      </a:r>
                    </a:p>
                    <a:p>
                      <a:r>
                        <a:rPr lang="en-GB" sz="2800" dirty="0" smtClean="0">
                          <a:sym typeface="Symbol"/>
                        </a:rPr>
                        <a:t>P(AB) = P(A</a:t>
                      </a:r>
                      <a:r>
                        <a:rPr lang="en-GB" sz="2800" baseline="0" dirty="0" smtClean="0">
                          <a:sym typeface="Symbol"/>
                        </a:rPr>
                        <a:t>) + P(B)   if A and B mutually exclusive</a:t>
                      </a:r>
                      <a:endParaRPr lang="en-GB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59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 and B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P(A</a:t>
                      </a:r>
                      <a:r>
                        <a:rPr lang="en-GB" sz="2800" dirty="0" smtClean="0">
                          <a:sym typeface="Symbol"/>
                        </a:rPr>
                        <a:t>B) = P(A\B)P(B) = P(B\A)P(A)</a:t>
                      </a:r>
                    </a:p>
                    <a:p>
                      <a:r>
                        <a:rPr lang="en-GB" sz="2800" dirty="0" smtClean="0">
                          <a:sym typeface="Symbol"/>
                        </a:rPr>
                        <a:t>P(AB) = P(A)P(B)    if A and B are independent </a:t>
                      </a:r>
                      <a:endParaRPr lang="en-GB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A given B</a:t>
                      </a:r>
                      <a:endParaRPr lang="en-GB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P(A\B) = P(A</a:t>
                      </a:r>
                      <a:r>
                        <a:rPr lang="en-GB" sz="2800" dirty="0" smtClean="0">
                          <a:sym typeface="Symbol"/>
                        </a:rPr>
                        <a:t>B)/P(B)  =  P(B\A)P(A)/P(B)</a:t>
                      </a:r>
                      <a:endParaRPr lang="en-GB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for you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507288" cy="51125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you pick a card from a standard pack of playing cards – 4 suits, 13 cards each, what’s the chance/probability of picking a heart or a face card (Jack, Queen, King)?</a:t>
            </a:r>
          </a:p>
          <a:p>
            <a:endParaRPr lang="en-GB" dirty="0" smtClean="0"/>
          </a:p>
          <a:p>
            <a:r>
              <a:rPr lang="en-GB" dirty="0" smtClean="0"/>
              <a:t>P(Heart) = 13 / 52 = 1 / 4</a:t>
            </a:r>
          </a:p>
          <a:p>
            <a:r>
              <a:rPr lang="en-GB" dirty="0" smtClean="0"/>
              <a:t>P(Face card) = 4 * 3 / 52 = 12/52 = 3/13</a:t>
            </a:r>
          </a:p>
          <a:p>
            <a:r>
              <a:rPr lang="en-GB" dirty="0"/>
              <a:t>P(Heart </a:t>
            </a:r>
            <a:r>
              <a:rPr lang="en-GB" dirty="0" smtClean="0"/>
              <a:t>&amp; </a:t>
            </a:r>
            <a:r>
              <a:rPr lang="en-GB" dirty="0"/>
              <a:t>Face card</a:t>
            </a:r>
            <a:r>
              <a:rPr lang="en-GB" dirty="0" smtClean="0"/>
              <a:t>) = 3/52</a:t>
            </a:r>
          </a:p>
          <a:p>
            <a:endParaRPr lang="en-GB" dirty="0" smtClean="0"/>
          </a:p>
          <a:p>
            <a:r>
              <a:rPr lang="en-GB" dirty="0" smtClean="0"/>
              <a:t>P(Heart or Face card) = 13/52 + 12/52 – 3/52=22/52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[3 cards both hearts and face cards so need to be subtracted otherwise counting twice]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8519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5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for you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Non-Mutually Exclusive</a:t>
            </a:r>
          </a:p>
          <a:p>
            <a:pPr>
              <a:buNone/>
            </a:pPr>
            <a:r>
              <a:rPr lang="en-GB" dirty="0" smtClean="0"/>
              <a:t>	When drawing a single card at random from a regular deck of cards, the chance (probability) of getting a heart or a face card (J,Q,K) (or one that is both) is ,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because of the 52 cards of a deck 13 are hearts, 12 are face cards, and 3 are both: here the possibilities included in the "3 that are both" are included in each of the "13 hearts" and the "12 face cards" but should only be counted once.</a:t>
            </a:r>
            <a:endParaRPr lang="en-GB" dirty="0"/>
          </a:p>
        </p:txBody>
      </p:sp>
      <p:pic>
        <p:nvPicPr>
          <p:cNvPr id="4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Toss a coin 10 times and note the number of heads and tails ... Then tell me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244"/>
              </p:ext>
            </p:extLst>
          </p:nvPr>
        </p:nvGraphicFramePr>
        <p:xfrm>
          <a:off x="1475656" y="3284984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Heads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Tails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5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6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Probability</a:t>
            </a:r>
            <a:r>
              <a:rPr lang="en-GB" dirty="0" smtClean="0"/>
              <a:t> </a:t>
            </a:r>
          </a:p>
          <a:p>
            <a:r>
              <a:rPr lang="en-GB" dirty="0" smtClean="0"/>
              <a:t>Probability is a measure of the expectation that an event will occur or a statement is true. Probabilities are given a value between 0 (will not occur) and 1 (will occur). 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eg</a:t>
            </a:r>
            <a:r>
              <a:rPr lang="en-GB" dirty="0" smtClean="0"/>
              <a:t>., probability that it will rain =60%, 0.6</a:t>
            </a:r>
          </a:p>
          <a:p>
            <a:r>
              <a:rPr lang="en-GB" dirty="0" smtClean="0"/>
              <a:t>The higher the probability of an event, the more certain we are that the event will occur.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Probability says that heads have a 1/2 chance, so we would </a:t>
            </a:r>
            <a:r>
              <a:rPr lang="en-GB" b="1" dirty="0" smtClean="0"/>
              <a:t>expect half the total to be Heads</a:t>
            </a:r>
            <a:r>
              <a:rPr lang="en-GB" dirty="0" smtClean="0"/>
              <a:t>. </a:t>
            </a:r>
            <a:r>
              <a:rPr lang="en-GB" dirty="0" err="1" smtClean="0"/>
              <a:t>Ie</a:t>
            </a:r>
            <a:r>
              <a:rPr lang="en-GB" dirty="0" smtClean="0"/>
              <a:t> 5 when tossing the coin 10 times.</a:t>
            </a:r>
          </a:p>
          <a:p>
            <a:endParaRPr lang="en-GB" dirty="0" smtClean="0"/>
          </a:p>
          <a:p>
            <a:r>
              <a:rPr lang="en-GB" dirty="0" smtClean="0"/>
              <a:t>But when you actually try it out you might get 4 heads, or 6 or 7 heads ... or anything really, but in most cases it will be a number near 5.</a:t>
            </a:r>
          </a:p>
          <a:p>
            <a:endParaRPr lang="en-GB" dirty="0" smtClean="0"/>
          </a:p>
          <a:p>
            <a:r>
              <a:rPr lang="en-GB" dirty="0" smtClean="0"/>
              <a:t>Probability does not tell us exactly what will happen, it is just a guide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double dice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5191"/>
            <a:ext cx="8640960" cy="4894169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You decide to see how many times a "double" would come up when throwing 2 dice.</a:t>
            </a:r>
          </a:p>
          <a:p>
            <a:r>
              <a:rPr lang="en-GB" dirty="0" smtClean="0"/>
              <a:t>Each time the two dice are thrown is an </a:t>
            </a:r>
            <a:r>
              <a:rPr lang="en-GB" b="1" dirty="0" smtClean="0"/>
              <a:t>Experiment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an Experiment because the result is uncertain.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Event</a:t>
            </a:r>
            <a:r>
              <a:rPr lang="en-GB" dirty="0" smtClean="0"/>
              <a:t> you are looking for is a "double", where both dice have the same number. It is made up of these </a:t>
            </a:r>
            <a:r>
              <a:rPr lang="en-GB" b="1" dirty="0" smtClean="0"/>
              <a:t>6 Sample Points</a:t>
            </a:r>
            <a:r>
              <a:rPr lang="en-GB" dirty="0" smtClean="0"/>
              <a:t>:</a:t>
            </a:r>
          </a:p>
          <a:p>
            <a:r>
              <a:rPr lang="en-GB" dirty="0" smtClean="0"/>
              <a:t>{1,1} {2,2} {3,3} {4,4} {5,5} and {6,6}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Sample Space</a:t>
            </a:r>
            <a:r>
              <a:rPr lang="en-GB" dirty="0" smtClean="0"/>
              <a:t> is all possible outcomes (</a:t>
            </a:r>
            <a:r>
              <a:rPr lang="en-GB" b="1" dirty="0" smtClean="0"/>
              <a:t>36 Sample Points</a:t>
            </a:r>
            <a:r>
              <a:rPr lang="en-GB" dirty="0" smtClean="0"/>
              <a:t>): </a:t>
            </a:r>
          </a:p>
          <a:p>
            <a:r>
              <a:rPr lang="en-GB" dirty="0" smtClean="0"/>
              <a:t>{1,1} {1,2} {1,3} {1,4} ... {6,3} {6,4} {6,5} {6,6} 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r>
              <a:rPr lang="en-GB" dirty="0" smtClean="0"/>
              <a:t>These are your Results:</a:t>
            </a:r>
          </a:p>
          <a:p>
            <a:r>
              <a:rPr lang="en-GB" dirty="0" smtClean="0"/>
              <a:t>Experiment - is it a Double?   {3,4} No,  {5,1}No,  {2,2}</a:t>
            </a:r>
            <a:r>
              <a:rPr lang="en-GB" b="1" dirty="0" smtClean="0"/>
              <a:t>Yes,  </a:t>
            </a:r>
            <a:r>
              <a:rPr lang="en-GB" dirty="0" smtClean="0"/>
              <a:t>{6,3}No......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r>
              <a:rPr lang="en-GB" dirty="0" smtClean="0"/>
              <a:t>After 100 </a:t>
            </a:r>
            <a:r>
              <a:rPr lang="en-GB" b="1" dirty="0" smtClean="0"/>
              <a:t>Experiments</a:t>
            </a:r>
            <a:r>
              <a:rPr lang="en-GB" dirty="0" smtClean="0"/>
              <a:t>, you had 19 "double" </a:t>
            </a:r>
            <a:r>
              <a:rPr lang="en-GB" b="1" dirty="0" smtClean="0"/>
              <a:t>Events</a:t>
            </a:r>
            <a:r>
              <a:rPr lang="en-GB" dirty="0" smtClean="0"/>
              <a:t> ... is that close to what you would expect?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Example: double dice </a:t>
            </a:r>
            <a:r>
              <a:rPr lang="en-GB" sz="2800" dirty="0" smtClean="0"/>
              <a:t>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Actual probability of a double is:</a:t>
            </a:r>
          </a:p>
          <a:p>
            <a:r>
              <a:rPr lang="en-GB" dirty="0" smtClean="0"/>
              <a:t>P(double) = 6/36 = 1/6 = 0.16667</a:t>
            </a:r>
          </a:p>
          <a:p>
            <a:endParaRPr lang="en-GB" dirty="0" smtClean="0"/>
          </a:p>
          <a:p>
            <a:r>
              <a:rPr lang="en-GB" dirty="0" smtClean="0"/>
              <a:t>Observed probability/chance of a double is:</a:t>
            </a:r>
          </a:p>
          <a:p>
            <a:r>
              <a:rPr lang="en-GB" dirty="0" smtClean="0"/>
              <a:t>P(doubles observed) = 19/100 = 0.19</a:t>
            </a:r>
          </a:p>
          <a:p>
            <a:endParaRPr lang="en-GB" dirty="0" smtClean="0"/>
          </a:p>
          <a:p>
            <a:r>
              <a:rPr lang="en-GB" dirty="0" smtClean="0"/>
              <a:t>Looks reasonable, would consider larger sample size.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line</a:t>
            </a:r>
            <a:endParaRPr lang="en-GB" dirty="0"/>
          </a:p>
        </p:txBody>
      </p:sp>
      <p:sp>
        <p:nvSpPr>
          <p:cNvPr id="19" name="Content Placeholder 18"/>
          <p:cNvSpPr txBox="1">
            <a:spLocks noGrp="1"/>
          </p:cNvSpPr>
          <p:nvPr>
            <p:ph idx="1"/>
          </p:nvPr>
        </p:nvSpPr>
        <p:spPr>
          <a:xfrm>
            <a:off x="457200" y="1775191"/>
            <a:ext cx="8229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GB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3068960"/>
            <a:ext cx="8568952" cy="1870467"/>
            <a:chOff x="323528" y="3068960"/>
            <a:chExt cx="8568952" cy="187046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9552" y="4077072"/>
              <a:ext cx="820891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88024" y="3717032"/>
              <a:ext cx="0" cy="360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4077072"/>
              <a:ext cx="0" cy="360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32240" y="4077072"/>
              <a:ext cx="0" cy="360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04448" y="3645024"/>
              <a:ext cx="0" cy="360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9552" y="3717032"/>
              <a:ext cx="0" cy="36000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7544" y="3284984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0</a:t>
              </a:r>
              <a:endParaRPr lang="en-GB" sz="3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21297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0.5</a:t>
              </a:r>
              <a:endParaRPr lang="en-GB" sz="3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44408" y="3212976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1</a:t>
              </a:r>
              <a:endParaRPr lang="en-GB" sz="3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7744" y="4293096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0.25</a:t>
              </a:r>
              <a:endParaRPr lang="en-GB" sz="3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4208" y="4293096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0.75</a:t>
              </a:r>
              <a:endParaRPr lang="en-GB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3068960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Impossible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335699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Unlikely</a:t>
              </a:r>
              <a:endParaRPr lang="en-GB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5976" y="422108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Even</a:t>
              </a:r>
              <a:endParaRPr lang="en-GB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6176" y="3212976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likely</a:t>
              </a:r>
              <a:endParaRPr lang="en-GB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68344" y="4293096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certain</a:t>
              </a:r>
              <a:endParaRPr lang="en-GB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consider how likely the following are: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GB" dirty="0" smtClean="0"/>
              <a:t>a) The sun will rise tomorrow. </a:t>
            </a:r>
          </a:p>
          <a:p>
            <a:pPr marL="87313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b) I will not have to learn mathematics at Greenwich. </a:t>
            </a:r>
          </a:p>
          <a:p>
            <a:pPr marL="87313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c) If I flip a coin it will land heads up. </a:t>
            </a:r>
          </a:p>
          <a:p>
            <a:pPr marL="87313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d) Choosing a red ball from a sack with 1 red ball and 3 green balls</a:t>
            </a:r>
            <a:endParaRPr lang="en-GB" dirty="0"/>
          </a:p>
        </p:txBody>
      </p:sp>
      <p:pic>
        <p:nvPicPr>
          <p:cNvPr id="4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72200" y="1844824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Certain</a:t>
            </a:r>
            <a:endParaRPr lang="en-GB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335699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Unlikely!</a:t>
            </a:r>
            <a:endParaRPr lang="en-GB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436510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Evens </a:t>
            </a:r>
            <a:endParaRPr lang="en-GB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5877272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</a:rPr>
              <a:t>Unlikely </a:t>
            </a:r>
            <a:endParaRPr lang="en-GB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road traffic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0412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highway agency measure traffic on a busy junction. They observe in a two hour period:</a:t>
            </a:r>
          </a:p>
          <a:p>
            <a:pPr lvl="1"/>
            <a:r>
              <a:rPr lang="en-GB" sz="2000" dirty="0" smtClean="0"/>
              <a:t>35 cars				</a:t>
            </a:r>
          </a:p>
          <a:p>
            <a:pPr lvl="1"/>
            <a:r>
              <a:rPr lang="en-GB" sz="2000" dirty="0" smtClean="0"/>
              <a:t>15 lorries			</a:t>
            </a:r>
          </a:p>
          <a:p>
            <a:pPr lvl="1"/>
            <a:r>
              <a:rPr lang="en-GB" sz="2000" dirty="0" smtClean="0"/>
              <a:t>10 buses			</a:t>
            </a:r>
          </a:p>
          <a:p>
            <a:pPr lvl="1"/>
            <a:r>
              <a:rPr lang="en-GB" sz="2000" dirty="0" smtClean="0"/>
              <a:t>5 motorbikes			</a:t>
            </a:r>
          </a:p>
          <a:p>
            <a:pPr marL="118872" indent="0">
              <a:buNone/>
            </a:pPr>
            <a:endParaRPr lang="en-GB" sz="2400" dirty="0" smtClean="0"/>
          </a:p>
          <a:p>
            <a:r>
              <a:rPr lang="en-GB" sz="2400" dirty="0" smtClean="0"/>
              <a:t>Determine the probabilities for the different transport modes?</a:t>
            </a:r>
          </a:p>
          <a:p>
            <a:r>
              <a:rPr lang="en-GB" sz="2400" dirty="0" smtClean="0"/>
              <a:t>How many vehicles and what kind would they expect during a busy 12 hour day?</a:t>
            </a:r>
          </a:p>
        </p:txBody>
      </p:sp>
      <p:pic>
        <p:nvPicPr>
          <p:cNvPr id="4" name="Picture 10" descr="C:\Users\fy02\AppData\Local\Microsoft\Windows\Temporary Internet Files\Content.IE5\4CJBBAV7\MP900314266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80478" flipH="1">
            <a:off x="7405852" y="5959236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Probabilities based on observation</a:t>
            </a:r>
          </a:p>
          <a:p>
            <a:pPr lvl="1"/>
            <a:r>
              <a:rPr lang="en-GB" sz="2000" dirty="0" smtClean="0"/>
              <a:t>35 </a:t>
            </a:r>
            <a:r>
              <a:rPr lang="en-GB" sz="2000" dirty="0"/>
              <a:t>cars			</a:t>
            </a:r>
            <a:r>
              <a:rPr lang="en-GB" sz="2000" dirty="0" smtClean="0"/>
              <a:t>P(car</a:t>
            </a:r>
            <a:r>
              <a:rPr lang="en-GB" sz="2000" dirty="0"/>
              <a:t>)=35/65</a:t>
            </a:r>
          </a:p>
          <a:p>
            <a:pPr lvl="1"/>
            <a:r>
              <a:rPr lang="en-GB" sz="2000" dirty="0"/>
              <a:t>15 lorries			P(lorry)=15/65</a:t>
            </a:r>
          </a:p>
          <a:p>
            <a:pPr lvl="1"/>
            <a:r>
              <a:rPr lang="en-GB" sz="2000" dirty="0"/>
              <a:t>10 buses			P(bus)=10/65</a:t>
            </a:r>
          </a:p>
          <a:p>
            <a:pPr lvl="1"/>
            <a:r>
              <a:rPr lang="en-GB" sz="2000" dirty="0"/>
              <a:t>5 motorbikes		</a:t>
            </a:r>
            <a:r>
              <a:rPr lang="en-GB" sz="2000" dirty="0" smtClean="0"/>
              <a:t>P(motorbike</a:t>
            </a:r>
            <a:r>
              <a:rPr lang="en-GB" sz="2000" dirty="0"/>
              <a:t>)=</a:t>
            </a:r>
            <a:r>
              <a:rPr lang="en-GB" sz="2000" dirty="0" smtClean="0"/>
              <a:t>5/65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 smtClean="0"/>
              <a:t>Vehicles in busy 12 hour day    = 65*6 (from 65 in 2 hours)</a:t>
            </a:r>
          </a:p>
          <a:p>
            <a:pPr lvl="1">
              <a:buNone/>
            </a:pPr>
            <a:r>
              <a:rPr lang="en-GB" sz="2000" dirty="0" smtClean="0"/>
              <a:t>No. of cars </a:t>
            </a:r>
            <a:r>
              <a:rPr lang="en-GB" sz="2000" dirty="0"/>
              <a:t>expected would be </a:t>
            </a:r>
            <a:r>
              <a:rPr lang="en-GB" sz="2000" dirty="0" smtClean="0"/>
              <a:t>(65*6) * (35/65)= </a:t>
            </a:r>
            <a:r>
              <a:rPr lang="en-GB" sz="2000" dirty="0"/>
              <a:t>210</a:t>
            </a:r>
          </a:p>
          <a:p>
            <a:pPr lvl="1">
              <a:buNone/>
            </a:pPr>
            <a:r>
              <a:rPr lang="en-GB" sz="2000" dirty="0"/>
              <a:t>No. Lorries in 12 hours = </a:t>
            </a:r>
            <a:r>
              <a:rPr lang="en-GB" sz="2000" dirty="0" smtClean="0"/>
              <a:t>(65*6) * (15/65) </a:t>
            </a:r>
            <a:r>
              <a:rPr lang="en-GB" sz="2000" dirty="0"/>
              <a:t>= 90</a:t>
            </a:r>
          </a:p>
          <a:p>
            <a:pPr lvl="1">
              <a:buNone/>
            </a:pPr>
            <a:r>
              <a:rPr lang="en-GB" sz="2000" dirty="0"/>
              <a:t>No. buses in 12 hours = </a:t>
            </a:r>
            <a:r>
              <a:rPr lang="en-GB" sz="2000" dirty="0" smtClean="0"/>
              <a:t>(65*6) * (10/65) </a:t>
            </a:r>
            <a:r>
              <a:rPr lang="en-GB" sz="2000" dirty="0"/>
              <a:t>= 60</a:t>
            </a:r>
          </a:p>
          <a:p>
            <a:pPr lvl="1">
              <a:buNone/>
            </a:pPr>
            <a:r>
              <a:rPr lang="en-GB" sz="2000" dirty="0"/>
              <a:t>No. Motorbikes in 12 hours = </a:t>
            </a:r>
            <a:r>
              <a:rPr lang="en-GB" sz="2000" dirty="0" smtClean="0"/>
              <a:t>(65*6) * (5/65) = </a:t>
            </a:r>
            <a:r>
              <a:rPr lang="en-GB" sz="2000" dirty="0"/>
              <a:t>30</a:t>
            </a:r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653809"/>
          </a:xfrm>
        </p:spPr>
        <p:txBody>
          <a:bodyPr/>
          <a:lstStyle/>
          <a:p>
            <a:r>
              <a:rPr lang="en-GB" dirty="0" smtClean="0"/>
              <a:t>An </a:t>
            </a:r>
            <a:r>
              <a:rPr lang="en-GB" b="1" dirty="0" smtClean="0"/>
              <a:t>Experiment</a:t>
            </a:r>
            <a:r>
              <a:rPr lang="en-GB" dirty="0" smtClean="0"/>
              <a:t> is a situation involving chance or probability that leads to results called outcomes.</a:t>
            </a:r>
          </a:p>
        </p:txBody>
      </p:sp>
      <p:pic>
        <p:nvPicPr>
          <p:cNvPr id="2050" name="Picture 2" descr="C:\Users\fy02\AppData\Local\Microsoft\Windows\Temporary Internet Files\Content.IE5\9PK4JPBA\MM900041077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437112"/>
            <a:ext cx="1584176" cy="1701522"/>
          </a:xfrm>
          <a:prstGeom prst="rect">
            <a:avLst/>
          </a:prstGeom>
          <a:noFill/>
        </p:spPr>
      </p:pic>
      <p:pic>
        <p:nvPicPr>
          <p:cNvPr id="2051" name="Picture 3" descr="C:\Users\fy02\AppData\Local\Microsoft\Windows\Temporary Internet Files\Content.IE5\4F2KT614\MC90043523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3068960" cy="306896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43808" y="3367751"/>
            <a:ext cx="4320480" cy="3373617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en-GB" sz="3200" dirty="0" smtClean="0"/>
              <a:t>Riding a bicycle – chance of me falling off!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MATH1111 exam – what’s the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chanc</a:t>
            </a:r>
            <a:r>
              <a:rPr lang="en-GB" sz="3200" dirty="0" smtClean="0"/>
              <a:t>e that probability will come up in the exam?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b="1" dirty="0" smtClean="0"/>
              <a:t>Outcome</a:t>
            </a:r>
            <a:r>
              <a:rPr lang="en-GB" dirty="0" smtClean="0"/>
              <a:t> is the result of a single trial of an experiment.</a:t>
            </a:r>
          </a:p>
          <a:p>
            <a:pPr lvl="1">
              <a:buNone/>
            </a:pPr>
            <a:r>
              <a:rPr lang="en-GB" dirty="0" smtClean="0"/>
              <a:t>For example</a:t>
            </a:r>
          </a:p>
          <a:p>
            <a:pPr lvl="1"/>
            <a:r>
              <a:rPr lang="en-GB" dirty="0" smtClean="0"/>
              <a:t> Tossing a coin – the outcome could be either head or tails</a:t>
            </a:r>
          </a:p>
          <a:p>
            <a:pPr lvl="1"/>
            <a:r>
              <a:rPr lang="en-GB" dirty="0" smtClean="0"/>
              <a:t>When throwing a standard dice, with six faces and numbers 1 to 6, a single time there are six possible outcomes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619672" y="5733256"/>
            <a:ext cx="6336624" cy="720080"/>
            <a:chOff x="1619672" y="5733256"/>
            <a:chExt cx="6336624" cy="720080"/>
          </a:xfrm>
        </p:grpSpPr>
        <p:sp>
          <p:nvSpPr>
            <p:cNvPr id="4" name="Rounded Rectangle 3"/>
            <p:cNvSpPr/>
            <p:nvPr/>
          </p:nvSpPr>
          <p:spPr>
            <a:xfrm>
              <a:off x="1619672" y="5733256"/>
              <a:ext cx="7200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    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99792" y="5733256"/>
              <a:ext cx="7200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07984" y="5733256"/>
              <a:ext cx="7200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32120" y="5733256"/>
              <a:ext cx="7200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2240" y="5733256"/>
              <a:ext cx="7200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36296" y="5733256"/>
              <a:ext cx="7200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07704" y="6057304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2879824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131840" y="6201320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076056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5436096" y="623731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6336208" y="6057304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2400000">
              <a:off x="3865859" y="5819203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2400000">
              <a:off x="4234037" y="6187381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2400000">
              <a:off x="4049936" y="6021288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5436096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5076056" y="623731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7380312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7740352" y="623731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7740352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7380312" y="623731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6156176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516216" y="623731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6516216" y="587727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6156176" y="6237312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7740352" y="6057304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7380312" y="6057304"/>
              <a:ext cx="108000" cy="108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b="1" dirty="0" smtClean="0"/>
              <a:t>Event</a:t>
            </a:r>
            <a:r>
              <a:rPr lang="en-GB" dirty="0" smtClean="0"/>
              <a:t> is one or more outcomes of an experiment.</a:t>
            </a:r>
          </a:p>
          <a:p>
            <a:pPr lvl="1">
              <a:buNone/>
            </a:pPr>
            <a:r>
              <a:rPr lang="en-GB" dirty="0" smtClean="0"/>
              <a:t>For example</a:t>
            </a:r>
          </a:p>
          <a:p>
            <a:pPr marL="971550" lvl="1" indent="-514350"/>
            <a:r>
              <a:rPr lang="en-GB" dirty="0" smtClean="0"/>
              <a:t>A coin tossed 10 times may have had the following frequency of the outcomes: heads, tails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4941168"/>
          <a:ext cx="6096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baseline="0" dirty="0" smtClean="0">
                          <a:solidFill>
                            <a:schemeClr val="tx1"/>
                          </a:solidFill>
                        </a:rPr>
                        <a:t>A coin tossed 10 times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Number of Heads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Number of Tails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6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Sample Space </a:t>
            </a:r>
            <a:r>
              <a:rPr lang="en-GB" dirty="0" smtClean="0"/>
              <a:t>is the set of all possible outcomes of that experiment</a:t>
            </a:r>
          </a:p>
          <a:p>
            <a:pPr lvl="1">
              <a:buNone/>
            </a:pPr>
            <a:r>
              <a:rPr lang="en-GB" dirty="0" smtClean="0"/>
              <a:t>For example</a:t>
            </a:r>
          </a:p>
          <a:p>
            <a:pPr lvl="1"/>
            <a:r>
              <a:rPr lang="en-GB" dirty="0" smtClean="0"/>
              <a:t>if the experiment is tossing a coin, the sample space is the set {head, tail}. </a:t>
            </a:r>
          </a:p>
          <a:p>
            <a:pPr lvl="1"/>
            <a:r>
              <a:rPr lang="en-GB" dirty="0" smtClean="0"/>
              <a:t>for tossing two coins, the sample space is {(</a:t>
            </a:r>
            <a:r>
              <a:rPr lang="en-GB" dirty="0" err="1" smtClean="0"/>
              <a:t>head,head</a:t>
            </a:r>
            <a:r>
              <a:rPr lang="en-GB" dirty="0" smtClean="0"/>
              <a:t>), (</a:t>
            </a:r>
            <a:r>
              <a:rPr lang="en-GB" dirty="0" err="1" smtClean="0"/>
              <a:t>head,tail</a:t>
            </a:r>
            <a:r>
              <a:rPr lang="en-GB" dirty="0" smtClean="0"/>
              <a:t>), (</a:t>
            </a:r>
            <a:r>
              <a:rPr lang="en-GB" dirty="0" err="1" smtClean="0"/>
              <a:t>tail,head</a:t>
            </a:r>
            <a:r>
              <a:rPr lang="en-GB" dirty="0" smtClean="0"/>
              <a:t>), (</a:t>
            </a:r>
            <a:r>
              <a:rPr lang="en-GB" dirty="0" err="1" smtClean="0"/>
              <a:t>tail,tail</a:t>
            </a:r>
            <a:r>
              <a:rPr lang="en-GB" dirty="0" smtClean="0"/>
              <a:t>)}.</a:t>
            </a:r>
          </a:p>
          <a:p>
            <a:pPr lvl="1"/>
            <a:r>
              <a:rPr lang="en-GB" dirty="0" smtClean="0"/>
              <a:t>for tossing a single six-sided die, the sample space is {1, 2, 3, 4, 5, 6}.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of an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event A has the probability: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dirty="0" smtClean="0"/>
              <a:t>P(A) = </a:t>
            </a:r>
            <a:r>
              <a:rPr lang="en-GB" u="sng" dirty="0" smtClean="0"/>
              <a:t>The Number Of Ways Event A Can Occur</a:t>
            </a:r>
            <a:r>
              <a:rPr lang="en-GB" dirty="0" smtClean="0"/>
              <a:t> 	    The total number Of Possible Outcomes</a:t>
            </a:r>
          </a:p>
          <a:p>
            <a:endParaRPr lang="en-GB" dirty="0" smtClean="0"/>
          </a:p>
          <a:p>
            <a:pPr marL="438912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3200" dirty="0" smtClean="0"/>
              <a:t>Then the probability that an event A does not occur is: </a:t>
            </a:r>
          </a:p>
          <a:p>
            <a:pPr marL="438912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GB" sz="1800" dirty="0" smtClean="0"/>
          </a:p>
          <a:p>
            <a:pPr marL="118872" lvl="3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 smtClean="0"/>
              <a:t>P(A’) = 1 - P(A) </a:t>
            </a:r>
            <a:endParaRPr lang="en-GB" sz="3200" b="1" dirty="0" smtClean="0">
              <a:solidFill>
                <a:srgbClr val="00206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686800" cy="52292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Experiment:</a:t>
            </a:r>
            <a:r>
              <a:rPr lang="en-GB" dirty="0" smtClean="0"/>
              <a:t> Tossing a coin with two sides – 				head, tail.</a:t>
            </a:r>
          </a:p>
          <a:p>
            <a:r>
              <a:rPr lang="en-GB" b="1" dirty="0" smtClean="0"/>
              <a:t>Outcome:</a:t>
            </a:r>
            <a:r>
              <a:rPr lang="en-GB" dirty="0" smtClean="0"/>
              <a:t> The result of tossing the coin once.</a:t>
            </a:r>
          </a:p>
          <a:p>
            <a:r>
              <a:rPr lang="en-GB" b="1" dirty="0" smtClean="0"/>
              <a:t>Event:</a:t>
            </a:r>
            <a:r>
              <a:rPr lang="en-GB" dirty="0" smtClean="0"/>
              <a:t> tossing a head or tossing a tail</a:t>
            </a:r>
          </a:p>
          <a:p>
            <a:r>
              <a:rPr lang="en-GB" b="1" dirty="0" smtClean="0"/>
              <a:t>Sample Space:</a:t>
            </a:r>
            <a:r>
              <a:rPr lang="en-GB" dirty="0" smtClean="0"/>
              <a:t> {head, tail}</a:t>
            </a:r>
          </a:p>
          <a:p>
            <a:endParaRPr lang="en-GB" dirty="0" smtClean="0"/>
          </a:p>
          <a:p>
            <a:r>
              <a:rPr lang="en-GB" dirty="0" smtClean="0"/>
              <a:t>Both events have an equal chance of occurring,</a:t>
            </a:r>
          </a:p>
          <a:p>
            <a:pPr lvl="1"/>
            <a:r>
              <a:rPr lang="en-GB" dirty="0" smtClean="0"/>
              <a:t>Probability of a head is 1 out of 2 = 0.5</a:t>
            </a:r>
          </a:p>
          <a:p>
            <a:pPr lvl="2"/>
            <a:r>
              <a:rPr lang="en-GB" dirty="0" smtClean="0"/>
              <a:t>P(head) = 0.5</a:t>
            </a:r>
          </a:p>
          <a:p>
            <a:pPr lvl="1"/>
            <a:r>
              <a:rPr lang="en-GB" dirty="0" smtClean="0"/>
              <a:t>Probability of a tail is 1 out of 2 = 0.5</a:t>
            </a:r>
          </a:p>
          <a:p>
            <a:pPr lvl="2"/>
            <a:r>
              <a:rPr lang="en-GB" dirty="0" smtClean="0"/>
              <a:t>P(tail) = 0.5 </a:t>
            </a:r>
          </a:p>
        </p:txBody>
      </p:sp>
      <p:pic>
        <p:nvPicPr>
          <p:cNvPr id="2055" name="Picture 7" descr="C:\Users\fy02\AppData\Local\Microsoft\Windows\Temporary Internet Files\Content.IE5\2ZCZREFJ\MM900286753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080120" cy="1032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737</TotalTime>
  <Words>1696</Words>
  <Application>Microsoft Office PowerPoint</Application>
  <PresentationFormat>On-screen Show (4:3)</PresentationFormat>
  <Paragraphs>287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Corbel</vt:lpstr>
      <vt:lpstr>Symbol</vt:lpstr>
      <vt:lpstr>Wingdings</vt:lpstr>
      <vt:lpstr>Wingdings 2</vt:lpstr>
      <vt:lpstr>Wingdings 3</vt:lpstr>
      <vt:lpstr>Module</vt:lpstr>
      <vt:lpstr>Probability</vt:lpstr>
      <vt:lpstr>Introduction to Probability</vt:lpstr>
      <vt:lpstr>Definitions</vt:lpstr>
      <vt:lpstr>Definitions (continued)</vt:lpstr>
      <vt:lpstr>Definitions (continued)</vt:lpstr>
      <vt:lpstr>Definitions (continued)</vt:lpstr>
      <vt:lpstr>Definitions (continued)</vt:lpstr>
      <vt:lpstr>Probability of an Event</vt:lpstr>
      <vt:lpstr>Example: Coins</vt:lpstr>
      <vt:lpstr>Coins (continued)</vt:lpstr>
      <vt:lpstr>Example: Dice</vt:lpstr>
      <vt:lpstr>PowerPoint Presentation</vt:lpstr>
      <vt:lpstr>Example: Sweet Jar </vt:lpstr>
      <vt:lpstr>Example Summary</vt:lpstr>
      <vt:lpstr>PowerPoint Presentation</vt:lpstr>
      <vt:lpstr>Addition rule 1 for probability</vt:lpstr>
      <vt:lpstr>Addition rule 2 for probability</vt:lpstr>
      <vt:lpstr>Example: </vt:lpstr>
      <vt:lpstr>Multiplication rule 1 for probability</vt:lpstr>
      <vt:lpstr>Example: coin &amp; die</vt:lpstr>
      <vt:lpstr>Example: cards </vt:lpstr>
      <vt:lpstr>Example: Pizza (with replacement)</vt:lpstr>
      <vt:lpstr>Multiplication rule 2 for probability</vt:lpstr>
      <vt:lpstr>Multiplication rule 2</vt:lpstr>
      <vt:lpstr>Example: defective computers</vt:lpstr>
      <vt:lpstr>Summary of probabilities</vt:lpstr>
      <vt:lpstr>Example for you </vt:lpstr>
      <vt:lpstr>Example for you </vt:lpstr>
      <vt:lpstr>Task </vt:lpstr>
      <vt:lpstr>PowerPoint Presentation</vt:lpstr>
      <vt:lpstr>Example: double dice </vt:lpstr>
      <vt:lpstr>Example: double dice (continued)</vt:lpstr>
      <vt:lpstr>Probability line</vt:lpstr>
      <vt:lpstr>Example: consider how likely the following are:</vt:lpstr>
      <vt:lpstr>Example: road traffic</vt:lpstr>
      <vt:lpstr>PowerPoint Presentation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MATH1110 Logical Foundations MATH1111 Analytical Methods for Computing</dc:title>
  <dc:creator>Yvonne Fryer</dc:creator>
  <cp:lastModifiedBy>Usman Basharat</cp:lastModifiedBy>
  <cp:revision>35</cp:revision>
  <dcterms:created xsi:type="dcterms:W3CDTF">2012-12-20T23:01:43Z</dcterms:created>
  <dcterms:modified xsi:type="dcterms:W3CDTF">2016-04-21T13:03:09Z</dcterms:modified>
</cp:coreProperties>
</file>