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55"/>
  </p:notesMasterIdLst>
  <p:handoutMasterIdLst>
    <p:handoutMasterId r:id="rId56"/>
  </p:handoutMasterIdLst>
  <p:sldIdLst>
    <p:sldId id="311" r:id="rId2"/>
    <p:sldId id="307" r:id="rId3"/>
    <p:sldId id="302" r:id="rId4"/>
    <p:sldId id="306" r:id="rId5"/>
    <p:sldId id="312" r:id="rId6"/>
    <p:sldId id="314" r:id="rId7"/>
    <p:sldId id="256" r:id="rId8"/>
    <p:sldId id="257" r:id="rId9"/>
    <p:sldId id="258" r:id="rId10"/>
    <p:sldId id="259" r:id="rId11"/>
    <p:sldId id="260" r:id="rId12"/>
    <p:sldId id="287" r:id="rId13"/>
    <p:sldId id="290" r:id="rId14"/>
    <p:sldId id="261" r:id="rId15"/>
    <p:sldId id="262" r:id="rId16"/>
    <p:sldId id="263" r:id="rId17"/>
    <p:sldId id="308" r:id="rId18"/>
    <p:sldId id="288" r:id="rId19"/>
    <p:sldId id="266" r:id="rId20"/>
    <p:sldId id="267" r:id="rId21"/>
    <p:sldId id="264" r:id="rId22"/>
    <p:sldId id="291" r:id="rId23"/>
    <p:sldId id="268" r:id="rId24"/>
    <p:sldId id="269" r:id="rId25"/>
    <p:sldId id="270" r:id="rId26"/>
    <p:sldId id="292" r:id="rId27"/>
    <p:sldId id="271" r:id="rId28"/>
    <p:sldId id="272" r:id="rId29"/>
    <p:sldId id="293" r:id="rId30"/>
    <p:sldId id="273" r:id="rId31"/>
    <p:sldId id="294" r:id="rId32"/>
    <p:sldId id="274" r:id="rId33"/>
    <p:sldId id="295" r:id="rId34"/>
    <p:sldId id="275" r:id="rId35"/>
    <p:sldId id="276" r:id="rId36"/>
    <p:sldId id="277" r:id="rId37"/>
    <p:sldId id="278" r:id="rId38"/>
    <p:sldId id="289" r:id="rId39"/>
    <p:sldId id="309" r:id="rId40"/>
    <p:sldId id="279" r:id="rId41"/>
    <p:sldId id="296" r:id="rId42"/>
    <p:sldId id="280" r:id="rId43"/>
    <p:sldId id="281" r:id="rId44"/>
    <p:sldId id="282" r:id="rId45"/>
    <p:sldId id="283" r:id="rId46"/>
    <p:sldId id="284" r:id="rId47"/>
    <p:sldId id="297" r:id="rId48"/>
    <p:sldId id="298" r:id="rId49"/>
    <p:sldId id="285" r:id="rId50"/>
    <p:sldId id="286" r:id="rId51"/>
    <p:sldId id="299" r:id="rId52"/>
    <p:sldId id="300" r:id="rId53"/>
    <p:sldId id="315" r:id="rId54"/>
  </p:sldIdLst>
  <p:sldSz cx="9144000" cy="6858000" type="screen4x3"/>
  <p:notesSz cx="6742113" cy="987266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  <a:srgbClr val="E0BEDD"/>
    <a:srgbClr val="74F88A"/>
    <a:srgbClr val="FFFF00"/>
    <a:srgbClr val="ADE6F1"/>
    <a:srgbClr val="FE0ECB"/>
    <a:srgbClr val="FF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718" autoAdjust="0"/>
  </p:normalViewPr>
  <p:slideViewPr>
    <p:cSldViewPr snapToGrid="0">
      <p:cViewPr>
        <p:scale>
          <a:sx n="66" d="100"/>
          <a:sy n="66" d="100"/>
        </p:scale>
        <p:origin x="54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610" y="-108"/>
      </p:cViewPr>
      <p:guideLst>
        <p:guide orient="horz" pos="311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E4A87-C0E2-46B8-BBC8-57D61415EEA9}" type="datetimeFigureOut">
              <a:rPr lang="en-GB" smtClean="0"/>
              <a:t>05/02/2016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8476F-5B6E-47C4-986F-B6BABA37A6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71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971" y="0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5537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212" y="4689515"/>
            <a:ext cx="5393690" cy="444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7316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971" y="9377316"/>
            <a:ext cx="2921582" cy="49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1901D6-63F2-4C9B-AAC0-59550EA37C1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747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619CFF9-E885-479F-9960-7A2E410E197A}" type="datetime1">
              <a:rPr lang="en-US" smtClean="0"/>
              <a:pPr>
                <a:defRPr/>
              </a:pPr>
              <a:t>2/5/2016</a:t>
            </a:fld>
            <a:endParaRPr lang="en-GB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1272556-1A5A-414C-96E0-0013E3C043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5BDBA-33CC-40B2-9219-656614360064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B2F1B-726A-4723-A0D2-EA7D524D16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B5660-E4BB-458D-ABA3-F98DF78A3BD4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B11A5-7392-4AE3-BAA7-195BD3EC99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A5DAA-0D05-47AB-AC96-62B1D6EEB5EC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7603D-B63F-4A8D-BDBF-A80F863DBB5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C8675-1031-486A-944F-504FE134376E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7FB49-5593-4FB8-BAF0-E037832AC2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7C55D-4079-4E75-B0B4-0DF7BC5632FF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34276-2F81-4195-A4A8-F99FACC4A8F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3" y="228600"/>
            <a:ext cx="8563429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90285" y="1600200"/>
            <a:ext cx="8606971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51719-E9F3-4820-B869-8B9257391F6A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824878D-7F51-476B-9B13-C5E6725876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1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4FBFB-5265-4FCD-AF9D-E1D1EC3CB573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1D4A4D-2B63-4F02-9A52-71FE16C5A12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228A6A8-D054-41B3-8899-D871B1B32038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3FCCDF6-B0DE-4A3B-B741-E1282177FAB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B555D9-809D-432A-85F3-4255DA0498F4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D914C6C-95C1-4E12-BA7F-CA7B7B804D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5FF0D-9C3C-4D7E-B90E-12D3C8A96D53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6D62644-F20B-49AD-86D6-6FB1CB3E101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F5731-2F1F-492F-B363-1937D73EB63E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25B22D7-3394-4F5F-9E3B-5C78490A68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451C2-6032-4824-A51B-930DA3390AC6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A729003-8CBC-4517-A07A-E3312B2D4D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9A93D4-88CE-4B27-BCEA-EF9FBFE84674}" type="datetime1">
              <a:rPr lang="en-US"/>
              <a:pPr>
                <a:defRPr/>
              </a:pPr>
              <a:t>2/5/2016</a:t>
            </a:fld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28ADC12A-5367-411E-8E5B-D1B3152AF3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1 AMC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304799" y="228600"/>
            <a:ext cx="85779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90286" y="1600200"/>
            <a:ext cx="86069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80624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362BC18-CA0C-4058-BB50-081A5A939A35}" type="datetime1">
              <a:rPr lang="en-US"/>
              <a:pPr>
                <a:defRPr/>
              </a:pPr>
              <a:t>2/5/2016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0624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YDF 2015/16 Lecture1 AMC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52A98F-B1C3-41AD-B269-6A2CBC9C47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Microsoft_Word_97_-_2003_Document1.doc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6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b="1" dirty="0" smtClean="0"/>
              <a:t>Analytical Methods for Computing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MATH1111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Cartesian Product set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42913" y="1647825"/>
            <a:ext cx="8507412" cy="5000625"/>
          </a:xfrm>
        </p:spPr>
        <p:txBody>
          <a:bodyPr/>
          <a:lstStyle/>
          <a:p>
            <a:pPr>
              <a:buFontTx/>
              <a:buNone/>
            </a:pPr>
            <a:r>
              <a:rPr lang="en-GB" sz="3600" smtClean="0"/>
              <a:t>Parents X Children (all possible pairings)</a:t>
            </a:r>
          </a:p>
          <a:p>
            <a:pPr>
              <a:buFontTx/>
              <a:buNone/>
            </a:pPr>
            <a:r>
              <a:rPr lang="en-GB" sz="3600" smtClean="0"/>
              <a:t>P x C ={(p,c) : p </a:t>
            </a:r>
            <a:r>
              <a:rPr lang="en-GB" sz="3600" b="1" smtClean="0">
                <a:sym typeface="Symbol" pitchFamily="18" charset="2"/>
              </a:rPr>
              <a:t> </a:t>
            </a:r>
            <a:r>
              <a:rPr lang="en-GB" sz="3600" smtClean="0"/>
              <a:t>P,</a:t>
            </a:r>
            <a:r>
              <a:rPr lang="en-GB" sz="3600" b="1" smtClean="0">
                <a:sym typeface="Symbol" pitchFamily="18" charset="2"/>
              </a:rPr>
              <a:t> </a:t>
            </a:r>
            <a:r>
              <a:rPr lang="en-GB" sz="3600" smtClean="0"/>
              <a:t>c</a:t>
            </a:r>
            <a:r>
              <a:rPr lang="en-GB" sz="3600" b="1" smtClean="0">
                <a:sym typeface="Symbol" pitchFamily="18" charset="2"/>
              </a:rPr>
              <a:t> </a:t>
            </a:r>
            <a:r>
              <a:rPr lang="en-GB" sz="3600" smtClean="0"/>
              <a:t>C}=</a:t>
            </a:r>
          </a:p>
          <a:p>
            <a:pPr>
              <a:buFontTx/>
              <a:buNone/>
            </a:pPr>
            <a:endParaRPr lang="en-GB" sz="1800" smtClean="0"/>
          </a:p>
          <a:p>
            <a:pPr>
              <a:buFontTx/>
              <a:buNone/>
            </a:pPr>
            <a:r>
              <a:rPr lang="en-GB" sz="3600" smtClean="0"/>
              <a:t>{(Judy,Ben), (Judy,Errol), (Judy,Tanya),</a:t>
            </a:r>
          </a:p>
          <a:p>
            <a:pPr>
              <a:buFontTx/>
              <a:buNone/>
            </a:pPr>
            <a:r>
              <a:rPr lang="en-GB" sz="3600" smtClean="0"/>
              <a:t>(Tom,Ben), (Tom,Errol), (Tom,Tanya),</a:t>
            </a:r>
          </a:p>
          <a:p>
            <a:pPr>
              <a:buFontTx/>
              <a:buNone/>
            </a:pPr>
            <a:r>
              <a:rPr lang="en-GB" sz="3600" smtClean="0"/>
              <a:t>(Marsha,Ben), (Marsha,Errol), Marsha,Tanya)}</a:t>
            </a:r>
          </a:p>
          <a:p>
            <a:r>
              <a:rPr lang="en-GB" sz="3600" b="1" smtClean="0">
                <a:solidFill>
                  <a:srgbClr val="002060"/>
                </a:solidFill>
              </a:rPr>
              <a:t>Relation R = {(Judy,Ben), (Tom,Ben), (Marsha,Errol), (Marsha,Tanya)}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1741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20B8D75-E0F4-4240-BF4B-D668A412CB30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5125" name="Oval 5"/>
          <p:cNvSpPr>
            <a:spLocks noChangeArrowheads="1"/>
          </p:cNvSpPr>
          <p:nvPr/>
        </p:nvSpPr>
        <p:spPr bwMode="auto">
          <a:xfrm>
            <a:off x="3121025" y="4586288"/>
            <a:ext cx="2684463" cy="668337"/>
          </a:xfrm>
          <a:prstGeom prst="ellipse">
            <a:avLst/>
          </a:prstGeom>
          <a:solidFill>
            <a:srgbClr val="FF3300">
              <a:alpha val="4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/>
          <p:cNvSpPr>
            <a:spLocks noChangeArrowheads="1"/>
          </p:cNvSpPr>
          <p:nvPr/>
        </p:nvSpPr>
        <p:spPr bwMode="auto">
          <a:xfrm>
            <a:off x="5819775" y="4595813"/>
            <a:ext cx="2830513" cy="673100"/>
          </a:xfrm>
          <a:prstGeom prst="ellipse">
            <a:avLst/>
          </a:prstGeom>
          <a:solidFill>
            <a:srgbClr val="FF3300">
              <a:alpha val="4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363538" y="4027488"/>
            <a:ext cx="2074862" cy="576262"/>
          </a:xfrm>
          <a:prstGeom prst="ellipse">
            <a:avLst/>
          </a:prstGeom>
          <a:solidFill>
            <a:srgbClr val="FF3300">
              <a:alpha val="4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493713" y="3351213"/>
            <a:ext cx="2190750" cy="576262"/>
          </a:xfrm>
          <a:prstGeom prst="ellipse">
            <a:avLst/>
          </a:prstGeom>
          <a:solidFill>
            <a:srgbClr val="FF3300">
              <a:alpha val="4509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5126" grpId="0" animBg="1"/>
      <p:bldP spid="5127" grpId="0" animBg="1"/>
      <p:bldP spid="51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66738" y="1727200"/>
            <a:ext cx="7924800" cy="3121025"/>
          </a:xfrm>
          <a:prstGeom prst="rect">
            <a:avLst/>
          </a:prstGeom>
          <a:solidFill>
            <a:srgbClr val="74F8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5557838" y="2249488"/>
            <a:ext cx="1887537" cy="22796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1524000" y="1887538"/>
            <a:ext cx="2813050" cy="28146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1684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166" name="Rectangle 22"/>
          <p:cNvSpPr>
            <a:spLocks noGrp="1" noChangeArrowheads="1"/>
          </p:cNvSpPr>
          <p:nvPr>
            <p:ph sz="quarter" idx="1"/>
          </p:nvPr>
        </p:nvSpPr>
        <p:spPr>
          <a:xfrm>
            <a:off x="0" y="246063"/>
            <a:ext cx="9144000" cy="6372225"/>
          </a:xfrm>
        </p:spPr>
        <p:txBody>
          <a:bodyPr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GB" sz="2400" dirty="0" smtClean="0"/>
              <a:t>Another example of a relation between the sets S and C. Since there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dirty="0" smtClean="0"/>
              <a:t>are elements in S associated with two different elements of C and some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sz="2400" dirty="0" smtClean="0"/>
              <a:t> elements in C associated with many elements in S it is called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/>
              <a:t>					</a:t>
            </a:r>
            <a:r>
              <a:rPr lang="en-GB" sz="2400" b="1" dirty="0" smtClean="0"/>
              <a:t>Many to  Many.</a:t>
            </a:r>
            <a:r>
              <a:rPr lang="en-GB" sz="2400" dirty="0" smtClean="0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		</a:t>
            </a:r>
            <a:r>
              <a:rPr lang="en-GB" sz="2400" b="1" dirty="0" smtClean="0">
                <a:solidFill>
                  <a:schemeClr val="bg1"/>
                </a:solidFill>
              </a:rPr>
              <a:t>    SIMINA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b="1" dirty="0" smtClean="0">
                <a:solidFill>
                  <a:schemeClr val="bg1"/>
                </a:solidFill>
              </a:rPr>
              <a:t>			     HELEN			       G23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b="1" dirty="0" smtClean="0">
                <a:solidFill>
                  <a:schemeClr val="bg1"/>
                </a:solidFill>
              </a:rPr>
              <a:t>			    JAWED			       G67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b="1" dirty="0" smtClean="0">
                <a:solidFill>
                  <a:schemeClr val="bg1"/>
                </a:solidFill>
              </a:rPr>
              <a:t>			    STEPHEN			       N45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b="1" dirty="0" smtClean="0">
                <a:solidFill>
                  <a:schemeClr val="bg1"/>
                </a:solidFill>
              </a:rPr>
              <a:t>			    AYSHA			       H43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b="1" dirty="0" smtClean="0">
                <a:solidFill>
                  <a:schemeClr val="bg1"/>
                </a:solidFill>
              </a:rPr>
              <a:t>		 	    JO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/>
              <a:t>		</a:t>
            </a:r>
            <a:endParaRPr lang="en-GB" sz="2400" b="1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GB" sz="2400" b="1" dirty="0" smtClean="0"/>
              <a:t>	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b="1" dirty="0" smtClean="0"/>
              <a:t> R = { (</a:t>
            </a:r>
            <a:r>
              <a:rPr lang="en-GB" sz="2400" b="1" dirty="0" err="1" smtClean="0"/>
              <a:t>Simina</a:t>
            </a:r>
            <a:r>
              <a:rPr lang="en-GB" sz="2400" b="1" dirty="0" smtClean="0"/>
              <a:t>, G67),  (Helen, G67), (Jawed, G23), (Stephen, H43), 		(</a:t>
            </a:r>
            <a:r>
              <a:rPr lang="en-GB" sz="2400" b="1" dirty="0" err="1" smtClean="0"/>
              <a:t>Aysha</a:t>
            </a:r>
            <a:r>
              <a:rPr lang="en-GB" sz="2400" b="1" dirty="0" smtClean="0"/>
              <a:t>, G23), (</a:t>
            </a:r>
            <a:r>
              <a:rPr lang="en-GB" sz="2400" b="1" dirty="0" err="1" smtClean="0"/>
              <a:t>Aysha</a:t>
            </a:r>
            <a:r>
              <a:rPr lang="en-GB" sz="2400" b="1" dirty="0" smtClean="0"/>
              <a:t>, G67)}</a:t>
            </a:r>
          </a:p>
          <a:p>
            <a:pPr>
              <a:buFontTx/>
              <a:buNone/>
            </a:pPr>
            <a:r>
              <a:rPr lang="en-GB" sz="2400" b="1" dirty="0" smtClean="0"/>
              <a:t>				SUBSET  of S</a:t>
            </a:r>
            <a:r>
              <a:rPr lang="en-GB" sz="2400" b="1" dirty="0" smtClean="0">
                <a:sym typeface="Symbol" pitchFamily="18" charset="2"/>
              </a:rPr>
              <a:t></a:t>
            </a:r>
            <a:r>
              <a:rPr lang="en-GB" sz="2400" b="1" dirty="0" smtClean="0"/>
              <a:t>C</a:t>
            </a:r>
          </a:p>
        </p:txBody>
      </p:sp>
      <p:sp>
        <p:nvSpPr>
          <p:cNvPr id="3379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1844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9C16947-E3AF-4D3E-9171-B7756E12EB2A}" type="slidenum">
              <a:rPr lang="en-GB"/>
              <a:pPr>
                <a:defRPr/>
              </a:pPr>
              <a:t>11</a:t>
            </a:fld>
            <a:endParaRPr lang="en-GB"/>
          </a:p>
        </p:txBody>
      </p:sp>
      <p:grpSp>
        <p:nvGrpSpPr>
          <p:cNvPr id="33801" name="Group 18"/>
          <p:cNvGrpSpPr>
            <a:grpSpLocks/>
          </p:cNvGrpSpPr>
          <p:nvPr/>
        </p:nvGrpSpPr>
        <p:grpSpPr bwMode="auto">
          <a:xfrm>
            <a:off x="3136900" y="2308225"/>
            <a:ext cx="3001963" cy="1571625"/>
            <a:chOff x="3137104" y="2468067"/>
            <a:chExt cx="2736850" cy="1411512"/>
          </a:xfrm>
        </p:grpSpPr>
        <p:sp>
          <p:nvSpPr>
            <p:cNvPr id="33805" name="Line 26"/>
            <p:cNvSpPr>
              <a:spLocks noChangeShapeType="1"/>
            </p:cNvSpPr>
            <p:nvPr/>
          </p:nvSpPr>
          <p:spPr bwMode="auto">
            <a:xfrm>
              <a:off x="3239834" y="2468067"/>
              <a:ext cx="2623929" cy="6670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Line 27"/>
            <p:cNvSpPr>
              <a:spLocks noChangeShapeType="1"/>
            </p:cNvSpPr>
            <p:nvPr/>
          </p:nvSpPr>
          <p:spPr bwMode="auto">
            <a:xfrm>
              <a:off x="3137104" y="2842943"/>
              <a:ext cx="2736850" cy="287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Line 28"/>
            <p:cNvSpPr>
              <a:spLocks noChangeShapeType="1"/>
            </p:cNvSpPr>
            <p:nvPr/>
          </p:nvSpPr>
          <p:spPr bwMode="auto">
            <a:xfrm flipV="1">
              <a:off x="3196295" y="2830282"/>
              <a:ext cx="2594900" cy="3290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8" name="Line 29"/>
            <p:cNvSpPr>
              <a:spLocks noChangeShapeType="1"/>
            </p:cNvSpPr>
            <p:nvPr/>
          </p:nvSpPr>
          <p:spPr bwMode="auto">
            <a:xfrm>
              <a:off x="3352322" y="3548246"/>
              <a:ext cx="2453385" cy="3270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9" name="Line 30"/>
            <p:cNvSpPr>
              <a:spLocks noChangeShapeType="1"/>
            </p:cNvSpPr>
            <p:nvPr/>
          </p:nvSpPr>
          <p:spPr bwMode="auto">
            <a:xfrm flipV="1">
              <a:off x="3151618" y="3120568"/>
              <a:ext cx="2654090" cy="7590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0" name="Line 31"/>
            <p:cNvSpPr>
              <a:spLocks noChangeShapeType="1"/>
            </p:cNvSpPr>
            <p:nvPr/>
          </p:nvSpPr>
          <p:spPr bwMode="auto">
            <a:xfrm flipV="1">
              <a:off x="3164108" y="2830283"/>
              <a:ext cx="2598057" cy="10450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419600" y="4270375"/>
            <a:ext cx="1643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Relation R</a:t>
            </a:r>
          </a:p>
        </p:txBody>
      </p:sp>
      <p:sp>
        <p:nvSpPr>
          <p:cNvPr id="16" name="Rectangle 15"/>
          <p:cNvSpPr/>
          <p:nvPr/>
        </p:nvSpPr>
        <p:spPr>
          <a:xfrm rot="4259953">
            <a:off x="6693086" y="2613877"/>
            <a:ext cx="2102118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US" sz="2000" b="1" dirty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C (Courses)</a:t>
            </a:r>
          </a:p>
        </p:txBody>
      </p:sp>
      <p:sp>
        <p:nvSpPr>
          <p:cNvPr id="17" name="Rectangle 16"/>
          <p:cNvSpPr/>
          <p:nvPr/>
        </p:nvSpPr>
        <p:spPr>
          <a:xfrm rot="17469942">
            <a:off x="102832" y="2653886"/>
            <a:ext cx="2148222" cy="40011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>
              <a:defRPr/>
            </a:pPr>
            <a:r>
              <a:rPr lang="en-US" sz="2000" b="1" dirty="0">
                <a:ln w="31550" cmpd="sng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</a:rPr>
              <a:t>S (Students)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8" grpId="0" animBg="1"/>
      <p:bldP spid="6167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Other types of relations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28914" y="2017486"/>
            <a:ext cx="7968343" cy="4078514"/>
          </a:xfrm>
        </p:spPr>
        <p:txBody>
          <a:bodyPr/>
          <a:lstStyle/>
          <a:p>
            <a:r>
              <a:rPr lang="en-GB" sz="3200" dirty="0" smtClean="0"/>
              <a:t>Many to one</a:t>
            </a:r>
          </a:p>
          <a:p>
            <a:endParaRPr lang="en-GB" sz="3200" dirty="0" smtClean="0"/>
          </a:p>
          <a:p>
            <a:endParaRPr lang="en-GB" sz="3200" dirty="0" smtClean="0"/>
          </a:p>
          <a:p>
            <a:endParaRPr lang="en-GB" sz="3200" dirty="0" smtClean="0"/>
          </a:p>
          <a:p>
            <a:r>
              <a:rPr lang="en-GB" sz="3200" dirty="0" smtClean="0"/>
              <a:t>One to one</a:t>
            </a:r>
            <a:endParaRPr lang="en-GB" dirty="0" smtClean="0"/>
          </a:p>
        </p:txBody>
      </p:sp>
      <p:sp>
        <p:nvSpPr>
          <p:cNvPr id="3481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19473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F1AB21B-C3F7-49D3-A817-57BA325BF58E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34822" name="Oval 4"/>
          <p:cNvSpPr>
            <a:spLocks noChangeArrowheads="1"/>
          </p:cNvSpPr>
          <p:nvPr/>
        </p:nvSpPr>
        <p:spPr bwMode="auto">
          <a:xfrm>
            <a:off x="3687324" y="1818590"/>
            <a:ext cx="1512887" cy="172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Oval 8"/>
          <p:cNvSpPr>
            <a:spLocks noChangeArrowheads="1"/>
          </p:cNvSpPr>
          <p:nvPr/>
        </p:nvSpPr>
        <p:spPr bwMode="auto">
          <a:xfrm>
            <a:off x="6279711" y="1745565"/>
            <a:ext cx="1512888" cy="172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9"/>
          <p:cNvSpPr>
            <a:spLocks noChangeShapeType="1"/>
          </p:cNvSpPr>
          <p:nvPr/>
        </p:nvSpPr>
        <p:spPr bwMode="auto">
          <a:xfrm>
            <a:off x="4263586" y="1890027"/>
            <a:ext cx="28082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>
            <a:off x="4335024" y="2250390"/>
            <a:ext cx="273685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4119124" y="2682190"/>
            <a:ext cx="2808287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>
            <a:off x="4190561" y="3042552"/>
            <a:ext cx="273685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7" name="Line 13"/>
          <p:cNvSpPr>
            <a:spLocks noChangeShapeType="1"/>
          </p:cNvSpPr>
          <p:nvPr/>
        </p:nvSpPr>
        <p:spPr bwMode="auto">
          <a:xfrm>
            <a:off x="4479486" y="2466290"/>
            <a:ext cx="28082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4829" name="Oval 14"/>
          <p:cNvSpPr>
            <a:spLocks noChangeArrowheads="1"/>
          </p:cNvSpPr>
          <p:nvPr/>
        </p:nvSpPr>
        <p:spPr bwMode="auto">
          <a:xfrm>
            <a:off x="3758761" y="4339540"/>
            <a:ext cx="1512888" cy="172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Oval 15"/>
          <p:cNvSpPr>
            <a:spLocks noChangeArrowheads="1"/>
          </p:cNvSpPr>
          <p:nvPr/>
        </p:nvSpPr>
        <p:spPr bwMode="auto">
          <a:xfrm>
            <a:off x="6351149" y="4266515"/>
            <a:ext cx="1512887" cy="1727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4479486" y="4626877"/>
            <a:ext cx="273685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4192149" y="4915802"/>
            <a:ext cx="273685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4408049" y="5131702"/>
            <a:ext cx="273685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4623949" y="5347602"/>
            <a:ext cx="273685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3" grpId="0" animBg="1"/>
      <p:bldP spid="47114" grpId="0" animBg="1"/>
      <p:bldP spid="47115" grpId="0" animBg="1"/>
      <p:bldP spid="47116" grpId="0" animBg="1"/>
      <p:bldP spid="47117" grpId="0" animBg="1"/>
      <p:bldP spid="47120" grpId="0" animBg="1"/>
      <p:bldP spid="47121" grpId="0" animBg="1"/>
      <p:bldP spid="47122" grpId="0" animBg="1"/>
      <p:bldP spid="471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GB" sz="4000" smtClean="0"/>
              <a:t>What sort of relations are these?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20491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C70466B-85AA-48D3-96CE-2B250B334D0E}" type="slidenum">
              <a:rPr lang="en-GB"/>
              <a:pPr>
                <a:defRPr/>
              </a:pPr>
              <a:t>13</a:t>
            </a:fld>
            <a:endParaRPr lang="en-GB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50825" y="1044575"/>
            <a:ext cx="4178300" cy="2387600"/>
            <a:chOff x="158" y="658"/>
            <a:chExt cx="2632" cy="1504"/>
          </a:xfrm>
        </p:grpSpPr>
        <p:sp>
          <p:nvSpPr>
            <p:cNvPr id="35871" name="Oval 4"/>
            <p:cNvSpPr>
              <a:spLocks noChangeArrowheads="1"/>
            </p:cNvSpPr>
            <p:nvPr/>
          </p:nvSpPr>
          <p:spPr bwMode="auto">
            <a:xfrm>
              <a:off x="340" y="658"/>
              <a:ext cx="907" cy="1135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Oval 5"/>
            <p:cNvSpPr>
              <a:spLocks noChangeArrowheads="1"/>
            </p:cNvSpPr>
            <p:nvPr/>
          </p:nvSpPr>
          <p:spPr bwMode="auto">
            <a:xfrm>
              <a:off x="1609" y="677"/>
              <a:ext cx="862" cy="1125"/>
            </a:xfrm>
            <a:prstGeom prst="ellipse">
              <a:avLst/>
            </a:prstGeom>
            <a:solidFill>
              <a:schemeClr val="accent1">
                <a:lumMod val="25000"/>
                <a:lumOff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Text Box 6"/>
            <p:cNvSpPr txBox="1">
              <a:spLocks noChangeArrowheads="1"/>
            </p:cNvSpPr>
            <p:nvPr/>
          </p:nvSpPr>
          <p:spPr bwMode="auto">
            <a:xfrm>
              <a:off x="158" y="1929"/>
              <a:ext cx="1316" cy="231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/>
                <a:t>football clubs</a:t>
              </a:r>
            </a:p>
          </p:txBody>
        </p:sp>
        <p:sp>
          <p:nvSpPr>
            <p:cNvPr id="35874" name="Text Box 7"/>
            <p:cNvSpPr txBox="1">
              <a:spLocks noChangeArrowheads="1"/>
            </p:cNvSpPr>
            <p:nvPr/>
          </p:nvSpPr>
          <p:spPr bwMode="auto">
            <a:xfrm>
              <a:off x="1383" y="1929"/>
              <a:ext cx="1407" cy="233"/>
            </a:xfrm>
            <a:prstGeom prst="rect">
              <a:avLst/>
            </a:prstGeom>
            <a:solidFill>
              <a:schemeClr val="accent1">
                <a:lumMod val="25000"/>
                <a:lumOff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/>
                <a:t>    loyal supporters</a:t>
              </a:r>
            </a:p>
          </p:txBody>
        </p:sp>
        <p:sp>
          <p:nvSpPr>
            <p:cNvPr id="35875" name="Text Box 8"/>
            <p:cNvSpPr txBox="1">
              <a:spLocks noChangeArrowheads="1"/>
            </p:cNvSpPr>
            <p:nvPr/>
          </p:nvSpPr>
          <p:spPr bwMode="auto">
            <a:xfrm>
              <a:off x="467" y="923"/>
              <a:ext cx="8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/>
                <a:t>Arsenal</a:t>
              </a:r>
            </a:p>
            <a:p>
              <a:pPr>
                <a:spcBef>
                  <a:spcPct val="50000"/>
                </a:spcBef>
              </a:pPr>
              <a:r>
                <a:rPr lang="en-GB" b="1" dirty="0"/>
                <a:t>Man </a:t>
              </a:r>
              <a:r>
                <a:rPr lang="en-GB" b="1" dirty="0" err="1"/>
                <a:t>Utd</a:t>
              </a:r>
              <a:endParaRPr lang="en-GB" b="1" dirty="0"/>
            </a:p>
          </p:txBody>
        </p:sp>
        <p:sp>
          <p:nvSpPr>
            <p:cNvPr id="35876" name="Text Box 9"/>
            <p:cNvSpPr txBox="1">
              <a:spLocks noChangeArrowheads="1"/>
            </p:cNvSpPr>
            <p:nvPr/>
          </p:nvSpPr>
          <p:spPr bwMode="auto">
            <a:xfrm>
              <a:off x="1646" y="977"/>
              <a:ext cx="8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Jo Smith</a:t>
              </a:r>
            </a:p>
            <a:p>
              <a:pPr>
                <a:spcBef>
                  <a:spcPct val="50000"/>
                </a:spcBef>
              </a:pPr>
              <a:r>
                <a:rPr lang="en-GB" b="1"/>
                <a:t>Uri Geller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641850" y="1052513"/>
            <a:ext cx="4033838" cy="2382837"/>
            <a:chOff x="2924" y="663"/>
            <a:chExt cx="2541" cy="1501"/>
          </a:xfrm>
        </p:grpSpPr>
        <p:sp>
          <p:nvSpPr>
            <p:cNvPr id="35865" name="Oval 10"/>
            <p:cNvSpPr>
              <a:spLocks noChangeArrowheads="1"/>
            </p:cNvSpPr>
            <p:nvPr/>
          </p:nvSpPr>
          <p:spPr bwMode="auto">
            <a:xfrm>
              <a:off x="3106" y="667"/>
              <a:ext cx="907" cy="1130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Oval 11"/>
            <p:cNvSpPr>
              <a:spLocks noChangeArrowheads="1"/>
            </p:cNvSpPr>
            <p:nvPr/>
          </p:nvSpPr>
          <p:spPr bwMode="auto">
            <a:xfrm>
              <a:off x="4375" y="663"/>
              <a:ext cx="862" cy="1138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Text Box 12"/>
            <p:cNvSpPr txBox="1">
              <a:spLocks noChangeArrowheads="1"/>
            </p:cNvSpPr>
            <p:nvPr/>
          </p:nvSpPr>
          <p:spPr bwMode="auto">
            <a:xfrm>
              <a:off x="2924" y="1933"/>
              <a:ext cx="1316" cy="231"/>
            </a:xfrm>
            <a:prstGeom prst="rect">
              <a:avLst/>
            </a:prstGeom>
            <a:solidFill>
              <a:srgbClr val="FF33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people</a:t>
              </a:r>
            </a:p>
          </p:txBody>
        </p:sp>
        <p:sp>
          <p:nvSpPr>
            <p:cNvPr id="35868" name="Text Box 13"/>
            <p:cNvSpPr txBox="1">
              <a:spLocks noChangeArrowheads="1"/>
            </p:cNvSpPr>
            <p:nvPr/>
          </p:nvSpPr>
          <p:spPr bwMode="auto">
            <a:xfrm>
              <a:off x="4149" y="1933"/>
              <a:ext cx="1316" cy="231"/>
            </a:xfrm>
            <a:prstGeom prst="rect">
              <a:avLst/>
            </a:prstGeom>
            <a:solidFill>
              <a:srgbClr val="FF33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     blood groups</a:t>
              </a:r>
            </a:p>
          </p:txBody>
        </p:sp>
        <p:sp>
          <p:nvSpPr>
            <p:cNvPr id="35869" name="Text Box 14"/>
            <p:cNvSpPr txBox="1">
              <a:spLocks noChangeArrowheads="1"/>
            </p:cNvSpPr>
            <p:nvPr/>
          </p:nvSpPr>
          <p:spPr bwMode="auto">
            <a:xfrm>
              <a:off x="4377" y="1026"/>
              <a:ext cx="8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O</a:t>
              </a:r>
            </a:p>
            <a:p>
              <a:pPr algn="ctr">
                <a:spcBef>
                  <a:spcPct val="50000"/>
                </a:spcBef>
              </a:pPr>
              <a:r>
                <a:rPr lang="en-GB" b="1"/>
                <a:t>AB</a:t>
              </a:r>
            </a:p>
          </p:txBody>
        </p:sp>
        <p:sp>
          <p:nvSpPr>
            <p:cNvPr id="35870" name="Text Box 15"/>
            <p:cNvSpPr txBox="1">
              <a:spLocks noChangeArrowheads="1"/>
            </p:cNvSpPr>
            <p:nvPr/>
          </p:nvSpPr>
          <p:spPr bwMode="auto">
            <a:xfrm>
              <a:off x="3189" y="935"/>
              <a:ext cx="8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Jo Smith</a:t>
              </a:r>
            </a:p>
            <a:p>
              <a:pPr>
                <a:spcBef>
                  <a:spcPct val="50000"/>
                </a:spcBef>
              </a:pPr>
              <a:r>
                <a:rPr lang="en-GB" b="1"/>
                <a:t>Uri Geller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07950" y="3875088"/>
            <a:ext cx="4033838" cy="2362200"/>
            <a:chOff x="68" y="2441"/>
            <a:chExt cx="2541" cy="1488"/>
          </a:xfrm>
        </p:grpSpPr>
        <p:sp>
          <p:nvSpPr>
            <p:cNvPr id="35859" name="Oval 16"/>
            <p:cNvSpPr>
              <a:spLocks noChangeArrowheads="1"/>
            </p:cNvSpPr>
            <p:nvPr/>
          </p:nvSpPr>
          <p:spPr bwMode="auto">
            <a:xfrm>
              <a:off x="250" y="2441"/>
              <a:ext cx="907" cy="112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Oval 17"/>
            <p:cNvSpPr>
              <a:spLocks noChangeArrowheads="1"/>
            </p:cNvSpPr>
            <p:nvPr/>
          </p:nvSpPr>
          <p:spPr bwMode="auto">
            <a:xfrm>
              <a:off x="1519" y="2478"/>
              <a:ext cx="862" cy="10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Text Box 18"/>
            <p:cNvSpPr txBox="1">
              <a:spLocks noChangeArrowheads="1"/>
            </p:cNvSpPr>
            <p:nvPr/>
          </p:nvSpPr>
          <p:spPr bwMode="auto">
            <a:xfrm>
              <a:off x="68" y="3698"/>
              <a:ext cx="1316" cy="2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husbands</a:t>
              </a:r>
            </a:p>
          </p:txBody>
        </p:sp>
        <p:sp>
          <p:nvSpPr>
            <p:cNvPr id="35862" name="Text Box 19"/>
            <p:cNvSpPr txBox="1">
              <a:spLocks noChangeArrowheads="1"/>
            </p:cNvSpPr>
            <p:nvPr/>
          </p:nvSpPr>
          <p:spPr bwMode="auto">
            <a:xfrm>
              <a:off x="1293" y="3698"/>
              <a:ext cx="1316" cy="2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         wives</a:t>
              </a:r>
            </a:p>
          </p:txBody>
        </p:sp>
        <p:sp>
          <p:nvSpPr>
            <p:cNvPr id="35863" name="Text Box 20"/>
            <p:cNvSpPr txBox="1">
              <a:spLocks noChangeArrowheads="1"/>
            </p:cNvSpPr>
            <p:nvPr/>
          </p:nvSpPr>
          <p:spPr bwMode="auto">
            <a:xfrm>
              <a:off x="295" y="2710"/>
              <a:ext cx="862" cy="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Jim Smith</a:t>
              </a:r>
            </a:p>
            <a:p>
              <a:pPr>
                <a:spcBef>
                  <a:spcPct val="50000"/>
                </a:spcBef>
              </a:pPr>
              <a:r>
                <a:rPr lang="en-GB" b="1"/>
                <a:t>Uri Geller</a:t>
              </a:r>
            </a:p>
            <a:p>
              <a:pPr>
                <a:spcBef>
                  <a:spcPct val="50000"/>
                </a:spcBef>
              </a:pPr>
              <a:endParaRPr lang="en-GB" b="1"/>
            </a:p>
          </p:txBody>
        </p:sp>
        <p:sp>
          <p:nvSpPr>
            <p:cNvPr id="35864" name="Text Box 21"/>
            <p:cNvSpPr txBox="1">
              <a:spLocks noChangeArrowheads="1"/>
            </p:cNvSpPr>
            <p:nvPr/>
          </p:nvSpPr>
          <p:spPr bwMode="auto">
            <a:xfrm>
              <a:off x="1501" y="2773"/>
              <a:ext cx="862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Jo Smith</a:t>
              </a:r>
            </a:p>
            <a:p>
              <a:pPr algn="ctr">
                <a:spcBef>
                  <a:spcPct val="50000"/>
                </a:spcBef>
              </a:pPr>
              <a:r>
                <a:rPr lang="en-GB" b="1"/>
                <a:t>Eve Bond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859338" y="3860800"/>
            <a:ext cx="4033837" cy="2382838"/>
            <a:chOff x="3106" y="2432"/>
            <a:chExt cx="2541" cy="1501"/>
          </a:xfrm>
        </p:grpSpPr>
        <p:sp>
          <p:nvSpPr>
            <p:cNvPr id="35853" name="Oval 22"/>
            <p:cNvSpPr>
              <a:spLocks noChangeArrowheads="1"/>
            </p:cNvSpPr>
            <p:nvPr/>
          </p:nvSpPr>
          <p:spPr bwMode="auto">
            <a:xfrm>
              <a:off x="3288" y="2450"/>
              <a:ext cx="907" cy="111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Oval 23"/>
            <p:cNvSpPr>
              <a:spLocks noChangeArrowheads="1"/>
            </p:cNvSpPr>
            <p:nvPr/>
          </p:nvSpPr>
          <p:spPr bwMode="auto">
            <a:xfrm>
              <a:off x="4557" y="2432"/>
              <a:ext cx="862" cy="1106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24"/>
            <p:cNvSpPr txBox="1">
              <a:spLocks noChangeArrowheads="1"/>
            </p:cNvSpPr>
            <p:nvPr/>
          </p:nvSpPr>
          <p:spPr bwMode="auto">
            <a:xfrm>
              <a:off x="3106" y="3702"/>
              <a:ext cx="1316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      lecturers  </a:t>
              </a:r>
            </a:p>
          </p:txBody>
        </p:sp>
        <p:sp>
          <p:nvSpPr>
            <p:cNvPr id="35856" name="Text Box 25"/>
            <p:cNvSpPr txBox="1">
              <a:spLocks noChangeArrowheads="1"/>
            </p:cNvSpPr>
            <p:nvPr/>
          </p:nvSpPr>
          <p:spPr bwMode="auto">
            <a:xfrm>
              <a:off x="4331" y="3702"/>
              <a:ext cx="1316" cy="231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        students</a:t>
              </a:r>
            </a:p>
          </p:txBody>
        </p:sp>
        <p:sp>
          <p:nvSpPr>
            <p:cNvPr id="35857" name="Text Box 26"/>
            <p:cNvSpPr txBox="1">
              <a:spLocks noChangeArrowheads="1"/>
            </p:cNvSpPr>
            <p:nvPr/>
          </p:nvSpPr>
          <p:spPr bwMode="auto">
            <a:xfrm>
              <a:off x="3306" y="2568"/>
              <a:ext cx="862" cy="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 dirty="0"/>
                <a:t>Yvonne Fryer</a:t>
              </a:r>
            </a:p>
            <a:p>
              <a:pPr algn="ctr">
                <a:spcBef>
                  <a:spcPct val="50000"/>
                </a:spcBef>
              </a:pPr>
              <a:r>
                <a:rPr lang="en-GB" b="1" dirty="0"/>
                <a:t>Erwin George</a:t>
              </a:r>
            </a:p>
          </p:txBody>
        </p:sp>
        <p:sp>
          <p:nvSpPr>
            <p:cNvPr id="35858" name="Text Box 27"/>
            <p:cNvSpPr txBox="1">
              <a:spLocks noChangeArrowheads="1"/>
            </p:cNvSpPr>
            <p:nvPr/>
          </p:nvSpPr>
          <p:spPr bwMode="auto">
            <a:xfrm>
              <a:off x="4549" y="2768"/>
              <a:ext cx="86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Jo Smith</a:t>
              </a:r>
            </a:p>
            <a:p>
              <a:pPr algn="ctr">
                <a:spcBef>
                  <a:spcPct val="50000"/>
                </a:spcBef>
              </a:pPr>
              <a:r>
                <a:rPr lang="en-GB" b="1"/>
                <a:t>Ben Hur</a:t>
              </a:r>
            </a:p>
          </p:txBody>
        </p:sp>
      </p:grpSp>
      <p:sp>
        <p:nvSpPr>
          <p:cNvPr id="50208" name="Rectangle 32"/>
          <p:cNvSpPr>
            <a:spLocks noChangeArrowheads="1"/>
          </p:cNvSpPr>
          <p:nvPr/>
        </p:nvSpPr>
        <p:spPr bwMode="auto">
          <a:xfrm>
            <a:off x="1763713" y="2492375"/>
            <a:ext cx="936625" cy="504825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/>
              <a:t>1:m</a:t>
            </a: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6156325" y="2565400"/>
            <a:ext cx="936625" cy="50482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/>
              <a:t>m:1</a:t>
            </a:r>
          </a:p>
        </p:txBody>
      </p:sp>
      <p:sp>
        <p:nvSpPr>
          <p:cNvPr id="50211" name="Rectangle 35"/>
          <p:cNvSpPr>
            <a:spLocks noChangeArrowheads="1"/>
          </p:cNvSpPr>
          <p:nvPr/>
        </p:nvSpPr>
        <p:spPr bwMode="auto">
          <a:xfrm>
            <a:off x="1576388" y="5343525"/>
            <a:ext cx="936625" cy="5048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/>
              <a:t>1:1</a:t>
            </a:r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6372225" y="5373688"/>
            <a:ext cx="936625" cy="5048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/>
              <a:t>m:m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8" grpId="0" animBg="1"/>
      <p:bldP spid="50210" grpId="0" animBg="1"/>
      <p:bldP spid="50211" grpId="0" animBg="1"/>
      <p:bldP spid="502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Projection Mappings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11313"/>
            <a:ext cx="8229600" cy="4760912"/>
          </a:xfrm>
        </p:spPr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r>
              <a:rPr lang="en-GB" sz="3600" dirty="0" smtClean="0"/>
              <a:t>Enable us to isolate one part of the pair in a relation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sz="36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sz="3600" dirty="0" smtClean="0"/>
          </a:p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r>
              <a:rPr lang="en-GB" sz="3600" b="1" dirty="0" smtClean="0"/>
              <a:t>p</a:t>
            </a:r>
            <a:r>
              <a:rPr lang="en-GB" sz="3600" b="1" baseline="-25000" dirty="0" smtClean="0"/>
              <a:t>1</a:t>
            </a:r>
            <a:r>
              <a:rPr lang="en-GB" sz="3600" b="1" dirty="0" smtClean="0"/>
              <a:t> (</a:t>
            </a:r>
            <a:r>
              <a:rPr lang="en-GB" sz="3600" b="1" dirty="0" err="1" smtClean="0"/>
              <a:t>Simina</a:t>
            </a:r>
            <a:r>
              <a:rPr lang="en-GB" sz="3600" b="1" dirty="0" smtClean="0"/>
              <a:t>, G67) = </a:t>
            </a:r>
            <a:r>
              <a:rPr lang="en-GB" sz="3600" b="1" dirty="0" err="1" smtClean="0"/>
              <a:t>Simina</a:t>
            </a:r>
            <a:endParaRPr lang="en-GB" sz="3600" b="1" dirty="0" smtClean="0"/>
          </a:p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r>
              <a:rPr lang="en-GB" sz="3600" dirty="0" smtClean="0"/>
              <a:t>So the projection isolates the </a:t>
            </a:r>
            <a:r>
              <a:rPr lang="en-GB" sz="3600" b="1" dirty="0" smtClean="0">
                <a:solidFill>
                  <a:srgbClr val="0070C0"/>
                </a:solidFill>
              </a:rPr>
              <a:t>1st</a:t>
            </a:r>
            <a:r>
              <a:rPr lang="en-GB" sz="3600" dirty="0" smtClean="0"/>
              <a:t> of the pair</a:t>
            </a:r>
          </a:p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r>
              <a:rPr lang="en-GB" sz="3600" b="1" dirty="0" smtClean="0"/>
              <a:t>p</a:t>
            </a:r>
            <a:r>
              <a:rPr lang="en-GB" sz="3600" b="1" baseline="-25000" dirty="0" smtClean="0"/>
              <a:t>2</a:t>
            </a:r>
            <a:r>
              <a:rPr lang="en-GB" sz="3600" b="1" dirty="0" smtClean="0"/>
              <a:t> (Stephen, H43) = H43</a:t>
            </a:r>
          </a:p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r>
              <a:rPr lang="en-GB" sz="3600" dirty="0" smtClean="0"/>
              <a:t>So the projection isolates the </a:t>
            </a:r>
            <a:r>
              <a:rPr lang="en-GB" sz="3600" b="1" dirty="0" smtClean="0">
                <a:solidFill>
                  <a:srgbClr val="0070C0"/>
                </a:solidFill>
              </a:rPr>
              <a:t>2nd</a:t>
            </a:r>
            <a:r>
              <a:rPr lang="en-GB" sz="3600" dirty="0" smtClean="0"/>
              <a:t> of the pair</a:t>
            </a:r>
          </a:p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endParaRPr lang="en-GB" b="1" dirty="0" smtClean="0"/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21510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BEC2A10-4A21-4A3F-B484-75EC00B70420}" type="slidenum">
              <a:rPr lang="en-GB"/>
              <a:pPr>
                <a:defRPr/>
              </a:pPr>
              <a:t>14</a:t>
            </a:fld>
            <a:endParaRPr lang="en-GB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6888" y="2743200"/>
            <a:ext cx="2819400" cy="958850"/>
            <a:chOff x="1980" y="13774"/>
            <a:chExt cx="4440" cy="1511"/>
          </a:xfrm>
        </p:grpSpPr>
        <p:grpSp>
          <p:nvGrpSpPr>
            <p:cNvPr id="36872" name="Group 5"/>
            <p:cNvGrpSpPr>
              <a:grpSpLocks/>
            </p:cNvGrpSpPr>
            <p:nvPr/>
          </p:nvGrpSpPr>
          <p:grpSpPr bwMode="auto">
            <a:xfrm>
              <a:off x="1980" y="13995"/>
              <a:ext cx="3675" cy="930"/>
              <a:chOff x="1980" y="13995"/>
              <a:chExt cx="3675" cy="930"/>
            </a:xfrm>
          </p:grpSpPr>
          <p:sp>
            <p:nvSpPr>
              <p:cNvPr id="36876" name="Text Box 6"/>
              <p:cNvSpPr txBox="1">
                <a:spLocks noChangeArrowheads="1"/>
              </p:cNvSpPr>
              <p:nvPr/>
            </p:nvSpPr>
            <p:spPr bwMode="auto">
              <a:xfrm>
                <a:off x="1980" y="13995"/>
                <a:ext cx="1635" cy="93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GB" sz="2600">
                    <a:latin typeface="Times Roman" charset="0"/>
                  </a:rPr>
                  <a:t>A</a:t>
                </a:r>
                <a:r>
                  <a:rPr lang="en-GB" sz="2600">
                    <a:latin typeface="Times Roman" charset="0"/>
                    <a:sym typeface="Symbol" pitchFamily="18" charset="2"/>
                  </a:rPr>
                  <a:t></a:t>
                </a:r>
                <a:r>
                  <a:rPr lang="en-GB" sz="2600">
                    <a:latin typeface="Times Roman" charset="0"/>
                  </a:rPr>
                  <a:t>B</a:t>
                </a:r>
                <a:endParaRPr lang="en-GB"/>
              </a:p>
            </p:txBody>
          </p:sp>
          <p:sp>
            <p:nvSpPr>
              <p:cNvPr id="36877" name="Line 7"/>
              <p:cNvSpPr>
                <a:spLocks noChangeShapeType="1"/>
              </p:cNvSpPr>
              <p:nvPr/>
            </p:nvSpPr>
            <p:spPr bwMode="auto">
              <a:xfrm>
                <a:off x="3615" y="14306"/>
                <a:ext cx="19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78" name="Line 8"/>
              <p:cNvSpPr>
                <a:spLocks noChangeShapeType="1"/>
              </p:cNvSpPr>
              <p:nvPr/>
            </p:nvSpPr>
            <p:spPr bwMode="auto">
              <a:xfrm>
                <a:off x="3660" y="14681"/>
                <a:ext cx="199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6873" name="Text Box 9"/>
            <p:cNvSpPr txBox="1">
              <a:spLocks noChangeArrowheads="1"/>
            </p:cNvSpPr>
            <p:nvPr/>
          </p:nvSpPr>
          <p:spPr bwMode="auto">
            <a:xfrm>
              <a:off x="5850" y="13950"/>
              <a:ext cx="570" cy="13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A</a:t>
              </a:r>
            </a:p>
            <a:p>
              <a:r>
                <a:rPr lang="en-GB" sz="2000"/>
                <a:t>B</a:t>
              </a:r>
              <a:endParaRPr lang="en-GB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4380" y="13774"/>
              <a:ext cx="544" cy="52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600"/>
                <a:t>p</a:t>
              </a:r>
              <a:r>
                <a:rPr lang="en-GB" sz="1600" baseline="-25000"/>
                <a:t>1</a:t>
              </a:r>
              <a:endParaRPr lang="en-GB" sz="2400"/>
            </a:p>
          </p:txBody>
        </p:sp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4350" y="14745"/>
              <a:ext cx="391" cy="4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1600"/>
                <a:t>p</a:t>
              </a:r>
              <a:r>
                <a:rPr lang="en-GB" sz="1600" baseline="-25000"/>
                <a:t>2</a:t>
              </a:r>
              <a:endParaRPr lang="en-GB" sz="2400"/>
            </a:p>
          </p:txBody>
        </p:sp>
      </p:grp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881438" y="2495550"/>
            <a:ext cx="4751387" cy="14398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2400"/>
              <a:t>p</a:t>
            </a:r>
            <a:r>
              <a:rPr lang="en-GB" sz="2400" baseline="-25000"/>
              <a:t> 1</a:t>
            </a:r>
            <a:r>
              <a:rPr lang="en-GB" sz="2400"/>
              <a:t> : A </a:t>
            </a:r>
            <a:r>
              <a:rPr lang="en-GB" sz="2400">
                <a:latin typeface="Symbol" pitchFamily="18" charset="2"/>
              </a:rPr>
              <a:t>´</a:t>
            </a:r>
            <a:r>
              <a:rPr lang="en-GB" sz="2400"/>
              <a:t> B </a:t>
            </a:r>
            <a:r>
              <a:rPr lang="en-GB" sz="2400">
                <a:latin typeface="Symbol" pitchFamily="18" charset="2"/>
              </a:rPr>
              <a:t>®</a:t>
            </a:r>
            <a:r>
              <a:rPr lang="en-GB" sz="2400"/>
              <a:t> A ,    	p</a:t>
            </a:r>
            <a:r>
              <a:rPr lang="en-GB" sz="2400" baseline="-25000"/>
              <a:t> 1 </a:t>
            </a:r>
            <a:r>
              <a:rPr lang="en-GB" sz="2400"/>
              <a:t>(a, b) = a, 	</a:t>
            </a:r>
          </a:p>
          <a:p>
            <a:r>
              <a:rPr lang="en-GB" sz="2400"/>
              <a:t>p</a:t>
            </a:r>
            <a:r>
              <a:rPr lang="en-GB" sz="2400" baseline="-25000"/>
              <a:t> 2</a:t>
            </a:r>
            <a:r>
              <a:rPr lang="en-GB" sz="2400"/>
              <a:t> : A </a:t>
            </a:r>
            <a:r>
              <a:rPr lang="en-GB" sz="2400">
                <a:latin typeface="Symbol" pitchFamily="18" charset="2"/>
              </a:rPr>
              <a:t>´</a:t>
            </a:r>
            <a:r>
              <a:rPr lang="en-GB" sz="2400"/>
              <a:t> B </a:t>
            </a:r>
            <a:r>
              <a:rPr lang="en-GB" sz="2400">
                <a:latin typeface="Symbol" pitchFamily="18" charset="2"/>
              </a:rPr>
              <a:t>®</a:t>
            </a:r>
            <a:r>
              <a:rPr lang="en-GB" sz="2400"/>
              <a:t> B ,  	p</a:t>
            </a:r>
            <a:r>
              <a:rPr lang="en-GB" sz="2400" baseline="-25000"/>
              <a:t> 2 </a:t>
            </a:r>
            <a:r>
              <a:rPr lang="en-GB" sz="2400"/>
              <a:t>(a, b) = b</a:t>
            </a:r>
          </a:p>
          <a:p>
            <a:endParaRPr lang="en-GB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Database Queries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2255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3391F86-BBBC-4904-B072-460752198BA4}" type="slidenum">
              <a:rPr lang="en-GB"/>
              <a:pPr>
                <a:defRPr/>
              </a:pPr>
              <a:t>15</a:t>
            </a:fld>
            <a:endParaRPr lang="en-GB"/>
          </a:p>
        </p:txBody>
      </p:sp>
      <p:graphicFrame>
        <p:nvGraphicFramePr>
          <p:cNvPr id="9248" name="Group 32"/>
          <p:cNvGraphicFramePr>
            <a:graphicFrameLocks noGrp="1"/>
          </p:cNvGraphicFramePr>
          <p:nvPr/>
        </p:nvGraphicFramePr>
        <p:xfrm>
          <a:off x="730250" y="1614488"/>
          <a:ext cx="5256213" cy="3108960"/>
        </p:xfrm>
        <a:graphic>
          <a:graphicData uri="http://schemas.openxmlformats.org/drawingml/2006/table">
            <a:tbl>
              <a:tblPr/>
              <a:tblGrid>
                <a:gridCol w="2628900"/>
                <a:gridCol w="2627313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E6F1"/>
                    </a:solidFill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Saucers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16" name="Text Box 31"/>
          <p:cNvSpPr txBox="1">
            <a:spLocks noChangeArrowheads="1"/>
          </p:cNvSpPr>
          <p:nvPr/>
        </p:nvSpPr>
        <p:spPr bwMode="auto">
          <a:xfrm>
            <a:off x="665163" y="4813300"/>
            <a:ext cx="6913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What has Smith ordered?    Who wants Plates?</a:t>
            </a:r>
          </a:p>
        </p:txBody>
      </p:sp>
      <p:sp>
        <p:nvSpPr>
          <p:cNvPr id="37917" name="Rectangle 33"/>
          <p:cNvSpPr>
            <a:spLocks noChangeArrowheads="1"/>
          </p:cNvSpPr>
          <p:nvPr/>
        </p:nvSpPr>
        <p:spPr bwMode="auto">
          <a:xfrm>
            <a:off x="0" y="5286375"/>
            <a:ext cx="91440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 b="1"/>
              <a:t>p</a:t>
            </a:r>
            <a:r>
              <a:rPr lang="en-GB" sz="2000" b="1" baseline="-25000"/>
              <a:t>2</a:t>
            </a:r>
            <a:r>
              <a:rPr lang="en-GB" sz="2000" b="1"/>
              <a:t> {(Smith,Cups) (Smith,Saucers) (Smith,Plates)}= {Cups,Saucers,Plates}</a:t>
            </a:r>
          </a:p>
          <a:p>
            <a:endParaRPr lang="en-GB" sz="2000" b="1"/>
          </a:p>
          <a:p>
            <a:r>
              <a:rPr lang="en-GB" sz="2000" b="1"/>
              <a:t>p </a:t>
            </a:r>
            <a:r>
              <a:rPr lang="en-GB" sz="2000" b="1" baseline="-25000"/>
              <a:t>1</a:t>
            </a:r>
            <a:r>
              <a:rPr lang="en-GB" sz="2000" b="1"/>
              <a:t> {(Jones, Plates), (Smith,Plates)} = {Jones,Smith}</a:t>
            </a:r>
          </a:p>
          <a:p>
            <a:endParaRPr lang="en-GB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8915" name="Slide Number Placeholder 1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477000"/>
            <a:ext cx="533400" cy="381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7CC74C1-3395-4D17-9A8D-4F53D9920597}" type="slidenum">
              <a:rPr lang="en-GB"/>
              <a:pPr/>
              <a:t>16</a:t>
            </a:fld>
            <a:endParaRPr lang="en-GB" dirty="0"/>
          </a:p>
        </p:txBody>
      </p:sp>
      <p:graphicFrame>
        <p:nvGraphicFramePr>
          <p:cNvPr id="10323" name="Group 8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91280748"/>
              </p:ext>
            </p:extLst>
          </p:nvPr>
        </p:nvGraphicFramePr>
        <p:xfrm>
          <a:off x="2351315" y="216129"/>
          <a:ext cx="4259263" cy="3108960"/>
        </p:xfrm>
        <a:graphic>
          <a:graphicData uri="http://schemas.openxmlformats.org/drawingml/2006/table">
            <a:tbl>
              <a:tblPr/>
              <a:tblGrid>
                <a:gridCol w="2130425"/>
                <a:gridCol w="2128838"/>
              </a:tblGrid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E6F1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Saucers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32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92648"/>
              </p:ext>
            </p:extLst>
          </p:nvPr>
        </p:nvGraphicFramePr>
        <p:xfrm>
          <a:off x="539750" y="4149725"/>
          <a:ext cx="1968500" cy="1311276"/>
        </p:xfrm>
        <a:graphic>
          <a:graphicData uri="http://schemas.openxmlformats.org/drawingml/2006/table">
            <a:tbl>
              <a:tblPr/>
              <a:tblGrid>
                <a:gridCol w="1968500"/>
              </a:tblGrid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4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47596"/>
              </p:ext>
            </p:extLst>
          </p:nvPr>
        </p:nvGraphicFramePr>
        <p:xfrm>
          <a:off x="6443663" y="3716338"/>
          <a:ext cx="1824037" cy="2133600"/>
        </p:xfrm>
        <a:graphic>
          <a:graphicData uri="http://schemas.openxmlformats.org/drawingml/2006/table">
            <a:tbl>
              <a:tblPr/>
              <a:tblGrid>
                <a:gridCol w="1824037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Saucers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959" name="Arc 109"/>
          <p:cNvSpPr>
            <a:spLocks/>
          </p:cNvSpPr>
          <p:nvPr/>
        </p:nvSpPr>
        <p:spPr bwMode="auto">
          <a:xfrm rot="-5400000">
            <a:off x="459582" y="1997869"/>
            <a:ext cx="2033587" cy="1584325"/>
          </a:xfrm>
          <a:custGeom>
            <a:avLst/>
            <a:gdLst>
              <a:gd name="T0" fmla="*/ 0 w 24833"/>
              <a:gd name="T1" fmla="*/ 2147483647 h 21600"/>
              <a:gd name="T2" fmla="*/ 2147483647 w 24833"/>
              <a:gd name="T3" fmla="*/ 2147483647 h 21600"/>
              <a:gd name="T4" fmla="*/ 2147483647 w 24833"/>
              <a:gd name="T5" fmla="*/ 2147483647 h 21600"/>
              <a:gd name="T6" fmla="*/ 0 60000 65536"/>
              <a:gd name="T7" fmla="*/ 0 60000 65536"/>
              <a:gd name="T8" fmla="*/ 0 60000 65536"/>
              <a:gd name="T9" fmla="*/ 0 w 24833"/>
              <a:gd name="T10" fmla="*/ 0 h 21600"/>
              <a:gd name="T11" fmla="*/ 24833 w 2483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33" h="21600" fill="none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</a:path>
              <a:path w="24833" h="21600" stroke="0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  <a:lnTo>
                  <a:pt x="3233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Arc 110"/>
          <p:cNvSpPr>
            <a:spLocks/>
          </p:cNvSpPr>
          <p:nvPr/>
        </p:nvSpPr>
        <p:spPr bwMode="auto">
          <a:xfrm rot="5400000" flipH="1">
            <a:off x="6507957" y="1853406"/>
            <a:ext cx="2033588" cy="1584325"/>
          </a:xfrm>
          <a:custGeom>
            <a:avLst/>
            <a:gdLst>
              <a:gd name="T0" fmla="*/ 0 w 24833"/>
              <a:gd name="T1" fmla="*/ 2147483647 h 21600"/>
              <a:gd name="T2" fmla="*/ 2147483647 w 24833"/>
              <a:gd name="T3" fmla="*/ 2147483647 h 21600"/>
              <a:gd name="T4" fmla="*/ 2147483647 w 24833"/>
              <a:gd name="T5" fmla="*/ 2147483647 h 21600"/>
              <a:gd name="T6" fmla="*/ 0 60000 65536"/>
              <a:gd name="T7" fmla="*/ 0 60000 65536"/>
              <a:gd name="T8" fmla="*/ 0 60000 65536"/>
              <a:gd name="T9" fmla="*/ 0 w 24833"/>
              <a:gd name="T10" fmla="*/ 0 h 21600"/>
              <a:gd name="T11" fmla="*/ 24833 w 2483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33" h="21600" fill="none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</a:path>
              <a:path w="24833" h="21600" stroke="0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  <a:lnTo>
                  <a:pt x="3233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Arc 111"/>
          <p:cNvSpPr>
            <a:spLocks/>
          </p:cNvSpPr>
          <p:nvPr/>
        </p:nvSpPr>
        <p:spPr bwMode="auto">
          <a:xfrm rot="-5400000" flipH="1" flipV="1">
            <a:off x="2331244" y="3653631"/>
            <a:ext cx="2033588" cy="1584325"/>
          </a:xfrm>
          <a:custGeom>
            <a:avLst/>
            <a:gdLst>
              <a:gd name="T0" fmla="*/ 0 w 24833"/>
              <a:gd name="T1" fmla="*/ 2147483647 h 21600"/>
              <a:gd name="T2" fmla="*/ 2147483647 w 24833"/>
              <a:gd name="T3" fmla="*/ 2147483647 h 21600"/>
              <a:gd name="T4" fmla="*/ 2147483647 w 24833"/>
              <a:gd name="T5" fmla="*/ 2147483647 h 21600"/>
              <a:gd name="T6" fmla="*/ 0 60000 65536"/>
              <a:gd name="T7" fmla="*/ 0 60000 65536"/>
              <a:gd name="T8" fmla="*/ 0 60000 65536"/>
              <a:gd name="T9" fmla="*/ 0 w 24833"/>
              <a:gd name="T10" fmla="*/ 0 h 21600"/>
              <a:gd name="T11" fmla="*/ 24833 w 2483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33" h="21600" fill="none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</a:path>
              <a:path w="24833" h="21600" stroke="0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  <a:lnTo>
                  <a:pt x="3233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Arc 112"/>
          <p:cNvSpPr>
            <a:spLocks/>
          </p:cNvSpPr>
          <p:nvPr/>
        </p:nvSpPr>
        <p:spPr bwMode="auto">
          <a:xfrm rot="5400000" flipV="1">
            <a:off x="4563269" y="3653631"/>
            <a:ext cx="2033588" cy="1584325"/>
          </a:xfrm>
          <a:custGeom>
            <a:avLst/>
            <a:gdLst>
              <a:gd name="T0" fmla="*/ 0 w 24833"/>
              <a:gd name="T1" fmla="*/ 2147483647 h 21600"/>
              <a:gd name="T2" fmla="*/ 2147483647 w 24833"/>
              <a:gd name="T3" fmla="*/ 2147483647 h 21600"/>
              <a:gd name="T4" fmla="*/ 2147483647 w 24833"/>
              <a:gd name="T5" fmla="*/ 2147483647 h 21600"/>
              <a:gd name="T6" fmla="*/ 0 60000 65536"/>
              <a:gd name="T7" fmla="*/ 0 60000 65536"/>
              <a:gd name="T8" fmla="*/ 0 60000 65536"/>
              <a:gd name="T9" fmla="*/ 0 w 24833"/>
              <a:gd name="T10" fmla="*/ 0 h 21600"/>
              <a:gd name="T11" fmla="*/ 24833 w 2483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33" h="21600" fill="none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</a:path>
              <a:path w="24833" h="21600" stroke="0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  <a:lnTo>
                  <a:pt x="3233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Arc 114"/>
          <p:cNvSpPr>
            <a:spLocks/>
          </p:cNvSpPr>
          <p:nvPr/>
        </p:nvSpPr>
        <p:spPr bwMode="auto">
          <a:xfrm rot="-3291949" flipH="1" flipV="1">
            <a:off x="2942432" y="3767931"/>
            <a:ext cx="3257550" cy="3021013"/>
          </a:xfrm>
          <a:custGeom>
            <a:avLst/>
            <a:gdLst>
              <a:gd name="T0" fmla="*/ 2147483647 w 21600"/>
              <a:gd name="T1" fmla="*/ 0 h 20045"/>
              <a:gd name="T2" fmla="*/ 2147483647 w 21600"/>
              <a:gd name="T3" fmla="*/ 2147483647 h 20045"/>
              <a:gd name="T4" fmla="*/ 0 w 21600"/>
              <a:gd name="T5" fmla="*/ 2147483647 h 20045"/>
              <a:gd name="T6" fmla="*/ 0 60000 65536"/>
              <a:gd name="T7" fmla="*/ 0 60000 65536"/>
              <a:gd name="T8" fmla="*/ 0 60000 65536"/>
              <a:gd name="T9" fmla="*/ 0 w 21600"/>
              <a:gd name="T10" fmla="*/ 0 h 20045"/>
              <a:gd name="T11" fmla="*/ 21600 w 21600"/>
              <a:gd name="T12" fmla="*/ 20045 h 200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045" fill="none" extrusionOk="0">
                <a:moveTo>
                  <a:pt x="8047" y="-1"/>
                </a:moveTo>
                <a:cubicBezTo>
                  <a:pt x="16234" y="3286"/>
                  <a:pt x="21600" y="11222"/>
                  <a:pt x="21600" y="20045"/>
                </a:cubicBezTo>
              </a:path>
              <a:path w="21600" h="20045" stroke="0" extrusionOk="0">
                <a:moveTo>
                  <a:pt x="8047" y="-1"/>
                </a:moveTo>
                <a:cubicBezTo>
                  <a:pt x="16234" y="3286"/>
                  <a:pt x="21600" y="11222"/>
                  <a:pt x="21600" y="20045"/>
                </a:cubicBezTo>
                <a:lnTo>
                  <a:pt x="0" y="2004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Text Box 115"/>
          <p:cNvSpPr txBox="1">
            <a:spLocks noChangeArrowheads="1"/>
          </p:cNvSpPr>
          <p:nvPr/>
        </p:nvSpPr>
        <p:spPr bwMode="auto">
          <a:xfrm>
            <a:off x="3614057" y="5834744"/>
            <a:ext cx="1389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Relation</a:t>
            </a:r>
          </a:p>
        </p:txBody>
      </p:sp>
      <p:sp>
        <p:nvSpPr>
          <p:cNvPr id="38965" name="Text Box 116"/>
          <p:cNvSpPr txBox="1">
            <a:spLocks noChangeArrowheads="1"/>
          </p:cNvSpPr>
          <p:nvPr/>
        </p:nvSpPr>
        <p:spPr bwMode="auto">
          <a:xfrm>
            <a:off x="377371" y="1773238"/>
            <a:ext cx="6656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p </a:t>
            </a:r>
            <a:r>
              <a:rPr lang="en-GB" sz="2800" baseline="-25000" dirty="0"/>
              <a:t>1</a:t>
            </a:r>
            <a:endParaRPr lang="en-GB" sz="2800" dirty="0"/>
          </a:p>
        </p:txBody>
      </p:sp>
      <p:sp>
        <p:nvSpPr>
          <p:cNvPr id="38966" name="Text Box 117"/>
          <p:cNvSpPr txBox="1">
            <a:spLocks noChangeArrowheads="1"/>
          </p:cNvSpPr>
          <p:nvPr/>
        </p:nvSpPr>
        <p:spPr bwMode="auto">
          <a:xfrm>
            <a:off x="7914820" y="1773238"/>
            <a:ext cx="822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p </a:t>
            </a:r>
            <a:r>
              <a:rPr lang="en-GB" sz="2800" baseline="-25000" dirty="0"/>
              <a:t>2</a:t>
            </a:r>
            <a:endParaRPr lang="en-GB" sz="2800" dirty="0"/>
          </a:p>
        </p:txBody>
      </p:sp>
      <p:sp>
        <p:nvSpPr>
          <p:cNvPr id="38967" name="Text Box 118"/>
          <p:cNvSpPr txBox="1">
            <a:spLocks noChangeArrowheads="1"/>
          </p:cNvSpPr>
          <p:nvPr/>
        </p:nvSpPr>
        <p:spPr bwMode="auto">
          <a:xfrm>
            <a:off x="2931886" y="4107543"/>
            <a:ext cx="10638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p </a:t>
            </a:r>
            <a:r>
              <a:rPr lang="en-GB" sz="2800" baseline="-25000" dirty="0"/>
              <a:t>1</a:t>
            </a:r>
            <a:r>
              <a:rPr lang="en-GB" sz="2800" baseline="30000" dirty="0"/>
              <a:t>-1</a:t>
            </a:r>
            <a:endParaRPr lang="en-GB" sz="2800" dirty="0"/>
          </a:p>
        </p:txBody>
      </p:sp>
      <p:sp>
        <p:nvSpPr>
          <p:cNvPr id="38968" name="Text Box 119"/>
          <p:cNvSpPr txBox="1">
            <a:spLocks noChangeArrowheads="1"/>
          </p:cNvSpPr>
          <p:nvPr/>
        </p:nvSpPr>
        <p:spPr bwMode="auto">
          <a:xfrm>
            <a:off x="5162777" y="4277406"/>
            <a:ext cx="10203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p </a:t>
            </a:r>
            <a:r>
              <a:rPr lang="en-GB" sz="2800" baseline="-25000" dirty="0"/>
              <a:t>2</a:t>
            </a:r>
            <a:r>
              <a:rPr lang="en-GB" sz="2800" dirty="0"/>
              <a:t> </a:t>
            </a:r>
            <a:r>
              <a:rPr lang="en-GB" sz="2800" baseline="30000" dirty="0"/>
              <a:t>-1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GB" smtClean="0"/>
              <a:t>Relational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566863"/>
            <a:ext cx="8786812" cy="4559300"/>
          </a:xfrm>
        </p:spPr>
        <p:txBody>
          <a:bodyPr/>
          <a:lstStyle/>
          <a:p>
            <a:r>
              <a:rPr lang="en-GB" sz="2800" smtClean="0"/>
              <a:t>The database holds information on the relation(s)</a:t>
            </a:r>
          </a:p>
          <a:p>
            <a:r>
              <a:rPr lang="en-GB" sz="2800" smtClean="0"/>
              <a:t>Your query makes use of those relation(s)</a:t>
            </a:r>
          </a:p>
          <a:p>
            <a:r>
              <a:rPr lang="en-GB" sz="2800" smtClean="0"/>
              <a:t>The projection mappings work in two directions</a:t>
            </a:r>
          </a:p>
          <a:p>
            <a:r>
              <a:rPr lang="en-GB" smtClean="0"/>
              <a:t> p</a:t>
            </a:r>
            <a:r>
              <a:rPr lang="en-GB" baseline="-25000" smtClean="0"/>
              <a:t>1 ,</a:t>
            </a:r>
            <a:r>
              <a:rPr lang="en-GB" sz="2800" smtClean="0"/>
              <a:t>p</a:t>
            </a:r>
            <a:r>
              <a:rPr lang="en-GB" sz="2800" baseline="-25000" smtClean="0"/>
              <a:t>2 </a:t>
            </a:r>
            <a:r>
              <a:rPr lang="en-GB" sz="2800" smtClean="0"/>
              <a:t>start from the relation and picks a set</a:t>
            </a:r>
          </a:p>
          <a:p>
            <a:r>
              <a:rPr lang="en-GB" sz="2800" smtClean="0"/>
              <a:t>The inverses p</a:t>
            </a:r>
            <a:r>
              <a:rPr lang="en-GB" sz="2800" baseline="-25000" smtClean="0"/>
              <a:t>1</a:t>
            </a:r>
            <a:r>
              <a:rPr lang="en-GB" sz="2800" baseline="30000" smtClean="0"/>
              <a:t>-1</a:t>
            </a:r>
            <a:r>
              <a:rPr lang="en-GB" sz="2800" baseline="-25000" smtClean="0"/>
              <a:t> , </a:t>
            </a:r>
            <a:r>
              <a:rPr lang="en-GB" sz="2800" smtClean="0"/>
              <a:t>p</a:t>
            </a:r>
            <a:r>
              <a:rPr lang="en-GB" sz="2800" baseline="-25000" smtClean="0"/>
              <a:t>2</a:t>
            </a:r>
            <a:r>
              <a:rPr lang="en-GB" sz="2800" baseline="30000" smtClean="0"/>
              <a:t>-1</a:t>
            </a:r>
            <a:r>
              <a:rPr lang="en-GB" sz="2800" baseline="-25000" smtClean="0"/>
              <a:t> </a:t>
            </a:r>
            <a:r>
              <a:rPr lang="en-GB" sz="2800" smtClean="0"/>
              <a:t> start with a set and find the relations with that set</a:t>
            </a:r>
          </a:p>
          <a:p>
            <a:endParaRPr lang="en-GB" smtClean="0"/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332BFD6-8252-4728-88F4-075385E492F1}" type="slidenum">
              <a:rPr lang="en-GB"/>
              <a:pPr>
                <a:defRPr/>
              </a:pPr>
              <a:t>17</a:t>
            </a:fld>
            <a:endParaRPr lang="en-GB"/>
          </a:p>
        </p:txBody>
      </p:sp>
      <p:graphicFrame>
        <p:nvGraphicFramePr>
          <p:cNvPr id="6" name="Group 83"/>
          <p:cNvGraphicFramePr>
            <a:graphicFrameLocks/>
          </p:cNvGraphicFramePr>
          <p:nvPr/>
        </p:nvGraphicFramePr>
        <p:xfrm>
          <a:off x="6384925" y="4359275"/>
          <a:ext cx="2759065" cy="2499360"/>
        </p:xfrm>
        <a:graphic>
          <a:graphicData uri="http://schemas.openxmlformats.org/drawingml/2006/table">
            <a:tbl>
              <a:tblPr/>
              <a:tblGrid>
                <a:gridCol w="1380047"/>
                <a:gridCol w="1379018"/>
              </a:tblGrid>
              <a:tr h="38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E6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E6F1"/>
                    </a:solidFill>
                  </a:tcPr>
                </a:tc>
              </a:tr>
              <a:tr h="38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Saucers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Smith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Plates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1775" y="4591050"/>
            <a:ext cx="5786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p </a:t>
            </a:r>
            <a:r>
              <a:rPr lang="en-GB" b="1" baseline="-25000"/>
              <a:t>1</a:t>
            </a:r>
            <a:r>
              <a:rPr lang="en-GB" b="1"/>
              <a:t> {(Jones, Plates), (Smith,Plates)} = {Jones,Smith}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8913" y="5019675"/>
            <a:ext cx="5786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p </a:t>
            </a:r>
            <a:r>
              <a:rPr lang="en-GB" b="1" baseline="-25000"/>
              <a:t>1</a:t>
            </a:r>
            <a:r>
              <a:rPr lang="en-GB" b="1"/>
              <a:t> </a:t>
            </a:r>
            <a:r>
              <a:rPr lang="en-GB" b="1" baseline="30000"/>
              <a:t>-1 </a:t>
            </a:r>
            <a:r>
              <a:rPr lang="en-GB" b="1" baseline="-25000"/>
              <a:t> </a:t>
            </a:r>
            <a:r>
              <a:rPr lang="en-GB" b="1"/>
              <a:t>{Jones} = {(Jones,Mugs), (Jones,Plates)}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03200" y="5546725"/>
            <a:ext cx="5786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p </a:t>
            </a:r>
            <a:r>
              <a:rPr lang="en-GB" b="1" baseline="-25000"/>
              <a:t>2</a:t>
            </a:r>
            <a:r>
              <a:rPr lang="en-GB" b="1"/>
              <a:t> {(Jones, Mugs), (Jones,Plates)} = {Mugs,Plates}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5957888"/>
            <a:ext cx="6429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p </a:t>
            </a:r>
            <a:r>
              <a:rPr lang="en-GB" b="1" baseline="-25000"/>
              <a:t>2</a:t>
            </a:r>
            <a:r>
              <a:rPr lang="en-GB" b="1"/>
              <a:t> </a:t>
            </a:r>
            <a:r>
              <a:rPr lang="en-GB" b="1" baseline="30000"/>
              <a:t>-1 </a:t>
            </a:r>
            <a:r>
              <a:rPr lang="en-GB" b="1" baseline="-25000"/>
              <a:t> </a:t>
            </a:r>
            <a:r>
              <a:rPr lang="en-GB" b="1"/>
              <a:t>{Cups, Saucers} = {(Smith, Cups),(Smith, Saucers)}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/>
          <a:lstStyle/>
          <a:p>
            <a:r>
              <a:rPr lang="en-GB" sz="4000" smtClean="0"/>
              <a:t>Queries using relations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547813"/>
            <a:ext cx="8229600" cy="5184775"/>
          </a:xfrm>
        </p:spPr>
        <p:txBody>
          <a:bodyPr/>
          <a:lstStyle/>
          <a:p>
            <a:r>
              <a:rPr lang="en-GB" smtClean="0"/>
              <a:t>How do we express a query using these</a:t>
            </a:r>
          </a:p>
          <a:p>
            <a:pPr lvl="1">
              <a:buFontTx/>
              <a:buNone/>
            </a:pPr>
            <a:r>
              <a:rPr lang="en-GB" smtClean="0"/>
              <a:t> 			What has Smith ordered? </a:t>
            </a:r>
          </a:p>
          <a:p>
            <a:r>
              <a:rPr lang="en-GB" smtClean="0"/>
              <a:t>We need to go from Smith to the pairs he is part of and then to the second elements of those pairs i.e.</a:t>
            </a:r>
          </a:p>
          <a:p>
            <a:pPr>
              <a:buFontTx/>
              <a:buNone/>
            </a:pPr>
            <a:r>
              <a:rPr lang="en-GB" sz="3200" smtClean="0">
                <a:solidFill>
                  <a:schemeClr val="accent2"/>
                </a:solidFill>
              </a:rPr>
              <a:t>Smith 	 p </a:t>
            </a:r>
            <a:r>
              <a:rPr lang="en-GB" sz="3200" baseline="-25000" smtClean="0">
                <a:solidFill>
                  <a:schemeClr val="accent2"/>
                </a:solidFill>
              </a:rPr>
              <a:t>1</a:t>
            </a:r>
            <a:r>
              <a:rPr lang="en-GB" sz="3200" baseline="30000" smtClean="0">
                <a:solidFill>
                  <a:schemeClr val="accent2"/>
                </a:solidFill>
              </a:rPr>
              <a:t>-1 </a:t>
            </a:r>
            <a:r>
              <a:rPr lang="en-GB" sz="3200" smtClean="0">
                <a:solidFill>
                  <a:schemeClr val="accent2"/>
                </a:solidFill>
              </a:rPr>
              <a:t>(Smith)	      p</a:t>
            </a:r>
            <a:r>
              <a:rPr lang="en-GB" sz="3200" baseline="-25000" smtClean="0">
                <a:solidFill>
                  <a:schemeClr val="accent2"/>
                </a:solidFill>
              </a:rPr>
              <a:t>2</a:t>
            </a:r>
            <a:r>
              <a:rPr lang="en-GB" sz="3200" smtClean="0">
                <a:solidFill>
                  <a:schemeClr val="accent2"/>
                </a:solidFill>
              </a:rPr>
              <a:t> (p </a:t>
            </a:r>
            <a:r>
              <a:rPr lang="en-GB" sz="3200" baseline="-25000" smtClean="0">
                <a:solidFill>
                  <a:schemeClr val="accent2"/>
                </a:solidFill>
              </a:rPr>
              <a:t>1</a:t>
            </a:r>
            <a:r>
              <a:rPr lang="en-GB" sz="3200" baseline="30000" smtClean="0">
                <a:solidFill>
                  <a:schemeClr val="accent2"/>
                </a:solidFill>
              </a:rPr>
              <a:t>-1 </a:t>
            </a:r>
            <a:r>
              <a:rPr lang="en-GB" sz="3200" smtClean="0">
                <a:solidFill>
                  <a:schemeClr val="accent2"/>
                </a:solidFill>
              </a:rPr>
              <a:t>(Smith))</a:t>
            </a:r>
            <a:endParaRPr lang="en-GB" sz="3200" baseline="30000" smtClean="0">
              <a:solidFill>
                <a:schemeClr val="accent2"/>
              </a:solidFill>
            </a:endParaRPr>
          </a:p>
          <a:p>
            <a:r>
              <a:rPr lang="en-GB" smtClean="0"/>
              <a:t> Similarly with </a:t>
            </a:r>
          </a:p>
          <a:p>
            <a:pPr lvl="1">
              <a:buFontTx/>
              <a:buNone/>
            </a:pPr>
            <a:r>
              <a:rPr lang="en-GB" smtClean="0"/>
              <a:t>			Who wants Plates?</a:t>
            </a:r>
          </a:p>
          <a:p>
            <a:pPr>
              <a:buFontTx/>
              <a:buNone/>
            </a:pPr>
            <a:r>
              <a:rPr lang="en-GB" sz="3200" smtClean="0">
                <a:solidFill>
                  <a:schemeClr val="accent2"/>
                </a:solidFill>
              </a:rPr>
              <a:t>Plates 	 p </a:t>
            </a:r>
            <a:r>
              <a:rPr lang="en-GB" sz="3200" baseline="-25000" smtClean="0">
                <a:solidFill>
                  <a:schemeClr val="accent2"/>
                </a:solidFill>
              </a:rPr>
              <a:t>2</a:t>
            </a:r>
            <a:r>
              <a:rPr lang="en-GB" sz="3200" baseline="30000" smtClean="0">
                <a:solidFill>
                  <a:schemeClr val="accent2"/>
                </a:solidFill>
              </a:rPr>
              <a:t>-1 </a:t>
            </a:r>
            <a:r>
              <a:rPr lang="en-GB" sz="3200" smtClean="0">
                <a:solidFill>
                  <a:schemeClr val="accent2"/>
                </a:solidFill>
              </a:rPr>
              <a:t>(Plates)	      p</a:t>
            </a:r>
            <a:r>
              <a:rPr lang="en-GB" sz="3200" baseline="-25000" smtClean="0">
                <a:solidFill>
                  <a:schemeClr val="accent2"/>
                </a:solidFill>
              </a:rPr>
              <a:t>1</a:t>
            </a:r>
            <a:r>
              <a:rPr lang="en-GB" sz="3200" smtClean="0">
                <a:solidFill>
                  <a:schemeClr val="accent2"/>
                </a:solidFill>
              </a:rPr>
              <a:t> (p </a:t>
            </a:r>
            <a:r>
              <a:rPr lang="en-GB" sz="3200" baseline="-25000" smtClean="0">
                <a:solidFill>
                  <a:schemeClr val="accent2"/>
                </a:solidFill>
              </a:rPr>
              <a:t>2</a:t>
            </a:r>
            <a:r>
              <a:rPr lang="en-GB" sz="3200" baseline="30000" smtClean="0">
                <a:solidFill>
                  <a:schemeClr val="accent2"/>
                </a:solidFill>
              </a:rPr>
              <a:t>-1 </a:t>
            </a:r>
            <a:r>
              <a:rPr lang="en-GB" sz="3200" smtClean="0">
                <a:solidFill>
                  <a:schemeClr val="accent2"/>
                </a:solidFill>
              </a:rPr>
              <a:t>(Plates))</a:t>
            </a:r>
            <a:endParaRPr lang="en-GB" sz="3200" baseline="30000" smtClean="0">
              <a:solidFill>
                <a:schemeClr val="accent2"/>
              </a:solidFill>
            </a:endParaRPr>
          </a:p>
          <a:p>
            <a:pPr lvl="1">
              <a:buFontTx/>
              <a:buNone/>
            </a:pPr>
            <a:endParaRPr lang="en-GB" smtClean="0"/>
          </a:p>
          <a:p>
            <a:endParaRPr lang="en-GB" smtClean="0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1032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DE310A0-94DC-47BC-B102-5699BC1DB7F7}" type="slidenum">
              <a:rPr lang="en-GB"/>
              <a:pPr>
                <a:defRPr/>
              </a:pPr>
              <a:t>18</a:t>
            </a:fld>
            <a:endParaRPr lang="en-GB"/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1763713" y="3716338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3" imgW="241200" imgH="164880" progId="Equation.3">
                  <p:embed/>
                </p:oleObj>
              </mc:Choice>
              <mc:Fallback>
                <p:oleObj name="Equation" r:id="rId3" imgW="241200" imgH="164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5048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787900" y="3716338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5" imgW="241200" imgH="164880" progId="Equation.3">
                  <p:embed/>
                </p:oleObj>
              </mc:Choice>
              <mc:Fallback>
                <p:oleObj name="Equation" r:id="rId5" imgW="241200" imgH="164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16338"/>
                        <a:ext cx="5048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763713" y="5373688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6" imgW="241200" imgH="164880" progId="Equation.3">
                  <p:embed/>
                </p:oleObj>
              </mc:Choice>
              <mc:Fallback>
                <p:oleObj name="Equation" r:id="rId6" imgW="241200" imgH="164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373688"/>
                        <a:ext cx="5048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787900" y="5373688"/>
          <a:ext cx="504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7" imgW="241200" imgH="164880" progId="Equation.3">
                  <p:embed/>
                </p:oleObj>
              </mc:Choice>
              <mc:Fallback>
                <p:oleObj name="Equation" r:id="rId7" imgW="24120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373688"/>
                        <a:ext cx="5048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25619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86A855D-4492-4D66-BFCD-F4228E219F37}" type="slidenum">
              <a:rPr lang="en-GB" smtClean="0"/>
              <a:pPr>
                <a:defRPr/>
              </a:pPr>
              <a:t>19</a:t>
            </a:fld>
            <a:endParaRPr lang="en-GB" smtClean="0"/>
          </a:p>
        </p:txBody>
      </p:sp>
      <p:sp>
        <p:nvSpPr>
          <p:cNvPr id="14381" name="Arc 45"/>
          <p:cNvSpPr>
            <a:spLocks/>
          </p:cNvSpPr>
          <p:nvPr/>
        </p:nvSpPr>
        <p:spPr bwMode="auto">
          <a:xfrm rot="-5400000">
            <a:off x="459582" y="1997869"/>
            <a:ext cx="2033587" cy="1584325"/>
          </a:xfrm>
          <a:custGeom>
            <a:avLst/>
            <a:gdLst>
              <a:gd name="T0" fmla="*/ 0 w 24833"/>
              <a:gd name="T1" fmla="*/ 2147483647 h 21600"/>
              <a:gd name="T2" fmla="*/ 2147483647 w 24833"/>
              <a:gd name="T3" fmla="*/ 2147483647 h 21600"/>
              <a:gd name="T4" fmla="*/ 2147483647 w 24833"/>
              <a:gd name="T5" fmla="*/ 2147483647 h 21600"/>
              <a:gd name="T6" fmla="*/ 0 60000 65536"/>
              <a:gd name="T7" fmla="*/ 0 60000 65536"/>
              <a:gd name="T8" fmla="*/ 0 60000 65536"/>
              <a:gd name="T9" fmla="*/ 0 w 24833"/>
              <a:gd name="T10" fmla="*/ 0 h 21600"/>
              <a:gd name="T11" fmla="*/ 24833 w 2483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33" h="21600" fill="none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</a:path>
              <a:path w="24833" h="21600" stroke="0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  <a:lnTo>
                  <a:pt x="3233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Arc 46"/>
          <p:cNvSpPr>
            <a:spLocks/>
          </p:cNvSpPr>
          <p:nvPr/>
        </p:nvSpPr>
        <p:spPr bwMode="auto">
          <a:xfrm rot="5400000" flipH="1">
            <a:off x="6507957" y="1853406"/>
            <a:ext cx="2033588" cy="1584325"/>
          </a:xfrm>
          <a:custGeom>
            <a:avLst/>
            <a:gdLst>
              <a:gd name="T0" fmla="*/ 0 w 24833"/>
              <a:gd name="T1" fmla="*/ 2147483647 h 21600"/>
              <a:gd name="T2" fmla="*/ 2147483647 w 24833"/>
              <a:gd name="T3" fmla="*/ 2147483647 h 21600"/>
              <a:gd name="T4" fmla="*/ 2147483647 w 24833"/>
              <a:gd name="T5" fmla="*/ 2147483647 h 21600"/>
              <a:gd name="T6" fmla="*/ 0 60000 65536"/>
              <a:gd name="T7" fmla="*/ 0 60000 65536"/>
              <a:gd name="T8" fmla="*/ 0 60000 65536"/>
              <a:gd name="T9" fmla="*/ 0 w 24833"/>
              <a:gd name="T10" fmla="*/ 0 h 21600"/>
              <a:gd name="T11" fmla="*/ 24833 w 2483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33" h="21600" fill="none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</a:path>
              <a:path w="24833" h="21600" stroke="0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  <a:lnTo>
                  <a:pt x="3233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Arc 47"/>
          <p:cNvSpPr>
            <a:spLocks/>
          </p:cNvSpPr>
          <p:nvPr/>
        </p:nvSpPr>
        <p:spPr bwMode="auto">
          <a:xfrm rot="-5400000" flipH="1" flipV="1">
            <a:off x="2331244" y="3653631"/>
            <a:ext cx="2033588" cy="1584325"/>
          </a:xfrm>
          <a:custGeom>
            <a:avLst/>
            <a:gdLst>
              <a:gd name="T0" fmla="*/ 0 w 24833"/>
              <a:gd name="T1" fmla="*/ 2147483647 h 21600"/>
              <a:gd name="T2" fmla="*/ 2147483647 w 24833"/>
              <a:gd name="T3" fmla="*/ 2147483647 h 21600"/>
              <a:gd name="T4" fmla="*/ 2147483647 w 24833"/>
              <a:gd name="T5" fmla="*/ 2147483647 h 21600"/>
              <a:gd name="T6" fmla="*/ 0 60000 65536"/>
              <a:gd name="T7" fmla="*/ 0 60000 65536"/>
              <a:gd name="T8" fmla="*/ 0 60000 65536"/>
              <a:gd name="T9" fmla="*/ 0 w 24833"/>
              <a:gd name="T10" fmla="*/ 0 h 21600"/>
              <a:gd name="T11" fmla="*/ 24833 w 2483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33" h="21600" fill="none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</a:path>
              <a:path w="24833" h="21600" stroke="0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  <a:lnTo>
                  <a:pt x="3233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Arc 48"/>
          <p:cNvSpPr>
            <a:spLocks/>
          </p:cNvSpPr>
          <p:nvPr/>
        </p:nvSpPr>
        <p:spPr bwMode="auto">
          <a:xfrm rot="5400000" flipV="1">
            <a:off x="4563269" y="3653631"/>
            <a:ext cx="2033588" cy="1584325"/>
          </a:xfrm>
          <a:custGeom>
            <a:avLst/>
            <a:gdLst>
              <a:gd name="T0" fmla="*/ 0 w 24833"/>
              <a:gd name="T1" fmla="*/ 2147483647 h 21600"/>
              <a:gd name="T2" fmla="*/ 2147483647 w 24833"/>
              <a:gd name="T3" fmla="*/ 2147483647 h 21600"/>
              <a:gd name="T4" fmla="*/ 2147483647 w 24833"/>
              <a:gd name="T5" fmla="*/ 2147483647 h 21600"/>
              <a:gd name="T6" fmla="*/ 0 60000 65536"/>
              <a:gd name="T7" fmla="*/ 0 60000 65536"/>
              <a:gd name="T8" fmla="*/ 0 60000 65536"/>
              <a:gd name="T9" fmla="*/ 0 w 24833"/>
              <a:gd name="T10" fmla="*/ 0 h 21600"/>
              <a:gd name="T11" fmla="*/ 24833 w 2483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833" h="21600" fill="none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</a:path>
              <a:path w="24833" h="21600" stroke="0" extrusionOk="0">
                <a:moveTo>
                  <a:pt x="0" y="243"/>
                </a:moveTo>
                <a:cubicBezTo>
                  <a:pt x="1070" y="81"/>
                  <a:pt x="2150" y="-1"/>
                  <a:pt x="3233" y="0"/>
                </a:cubicBezTo>
                <a:cubicBezTo>
                  <a:pt x="15162" y="0"/>
                  <a:pt x="24833" y="9670"/>
                  <a:pt x="24833" y="21600"/>
                </a:cubicBezTo>
                <a:lnTo>
                  <a:pt x="3233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Arc 49"/>
          <p:cNvSpPr>
            <a:spLocks/>
          </p:cNvSpPr>
          <p:nvPr/>
        </p:nvSpPr>
        <p:spPr bwMode="auto">
          <a:xfrm rot="-3291949" flipH="1" flipV="1">
            <a:off x="2942432" y="3767931"/>
            <a:ext cx="3257550" cy="3021013"/>
          </a:xfrm>
          <a:custGeom>
            <a:avLst/>
            <a:gdLst>
              <a:gd name="T0" fmla="*/ 2147483647 w 21600"/>
              <a:gd name="T1" fmla="*/ 0 h 20045"/>
              <a:gd name="T2" fmla="*/ 2147483647 w 21600"/>
              <a:gd name="T3" fmla="*/ 2147483647 h 20045"/>
              <a:gd name="T4" fmla="*/ 0 w 21600"/>
              <a:gd name="T5" fmla="*/ 2147483647 h 20045"/>
              <a:gd name="T6" fmla="*/ 0 60000 65536"/>
              <a:gd name="T7" fmla="*/ 0 60000 65536"/>
              <a:gd name="T8" fmla="*/ 0 60000 65536"/>
              <a:gd name="T9" fmla="*/ 0 w 21600"/>
              <a:gd name="T10" fmla="*/ 0 h 20045"/>
              <a:gd name="T11" fmla="*/ 21600 w 21600"/>
              <a:gd name="T12" fmla="*/ 20045 h 200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045" fill="none" extrusionOk="0">
                <a:moveTo>
                  <a:pt x="8047" y="-1"/>
                </a:moveTo>
                <a:cubicBezTo>
                  <a:pt x="16234" y="3286"/>
                  <a:pt x="21600" y="11222"/>
                  <a:pt x="21600" y="20045"/>
                </a:cubicBezTo>
              </a:path>
              <a:path w="21600" h="20045" stroke="0" extrusionOk="0">
                <a:moveTo>
                  <a:pt x="8047" y="-1"/>
                </a:moveTo>
                <a:cubicBezTo>
                  <a:pt x="16234" y="3286"/>
                  <a:pt x="21600" y="11222"/>
                  <a:pt x="21600" y="20045"/>
                </a:cubicBezTo>
                <a:lnTo>
                  <a:pt x="0" y="20045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3924300" y="594995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Relation</a:t>
            </a:r>
          </a:p>
        </p:txBody>
      </p:sp>
      <p:sp>
        <p:nvSpPr>
          <p:cNvPr id="14387" name="Text Box 51"/>
          <p:cNvSpPr txBox="1">
            <a:spLocks noChangeArrowheads="1"/>
          </p:cNvSpPr>
          <p:nvPr/>
        </p:nvSpPr>
        <p:spPr bwMode="auto">
          <a:xfrm>
            <a:off x="539750" y="17732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 </a:t>
            </a:r>
            <a:r>
              <a:rPr lang="en-GB" baseline="-25000"/>
              <a:t>1</a:t>
            </a:r>
            <a:endParaRPr lang="en-GB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7740650" y="1773238"/>
            <a:ext cx="503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 </a:t>
            </a:r>
            <a:r>
              <a:rPr lang="en-GB" baseline="-25000"/>
              <a:t>2</a:t>
            </a:r>
            <a:endParaRPr lang="en-GB"/>
          </a:p>
        </p:txBody>
      </p:sp>
      <p:sp>
        <p:nvSpPr>
          <p:cNvPr id="14389" name="Text Box 53"/>
          <p:cNvSpPr txBox="1">
            <a:spLocks noChangeArrowheads="1"/>
          </p:cNvSpPr>
          <p:nvPr/>
        </p:nvSpPr>
        <p:spPr bwMode="auto">
          <a:xfrm>
            <a:off x="3132138" y="44370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 </a:t>
            </a:r>
            <a:r>
              <a:rPr lang="en-GB" baseline="-25000"/>
              <a:t>1</a:t>
            </a:r>
            <a:r>
              <a:rPr lang="en-GB" baseline="30000"/>
              <a:t>-1</a:t>
            </a:r>
            <a:endParaRPr lang="en-GB"/>
          </a:p>
        </p:txBody>
      </p:sp>
      <p:sp>
        <p:nvSpPr>
          <p:cNvPr id="14390" name="Text Box 54"/>
          <p:cNvSpPr txBox="1">
            <a:spLocks noChangeArrowheads="1"/>
          </p:cNvSpPr>
          <p:nvPr/>
        </p:nvSpPr>
        <p:spPr bwMode="auto">
          <a:xfrm>
            <a:off x="5148263" y="44370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p </a:t>
            </a:r>
            <a:r>
              <a:rPr lang="en-GB" baseline="-25000"/>
              <a:t>2</a:t>
            </a:r>
            <a:r>
              <a:rPr lang="en-GB"/>
              <a:t> </a:t>
            </a:r>
            <a:r>
              <a:rPr lang="en-GB" baseline="30000"/>
              <a:t>-1</a:t>
            </a:r>
            <a:endParaRPr lang="en-GB"/>
          </a:p>
        </p:txBody>
      </p:sp>
      <p:sp>
        <p:nvSpPr>
          <p:cNvPr id="40974" name="Oval 56"/>
          <p:cNvSpPr>
            <a:spLocks noChangeArrowheads="1"/>
          </p:cNvSpPr>
          <p:nvPr/>
        </p:nvSpPr>
        <p:spPr bwMode="auto">
          <a:xfrm>
            <a:off x="2843213" y="981075"/>
            <a:ext cx="3241675" cy="1800225"/>
          </a:xfrm>
          <a:prstGeom prst="ellipse">
            <a:avLst/>
          </a:prstGeom>
          <a:solidFill>
            <a:srgbClr val="E0BE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Oval 57"/>
          <p:cNvSpPr>
            <a:spLocks noChangeArrowheads="1"/>
          </p:cNvSpPr>
          <p:nvPr/>
        </p:nvSpPr>
        <p:spPr bwMode="auto">
          <a:xfrm>
            <a:off x="539750" y="3933825"/>
            <a:ext cx="1800225" cy="1871663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4" name="Oval 58"/>
          <p:cNvSpPr>
            <a:spLocks noChangeArrowheads="1"/>
          </p:cNvSpPr>
          <p:nvPr/>
        </p:nvSpPr>
        <p:spPr bwMode="auto">
          <a:xfrm>
            <a:off x="6732588" y="4005263"/>
            <a:ext cx="1800225" cy="187166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1196975" y="87313"/>
            <a:ext cx="65754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tabLst>
                <a:tab pos="-457200" algn="l"/>
              </a:tabLst>
            </a:pPr>
            <a:r>
              <a:rPr lang="en-GB" sz="2400" b="1"/>
              <a:t>Note projections go from pairs to singles</a:t>
            </a:r>
            <a:endParaRPr lang="en-GB" sz="2400"/>
          </a:p>
          <a:p>
            <a:pPr algn="ctr">
              <a:tabLst>
                <a:tab pos="-457200" algn="l"/>
              </a:tabLst>
            </a:pPr>
            <a:r>
              <a:rPr lang="en-GB" sz="2400" b="1"/>
              <a:t>inverse projections go from singles to pairs</a:t>
            </a:r>
          </a:p>
        </p:txBody>
      </p:sp>
      <p:sp>
        <p:nvSpPr>
          <p:cNvPr id="40978" name="Text Box 60"/>
          <p:cNvSpPr txBox="1">
            <a:spLocks noChangeArrowheads="1"/>
          </p:cNvSpPr>
          <p:nvPr/>
        </p:nvSpPr>
        <p:spPr bwMode="auto">
          <a:xfrm>
            <a:off x="3276600" y="1700213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/>
              <a:t>PAIRS</a:t>
            </a:r>
          </a:p>
        </p:txBody>
      </p:sp>
      <p:sp>
        <p:nvSpPr>
          <p:cNvPr id="40979" name="Text Box 61"/>
          <p:cNvSpPr txBox="1">
            <a:spLocks noChangeArrowheads="1"/>
          </p:cNvSpPr>
          <p:nvPr/>
        </p:nvSpPr>
        <p:spPr bwMode="auto">
          <a:xfrm>
            <a:off x="323850" y="4581525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 dirty="0"/>
              <a:t>First</a:t>
            </a:r>
          </a:p>
        </p:txBody>
      </p:sp>
      <p:sp>
        <p:nvSpPr>
          <p:cNvPr id="40980" name="Text Box 62"/>
          <p:cNvSpPr txBox="1">
            <a:spLocks noChangeArrowheads="1"/>
          </p:cNvSpPr>
          <p:nvPr/>
        </p:nvSpPr>
        <p:spPr bwMode="auto">
          <a:xfrm>
            <a:off x="6516688" y="4652963"/>
            <a:ext cx="2303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400"/>
              <a:t>Second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/>
      <p:bldP spid="14387" grpId="0"/>
      <p:bldP spid="14388" grpId="0"/>
      <p:bldP spid="14389" grpId="0"/>
      <p:bldP spid="14390" grpId="0"/>
      <p:bldP spid="14393" grpId="0" animBg="1"/>
      <p:bldP spid="143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Welcome</a:t>
            </a:r>
          </a:p>
        </p:txBody>
      </p:sp>
      <p:sp>
        <p:nvSpPr>
          <p:cNvPr id="2150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742543"/>
          </a:xfrm>
        </p:spPr>
        <p:txBody>
          <a:bodyPr/>
          <a:lstStyle/>
          <a:p>
            <a:r>
              <a:rPr lang="en-GB" dirty="0" smtClean="0"/>
              <a:t>Analytical Methods for Computing (9-11am)</a:t>
            </a:r>
          </a:p>
          <a:p>
            <a:r>
              <a:rPr lang="en-GB" dirty="0" smtClean="0"/>
              <a:t>MATH  1111</a:t>
            </a:r>
          </a:p>
          <a:p>
            <a:r>
              <a:rPr lang="en-GB" dirty="0" smtClean="0"/>
              <a:t>Tutorials 11-12, or 12-1</a:t>
            </a:r>
          </a:p>
          <a:p>
            <a:r>
              <a:rPr lang="en-GB" dirty="0" smtClean="0"/>
              <a:t>Dr Yvonne Fryer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Follows on from MATH1110</a:t>
            </a:r>
          </a:p>
          <a:p>
            <a:r>
              <a:rPr lang="en-GB" sz="2800" dirty="0" smtClean="0"/>
              <a:t>It will run on the same lines - assessed tutorial-type questions with an exam in May</a:t>
            </a:r>
          </a:p>
          <a:p>
            <a:endParaRPr lang="en-GB" dirty="0" smtClean="0"/>
          </a:p>
          <a:p>
            <a:pPr>
              <a:buFont typeface="Wingdings" pitchFamily="2" charset="2"/>
              <a:buNone/>
            </a:pPr>
            <a:endParaRPr lang="en-GB" dirty="0" smtClean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D5C8CF7-C736-473A-80D6-3E4715564765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8"/>
          <p:cNvSpPr>
            <a:spLocks noChangeArrowheads="1"/>
          </p:cNvSpPr>
          <p:nvPr/>
        </p:nvSpPr>
        <p:spPr bwMode="auto">
          <a:xfrm>
            <a:off x="434975" y="3001963"/>
            <a:ext cx="8424863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-457200" algn="l"/>
              </a:tabLst>
            </a:pPr>
            <a:r>
              <a:rPr lang="en-GB" sz="2400" dirty="0"/>
              <a:t>The manager of a rock band wants to look at the skills of the musicians on the agency books. These are expressed in the form of a relation R = </a:t>
            </a:r>
            <a:r>
              <a:rPr lang="en-GB" sz="2000" dirty="0"/>
              <a:t>{(</a:t>
            </a:r>
            <a:r>
              <a:rPr lang="en-GB" sz="2000" dirty="0" err="1"/>
              <a:t>m,i</a:t>
            </a:r>
            <a:r>
              <a:rPr lang="en-GB" sz="2000" dirty="0"/>
              <a:t>) : m </a:t>
            </a:r>
            <a:r>
              <a:rPr lang="en-GB" sz="2000" dirty="0">
                <a:sym typeface="Symbol" pitchFamily="18" charset="2"/>
              </a:rPr>
              <a:t> </a:t>
            </a:r>
            <a:r>
              <a:rPr lang="en-GB" sz="2000" dirty="0"/>
              <a:t>M,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/>
              <a:t>i</a:t>
            </a:r>
            <a:r>
              <a:rPr lang="en-GB" sz="2000" dirty="0">
                <a:sym typeface="Symbol" pitchFamily="18" charset="2"/>
              </a:rPr>
              <a:t> </a:t>
            </a:r>
            <a:r>
              <a:rPr lang="en-GB" sz="2000" dirty="0"/>
              <a:t>I where m can play </a:t>
            </a:r>
            <a:r>
              <a:rPr lang="en-GB" sz="2000" dirty="0" err="1"/>
              <a:t>i</a:t>
            </a:r>
            <a:r>
              <a:rPr lang="en-GB" sz="2000" dirty="0"/>
              <a:t>}</a:t>
            </a:r>
          </a:p>
          <a:p>
            <a:pPr>
              <a:tabLst>
                <a:tab pos="-457200" algn="l"/>
              </a:tabLst>
            </a:pPr>
            <a:r>
              <a:rPr lang="en-GB" sz="2400" dirty="0"/>
              <a:t>Write  expressions to give him</a:t>
            </a:r>
          </a:p>
          <a:p>
            <a:pPr>
              <a:buFontTx/>
              <a:buChar char="•"/>
              <a:tabLst>
                <a:tab pos="-457200" algn="l"/>
              </a:tabLst>
            </a:pPr>
            <a:r>
              <a:rPr lang="en-GB" sz="2400" dirty="0"/>
              <a:t>The musicians who play drums </a:t>
            </a:r>
          </a:p>
          <a:p>
            <a:pPr>
              <a:buFontTx/>
              <a:buChar char="•"/>
              <a:tabLst>
                <a:tab pos="-457200" algn="l"/>
              </a:tabLst>
            </a:pPr>
            <a:r>
              <a:rPr lang="en-GB" sz="2400" dirty="0"/>
              <a:t>The instruments Peter plays</a:t>
            </a:r>
            <a:endParaRPr lang="en-GB" dirty="0">
              <a:solidFill>
                <a:schemeClr val="accent2"/>
              </a:solidFill>
            </a:endParaRPr>
          </a:p>
          <a:p>
            <a:pPr>
              <a:tabLst>
                <a:tab pos="-457200" algn="l"/>
              </a:tabLst>
            </a:pPr>
            <a:r>
              <a:rPr lang="en-GB" sz="2400" dirty="0"/>
              <a:t>Write out the answers for each of these</a:t>
            </a:r>
          </a:p>
          <a:p>
            <a:pPr>
              <a:tabLst>
                <a:tab pos="-457200" algn="l"/>
              </a:tabLst>
            </a:pPr>
            <a:r>
              <a:rPr lang="en-GB" sz="2400" b="1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4198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71463" y="103188"/>
            <a:ext cx="2327275" cy="3095625"/>
          </a:xfrm>
          <a:noFill/>
        </p:spPr>
      </p:pic>
      <p:pic>
        <p:nvPicPr>
          <p:cNvPr id="41987" name="Picture 49" descr="PENCIL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7257142" y="6424599"/>
            <a:ext cx="1886857" cy="433401"/>
          </a:xfrm>
          <a:noFill/>
        </p:spPr>
      </p:pic>
      <p:sp>
        <p:nvSpPr>
          <p:cNvPr id="26631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A2B7823-2438-4E77-848F-9DD855180A40}" type="slidenum">
              <a:rPr lang="en-GB"/>
              <a:pPr>
                <a:defRPr/>
              </a:pPr>
              <a:t>20</a:t>
            </a:fld>
            <a:endParaRPr lang="en-GB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15414" name="Rectangle 5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9933" y="5735638"/>
            <a:ext cx="7082971" cy="896937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 smtClean="0">
                <a:solidFill>
                  <a:schemeClr val="accent2"/>
                </a:solidFill>
              </a:rPr>
              <a:t>p</a:t>
            </a:r>
            <a:r>
              <a:rPr lang="en-GB" sz="2000" b="1" baseline="-25000" dirty="0" smtClean="0">
                <a:solidFill>
                  <a:schemeClr val="accent2"/>
                </a:solidFill>
              </a:rPr>
              <a:t>1</a:t>
            </a:r>
            <a:r>
              <a:rPr lang="en-GB" sz="2000" b="1" dirty="0" smtClean="0">
                <a:solidFill>
                  <a:schemeClr val="accent2"/>
                </a:solidFill>
              </a:rPr>
              <a:t> o p </a:t>
            </a:r>
            <a:r>
              <a:rPr lang="en-GB" sz="2000" b="1" baseline="-25000" dirty="0" smtClean="0">
                <a:solidFill>
                  <a:schemeClr val="accent2"/>
                </a:solidFill>
              </a:rPr>
              <a:t>2 </a:t>
            </a:r>
            <a:r>
              <a:rPr lang="en-GB" sz="2000" b="1" baseline="30000" dirty="0" smtClean="0">
                <a:solidFill>
                  <a:schemeClr val="accent2"/>
                </a:solidFill>
              </a:rPr>
              <a:t>-1</a:t>
            </a:r>
            <a:r>
              <a:rPr lang="en-GB" sz="2000" b="1" dirty="0" smtClean="0">
                <a:solidFill>
                  <a:schemeClr val="accent2"/>
                </a:solidFill>
              </a:rPr>
              <a:t> {Drums}		p</a:t>
            </a:r>
            <a:r>
              <a:rPr lang="en-GB" sz="2000" b="1" baseline="-25000" dirty="0" smtClean="0">
                <a:solidFill>
                  <a:schemeClr val="accent2"/>
                </a:solidFill>
              </a:rPr>
              <a:t>2</a:t>
            </a:r>
            <a:r>
              <a:rPr lang="en-GB" sz="2000" b="1" dirty="0" smtClean="0">
                <a:solidFill>
                  <a:schemeClr val="accent2"/>
                </a:solidFill>
              </a:rPr>
              <a:t> o p </a:t>
            </a:r>
            <a:r>
              <a:rPr lang="en-GB" sz="2000" b="1" baseline="-25000" dirty="0" smtClean="0">
                <a:solidFill>
                  <a:schemeClr val="accent2"/>
                </a:solidFill>
              </a:rPr>
              <a:t>1</a:t>
            </a:r>
            <a:r>
              <a:rPr lang="en-GB" sz="2000" b="1" baseline="30000" dirty="0" smtClean="0">
                <a:solidFill>
                  <a:schemeClr val="accent2"/>
                </a:solidFill>
              </a:rPr>
              <a:t>-1</a:t>
            </a:r>
            <a:r>
              <a:rPr lang="en-GB" sz="2000" b="1" dirty="0" smtClean="0">
                <a:solidFill>
                  <a:schemeClr val="accent2"/>
                </a:solidFill>
              </a:rPr>
              <a:t> {Peter}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sz="2000" b="1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 smtClean="0">
                <a:solidFill>
                  <a:schemeClr val="accent2"/>
                </a:solidFill>
              </a:rPr>
              <a:t>{</a:t>
            </a:r>
            <a:r>
              <a:rPr lang="en-GB" sz="2000" b="1" dirty="0" err="1" smtClean="0">
                <a:solidFill>
                  <a:schemeClr val="accent2"/>
                </a:solidFill>
              </a:rPr>
              <a:t>Andy,Peter</a:t>
            </a:r>
            <a:r>
              <a:rPr lang="en-GB" sz="2000" b="1" dirty="0" smtClean="0">
                <a:solidFill>
                  <a:schemeClr val="accent2"/>
                </a:solidFill>
              </a:rPr>
              <a:t>, Martin}  		{</a:t>
            </a:r>
            <a:r>
              <a:rPr lang="en-GB" sz="2000" b="1" dirty="0" err="1" smtClean="0">
                <a:solidFill>
                  <a:schemeClr val="accent2"/>
                </a:solidFill>
              </a:rPr>
              <a:t>Drums,Keyboard,Guitar</a:t>
            </a:r>
            <a:r>
              <a:rPr lang="en-GB" sz="2000" b="1" dirty="0" smtClean="0">
                <a:solidFill>
                  <a:schemeClr val="accent2"/>
                </a:solidFill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sz="1400" b="1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endParaRPr lang="en-GB" sz="1400" dirty="0" smtClean="0"/>
          </a:p>
        </p:txBody>
      </p:sp>
      <p:grpSp>
        <p:nvGrpSpPr>
          <p:cNvPr id="41991" name="Group 55"/>
          <p:cNvGrpSpPr>
            <a:grpSpLocks/>
          </p:cNvGrpSpPr>
          <p:nvPr/>
        </p:nvGrpSpPr>
        <p:grpSpPr bwMode="auto">
          <a:xfrm>
            <a:off x="2843213" y="319088"/>
            <a:ext cx="4537075" cy="2592387"/>
            <a:chOff x="1791" y="527"/>
            <a:chExt cx="2858" cy="1633"/>
          </a:xfrm>
        </p:grpSpPr>
        <p:sp>
          <p:nvSpPr>
            <p:cNvPr id="26632" name="Oval 7"/>
            <p:cNvSpPr>
              <a:spLocks noChangeArrowheads="1"/>
            </p:cNvSpPr>
            <p:nvPr/>
          </p:nvSpPr>
          <p:spPr bwMode="auto">
            <a:xfrm>
              <a:off x="1791" y="584"/>
              <a:ext cx="1050" cy="157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633" name="Oval 8"/>
            <p:cNvSpPr>
              <a:spLocks noChangeArrowheads="1"/>
            </p:cNvSpPr>
            <p:nvPr/>
          </p:nvSpPr>
          <p:spPr bwMode="auto">
            <a:xfrm>
              <a:off x="3243" y="527"/>
              <a:ext cx="1406" cy="163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997" name="Line 9"/>
            <p:cNvSpPr>
              <a:spLocks noChangeShapeType="1"/>
            </p:cNvSpPr>
            <p:nvPr/>
          </p:nvSpPr>
          <p:spPr bwMode="auto">
            <a:xfrm flipV="1">
              <a:off x="2472" y="1096"/>
              <a:ext cx="955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998" name="Line 10"/>
            <p:cNvSpPr>
              <a:spLocks noChangeShapeType="1"/>
            </p:cNvSpPr>
            <p:nvPr/>
          </p:nvSpPr>
          <p:spPr bwMode="auto">
            <a:xfrm>
              <a:off x="2426" y="890"/>
              <a:ext cx="1001" cy="4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999" name="Line 11"/>
            <p:cNvSpPr>
              <a:spLocks noChangeShapeType="1"/>
            </p:cNvSpPr>
            <p:nvPr/>
          </p:nvSpPr>
          <p:spPr bwMode="auto">
            <a:xfrm flipV="1">
              <a:off x="2472" y="845"/>
              <a:ext cx="1134" cy="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0" name="Line 14"/>
            <p:cNvSpPr>
              <a:spLocks noChangeShapeType="1"/>
            </p:cNvSpPr>
            <p:nvPr/>
          </p:nvSpPr>
          <p:spPr bwMode="auto">
            <a:xfrm>
              <a:off x="2472" y="1207"/>
              <a:ext cx="955" cy="1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1" name="Line 15"/>
            <p:cNvSpPr>
              <a:spLocks noChangeShapeType="1"/>
            </p:cNvSpPr>
            <p:nvPr/>
          </p:nvSpPr>
          <p:spPr bwMode="auto">
            <a:xfrm>
              <a:off x="2426" y="1480"/>
              <a:ext cx="1225" cy="4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 flipV="1">
              <a:off x="2381" y="1616"/>
              <a:ext cx="1315" cy="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 flipV="1">
              <a:off x="2381" y="1095"/>
              <a:ext cx="1046" cy="6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 flipV="1">
              <a:off x="2426" y="1376"/>
              <a:ext cx="1001" cy="1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 flipV="1">
              <a:off x="2472" y="845"/>
              <a:ext cx="1134" cy="11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006" name="Text Box 45"/>
            <p:cNvSpPr txBox="1">
              <a:spLocks noChangeArrowheads="1"/>
            </p:cNvSpPr>
            <p:nvPr/>
          </p:nvSpPr>
          <p:spPr bwMode="auto">
            <a:xfrm>
              <a:off x="2018" y="799"/>
              <a:ext cx="635" cy="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Andy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Peter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Alex 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Liz 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Martin</a:t>
              </a:r>
            </a:p>
          </p:txBody>
        </p:sp>
        <p:sp>
          <p:nvSpPr>
            <p:cNvPr id="42007" name="Text Box 46"/>
            <p:cNvSpPr txBox="1">
              <a:spLocks noChangeArrowheads="1"/>
            </p:cNvSpPr>
            <p:nvPr/>
          </p:nvSpPr>
          <p:spPr bwMode="auto">
            <a:xfrm>
              <a:off x="3651" y="709"/>
              <a:ext cx="817" cy="1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Drums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Keyboard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Guitar 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Violin </a:t>
              </a:r>
            </a:p>
            <a:p>
              <a:pPr>
                <a:spcBef>
                  <a:spcPct val="50000"/>
                </a:spcBef>
              </a:pPr>
              <a:r>
                <a:rPr lang="en-GB"/>
                <a:t>Flute</a:t>
              </a:r>
            </a:p>
          </p:txBody>
        </p:sp>
        <p:sp>
          <p:nvSpPr>
            <p:cNvPr id="42008" name="Line 47"/>
            <p:cNvSpPr>
              <a:spLocks noChangeShapeType="1"/>
            </p:cNvSpPr>
            <p:nvPr/>
          </p:nvSpPr>
          <p:spPr bwMode="auto">
            <a:xfrm flipV="1">
              <a:off x="2517" y="845"/>
              <a:ext cx="1043" cy="3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1993" name="Text Box 23"/>
          <p:cNvSpPr txBox="1">
            <a:spLocks noChangeArrowheads="1"/>
          </p:cNvSpPr>
          <p:nvPr/>
        </p:nvSpPr>
        <p:spPr bwMode="auto">
          <a:xfrm>
            <a:off x="2336800" y="1423988"/>
            <a:ext cx="493713" cy="366712"/>
          </a:xfrm>
          <a:prstGeom prst="rect">
            <a:avLst/>
          </a:prstGeom>
          <a:solidFill>
            <a:srgbClr val="E0BE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</a:t>
            </a:r>
          </a:p>
        </p:txBody>
      </p:sp>
      <p:sp>
        <p:nvSpPr>
          <p:cNvPr id="41994" name="Text Box 24"/>
          <p:cNvSpPr txBox="1">
            <a:spLocks noChangeArrowheads="1"/>
          </p:cNvSpPr>
          <p:nvPr/>
        </p:nvSpPr>
        <p:spPr bwMode="auto">
          <a:xfrm>
            <a:off x="7486650" y="1493838"/>
            <a:ext cx="493713" cy="366712"/>
          </a:xfrm>
          <a:prstGeom prst="rect">
            <a:avLst/>
          </a:prstGeom>
          <a:solidFill>
            <a:srgbClr val="E0BE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Mappings or Functions?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051425" cy="749300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/>
              <a:t>What colour car do they have?</a:t>
            </a:r>
          </a:p>
        </p:txBody>
      </p:sp>
      <p:pic>
        <p:nvPicPr>
          <p:cNvPr id="12307" name="Picture 1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6003925" y="0"/>
            <a:ext cx="3140075" cy="2355850"/>
          </a:xfrm>
          <a:noFill/>
        </p:spPr>
      </p:pic>
      <p:sp>
        <p:nvSpPr>
          <p:cNvPr id="430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27665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420E6AC-8788-483E-BD0B-059B5F7025D0}" type="slidenum">
              <a:rPr lang="en-GB" smtClean="0"/>
              <a:pPr>
                <a:defRPr/>
              </a:pPr>
              <a:t>21</a:t>
            </a:fld>
            <a:endParaRPr lang="en-GB" smtClean="0"/>
          </a:p>
        </p:txBody>
      </p:sp>
      <p:grpSp>
        <p:nvGrpSpPr>
          <p:cNvPr id="43015" name="Group 19"/>
          <p:cNvGrpSpPr>
            <a:grpSpLocks/>
          </p:cNvGrpSpPr>
          <p:nvPr/>
        </p:nvGrpSpPr>
        <p:grpSpPr bwMode="auto">
          <a:xfrm>
            <a:off x="1979613" y="2263775"/>
            <a:ext cx="4522787" cy="2632075"/>
            <a:chOff x="1980290" y="2264006"/>
            <a:chExt cx="4522561" cy="2632530"/>
          </a:xfrm>
        </p:grpSpPr>
        <p:sp>
          <p:nvSpPr>
            <p:cNvPr id="43020" name="Oval 5"/>
            <p:cNvSpPr>
              <a:spLocks noChangeArrowheads="1"/>
            </p:cNvSpPr>
            <p:nvPr/>
          </p:nvSpPr>
          <p:spPr bwMode="auto">
            <a:xfrm>
              <a:off x="1980290" y="2264006"/>
              <a:ext cx="1807939" cy="259827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Oval 6"/>
            <p:cNvSpPr>
              <a:spLocks noChangeArrowheads="1"/>
            </p:cNvSpPr>
            <p:nvPr/>
          </p:nvSpPr>
          <p:spPr bwMode="auto">
            <a:xfrm>
              <a:off x="4270826" y="2304148"/>
              <a:ext cx="2232025" cy="2592388"/>
            </a:xfrm>
            <a:prstGeom prst="ellipse">
              <a:avLst/>
            </a:prstGeom>
            <a:solidFill>
              <a:srgbClr val="E0BE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9"/>
            <p:cNvSpPr>
              <a:spLocks noChangeShapeType="1"/>
            </p:cNvSpPr>
            <p:nvPr/>
          </p:nvSpPr>
          <p:spPr bwMode="auto">
            <a:xfrm>
              <a:off x="3120570" y="2801257"/>
              <a:ext cx="1797955" cy="3664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23" name="Line 14"/>
            <p:cNvSpPr>
              <a:spLocks noChangeShapeType="1"/>
            </p:cNvSpPr>
            <p:nvPr/>
          </p:nvSpPr>
          <p:spPr bwMode="auto">
            <a:xfrm flipV="1">
              <a:off x="3367314" y="3959911"/>
              <a:ext cx="1551212" cy="437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24" name="Line 15"/>
            <p:cNvSpPr>
              <a:spLocks noChangeShapeType="1"/>
            </p:cNvSpPr>
            <p:nvPr/>
          </p:nvSpPr>
          <p:spPr bwMode="auto">
            <a:xfrm flipV="1">
              <a:off x="2902857" y="3585029"/>
              <a:ext cx="2032000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025" name="Text Box 16"/>
            <p:cNvSpPr txBox="1">
              <a:spLocks noChangeArrowheads="1"/>
            </p:cNvSpPr>
            <p:nvPr/>
          </p:nvSpPr>
          <p:spPr bwMode="auto">
            <a:xfrm>
              <a:off x="2384197" y="2503720"/>
              <a:ext cx="1008062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b="1"/>
                <a:t>Phil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Andy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Jo 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Matt 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Caitlin</a:t>
              </a:r>
            </a:p>
          </p:txBody>
        </p:sp>
        <p:sp>
          <p:nvSpPr>
            <p:cNvPr id="43026" name="Text Box 17"/>
            <p:cNvSpPr txBox="1">
              <a:spLocks noChangeArrowheads="1"/>
            </p:cNvSpPr>
            <p:nvPr/>
          </p:nvSpPr>
          <p:spPr bwMode="auto">
            <a:xfrm>
              <a:off x="4860469" y="2433428"/>
              <a:ext cx="1296988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 dirty="0"/>
            </a:p>
            <a:p>
              <a:pPr>
                <a:spcBef>
                  <a:spcPct val="50000"/>
                </a:spcBef>
              </a:pPr>
              <a:r>
                <a:rPr lang="en-GB" sz="2000" b="1" dirty="0">
                  <a:solidFill>
                    <a:srgbClr val="FF0000"/>
                  </a:solidFill>
                </a:rPr>
                <a:t>Red</a:t>
              </a:r>
            </a:p>
            <a:p>
              <a:pPr>
                <a:spcBef>
                  <a:spcPct val="50000"/>
                </a:spcBef>
              </a:pPr>
              <a:r>
                <a:rPr lang="en-GB" sz="2000" b="1" dirty="0">
                  <a:solidFill>
                    <a:srgbClr val="002060"/>
                  </a:solidFill>
                </a:rPr>
                <a:t>Blue </a:t>
              </a:r>
            </a:p>
            <a:p>
              <a:pPr>
                <a:spcBef>
                  <a:spcPct val="50000"/>
                </a:spcBef>
              </a:pPr>
              <a:r>
                <a:rPr lang="en-GB" sz="2000" b="1" dirty="0">
                  <a:solidFill>
                    <a:srgbClr val="FFFF00"/>
                  </a:solidFill>
                </a:rPr>
                <a:t>Yellow</a:t>
              </a:r>
              <a:r>
                <a:rPr lang="en-GB" sz="2400" b="1" dirty="0">
                  <a:solidFill>
                    <a:srgbClr val="FFFF00"/>
                  </a:solidFill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White</a:t>
              </a:r>
            </a:p>
          </p:txBody>
        </p:sp>
        <p:sp>
          <p:nvSpPr>
            <p:cNvPr id="43027" name="Line 18"/>
            <p:cNvSpPr>
              <a:spLocks noChangeShapeType="1"/>
            </p:cNvSpPr>
            <p:nvPr/>
          </p:nvSpPr>
          <p:spPr bwMode="auto">
            <a:xfrm flipV="1">
              <a:off x="3280229" y="3167746"/>
              <a:ext cx="1638297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900113" y="5300663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2 Sets	     Domain   		 Codomain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179388" y="5805488"/>
            <a:ext cx="8713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This is a </a:t>
            </a:r>
            <a:r>
              <a:rPr lang="en-GB" sz="2400" b="1"/>
              <a:t>Mapping</a:t>
            </a:r>
            <a:r>
              <a:rPr lang="en-GB" sz="2400"/>
              <a:t> </a:t>
            </a:r>
            <a:r>
              <a:rPr lang="en-GB" sz="2400">
                <a:solidFill>
                  <a:schemeClr val="accent2"/>
                </a:solidFill>
              </a:rPr>
              <a:t>from</a:t>
            </a:r>
            <a:r>
              <a:rPr lang="en-GB" sz="2400"/>
              <a:t> people </a:t>
            </a:r>
            <a:r>
              <a:rPr lang="en-GB" sz="2400">
                <a:solidFill>
                  <a:schemeClr val="accent2"/>
                </a:solidFill>
              </a:rPr>
              <a:t>to</a:t>
            </a:r>
            <a:r>
              <a:rPr lang="en-GB" sz="2400"/>
              <a:t> colours  (arrows go one way)</a:t>
            </a:r>
          </a:p>
        </p:txBody>
      </p:sp>
      <p:sp>
        <p:nvSpPr>
          <p:cNvPr id="12311" name="AutoShape 23"/>
          <p:cNvSpPr>
            <a:spLocks noChangeArrowheads="1"/>
          </p:cNvSpPr>
          <p:nvPr/>
        </p:nvSpPr>
        <p:spPr bwMode="auto">
          <a:xfrm>
            <a:off x="6286500" y="4391025"/>
            <a:ext cx="2663825" cy="865188"/>
          </a:xfrm>
          <a:prstGeom prst="wedgeEllipseCallout">
            <a:avLst>
              <a:gd name="adj1" fmla="val -67556"/>
              <a:gd name="adj2" fmla="val -353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No-one has a white car</a:t>
            </a:r>
          </a:p>
        </p:txBody>
      </p:sp>
      <p:sp>
        <p:nvSpPr>
          <p:cNvPr id="12312" name="AutoShape 24"/>
          <p:cNvSpPr>
            <a:spLocks noChangeArrowheads="1"/>
          </p:cNvSpPr>
          <p:nvPr/>
        </p:nvSpPr>
        <p:spPr bwMode="auto">
          <a:xfrm>
            <a:off x="130175" y="3598863"/>
            <a:ext cx="1763713" cy="865187"/>
          </a:xfrm>
          <a:prstGeom prst="wedgeEllipseCallout">
            <a:avLst>
              <a:gd name="adj1" fmla="val 77389"/>
              <a:gd name="adj2" fmla="val 549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Matt has no car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309" grpId="0"/>
      <p:bldP spid="12310" grpId="0"/>
      <p:bldP spid="12311" grpId="0" animBg="1"/>
      <p:bldP spid="123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2868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A1BBDD8-8409-4C18-B1B2-E482989EF4D1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0" y="2924175"/>
            <a:ext cx="75723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2 Sets	     Domain   		 Codomain      are  like 	     	     </a:t>
            </a:r>
            <a:r>
              <a:rPr lang="en-GB" sz="2400" b="1">
                <a:solidFill>
                  <a:srgbClr val="0070C0"/>
                </a:solidFill>
              </a:rPr>
              <a:t>Inputs </a:t>
            </a:r>
            <a:r>
              <a:rPr lang="en-GB" sz="2400"/>
              <a:t>      and 	     </a:t>
            </a:r>
            <a:r>
              <a:rPr lang="en-GB" sz="2400" b="1">
                <a:solidFill>
                  <a:srgbClr val="0070C0"/>
                </a:solidFill>
              </a:rPr>
              <a:t>Outputs</a:t>
            </a:r>
            <a:r>
              <a:rPr lang="en-GB" sz="2400"/>
              <a:t>	</a:t>
            </a:r>
          </a:p>
        </p:txBody>
      </p:sp>
      <p:pic>
        <p:nvPicPr>
          <p:cNvPr id="51221" name="Picture 21" descr="CarCol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00700"/>
            <a:ext cx="831691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2" name="Picture 22" descr="CarColourCo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3933825"/>
            <a:ext cx="66579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4039" name="Group 14"/>
          <p:cNvGrpSpPr>
            <a:grpSpLocks/>
          </p:cNvGrpSpPr>
          <p:nvPr/>
        </p:nvGrpSpPr>
        <p:grpSpPr bwMode="auto">
          <a:xfrm>
            <a:off x="1123950" y="188913"/>
            <a:ext cx="4522788" cy="2632075"/>
            <a:chOff x="1980290" y="2264006"/>
            <a:chExt cx="4522561" cy="2632530"/>
          </a:xfrm>
        </p:grpSpPr>
        <p:sp>
          <p:nvSpPr>
            <p:cNvPr id="44040" name="Oval 5"/>
            <p:cNvSpPr>
              <a:spLocks noChangeArrowheads="1"/>
            </p:cNvSpPr>
            <p:nvPr/>
          </p:nvSpPr>
          <p:spPr bwMode="auto">
            <a:xfrm>
              <a:off x="1980290" y="2264006"/>
              <a:ext cx="1807939" cy="25982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Oval 6"/>
            <p:cNvSpPr>
              <a:spLocks noChangeArrowheads="1"/>
            </p:cNvSpPr>
            <p:nvPr/>
          </p:nvSpPr>
          <p:spPr bwMode="auto">
            <a:xfrm>
              <a:off x="4270826" y="2304148"/>
              <a:ext cx="2232025" cy="2592388"/>
            </a:xfrm>
            <a:prstGeom prst="ellipse">
              <a:avLst/>
            </a:prstGeom>
            <a:solidFill>
              <a:srgbClr val="E0BE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Line 9"/>
            <p:cNvSpPr>
              <a:spLocks noChangeShapeType="1"/>
            </p:cNvSpPr>
            <p:nvPr/>
          </p:nvSpPr>
          <p:spPr bwMode="auto">
            <a:xfrm>
              <a:off x="3120570" y="2801257"/>
              <a:ext cx="1797955" cy="3664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43" name="Line 14"/>
            <p:cNvSpPr>
              <a:spLocks noChangeShapeType="1"/>
            </p:cNvSpPr>
            <p:nvPr/>
          </p:nvSpPr>
          <p:spPr bwMode="auto">
            <a:xfrm flipV="1">
              <a:off x="3367314" y="3959911"/>
              <a:ext cx="1551212" cy="437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44" name="Line 15"/>
            <p:cNvSpPr>
              <a:spLocks noChangeShapeType="1"/>
            </p:cNvSpPr>
            <p:nvPr/>
          </p:nvSpPr>
          <p:spPr bwMode="auto">
            <a:xfrm flipV="1">
              <a:off x="2902857" y="3585029"/>
              <a:ext cx="2032000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045" name="Text Box 16"/>
            <p:cNvSpPr txBox="1">
              <a:spLocks noChangeArrowheads="1"/>
            </p:cNvSpPr>
            <p:nvPr/>
          </p:nvSpPr>
          <p:spPr bwMode="auto">
            <a:xfrm>
              <a:off x="2384197" y="2503720"/>
              <a:ext cx="1008062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b="1"/>
                <a:t>Phil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Andy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Jo 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Matt 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Caitlin</a:t>
              </a:r>
            </a:p>
          </p:txBody>
        </p:sp>
        <p:sp>
          <p:nvSpPr>
            <p:cNvPr id="44046" name="Text Box 17"/>
            <p:cNvSpPr txBox="1">
              <a:spLocks noChangeArrowheads="1"/>
            </p:cNvSpPr>
            <p:nvPr/>
          </p:nvSpPr>
          <p:spPr bwMode="auto">
            <a:xfrm>
              <a:off x="4860469" y="2375362"/>
              <a:ext cx="1296988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/>
            </a:p>
            <a:p>
              <a:pPr>
                <a:spcBef>
                  <a:spcPct val="50000"/>
                </a:spcBef>
              </a:pPr>
              <a:r>
                <a:rPr lang="en-GB" sz="2000" b="1">
                  <a:solidFill>
                    <a:srgbClr val="FF0000"/>
                  </a:solidFill>
                </a:rPr>
                <a:t>Red</a:t>
              </a:r>
            </a:p>
            <a:p>
              <a:pPr>
                <a:spcBef>
                  <a:spcPct val="50000"/>
                </a:spcBef>
              </a:pPr>
              <a:r>
                <a:rPr lang="en-GB" sz="2000" b="1">
                  <a:solidFill>
                    <a:srgbClr val="002060"/>
                  </a:solidFill>
                </a:rPr>
                <a:t>Blue </a:t>
              </a:r>
            </a:p>
            <a:p>
              <a:pPr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Yellow</a:t>
              </a:r>
              <a:r>
                <a:rPr lang="en-GB" sz="2400" b="1">
                  <a:solidFill>
                    <a:srgbClr val="FFFF00"/>
                  </a:solidFill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White</a:t>
              </a:r>
            </a:p>
          </p:txBody>
        </p:sp>
        <p:sp>
          <p:nvSpPr>
            <p:cNvPr id="44047" name="Line 18"/>
            <p:cNvSpPr>
              <a:spLocks noChangeShapeType="1"/>
            </p:cNvSpPr>
            <p:nvPr/>
          </p:nvSpPr>
          <p:spPr bwMode="auto">
            <a:xfrm flipV="1">
              <a:off x="3280229" y="3167746"/>
              <a:ext cx="1638297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29711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3165217-F019-4C4B-B309-E7748E05DAA4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45060" name="Oval 17"/>
          <p:cNvSpPr>
            <a:spLocks noChangeArrowheads="1"/>
          </p:cNvSpPr>
          <p:nvPr/>
        </p:nvSpPr>
        <p:spPr bwMode="auto">
          <a:xfrm>
            <a:off x="2386013" y="2747963"/>
            <a:ext cx="1666875" cy="25019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1" name="Oval 18"/>
          <p:cNvSpPr>
            <a:spLocks noChangeArrowheads="1"/>
          </p:cNvSpPr>
          <p:nvPr/>
        </p:nvSpPr>
        <p:spPr bwMode="auto">
          <a:xfrm>
            <a:off x="4691063" y="2657475"/>
            <a:ext cx="2447925" cy="31686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Line 20"/>
          <p:cNvSpPr>
            <a:spLocks noChangeShapeType="1"/>
          </p:cNvSpPr>
          <p:nvPr/>
        </p:nvSpPr>
        <p:spPr bwMode="auto">
          <a:xfrm>
            <a:off x="3394075" y="3330575"/>
            <a:ext cx="1944688" cy="5508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3" name="Line 21"/>
          <p:cNvSpPr>
            <a:spLocks noChangeShapeType="1"/>
          </p:cNvSpPr>
          <p:nvPr/>
        </p:nvSpPr>
        <p:spPr bwMode="auto">
          <a:xfrm flipV="1">
            <a:off x="3467100" y="3162300"/>
            <a:ext cx="1800225" cy="714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4" name="Line 23"/>
          <p:cNvSpPr>
            <a:spLocks noChangeShapeType="1"/>
          </p:cNvSpPr>
          <p:nvPr/>
        </p:nvSpPr>
        <p:spPr bwMode="auto">
          <a:xfrm>
            <a:off x="3465513" y="4194175"/>
            <a:ext cx="1873250" cy="6238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5" name="Line 26"/>
          <p:cNvSpPr>
            <a:spLocks noChangeShapeType="1"/>
          </p:cNvSpPr>
          <p:nvPr/>
        </p:nvSpPr>
        <p:spPr bwMode="auto">
          <a:xfrm>
            <a:off x="3465513" y="4122738"/>
            <a:ext cx="1873250" cy="2619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6" name="Line 27"/>
          <p:cNvSpPr>
            <a:spLocks noChangeShapeType="1"/>
          </p:cNvSpPr>
          <p:nvPr/>
        </p:nvSpPr>
        <p:spPr bwMode="auto">
          <a:xfrm>
            <a:off x="3394075" y="4960938"/>
            <a:ext cx="2016125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67" name="Text Box 28"/>
          <p:cNvSpPr txBox="1">
            <a:spLocks noChangeArrowheads="1"/>
          </p:cNvSpPr>
          <p:nvPr/>
        </p:nvSpPr>
        <p:spPr bwMode="auto">
          <a:xfrm>
            <a:off x="2746375" y="3089275"/>
            <a:ext cx="1008063" cy="201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John</a:t>
            </a:r>
          </a:p>
          <a:p>
            <a:pPr>
              <a:spcBef>
                <a:spcPct val="50000"/>
              </a:spcBef>
            </a:pPr>
            <a:endParaRPr lang="en-GB"/>
          </a:p>
          <a:p>
            <a:pPr>
              <a:spcBef>
                <a:spcPct val="50000"/>
              </a:spcBef>
            </a:pPr>
            <a:r>
              <a:rPr lang="en-GB"/>
              <a:t>David </a:t>
            </a:r>
          </a:p>
          <a:p>
            <a:pPr>
              <a:spcBef>
                <a:spcPct val="50000"/>
              </a:spcBef>
            </a:pPr>
            <a:r>
              <a:rPr lang="en-GB"/>
              <a:t> </a:t>
            </a:r>
          </a:p>
          <a:p>
            <a:pPr>
              <a:spcBef>
                <a:spcPct val="50000"/>
              </a:spcBef>
            </a:pPr>
            <a:r>
              <a:rPr lang="en-GB"/>
              <a:t>Karl</a:t>
            </a:r>
          </a:p>
        </p:txBody>
      </p:sp>
      <p:sp>
        <p:nvSpPr>
          <p:cNvPr id="45068" name="Text Box 29"/>
          <p:cNvSpPr txBox="1">
            <a:spLocks noChangeArrowheads="1"/>
          </p:cNvSpPr>
          <p:nvPr/>
        </p:nvSpPr>
        <p:spPr bwMode="auto">
          <a:xfrm>
            <a:off x="5338763" y="2946400"/>
            <a:ext cx="1296987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Mark</a:t>
            </a:r>
          </a:p>
          <a:p>
            <a:pPr>
              <a:spcBef>
                <a:spcPct val="50000"/>
              </a:spcBef>
            </a:pPr>
            <a:r>
              <a:rPr lang="en-GB"/>
              <a:t>Sophie</a:t>
            </a:r>
          </a:p>
          <a:p>
            <a:pPr>
              <a:spcBef>
                <a:spcPct val="50000"/>
              </a:spcBef>
            </a:pPr>
            <a:r>
              <a:rPr lang="en-GB"/>
              <a:t>Richard </a:t>
            </a:r>
          </a:p>
          <a:p>
            <a:pPr>
              <a:spcBef>
                <a:spcPct val="50000"/>
              </a:spcBef>
            </a:pPr>
            <a:r>
              <a:rPr lang="en-GB"/>
              <a:t>Rhys </a:t>
            </a:r>
          </a:p>
          <a:p>
            <a:pPr>
              <a:spcBef>
                <a:spcPct val="50000"/>
              </a:spcBef>
            </a:pPr>
            <a:r>
              <a:rPr lang="en-GB"/>
              <a:t>Caitlin</a:t>
            </a:r>
          </a:p>
          <a:p>
            <a:pPr>
              <a:spcBef>
                <a:spcPct val="50000"/>
              </a:spcBef>
            </a:pPr>
            <a:r>
              <a:rPr lang="en-GB"/>
              <a:t>Hannah</a:t>
            </a:r>
          </a:p>
        </p:txBody>
      </p:sp>
      <p:sp>
        <p:nvSpPr>
          <p:cNvPr id="45069" name="Line 30"/>
          <p:cNvSpPr>
            <a:spLocks noChangeShapeType="1"/>
          </p:cNvSpPr>
          <p:nvPr/>
        </p:nvSpPr>
        <p:spPr bwMode="auto">
          <a:xfrm>
            <a:off x="3465513" y="3305175"/>
            <a:ext cx="1944687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5070" name="Text Box 31"/>
          <p:cNvSpPr txBox="1">
            <a:spLocks noChangeArrowheads="1"/>
          </p:cNvSpPr>
          <p:nvPr/>
        </p:nvSpPr>
        <p:spPr bwMode="auto">
          <a:xfrm>
            <a:off x="969963" y="1549400"/>
            <a:ext cx="7713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This is a  </a:t>
            </a:r>
            <a:r>
              <a:rPr lang="en-GB" sz="2400" b="1"/>
              <a:t>Mapping</a:t>
            </a:r>
            <a:r>
              <a:rPr lang="en-GB" sz="2400"/>
              <a:t> from a set of Dads to their children</a:t>
            </a:r>
          </a:p>
        </p:txBody>
      </p:sp>
      <p:sp>
        <p:nvSpPr>
          <p:cNvPr id="45071" name="Text Box 32"/>
          <p:cNvSpPr txBox="1">
            <a:spLocks noChangeArrowheads="1"/>
          </p:cNvSpPr>
          <p:nvPr/>
        </p:nvSpPr>
        <p:spPr bwMode="auto">
          <a:xfrm>
            <a:off x="1522413" y="5783263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	 Domain   		 Codomain</a:t>
            </a:r>
          </a:p>
        </p:txBody>
      </p:sp>
      <p:sp>
        <p:nvSpPr>
          <p:cNvPr id="45072" name="Text Box 33"/>
          <p:cNvSpPr txBox="1">
            <a:spLocks noChangeArrowheads="1"/>
          </p:cNvSpPr>
          <p:nvPr/>
        </p:nvSpPr>
        <p:spPr bwMode="auto">
          <a:xfrm>
            <a:off x="434975" y="2168525"/>
            <a:ext cx="759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	 Domain   = {men}  	 Codomain = {children}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072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571C850-9858-41B2-A909-BFE9A38BBC4C}" type="slidenum">
              <a:rPr lang="en-GB"/>
              <a:pPr>
                <a:defRPr/>
              </a:pPr>
              <a:t>24</a:t>
            </a:fld>
            <a:endParaRPr lang="en-GB"/>
          </a:p>
        </p:txBody>
      </p:sp>
      <p:grpSp>
        <p:nvGrpSpPr>
          <p:cNvPr id="46084" name="Group 25"/>
          <p:cNvGrpSpPr>
            <a:grpSpLocks/>
          </p:cNvGrpSpPr>
          <p:nvPr/>
        </p:nvGrpSpPr>
        <p:grpSpPr bwMode="auto">
          <a:xfrm>
            <a:off x="3333750" y="1989138"/>
            <a:ext cx="3659188" cy="1463675"/>
            <a:chOff x="723" y="1344"/>
            <a:chExt cx="2305" cy="922"/>
          </a:xfrm>
        </p:grpSpPr>
        <p:sp>
          <p:nvSpPr>
            <p:cNvPr id="46089" name="Oval 4"/>
            <p:cNvSpPr>
              <a:spLocks noChangeArrowheads="1"/>
            </p:cNvSpPr>
            <p:nvPr/>
          </p:nvSpPr>
          <p:spPr bwMode="auto">
            <a:xfrm>
              <a:off x="839" y="1344"/>
              <a:ext cx="749" cy="9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Oval 5"/>
            <p:cNvSpPr>
              <a:spLocks noChangeArrowheads="1"/>
            </p:cNvSpPr>
            <p:nvPr/>
          </p:nvSpPr>
          <p:spPr bwMode="auto">
            <a:xfrm>
              <a:off x="2279" y="1344"/>
              <a:ext cx="749" cy="9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Oval 6"/>
            <p:cNvSpPr>
              <a:spLocks noChangeArrowheads="1"/>
            </p:cNvSpPr>
            <p:nvPr/>
          </p:nvSpPr>
          <p:spPr bwMode="auto">
            <a:xfrm>
              <a:off x="723" y="1924"/>
              <a:ext cx="1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Oval 7"/>
            <p:cNvSpPr>
              <a:spLocks noChangeArrowheads="1"/>
            </p:cNvSpPr>
            <p:nvPr/>
          </p:nvSpPr>
          <p:spPr bwMode="auto">
            <a:xfrm>
              <a:off x="954" y="1685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Oval 8"/>
            <p:cNvSpPr>
              <a:spLocks noChangeArrowheads="1"/>
            </p:cNvSpPr>
            <p:nvPr/>
          </p:nvSpPr>
          <p:spPr bwMode="auto">
            <a:xfrm>
              <a:off x="1242" y="1459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Oval 9"/>
            <p:cNvSpPr>
              <a:spLocks noChangeArrowheads="1"/>
            </p:cNvSpPr>
            <p:nvPr/>
          </p:nvSpPr>
          <p:spPr bwMode="auto">
            <a:xfrm>
              <a:off x="1011" y="1512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Oval 10"/>
            <p:cNvSpPr>
              <a:spLocks noChangeArrowheads="1"/>
            </p:cNvSpPr>
            <p:nvPr/>
          </p:nvSpPr>
          <p:spPr bwMode="auto">
            <a:xfrm>
              <a:off x="1357" y="197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Oval 11"/>
            <p:cNvSpPr>
              <a:spLocks noChangeArrowheads="1"/>
            </p:cNvSpPr>
            <p:nvPr/>
          </p:nvSpPr>
          <p:spPr bwMode="auto">
            <a:xfrm>
              <a:off x="1127" y="2030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Oval 12"/>
            <p:cNvSpPr>
              <a:spLocks noChangeArrowheads="1"/>
            </p:cNvSpPr>
            <p:nvPr/>
          </p:nvSpPr>
          <p:spPr bwMode="auto">
            <a:xfrm>
              <a:off x="2624" y="1685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Oval 13"/>
            <p:cNvSpPr>
              <a:spLocks noChangeArrowheads="1"/>
            </p:cNvSpPr>
            <p:nvPr/>
          </p:nvSpPr>
          <p:spPr bwMode="auto">
            <a:xfrm>
              <a:off x="2567" y="197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Oval 14"/>
            <p:cNvSpPr>
              <a:spLocks noChangeArrowheads="1"/>
            </p:cNvSpPr>
            <p:nvPr/>
          </p:nvSpPr>
          <p:spPr bwMode="auto">
            <a:xfrm>
              <a:off x="2451" y="1459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Oval 15"/>
            <p:cNvSpPr>
              <a:spLocks noChangeArrowheads="1"/>
            </p:cNvSpPr>
            <p:nvPr/>
          </p:nvSpPr>
          <p:spPr bwMode="auto">
            <a:xfrm>
              <a:off x="2797" y="1570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Line 16"/>
            <p:cNvSpPr>
              <a:spLocks noChangeShapeType="1"/>
            </p:cNvSpPr>
            <p:nvPr/>
          </p:nvSpPr>
          <p:spPr bwMode="auto">
            <a:xfrm>
              <a:off x="1357" y="1459"/>
              <a:ext cx="9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2" name="Line 17"/>
            <p:cNvSpPr>
              <a:spLocks noChangeShapeType="1"/>
            </p:cNvSpPr>
            <p:nvPr/>
          </p:nvSpPr>
          <p:spPr bwMode="auto">
            <a:xfrm>
              <a:off x="1127" y="1570"/>
              <a:ext cx="167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3" name="Line 18"/>
            <p:cNvSpPr>
              <a:spLocks noChangeShapeType="1"/>
            </p:cNvSpPr>
            <p:nvPr/>
          </p:nvSpPr>
          <p:spPr bwMode="auto">
            <a:xfrm>
              <a:off x="1069" y="1742"/>
              <a:ext cx="14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04" name="Line 19"/>
            <p:cNvSpPr>
              <a:spLocks noChangeShapeType="1"/>
            </p:cNvSpPr>
            <p:nvPr/>
          </p:nvSpPr>
          <p:spPr bwMode="auto">
            <a:xfrm>
              <a:off x="1415" y="1973"/>
              <a:ext cx="115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6085" name="Rectangle 22"/>
          <p:cNvSpPr>
            <a:spLocks noChangeArrowheads="1"/>
          </p:cNvSpPr>
          <p:nvPr/>
        </p:nvSpPr>
        <p:spPr bwMode="auto">
          <a:xfrm>
            <a:off x="495300" y="1533525"/>
            <a:ext cx="562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tabLst>
                <a:tab pos="-457200" algn="l"/>
              </a:tabLst>
            </a:pPr>
            <a:r>
              <a:rPr lang="en-GB" sz="2000">
                <a:cs typeface="Times New Roman" pitchFamily="18" charset="0"/>
              </a:rPr>
              <a:t>Mapping from a group of friends to their partners</a:t>
            </a:r>
            <a:endParaRPr lang="en-GB"/>
          </a:p>
        </p:txBody>
      </p:sp>
      <p:sp>
        <p:nvSpPr>
          <p:cNvPr id="46086" name="Text Box 23"/>
          <p:cNvSpPr txBox="1">
            <a:spLocks noChangeArrowheads="1"/>
          </p:cNvSpPr>
          <p:nvPr/>
        </p:nvSpPr>
        <p:spPr bwMode="auto">
          <a:xfrm>
            <a:off x="2843213" y="3716338"/>
            <a:ext cx="4716462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	 Domain   = {people}</a:t>
            </a:r>
          </a:p>
          <a:p>
            <a:pPr>
              <a:spcBef>
                <a:spcPct val="50000"/>
              </a:spcBef>
            </a:pPr>
            <a:r>
              <a:rPr lang="en-GB" sz="2400"/>
              <a:t>	 Codomain = {people}</a:t>
            </a:r>
          </a:p>
        </p:txBody>
      </p:sp>
      <p:sp>
        <p:nvSpPr>
          <p:cNvPr id="22552" name="AutoShape 24"/>
          <p:cNvSpPr>
            <a:spLocks noChangeArrowheads="1"/>
          </p:cNvSpPr>
          <p:nvPr/>
        </p:nvSpPr>
        <p:spPr bwMode="auto">
          <a:xfrm>
            <a:off x="611188" y="3357563"/>
            <a:ext cx="2066925" cy="1439862"/>
          </a:xfrm>
          <a:prstGeom prst="wedgeEllipseCallout">
            <a:avLst>
              <a:gd name="adj1" fmla="val 111060"/>
              <a:gd name="adj2" fmla="val -62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000" b="1" dirty="0">
                <a:solidFill>
                  <a:schemeClr val="bg1"/>
                </a:solidFill>
              </a:rPr>
              <a:t>Nobody loves me</a:t>
            </a:r>
            <a:r>
              <a:rPr lang="en-GB" sz="2000" b="1" dirty="0" smtClean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  <a:sym typeface="Wingdings"/>
              </a:rPr>
              <a:t>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30728" name="Rectangle 26"/>
          <p:cNvSpPr>
            <a:spLocks noChangeArrowheads="1"/>
          </p:cNvSpPr>
          <p:nvPr/>
        </p:nvSpPr>
        <p:spPr bwMode="auto">
          <a:xfrm>
            <a:off x="1476375" y="4864100"/>
            <a:ext cx="687863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-457200" algn="l"/>
              </a:tabLst>
            </a:pPr>
            <a:r>
              <a:rPr lang="en-GB" sz="2400" b="1"/>
              <a:t>These are </a:t>
            </a:r>
            <a:r>
              <a:rPr lang="en-GB" sz="2400" b="1">
                <a:solidFill>
                  <a:schemeClr val="accent2"/>
                </a:solidFill>
              </a:rPr>
              <a:t>mappings</a:t>
            </a:r>
            <a:r>
              <a:rPr lang="en-GB" sz="2400" b="1"/>
              <a:t> but NOT </a:t>
            </a:r>
            <a:r>
              <a:rPr lang="en-GB" sz="2400" b="1">
                <a:solidFill>
                  <a:schemeClr val="accent2"/>
                </a:solidFill>
              </a:rPr>
              <a:t>relations</a:t>
            </a:r>
            <a:r>
              <a:rPr lang="en-GB" sz="2400" b="1"/>
              <a:t> as the arrows only go one way  (although it could)</a:t>
            </a:r>
          </a:p>
          <a:p>
            <a:pPr>
              <a:tabLst>
                <a:tab pos="-457200" algn="l"/>
              </a:tabLst>
            </a:pPr>
            <a:r>
              <a:rPr lang="en-GB" sz="2400" b="1"/>
              <a:t>These are </a:t>
            </a:r>
            <a:r>
              <a:rPr lang="en-GB" sz="2400" b="1">
                <a:solidFill>
                  <a:schemeClr val="accent2"/>
                </a:solidFill>
              </a:rPr>
              <a:t>mappings</a:t>
            </a:r>
            <a:r>
              <a:rPr lang="en-GB" sz="2400" b="1"/>
              <a:t> but NOT </a:t>
            </a:r>
            <a:r>
              <a:rPr lang="en-GB" sz="2400" b="1">
                <a:solidFill>
                  <a:schemeClr val="accent2"/>
                </a:solidFill>
              </a:rPr>
              <a:t>functions</a:t>
            </a:r>
            <a:r>
              <a:rPr lang="en-GB"/>
              <a:t> </a:t>
            </a:r>
            <a:r>
              <a:rPr lang="en-GB" sz="2400" b="1"/>
              <a:t>because </a:t>
            </a:r>
            <a:r>
              <a:rPr lang="en-GB" sz="2400" b="1">
                <a:solidFill>
                  <a:schemeClr val="accent2"/>
                </a:solidFill>
              </a:rPr>
              <a:t>functions</a:t>
            </a:r>
            <a:r>
              <a:rPr lang="en-GB" sz="2400" b="1"/>
              <a:t> have extra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Functions (special mappings)</a:t>
            </a:r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2205038"/>
            <a:ext cx="2951162" cy="1704975"/>
          </a:xfrm>
          <a:noFill/>
        </p:spPr>
      </p:pic>
      <p:sp>
        <p:nvSpPr>
          <p:cNvPr id="4710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1761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E46A9CF-E853-4F9C-AEA7-A1B87AFA78DC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9750" y="4437063"/>
            <a:ext cx="7920038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800" dirty="0" smtClean="0"/>
              <a:t> Every </a:t>
            </a:r>
            <a:r>
              <a:rPr lang="en-GB" sz="2800" dirty="0"/>
              <a:t>passenger has a destination</a:t>
            </a:r>
          </a:p>
          <a:p>
            <a:pPr>
              <a:buFontTx/>
              <a:buChar char="•"/>
            </a:pPr>
            <a:r>
              <a:rPr lang="en-GB" sz="2800" dirty="0" smtClean="0"/>
              <a:t> Some </a:t>
            </a:r>
            <a:r>
              <a:rPr lang="en-GB" sz="2800" dirty="0"/>
              <a:t>destinations don’t have any visitors</a:t>
            </a:r>
          </a:p>
          <a:p>
            <a:pPr>
              <a:buFontTx/>
              <a:buChar char="•"/>
            </a:pPr>
            <a:r>
              <a:rPr lang="en-GB" sz="2800" dirty="0" smtClean="0"/>
              <a:t> No </a:t>
            </a:r>
            <a:r>
              <a:rPr lang="en-GB" sz="2800" dirty="0"/>
              <a:t>passenger goes to 2 destinations</a:t>
            </a:r>
          </a:p>
          <a:p>
            <a:pPr>
              <a:buFontTx/>
              <a:buChar char="•"/>
            </a:pPr>
            <a:r>
              <a:rPr lang="en-GB" sz="2800" dirty="0" smtClean="0"/>
              <a:t> Many </a:t>
            </a:r>
            <a:r>
              <a:rPr lang="en-GB" sz="2800" dirty="0"/>
              <a:t>visitors can go to the same place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90513" y="1633538"/>
            <a:ext cx="357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-457200" algn="l"/>
              </a:tabLst>
            </a:pPr>
            <a:r>
              <a:rPr lang="en-GB" b="1"/>
              <a:t>Similar in idea to travel by train</a:t>
            </a:r>
          </a:p>
        </p:txBody>
      </p:sp>
      <p:sp>
        <p:nvSpPr>
          <p:cNvPr id="47112" name="Line 9"/>
          <p:cNvSpPr>
            <a:spLocks noChangeShapeType="1"/>
          </p:cNvSpPr>
          <p:nvPr/>
        </p:nvSpPr>
        <p:spPr bwMode="auto">
          <a:xfrm flipV="1">
            <a:off x="5036457" y="1841500"/>
            <a:ext cx="1721531" cy="103414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 flipV="1">
            <a:off x="4963886" y="1841499"/>
            <a:ext cx="1794102" cy="480786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4" name="Line 11"/>
          <p:cNvSpPr>
            <a:spLocks noChangeShapeType="1"/>
          </p:cNvSpPr>
          <p:nvPr/>
        </p:nvSpPr>
        <p:spPr bwMode="auto">
          <a:xfrm flipV="1">
            <a:off x="4847770" y="2598056"/>
            <a:ext cx="1901373" cy="72571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5" name="Line 12"/>
          <p:cNvSpPr>
            <a:spLocks noChangeShapeType="1"/>
          </p:cNvSpPr>
          <p:nvPr/>
        </p:nvSpPr>
        <p:spPr bwMode="auto">
          <a:xfrm flipV="1">
            <a:off x="5050971" y="2931885"/>
            <a:ext cx="1712685" cy="87085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 flipV="1">
            <a:off x="5196113" y="3323771"/>
            <a:ext cx="1582057" cy="87086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 flipV="1">
            <a:off x="5109029" y="3585028"/>
            <a:ext cx="1654628" cy="159657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8" name="Line 15"/>
          <p:cNvSpPr>
            <a:spLocks noChangeShapeType="1"/>
          </p:cNvSpPr>
          <p:nvPr/>
        </p:nvSpPr>
        <p:spPr bwMode="auto">
          <a:xfrm flipV="1">
            <a:off x="5239657" y="3628571"/>
            <a:ext cx="1524000" cy="377372"/>
          </a:xfrm>
          <a:prstGeom prst="line">
            <a:avLst/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7119" name="Oval 16"/>
          <p:cNvSpPr>
            <a:spLocks noChangeArrowheads="1"/>
          </p:cNvSpPr>
          <p:nvPr/>
        </p:nvSpPr>
        <p:spPr bwMode="auto">
          <a:xfrm>
            <a:off x="3923167" y="1504949"/>
            <a:ext cx="1664833" cy="2892879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0" name="Oval 17"/>
          <p:cNvSpPr>
            <a:spLocks noChangeArrowheads="1"/>
          </p:cNvSpPr>
          <p:nvPr/>
        </p:nvSpPr>
        <p:spPr bwMode="auto">
          <a:xfrm>
            <a:off x="6301467" y="1484313"/>
            <a:ext cx="2160361" cy="2637744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Text Box 18"/>
          <p:cNvSpPr txBox="1">
            <a:spLocks noChangeArrowheads="1"/>
          </p:cNvSpPr>
          <p:nvPr/>
        </p:nvSpPr>
        <p:spPr bwMode="auto">
          <a:xfrm>
            <a:off x="4356100" y="1773238"/>
            <a:ext cx="1295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John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Peter</a:t>
            </a:r>
          </a:p>
          <a:p>
            <a:pPr>
              <a:spcBef>
                <a:spcPct val="50000"/>
              </a:spcBef>
            </a:pPr>
            <a:r>
              <a:rPr lang="en-GB" sz="1600" dirty="0" err="1"/>
              <a:t>Arif</a:t>
            </a:r>
            <a:endParaRPr lang="en-GB" sz="1600" dirty="0"/>
          </a:p>
          <a:p>
            <a:pPr>
              <a:spcBef>
                <a:spcPct val="50000"/>
              </a:spcBef>
            </a:pPr>
            <a:r>
              <a:rPr lang="en-GB" sz="1600" dirty="0"/>
              <a:t>Lisa</a:t>
            </a:r>
          </a:p>
          <a:p>
            <a:pPr>
              <a:spcBef>
                <a:spcPct val="50000"/>
              </a:spcBef>
            </a:pPr>
            <a:r>
              <a:rPr lang="en-GB" sz="1600" dirty="0" err="1"/>
              <a:t>Misha</a:t>
            </a:r>
            <a:endParaRPr lang="en-GB" sz="1600" dirty="0"/>
          </a:p>
          <a:p>
            <a:pPr>
              <a:spcBef>
                <a:spcPct val="50000"/>
              </a:spcBef>
            </a:pPr>
            <a:r>
              <a:rPr lang="en-GB" sz="1600" dirty="0"/>
              <a:t>Karl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Loraine</a:t>
            </a: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6804025" y="1700213"/>
            <a:ext cx="12954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London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Scunthorpe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Luton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Brighton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Edinburgh</a:t>
            </a:r>
          </a:p>
          <a:p>
            <a:pPr>
              <a:spcBef>
                <a:spcPct val="50000"/>
              </a:spcBef>
            </a:pPr>
            <a:r>
              <a:rPr lang="en-GB" sz="1600" dirty="0"/>
              <a:t>Paris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2782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A162584A-A5EC-437F-B66E-55E548A6026B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0" y="2924175"/>
            <a:ext cx="6624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	     Domain   		 Codomain 	</a:t>
            </a:r>
          </a:p>
        </p:txBody>
      </p:sp>
      <p:pic>
        <p:nvPicPr>
          <p:cNvPr id="52235" name="Picture 11" descr="CarColou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600700"/>
            <a:ext cx="8316913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6300788" y="765175"/>
            <a:ext cx="2592387" cy="18716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Now a function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as Matt has 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been removed</a:t>
            </a:r>
          </a:p>
        </p:txBody>
      </p:sp>
      <p:pic>
        <p:nvPicPr>
          <p:cNvPr id="52239" name="Picture 15" descr="CarColourCod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4005263"/>
            <a:ext cx="59912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1123950" y="188913"/>
            <a:ext cx="4522788" cy="2632075"/>
            <a:chOff x="1980290" y="2264006"/>
            <a:chExt cx="4522561" cy="2632530"/>
          </a:xfrm>
        </p:grpSpPr>
        <p:sp>
          <p:nvSpPr>
            <p:cNvPr id="48137" name="Oval 5"/>
            <p:cNvSpPr>
              <a:spLocks noChangeArrowheads="1"/>
            </p:cNvSpPr>
            <p:nvPr/>
          </p:nvSpPr>
          <p:spPr bwMode="auto">
            <a:xfrm>
              <a:off x="1980290" y="2264006"/>
              <a:ext cx="1807939" cy="259827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Oval 6"/>
            <p:cNvSpPr>
              <a:spLocks noChangeArrowheads="1"/>
            </p:cNvSpPr>
            <p:nvPr/>
          </p:nvSpPr>
          <p:spPr bwMode="auto">
            <a:xfrm>
              <a:off x="4270826" y="2304148"/>
              <a:ext cx="2232025" cy="2592388"/>
            </a:xfrm>
            <a:prstGeom prst="ellipse">
              <a:avLst/>
            </a:prstGeom>
            <a:solidFill>
              <a:srgbClr val="E0BE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Line 9"/>
            <p:cNvSpPr>
              <a:spLocks noChangeShapeType="1"/>
            </p:cNvSpPr>
            <p:nvPr/>
          </p:nvSpPr>
          <p:spPr bwMode="auto">
            <a:xfrm>
              <a:off x="3120570" y="2801257"/>
              <a:ext cx="1797955" cy="3664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0" name="Line 14"/>
            <p:cNvSpPr>
              <a:spLocks noChangeShapeType="1"/>
            </p:cNvSpPr>
            <p:nvPr/>
          </p:nvSpPr>
          <p:spPr bwMode="auto">
            <a:xfrm flipV="1">
              <a:off x="3367314" y="3959911"/>
              <a:ext cx="1551212" cy="4379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1" name="Line 15"/>
            <p:cNvSpPr>
              <a:spLocks noChangeShapeType="1"/>
            </p:cNvSpPr>
            <p:nvPr/>
          </p:nvSpPr>
          <p:spPr bwMode="auto">
            <a:xfrm flipV="1">
              <a:off x="2902857" y="3585029"/>
              <a:ext cx="2032000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2" name="Text Box 16"/>
            <p:cNvSpPr txBox="1">
              <a:spLocks noChangeArrowheads="1"/>
            </p:cNvSpPr>
            <p:nvPr/>
          </p:nvSpPr>
          <p:spPr bwMode="auto">
            <a:xfrm>
              <a:off x="2384197" y="2503720"/>
              <a:ext cx="1008062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000" b="1"/>
                <a:t>Phil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Andy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Jo 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  </a:t>
              </a:r>
            </a:p>
            <a:p>
              <a:pPr>
                <a:spcBef>
                  <a:spcPct val="50000"/>
                </a:spcBef>
              </a:pPr>
              <a:r>
                <a:rPr lang="en-GB" sz="2000" b="1"/>
                <a:t>Caitlin</a:t>
              </a:r>
            </a:p>
          </p:txBody>
        </p:sp>
        <p:sp>
          <p:nvSpPr>
            <p:cNvPr id="48143" name="Text Box 17"/>
            <p:cNvSpPr txBox="1">
              <a:spLocks noChangeArrowheads="1"/>
            </p:cNvSpPr>
            <p:nvPr/>
          </p:nvSpPr>
          <p:spPr bwMode="auto">
            <a:xfrm>
              <a:off x="4860469" y="2375362"/>
              <a:ext cx="1296988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GB"/>
            </a:p>
            <a:p>
              <a:pPr>
                <a:spcBef>
                  <a:spcPct val="50000"/>
                </a:spcBef>
              </a:pPr>
              <a:r>
                <a:rPr lang="en-GB" sz="2000" b="1">
                  <a:solidFill>
                    <a:srgbClr val="FF0000"/>
                  </a:solidFill>
                </a:rPr>
                <a:t>Red</a:t>
              </a:r>
            </a:p>
            <a:p>
              <a:pPr>
                <a:spcBef>
                  <a:spcPct val="50000"/>
                </a:spcBef>
              </a:pPr>
              <a:r>
                <a:rPr lang="en-GB" sz="2000" b="1">
                  <a:solidFill>
                    <a:srgbClr val="002060"/>
                  </a:solidFill>
                </a:rPr>
                <a:t>Blue </a:t>
              </a:r>
            </a:p>
            <a:p>
              <a:pPr>
                <a:spcBef>
                  <a:spcPct val="50000"/>
                </a:spcBef>
              </a:pPr>
              <a:r>
                <a:rPr lang="en-GB" sz="2000" b="1">
                  <a:solidFill>
                    <a:srgbClr val="FFFF00"/>
                  </a:solidFill>
                </a:rPr>
                <a:t>Yellow</a:t>
              </a:r>
              <a:r>
                <a:rPr lang="en-GB" sz="2400" b="1">
                  <a:solidFill>
                    <a:srgbClr val="FFFF00"/>
                  </a:solidFill>
                </a:rPr>
                <a:t> </a:t>
              </a:r>
            </a:p>
            <a:p>
              <a:pPr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White</a:t>
              </a:r>
            </a:p>
          </p:txBody>
        </p:sp>
        <p:sp>
          <p:nvSpPr>
            <p:cNvPr id="48144" name="Line 18"/>
            <p:cNvSpPr>
              <a:spLocks noChangeShapeType="1"/>
            </p:cNvSpPr>
            <p:nvPr/>
          </p:nvSpPr>
          <p:spPr bwMode="auto">
            <a:xfrm flipV="1">
              <a:off x="3280229" y="3167746"/>
              <a:ext cx="1638297" cy="457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/>
      <p:bldP spid="522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Definition of a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smtClean="0"/>
              <a:t>Every element of the domain must be sent to an element in the co-domain.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smtClean="0"/>
              <a:t>Some elements of the co-domain may fail to have any element of the domain sent to them. 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smtClean="0"/>
              <a:t>No element of the domain is sent to more than one element of the co-domain.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smtClean="0"/>
              <a:t>Elements of the co-domain may have more than one element of the domain sent to them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smtClean="0"/>
              <a:t>(In books this may be written in slightly more mathematical language including image sets)</a:t>
            </a:r>
          </a:p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r>
              <a:rPr lang="en-GB" sz="2800" smtClean="0"/>
              <a:t>	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F72E380-204E-463B-861B-F26E14BD9061}" type="slidenum">
              <a:rPr lang="en-GB"/>
              <a:pPr>
                <a:defRPr/>
              </a:pPr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Range</a:t>
            </a:r>
          </a:p>
        </p:txBody>
      </p:sp>
      <p:pic>
        <p:nvPicPr>
          <p:cNvPr id="5018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2781300"/>
            <a:ext cx="3251200" cy="1693863"/>
          </a:xfrm>
          <a:noFill/>
        </p:spPr>
      </p:pic>
      <p:sp>
        <p:nvSpPr>
          <p:cNvPr id="5017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4830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45B3ACE-7DFD-4BB9-ABE3-51973C43451F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50182" name="Oval 11"/>
          <p:cNvSpPr>
            <a:spLocks noChangeArrowheads="1"/>
          </p:cNvSpPr>
          <p:nvPr/>
        </p:nvSpPr>
        <p:spPr bwMode="auto">
          <a:xfrm>
            <a:off x="5148263" y="4437063"/>
            <a:ext cx="3452812" cy="584200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Arc 7"/>
          <p:cNvSpPr>
            <a:spLocks/>
          </p:cNvSpPr>
          <p:nvPr/>
        </p:nvSpPr>
        <p:spPr bwMode="auto">
          <a:xfrm>
            <a:off x="3870325" y="2976563"/>
            <a:ext cx="2682875" cy="1752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Arc 8"/>
          <p:cNvSpPr>
            <a:spLocks/>
          </p:cNvSpPr>
          <p:nvPr/>
        </p:nvSpPr>
        <p:spPr bwMode="auto">
          <a:xfrm>
            <a:off x="3779838" y="3068638"/>
            <a:ext cx="2573337" cy="15573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Arc 9"/>
          <p:cNvSpPr>
            <a:spLocks/>
          </p:cNvSpPr>
          <p:nvPr/>
        </p:nvSpPr>
        <p:spPr bwMode="auto">
          <a:xfrm>
            <a:off x="3779838" y="2892425"/>
            <a:ext cx="3325812" cy="19478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6227763" y="4508500"/>
            <a:ext cx="966787" cy="392113"/>
          </a:xfrm>
          <a:prstGeom prst="ellipse">
            <a:avLst/>
          </a:prstGeom>
          <a:solidFill>
            <a:srgbClr val="FF33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0188" name="Group 12"/>
          <p:cNvGrpSpPr>
            <a:grpSpLocks/>
          </p:cNvGrpSpPr>
          <p:nvPr/>
        </p:nvGrpSpPr>
        <p:grpSpPr bwMode="auto">
          <a:xfrm>
            <a:off x="1419241" y="5373688"/>
            <a:ext cx="6681773" cy="885825"/>
            <a:chOff x="924" y="14562"/>
            <a:chExt cx="9187" cy="1396"/>
          </a:xfrm>
        </p:grpSpPr>
        <p:sp>
          <p:nvSpPr>
            <p:cNvPr id="50192" name="Rectangle 22"/>
            <p:cNvSpPr>
              <a:spLocks noChangeArrowheads="1"/>
            </p:cNvSpPr>
            <p:nvPr/>
          </p:nvSpPr>
          <p:spPr bwMode="auto">
            <a:xfrm>
              <a:off x="4410" y="14688"/>
              <a:ext cx="1733" cy="11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50193" name="Oval 21"/>
            <p:cNvSpPr>
              <a:spLocks noChangeArrowheads="1"/>
            </p:cNvSpPr>
            <p:nvPr/>
          </p:nvSpPr>
          <p:spPr bwMode="auto">
            <a:xfrm>
              <a:off x="924" y="14725"/>
              <a:ext cx="1605" cy="1112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50194" name="Text Box 20"/>
            <p:cNvSpPr txBox="1">
              <a:spLocks noChangeArrowheads="1"/>
            </p:cNvSpPr>
            <p:nvPr/>
          </p:nvSpPr>
          <p:spPr bwMode="auto">
            <a:xfrm>
              <a:off x="1385" y="14847"/>
              <a:ext cx="659" cy="6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2529" y="15210"/>
              <a:ext cx="1864" cy="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196" name="Line 18"/>
            <p:cNvSpPr>
              <a:spLocks noChangeShapeType="1"/>
            </p:cNvSpPr>
            <p:nvPr/>
          </p:nvSpPr>
          <p:spPr bwMode="auto">
            <a:xfrm>
              <a:off x="6097" y="15231"/>
              <a:ext cx="199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197" name="Text Box 17"/>
            <p:cNvSpPr txBox="1">
              <a:spLocks noChangeArrowheads="1"/>
            </p:cNvSpPr>
            <p:nvPr/>
          </p:nvSpPr>
          <p:spPr bwMode="auto">
            <a:xfrm>
              <a:off x="4455" y="15006"/>
              <a:ext cx="1584" cy="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>
                  <a:cs typeface="Times New Roman" pitchFamily="18" charset="0"/>
                </a:rPr>
                <a:t> function</a:t>
              </a:r>
              <a:endParaRPr lang="en-GB"/>
            </a:p>
          </p:txBody>
        </p:sp>
        <p:sp>
          <p:nvSpPr>
            <p:cNvPr id="50198" name="Text Box 16"/>
            <p:cNvSpPr txBox="1">
              <a:spLocks noChangeArrowheads="1"/>
            </p:cNvSpPr>
            <p:nvPr/>
          </p:nvSpPr>
          <p:spPr bwMode="auto">
            <a:xfrm>
              <a:off x="1247" y="14893"/>
              <a:ext cx="1011" cy="589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 dirty="0">
                  <a:cs typeface="Times New Roman" pitchFamily="18" charset="0"/>
                </a:rPr>
                <a:t>inputs</a:t>
              </a:r>
              <a:endParaRPr lang="en-GB" dirty="0"/>
            </a:p>
          </p:txBody>
        </p:sp>
        <p:sp>
          <p:nvSpPr>
            <p:cNvPr id="50199" name="Oval 15"/>
            <p:cNvSpPr>
              <a:spLocks noChangeArrowheads="1"/>
            </p:cNvSpPr>
            <p:nvPr/>
          </p:nvSpPr>
          <p:spPr bwMode="auto">
            <a:xfrm>
              <a:off x="8145" y="14562"/>
              <a:ext cx="1966" cy="139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0" bIns="0"/>
            <a:lstStyle/>
            <a:p>
              <a:endParaRPr lang="en-US"/>
            </a:p>
          </p:txBody>
        </p:sp>
        <p:sp>
          <p:nvSpPr>
            <p:cNvPr id="50200" name="Text Box 14"/>
            <p:cNvSpPr txBox="1">
              <a:spLocks noChangeArrowheads="1"/>
            </p:cNvSpPr>
            <p:nvPr/>
          </p:nvSpPr>
          <p:spPr bwMode="auto">
            <a:xfrm>
              <a:off x="8597" y="14960"/>
              <a:ext cx="664" cy="7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0201" name="Text Box 13"/>
            <p:cNvSpPr txBox="1">
              <a:spLocks noChangeArrowheads="1"/>
            </p:cNvSpPr>
            <p:nvPr/>
          </p:nvSpPr>
          <p:spPr bwMode="auto">
            <a:xfrm>
              <a:off x="8597" y="14809"/>
              <a:ext cx="1166" cy="8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 dirty="0">
                  <a:cs typeface="Times New Roman" pitchFamily="18" charset="0"/>
                </a:rPr>
                <a:t>outputs</a:t>
              </a:r>
              <a:endParaRPr lang="en-GB" sz="1100" dirty="0"/>
            </a:p>
            <a:p>
              <a:pPr eaLnBrk="0" hangingPunct="0"/>
              <a:r>
                <a:rPr lang="en-GB" sz="2000" dirty="0">
                  <a:cs typeface="Times New Roman" pitchFamily="18" charset="0"/>
                </a:rPr>
                <a:t>ran f</a:t>
              </a:r>
              <a:endParaRPr lang="en-GB" dirty="0"/>
            </a:p>
          </p:txBody>
        </p:sp>
      </p:grpSp>
      <p:sp>
        <p:nvSpPr>
          <p:cNvPr id="50189" name="Rectangle 29"/>
          <p:cNvSpPr>
            <a:spLocks noChangeArrowheads="1"/>
          </p:cNvSpPr>
          <p:nvPr/>
        </p:nvSpPr>
        <p:spPr bwMode="auto">
          <a:xfrm>
            <a:off x="609600" y="1356465"/>
            <a:ext cx="8055429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GB" sz="1100" dirty="0"/>
          </a:p>
          <a:p>
            <a:pPr eaLnBrk="0" hangingPunct="0"/>
            <a:r>
              <a:rPr lang="en-GB" sz="2400" dirty="0" smtClean="0">
                <a:cs typeface="Times New Roman" pitchFamily="18" charset="0"/>
              </a:rPr>
              <a:t>Range (or Image) is the set of all those elements in </a:t>
            </a:r>
            <a:endParaRPr lang="en-GB" sz="2400" dirty="0" smtClean="0"/>
          </a:p>
          <a:p>
            <a:pPr eaLnBrk="0" hangingPunct="0"/>
            <a:r>
              <a:rPr lang="en-GB" dirty="0"/>
              <a:t/>
            </a:r>
            <a:br>
              <a:rPr lang="en-GB" dirty="0"/>
            </a:br>
            <a:r>
              <a:rPr lang="en-GB" sz="2400" dirty="0">
                <a:cs typeface="Times New Roman" pitchFamily="18" charset="0"/>
              </a:rPr>
              <a:t>co-domain </a:t>
            </a:r>
            <a:r>
              <a:rPr lang="en-GB" sz="2400" dirty="0" smtClean="0">
                <a:cs typeface="Times New Roman" pitchFamily="18" charset="0"/>
              </a:rPr>
              <a:t>linked </a:t>
            </a:r>
            <a:r>
              <a:rPr lang="en-GB" sz="2400" dirty="0">
                <a:cs typeface="Times New Roman" pitchFamily="18" charset="0"/>
              </a:rPr>
              <a:t>to an element in the domain.</a:t>
            </a:r>
            <a:br>
              <a:rPr lang="en-GB" sz="2400" dirty="0">
                <a:cs typeface="Times New Roman" pitchFamily="18" charset="0"/>
              </a:rPr>
            </a:br>
            <a:endParaRPr lang="en-GB" dirty="0"/>
          </a:p>
        </p:txBody>
      </p:sp>
      <p:sp>
        <p:nvSpPr>
          <p:cNvPr id="50190" name="Text Box 30"/>
          <p:cNvSpPr txBox="1">
            <a:spLocks noChangeArrowheads="1"/>
          </p:cNvSpPr>
          <p:nvPr/>
        </p:nvSpPr>
        <p:spPr bwMode="auto">
          <a:xfrm>
            <a:off x="7019925" y="4076700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rgbClr val="FF3300"/>
                </a:solidFill>
              </a:rPr>
              <a:t>range</a:t>
            </a:r>
          </a:p>
        </p:txBody>
      </p:sp>
      <p:sp>
        <p:nvSpPr>
          <p:cNvPr id="50191" name="Text Box 31"/>
          <p:cNvSpPr txBox="1">
            <a:spLocks noChangeArrowheads="1"/>
          </p:cNvSpPr>
          <p:nvPr/>
        </p:nvSpPr>
        <p:spPr bwMode="auto">
          <a:xfrm>
            <a:off x="3898446" y="4497161"/>
            <a:ext cx="124097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accent2"/>
                </a:solidFill>
              </a:rPr>
              <a:t>codomain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Java functions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52575"/>
            <a:ext cx="8229600" cy="4573588"/>
          </a:xfrm>
        </p:spPr>
        <p:txBody>
          <a:bodyPr/>
          <a:lstStyle/>
          <a:p>
            <a:r>
              <a:rPr lang="en-GB" smtClean="0"/>
              <a:t>When we refer to a Java function we usually mean a method which take a number of  inputs and returns an output. 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5855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D08510E-A55B-4CF3-9143-E45C14FDA2DC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1258888" y="2852738"/>
            <a:ext cx="67691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b="1" dirty="0"/>
              <a:t>	 private static </a:t>
            </a:r>
            <a:r>
              <a:rPr lang="en-GB" sz="2400" b="1" dirty="0" err="1"/>
              <a:t>int</a:t>
            </a:r>
            <a:r>
              <a:rPr lang="en-GB" sz="2400" b="1" dirty="0"/>
              <a:t> triple(</a:t>
            </a:r>
            <a:r>
              <a:rPr lang="en-GB" sz="2400" b="1" dirty="0" err="1"/>
              <a:t>int</a:t>
            </a:r>
            <a:r>
              <a:rPr lang="en-GB" sz="2400" b="1" dirty="0"/>
              <a:t> n)</a:t>
            </a:r>
          </a:p>
          <a:p>
            <a:r>
              <a:rPr lang="en-GB" sz="2400" b="1" dirty="0"/>
              <a:t>	{</a:t>
            </a:r>
          </a:p>
          <a:p>
            <a:r>
              <a:rPr lang="en-GB" sz="2400" b="1" dirty="0"/>
              <a:t>		return 3*n;</a:t>
            </a:r>
          </a:p>
          <a:p>
            <a:r>
              <a:rPr lang="en-GB" sz="2400" b="1" dirty="0"/>
              <a:t>	}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1692275" y="4581525"/>
            <a:ext cx="1439863" cy="1366838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1</a:t>
            </a:r>
          </a:p>
          <a:p>
            <a:pPr algn="ctr"/>
            <a:r>
              <a:rPr lang="en-GB"/>
              <a:t>2</a:t>
            </a:r>
          </a:p>
          <a:p>
            <a:pPr algn="ctr"/>
            <a:r>
              <a:rPr lang="en-GB"/>
              <a:t>3</a:t>
            </a:r>
          </a:p>
          <a:p>
            <a:pPr algn="ctr"/>
            <a:r>
              <a:rPr lang="en-GB"/>
              <a:t>4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5940425" y="4508500"/>
            <a:ext cx="1439863" cy="1512888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3</a:t>
            </a:r>
          </a:p>
          <a:p>
            <a:pPr algn="ctr"/>
            <a:r>
              <a:rPr lang="en-GB"/>
              <a:t>6</a:t>
            </a:r>
          </a:p>
          <a:p>
            <a:pPr algn="ctr"/>
            <a:r>
              <a:rPr lang="en-GB"/>
              <a:t>9</a:t>
            </a:r>
          </a:p>
          <a:p>
            <a:pPr algn="ctr"/>
            <a:r>
              <a:rPr lang="en-GB"/>
              <a:t>12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2555875" y="4868863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2555875" y="5157788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627313" y="5445125"/>
            <a:ext cx="3960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2555875" y="5732463"/>
            <a:ext cx="3960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2700338" y="4437063"/>
            <a:ext cx="3960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4211638" y="4221163"/>
            <a:ext cx="86518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tripleit</a:t>
            </a:r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411413" y="4221163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</a:t>
            </a:r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6659563" y="4221163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3*n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nimBg="1"/>
      <p:bldP spid="53254" grpId="0" animBg="1"/>
      <p:bldP spid="53255" grpId="0" animBg="1"/>
      <p:bldP spid="53256" grpId="0" animBg="1"/>
      <p:bldP spid="53257" grpId="0" animBg="1"/>
      <p:bldP spid="53258" grpId="0" animBg="1"/>
      <p:bldP spid="53259" grpId="0" animBg="1"/>
      <p:bldP spid="53260" grpId="0" animBg="1"/>
      <p:bldP spid="53261" grpId="0"/>
      <p:bldP spid="532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Analytical Methods for Computing</a:t>
            </a:r>
          </a:p>
        </p:txBody>
      </p:sp>
      <p:sp>
        <p:nvSpPr>
          <p:cNvPr id="22533" name="Content Placeholder 2"/>
          <p:cNvSpPr>
            <a:spLocks noGrp="1"/>
          </p:cNvSpPr>
          <p:nvPr>
            <p:ph sz="quarter" idx="1"/>
          </p:nvPr>
        </p:nvSpPr>
        <p:spPr>
          <a:xfrm>
            <a:off x="290285" y="1600200"/>
            <a:ext cx="8606971" cy="4786086"/>
          </a:xfrm>
        </p:spPr>
        <p:txBody>
          <a:bodyPr/>
          <a:lstStyle/>
          <a:p>
            <a:r>
              <a:rPr lang="en-GB" sz="2800" dirty="0" smtClean="0"/>
              <a:t>More stretching  topics</a:t>
            </a:r>
          </a:p>
          <a:p>
            <a:pPr lvl="1"/>
            <a:r>
              <a:rPr lang="en-GB" dirty="0" smtClean="0"/>
              <a:t>Functions </a:t>
            </a:r>
          </a:p>
          <a:p>
            <a:pPr lvl="1"/>
            <a:r>
              <a:rPr lang="en-GB" dirty="0" smtClean="0"/>
              <a:t>Vectors</a:t>
            </a:r>
          </a:p>
          <a:p>
            <a:pPr lvl="1"/>
            <a:r>
              <a:rPr lang="en-GB" dirty="0" smtClean="0"/>
              <a:t>Matrices</a:t>
            </a:r>
          </a:p>
          <a:p>
            <a:pPr lvl="1"/>
            <a:r>
              <a:rPr lang="en-GB" dirty="0" smtClean="0"/>
              <a:t>Graph theory</a:t>
            </a:r>
          </a:p>
          <a:p>
            <a:pPr lvl="1"/>
            <a:r>
              <a:rPr lang="en-GB" dirty="0" smtClean="0"/>
              <a:t>Algorithms</a:t>
            </a:r>
          </a:p>
          <a:p>
            <a:pPr lvl="1"/>
            <a:r>
              <a:rPr lang="en-GB" dirty="0" smtClean="0"/>
              <a:t>Differentiation</a:t>
            </a:r>
          </a:p>
          <a:p>
            <a:pPr lvl="1"/>
            <a:r>
              <a:rPr lang="en-GB" dirty="0" smtClean="0"/>
              <a:t>Integration</a:t>
            </a:r>
          </a:p>
          <a:p>
            <a:pPr lvl="1"/>
            <a:r>
              <a:rPr lang="en-GB" dirty="0" smtClean="0"/>
              <a:t>Complex Numbers</a:t>
            </a:r>
          </a:p>
          <a:p>
            <a:pPr lvl="1"/>
            <a:r>
              <a:rPr lang="en-GB" dirty="0" smtClean="0"/>
              <a:t>Probability 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09600" y="649287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9F518B3-19D4-4B78-B517-3A6B5EF1C140}" type="slidenum">
              <a:rPr lang="en-GB"/>
              <a:pPr>
                <a:defRPr/>
              </a:pPr>
              <a:t>3</a:t>
            </a:fld>
            <a:endParaRPr lang="en-GB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lumMod val="40000"/>
                <a:lumOff val="6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2527">
            <a:off x="4798038" y="1524224"/>
            <a:ext cx="3409426" cy="48291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Notation- in LF we use letters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GB" dirty="0" smtClean="0"/>
              <a:t>f is a function from set A to set B</a:t>
            </a:r>
          </a:p>
          <a:p>
            <a:pPr>
              <a:buFontTx/>
              <a:buNone/>
            </a:pPr>
            <a:r>
              <a:rPr lang="en-GB" dirty="0" smtClean="0"/>
              <a:t>f:A</a:t>
            </a:r>
            <a:r>
              <a:rPr lang="en-GB" dirty="0" smtClean="0">
                <a:sym typeface="Symbol" pitchFamily="18" charset="2"/>
              </a:rPr>
              <a:t></a:t>
            </a:r>
            <a:r>
              <a:rPr lang="en-GB" dirty="0" smtClean="0"/>
              <a:t>B </a:t>
            </a:r>
          </a:p>
          <a:p>
            <a:pPr>
              <a:buFontTx/>
              <a:buNone/>
            </a:pPr>
            <a:r>
              <a:rPr lang="en-GB" dirty="0" smtClean="0"/>
              <a:t>If f sends </a:t>
            </a:r>
            <a:r>
              <a:rPr lang="en-GB" b="1" dirty="0" err="1" smtClean="0"/>
              <a:t>a</a:t>
            </a:r>
            <a:r>
              <a:rPr lang="en-GB" b="1" dirty="0" err="1" smtClean="0">
                <a:sym typeface="Symbol" pitchFamily="18" charset="2"/>
              </a:rPr>
              <a:t></a:t>
            </a:r>
            <a:r>
              <a:rPr lang="en-GB" b="1" dirty="0" err="1" smtClean="0"/>
              <a:t>A</a:t>
            </a:r>
            <a:r>
              <a:rPr lang="en-GB" dirty="0" smtClean="0"/>
              <a:t> to </a:t>
            </a:r>
            <a:r>
              <a:rPr lang="en-GB" b="1" dirty="0" err="1" smtClean="0"/>
              <a:t>b</a:t>
            </a:r>
            <a:r>
              <a:rPr lang="en-GB" b="1" dirty="0" err="1" smtClean="0">
                <a:sym typeface="Symbol" pitchFamily="18" charset="2"/>
              </a:rPr>
              <a:t></a:t>
            </a:r>
            <a:r>
              <a:rPr lang="en-GB" b="1" dirty="0" err="1" smtClean="0"/>
              <a:t>B</a:t>
            </a:r>
            <a:r>
              <a:rPr lang="en-GB" dirty="0" smtClean="0"/>
              <a:t> we call b the image of a</a:t>
            </a:r>
          </a:p>
          <a:p>
            <a:endParaRPr lang="en-GB" dirty="0" smtClean="0"/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6875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F5EEB7E-58AC-48DD-B9E3-62D6DF94FD34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2268538" y="3644900"/>
            <a:ext cx="1366837" cy="201612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Oval 5"/>
          <p:cNvSpPr>
            <a:spLocks noChangeArrowheads="1"/>
          </p:cNvSpPr>
          <p:nvPr/>
        </p:nvSpPr>
        <p:spPr bwMode="auto">
          <a:xfrm>
            <a:off x="5508625" y="3644900"/>
            <a:ext cx="1366838" cy="201612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232" name="Line 6"/>
          <p:cNvSpPr>
            <a:spLocks noChangeShapeType="1"/>
          </p:cNvSpPr>
          <p:nvPr/>
        </p:nvSpPr>
        <p:spPr bwMode="auto">
          <a:xfrm flipV="1">
            <a:off x="3059113" y="4652963"/>
            <a:ext cx="2952750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2555875" y="4652963"/>
            <a:ext cx="43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a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6011863" y="4724400"/>
            <a:ext cx="43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b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2268538" y="5876925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		    Codomain B</a:t>
            </a:r>
          </a:p>
        </p:txBody>
      </p:sp>
      <p:sp>
        <p:nvSpPr>
          <p:cNvPr id="52236" name="Rectangle 10"/>
          <p:cNvSpPr>
            <a:spLocks noChangeArrowheads="1"/>
          </p:cNvSpPr>
          <p:nvPr/>
        </p:nvSpPr>
        <p:spPr bwMode="auto">
          <a:xfrm>
            <a:off x="395288" y="3849688"/>
            <a:ext cx="1601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GB" sz="2400" b="1"/>
              <a:t>f:a</a:t>
            </a:r>
            <a:r>
              <a:rPr lang="en-GB" sz="2400" b="1">
                <a:sym typeface="Symbol" pitchFamily="18" charset="2"/>
              </a:rPr>
              <a:t></a:t>
            </a:r>
            <a:r>
              <a:rPr lang="en-GB" sz="2400" b="1"/>
              <a:t>b</a:t>
            </a:r>
            <a:r>
              <a:rPr lang="en-GB" sz="2400" b="1">
                <a:sym typeface="Symbol" pitchFamily="18" charset="2"/>
              </a:rPr>
              <a:t>   or</a:t>
            </a:r>
          </a:p>
          <a:p>
            <a:r>
              <a:rPr lang="en-GB" sz="2400" b="1">
                <a:sym typeface="Symbol" pitchFamily="18" charset="2"/>
              </a:rPr>
              <a:t>f(a) = b</a:t>
            </a:r>
            <a:r>
              <a:rPr lang="en-GB" sz="240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b="1" smtClean="0"/>
              <a:t>if f is our tripleit function 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GB" dirty="0" smtClean="0"/>
              <a:t>f is a function from set A to set B</a:t>
            </a:r>
          </a:p>
          <a:p>
            <a:pPr>
              <a:buFontTx/>
              <a:buNone/>
            </a:pPr>
            <a:r>
              <a:rPr lang="en-GB" dirty="0" smtClean="0"/>
              <a:t>where A = {1,2,3,4} B = {3,6,9,12}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7901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14B3886-7830-49CC-ACC9-7C96D2C14B7C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53254" name="Oval 4"/>
          <p:cNvSpPr>
            <a:spLocks noChangeArrowheads="1"/>
          </p:cNvSpPr>
          <p:nvPr/>
        </p:nvSpPr>
        <p:spPr bwMode="auto">
          <a:xfrm>
            <a:off x="2268538" y="3644900"/>
            <a:ext cx="1366837" cy="201612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Oval 5"/>
          <p:cNvSpPr>
            <a:spLocks noChangeArrowheads="1"/>
          </p:cNvSpPr>
          <p:nvPr/>
        </p:nvSpPr>
        <p:spPr bwMode="auto">
          <a:xfrm>
            <a:off x="5508625" y="3644900"/>
            <a:ext cx="1366838" cy="2016125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 flipV="1">
            <a:off x="3059113" y="4652963"/>
            <a:ext cx="2952750" cy="714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2555875" y="4652963"/>
            <a:ext cx="43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2</a:t>
            </a:r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6011863" y="4724400"/>
            <a:ext cx="431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dirty="0"/>
              <a:t>6</a:t>
            </a:r>
          </a:p>
        </p:txBody>
      </p:sp>
      <p:sp>
        <p:nvSpPr>
          <p:cNvPr id="53259" name="Text Box 9"/>
          <p:cNvSpPr txBox="1">
            <a:spLocks noChangeArrowheads="1"/>
          </p:cNvSpPr>
          <p:nvPr/>
        </p:nvSpPr>
        <p:spPr bwMode="auto">
          <a:xfrm>
            <a:off x="2268538" y="5876925"/>
            <a:ext cx="6624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		    Codomain B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68313" y="3106738"/>
            <a:ext cx="7272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2400" b="1"/>
              <a:t>f:a</a:t>
            </a:r>
            <a:r>
              <a:rPr lang="en-GB" sz="2400" b="1">
                <a:sym typeface="Symbol" pitchFamily="18" charset="2"/>
              </a:rPr>
              <a:t></a:t>
            </a:r>
            <a:r>
              <a:rPr lang="en-GB" sz="2400" b="1"/>
              <a:t>b</a:t>
            </a:r>
            <a:r>
              <a:rPr lang="en-GB" sz="2400" b="1">
                <a:sym typeface="Symbol" pitchFamily="18" charset="2"/>
              </a:rPr>
              <a:t>   or f(a) = b</a:t>
            </a:r>
            <a:r>
              <a:rPr lang="en-GB" sz="2400">
                <a:sym typeface="Symbol" pitchFamily="18" charset="2"/>
              </a:rPr>
              <a:t> so here </a:t>
            </a:r>
            <a:r>
              <a:rPr lang="en-GB" sz="2400" b="1"/>
              <a:t>f:2</a:t>
            </a:r>
            <a:r>
              <a:rPr lang="en-GB" sz="2400" b="1">
                <a:sym typeface="Symbol" pitchFamily="18" charset="2"/>
              </a:rPr>
              <a:t></a:t>
            </a:r>
            <a:r>
              <a:rPr lang="en-GB" sz="2400" b="1"/>
              <a:t>6</a:t>
            </a:r>
            <a:r>
              <a:rPr lang="en-GB" sz="2400" b="1">
                <a:sym typeface="Symbol" pitchFamily="18" charset="2"/>
              </a:rPr>
              <a:t>   or f(2) = 6</a:t>
            </a:r>
            <a:r>
              <a:rPr lang="en-GB" sz="2400">
                <a:sym typeface="Symbol" pitchFamily="18" charset="2"/>
              </a:rPr>
              <a:t> </a:t>
            </a:r>
          </a:p>
        </p:txBody>
      </p:sp>
      <p:sp>
        <p:nvSpPr>
          <p:cNvPr id="53261" name="AutoShape 11"/>
          <p:cNvSpPr>
            <a:spLocks noChangeArrowheads="1"/>
          </p:cNvSpPr>
          <p:nvPr/>
        </p:nvSpPr>
        <p:spPr bwMode="auto">
          <a:xfrm>
            <a:off x="179388" y="4221163"/>
            <a:ext cx="1368425" cy="576262"/>
          </a:xfrm>
          <a:prstGeom prst="wedgeRectCallout">
            <a:avLst>
              <a:gd name="adj1" fmla="val 105801"/>
              <a:gd name="adj2" fmla="val 76995"/>
            </a:avLst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400" b="1"/>
              <a:t>inputs</a:t>
            </a:r>
          </a:p>
        </p:txBody>
      </p:sp>
      <p:sp>
        <p:nvSpPr>
          <p:cNvPr id="53262" name="AutoShape 12"/>
          <p:cNvSpPr>
            <a:spLocks noChangeArrowheads="1"/>
          </p:cNvSpPr>
          <p:nvPr/>
        </p:nvSpPr>
        <p:spPr bwMode="auto">
          <a:xfrm>
            <a:off x="7380288" y="4005263"/>
            <a:ext cx="1368425" cy="576262"/>
          </a:xfrm>
          <a:prstGeom prst="wedgeRectCallout">
            <a:avLst>
              <a:gd name="adj1" fmla="val -89560"/>
              <a:gd name="adj2" fmla="val 114736"/>
            </a:avLst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2400" b="1"/>
              <a:t>returns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Function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50975"/>
            <a:ext cx="7704137" cy="1114425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 smtClean="0"/>
              <a:t>Let f be a function from set A to set B </a:t>
            </a:r>
          </a:p>
          <a:p>
            <a:pPr>
              <a:buFontTx/>
              <a:buNone/>
            </a:pPr>
            <a:r>
              <a:rPr lang="en-GB" sz="2800" dirty="0" smtClean="0"/>
              <a:t>i.e.  f:A</a:t>
            </a:r>
            <a:r>
              <a:rPr lang="en-GB" sz="2800" dirty="0" smtClean="0">
                <a:sym typeface="Symbol" pitchFamily="18" charset="2"/>
              </a:rPr>
              <a:t></a:t>
            </a:r>
            <a:r>
              <a:rPr lang="en-GB" sz="2800" dirty="0" smtClean="0"/>
              <a:t>B </a:t>
            </a:r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260484" y="6529388"/>
            <a:ext cx="3654405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8934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162E28D-E7FB-4DB7-85FD-6C1622946F3F}" type="slidenum">
              <a:rPr lang="en-GB" smtClean="0"/>
              <a:pPr>
                <a:defRPr/>
              </a:pPr>
              <a:t>32</a:t>
            </a:fld>
            <a:endParaRPr lang="en-GB" smtClean="0"/>
          </a:p>
        </p:txBody>
      </p:sp>
      <p:sp>
        <p:nvSpPr>
          <p:cNvPr id="54278" name="Oval 24"/>
          <p:cNvSpPr>
            <a:spLocks noChangeArrowheads="1"/>
          </p:cNvSpPr>
          <p:nvPr/>
        </p:nvSpPr>
        <p:spPr bwMode="auto">
          <a:xfrm>
            <a:off x="6162675" y="2794000"/>
            <a:ext cx="1063625" cy="16462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323850" y="3141663"/>
            <a:ext cx="100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ONTO</a:t>
            </a:r>
          </a:p>
        </p:txBody>
      </p:sp>
      <p:sp>
        <p:nvSpPr>
          <p:cNvPr id="54281" name="Text Box 11"/>
          <p:cNvSpPr txBox="1">
            <a:spLocks noChangeArrowheads="1"/>
          </p:cNvSpPr>
          <p:nvPr/>
        </p:nvSpPr>
        <p:spPr bwMode="auto">
          <a:xfrm>
            <a:off x="7596188" y="3357563"/>
            <a:ext cx="10080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INTO</a:t>
            </a:r>
          </a:p>
        </p:txBody>
      </p:sp>
      <p:sp>
        <p:nvSpPr>
          <p:cNvPr id="54282" name="Oval 13"/>
          <p:cNvSpPr>
            <a:spLocks noChangeArrowheads="1"/>
          </p:cNvSpPr>
          <p:nvPr/>
        </p:nvSpPr>
        <p:spPr bwMode="auto">
          <a:xfrm>
            <a:off x="5148263" y="6229350"/>
            <a:ext cx="3452812" cy="5842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428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14863"/>
            <a:ext cx="3251200" cy="169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84" name="Arc 15"/>
          <p:cNvSpPr>
            <a:spLocks/>
          </p:cNvSpPr>
          <p:nvPr/>
        </p:nvSpPr>
        <p:spPr bwMode="auto">
          <a:xfrm>
            <a:off x="3851275" y="4652963"/>
            <a:ext cx="2736850" cy="165576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5" name="Text Box 16"/>
          <p:cNvSpPr txBox="1">
            <a:spLocks noChangeArrowheads="1"/>
          </p:cNvSpPr>
          <p:nvPr/>
        </p:nvSpPr>
        <p:spPr bwMode="auto">
          <a:xfrm>
            <a:off x="7019925" y="5868988"/>
            <a:ext cx="165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FF3300"/>
                </a:solidFill>
              </a:rPr>
              <a:t>range</a:t>
            </a:r>
          </a:p>
        </p:txBody>
      </p:sp>
      <p:sp>
        <p:nvSpPr>
          <p:cNvPr id="54286" name="Text Box 17"/>
          <p:cNvSpPr txBox="1">
            <a:spLocks noChangeArrowheads="1"/>
          </p:cNvSpPr>
          <p:nvPr/>
        </p:nvSpPr>
        <p:spPr bwMode="auto">
          <a:xfrm>
            <a:off x="4356100" y="5805488"/>
            <a:ext cx="1439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codomain</a:t>
            </a:r>
          </a:p>
        </p:txBody>
      </p:sp>
      <p:sp>
        <p:nvSpPr>
          <p:cNvPr id="54287" name="Arc 18"/>
          <p:cNvSpPr>
            <a:spLocks/>
          </p:cNvSpPr>
          <p:nvPr/>
        </p:nvSpPr>
        <p:spPr bwMode="auto">
          <a:xfrm>
            <a:off x="3708400" y="4724400"/>
            <a:ext cx="2682875" cy="1752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8" name="Arc 19"/>
          <p:cNvSpPr>
            <a:spLocks/>
          </p:cNvSpPr>
          <p:nvPr/>
        </p:nvSpPr>
        <p:spPr bwMode="auto">
          <a:xfrm>
            <a:off x="3708400" y="4581525"/>
            <a:ext cx="3325813" cy="19478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89" name="Oval 23"/>
          <p:cNvSpPr>
            <a:spLocks noChangeArrowheads="1"/>
          </p:cNvSpPr>
          <p:nvPr/>
        </p:nvSpPr>
        <p:spPr bwMode="auto">
          <a:xfrm>
            <a:off x="1631950" y="2794000"/>
            <a:ext cx="1063625" cy="1646238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Oval 25"/>
          <p:cNvSpPr>
            <a:spLocks noChangeArrowheads="1"/>
          </p:cNvSpPr>
          <p:nvPr/>
        </p:nvSpPr>
        <p:spPr bwMode="auto">
          <a:xfrm>
            <a:off x="4716463" y="2794000"/>
            <a:ext cx="1063625" cy="1646238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Oval 26"/>
          <p:cNvSpPr>
            <a:spLocks noChangeArrowheads="1"/>
          </p:cNvSpPr>
          <p:nvPr/>
        </p:nvSpPr>
        <p:spPr bwMode="auto">
          <a:xfrm>
            <a:off x="3078163" y="2794000"/>
            <a:ext cx="1063625" cy="16462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Oval 27"/>
          <p:cNvSpPr>
            <a:spLocks noChangeArrowheads="1"/>
          </p:cNvSpPr>
          <p:nvPr/>
        </p:nvSpPr>
        <p:spPr bwMode="auto">
          <a:xfrm>
            <a:off x="6548438" y="3276600"/>
            <a:ext cx="388937" cy="776288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2555875" y="2781300"/>
            <a:ext cx="1063625" cy="1646238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Oval 33"/>
          <p:cNvSpPr>
            <a:spLocks noChangeArrowheads="1"/>
          </p:cNvSpPr>
          <p:nvPr/>
        </p:nvSpPr>
        <p:spPr bwMode="auto">
          <a:xfrm>
            <a:off x="6156325" y="6237288"/>
            <a:ext cx="966788" cy="392112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Text Box 34"/>
          <p:cNvSpPr txBox="1">
            <a:spLocks noChangeArrowheads="1"/>
          </p:cNvSpPr>
          <p:nvPr/>
        </p:nvSpPr>
        <p:spPr bwMode="auto">
          <a:xfrm>
            <a:off x="1979613" y="5516563"/>
            <a:ext cx="287337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214563" y="2786063"/>
            <a:ext cx="1357312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4291" idx="4"/>
          </p:cNvCxnSpPr>
          <p:nvPr/>
        </p:nvCxnSpPr>
        <p:spPr>
          <a:xfrm flipV="1">
            <a:off x="2143125" y="4440238"/>
            <a:ext cx="146685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286375" y="2786063"/>
            <a:ext cx="1457325" cy="549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54292" idx="4"/>
          </p:cNvCxnSpPr>
          <p:nvPr/>
        </p:nvCxnSpPr>
        <p:spPr>
          <a:xfrm flipV="1">
            <a:off x="5286375" y="4052888"/>
            <a:ext cx="1457325" cy="388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4300" name="Text Box 9"/>
          <p:cNvSpPr txBox="1">
            <a:spLocks noChangeArrowheads="1"/>
          </p:cNvSpPr>
          <p:nvPr/>
        </p:nvSpPr>
        <p:spPr bwMode="auto">
          <a:xfrm>
            <a:off x="785813" y="2357438"/>
            <a:ext cx="3714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     Codomain B</a:t>
            </a:r>
          </a:p>
        </p:txBody>
      </p:sp>
      <p:sp>
        <p:nvSpPr>
          <p:cNvPr id="54301" name="Text Box 9"/>
          <p:cNvSpPr txBox="1">
            <a:spLocks noChangeArrowheads="1"/>
          </p:cNvSpPr>
          <p:nvPr/>
        </p:nvSpPr>
        <p:spPr bwMode="auto">
          <a:xfrm>
            <a:off x="4500563" y="2286000"/>
            <a:ext cx="37147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   Codomain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44 L 0.0599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Function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16063"/>
            <a:ext cx="7704137" cy="1223962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b="1" smtClean="0"/>
              <a:t>Let f be a function from set A to set B </a:t>
            </a:r>
          </a:p>
          <a:p>
            <a:pPr>
              <a:buFontTx/>
              <a:buNone/>
            </a:pPr>
            <a:r>
              <a:rPr lang="en-GB" sz="2800" b="1" smtClean="0"/>
              <a:t>i.e.  f:A</a:t>
            </a:r>
            <a:r>
              <a:rPr lang="en-GB" sz="2800" b="1" smtClean="0">
                <a:sym typeface="Symbol" pitchFamily="18" charset="2"/>
              </a:rPr>
              <a:t></a:t>
            </a:r>
            <a:r>
              <a:rPr lang="en-GB" sz="2800" b="1" smtClean="0"/>
              <a:t>B</a:t>
            </a:r>
            <a:r>
              <a:rPr lang="en-GB" sz="2800" smtClean="0"/>
              <a:t> </a:t>
            </a:r>
          </a:p>
        </p:txBody>
      </p:sp>
      <p:sp>
        <p:nvSpPr>
          <p:cNvPr id="5530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9943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DFCAD66-E516-4474-AE69-B00DA35949D7}" type="slidenum">
              <a:rPr lang="en-GB" smtClean="0"/>
              <a:pPr>
                <a:defRPr/>
              </a:pPr>
              <a:t>33</a:t>
            </a:fld>
            <a:endParaRPr lang="en-GB" smtClean="0"/>
          </a:p>
        </p:txBody>
      </p:sp>
      <p:sp>
        <p:nvSpPr>
          <p:cNvPr id="55302" name="Rectangle 4"/>
          <p:cNvSpPr>
            <a:spLocks noChangeArrowheads="1"/>
          </p:cNvSpPr>
          <p:nvPr/>
        </p:nvSpPr>
        <p:spPr bwMode="auto">
          <a:xfrm>
            <a:off x="0" y="2636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303" name="Text Box 8"/>
          <p:cNvSpPr txBox="1">
            <a:spLocks noChangeArrowheads="1"/>
          </p:cNvSpPr>
          <p:nvPr/>
        </p:nvSpPr>
        <p:spPr bwMode="auto">
          <a:xfrm>
            <a:off x="323850" y="3716338"/>
            <a:ext cx="1008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1-1</a:t>
            </a:r>
          </a:p>
        </p:txBody>
      </p:sp>
      <p:sp>
        <p:nvSpPr>
          <p:cNvPr id="55304" name="Text Box 9"/>
          <p:cNvSpPr txBox="1">
            <a:spLocks noChangeArrowheads="1"/>
          </p:cNvSpPr>
          <p:nvPr/>
        </p:nvSpPr>
        <p:spPr bwMode="auto">
          <a:xfrm>
            <a:off x="7837714" y="3571875"/>
            <a:ext cx="13062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MANY-1</a:t>
            </a:r>
          </a:p>
        </p:txBody>
      </p:sp>
      <p:sp>
        <p:nvSpPr>
          <p:cNvPr id="33" name="Oval 32"/>
          <p:cNvSpPr/>
          <p:nvPr/>
        </p:nvSpPr>
        <p:spPr>
          <a:xfrm>
            <a:off x="1000125" y="3000375"/>
            <a:ext cx="1357313" cy="2357438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2643188" y="3000375"/>
            <a:ext cx="1357312" cy="2357438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4714875" y="3000375"/>
            <a:ext cx="1357313" cy="2357438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429375" y="2928938"/>
            <a:ext cx="1357313" cy="2357437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309" name="Text Box 9"/>
          <p:cNvSpPr txBox="1">
            <a:spLocks noChangeArrowheads="1"/>
          </p:cNvSpPr>
          <p:nvPr/>
        </p:nvSpPr>
        <p:spPr bwMode="auto">
          <a:xfrm>
            <a:off x="642938" y="5429250"/>
            <a:ext cx="357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    Codomain B</a:t>
            </a:r>
          </a:p>
        </p:txBody>
      </p:sp>
      <p:sp>
        <p:nvSpPr>
          <p:cNvPr id="55310" name="Text Box 9"/>
          <p:cNvSpPr txBox="1">
            <a:spLocks noChangeArrowheads="1"/>
          </p:cNvSpPr>
          <p:nvPr/>
        </p:nvSpPr>
        <p:spPr bwMode="auto">
          <a:xfrm>
            <a:off x="4714875" y="5500688"/>
            <a:ext cx="357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Domain A    Codomain B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643063" y="3571875"/>
            <a:ext cx="1785937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1571625" y="3929063"/>
            <a:ext cx="2071688" cy="1555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500188" y="4429125"/>
            <a:ext cx="2000250" cy="84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571625" y="4714875"/>
            <a:ext cx="2000250" cy="84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857375" y="5013325"/>
            <a:ext cx="1571625" cy="587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500688" y="3786188"/>
            <a:ext cx="1643062" cy="5127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286375" y="4857750"/>
            <a:ext cx="1785938" cy="2270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357813" y="4727575"/>
            <a:ext cx="1785937" cy="130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357813" y="4429125"/>
            <a:ext cx="1785937" cy="841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357813" y="3714750"/>
            <a:ext cx="1857375" cy="3698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357813" y="3513138"/>
            <a:ext cx="1857375" cy="2016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09600" y="649287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632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5451742-4046-44A9-9027-167FEFA39A0B}" type="slidenum">
              <a:rPr lang="en-GB"/>
              <a:pPr/>
              <a:t>34</a:t>
            </a:fld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17488"/>
            <a:ext cx="5832475" cy="6662737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1.</a:t>
            </a:r>
            <a:r>
              <a:rPr lang="en-GB" sz="1300" b="1" dirty="0" smtClean="0"/>
              <a:t>	</a:t>
            </a:r>
            <a:r>
              <a:rPr lang="en-GB" b="1" dirty="0" smtClean="0"/>
              <a:t>A = world population B = world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	</a:t>
            </a:r>
            <a:r>
              <a:rPr lang="en-GB" b="1" dirty="0" err="1" smtClean="0"/>
              <a:t>people</a:t>
            </a:r>
            <a:r>
              <a:rPr lang="en-GB" b="1" dirty="0" err="1" smtClean="0">
                <a:sym typeface="Symbol" pitchFamily="18" charset="2"/>
              </a:rPr>
              <a:t></a:t>
            </a:r>
            <a:r>
              <a:rPr lang="en-GB" b="1" dirty="0" err="1" smtClean="0"/>
              <a:t>places</a:t>
            </a:r>
            <a:r>
              <a:rPr lang="en-GB" b="1" dirty="0" smtClean="0"/>
              <a:t> of birth	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GB" b="1" dirty="0" smtClean="0"/>
              <a:t>2.	</a:t>
            </a:r>
            <a:r>
              <a:rPr lang="en-GB" b="1" dirty="0" smtClean="0">
                <a:solidFill>
                  <a:srgbClr val="002060"/>
                </a:solidFill>
              </a:rPr>
              <a:t>A = students here 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>
                <a:solidFill>
                  <a:srgbClr val="002060"/>
                </a:solidFill>
              </a:rPr>
              <a:t>	B = their brothers and sisters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>
                <a:solidFill>
                  <a:srgbClr val="002060"/>
                </a:solidFill>
              </a:rPr>
              <a:t>	</a:t>
            </a:r>
            <a:r>
              <a:rPr lang="en-GB" b="1" dirty="0" err="1" smtClean="0">
                <a:solidFill>
                  <a:srgbClr val="002060"/>
                </a:solidFill>
              </a:rPr>
              <a:t>people</a:t>
            </a:r>
            <a:r>
              <a:rPr lang="en-GB" b="1" dirty="0" err="1" smtClean="0">
                <a:solidFill>
                  <a:srgbClr val="002060"/>
                </a:solidFill>
                <a:sym typeface="Symbol" pitchFamily="18" charset="2"/>
              </a:rPr>
              <a:t></a:t>
            </a:r>
            <a:r>
              <a:rPr lang="en-GB" b="1" dirty="0" err="1" smtClean="0">
                <a:solidFill>
                  <a:srgbClr val="002060"/>
                </a:solidFill>
              </a:rPr>
              <a:t>siblings</a:t>
            </a:r>
            <a:endParaRPr lang="en-GB" b="1" dirty="0" smtClean="0">
              <a:solidFill>
                <a:srgbClr val="002060"/>
              </a:solidFill>
            </a:endParaRP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3.	A = students here B = N 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	</a:t>
            </a:r>
            <a:r>
              <a:rPr lang="en-GB" b="1" dirty="0" err="1" smtClean="0"/>
              <a:t>people</a:t>
            </a:r>
            <a:r>
              <a:rPr lang="en-GB" b="1" dirty="0" err="1" smtClean="0">
                <a:sym typeface="Symbol" pitchFamily="18" charset="2"/>
              </a:rPr>
              <a:t></a:t>
            </a:r>
            <a:r>
              <a:rPr lang="en-GB" b="1" dirty="0" err="1" smtClean="0"/>
              <a:t>national</a:t>
            </a:r>
            <a:r>
              <a:rPr lang="en-GB" b="1" dirty="0" smtClean="0"/>
              <a:t> insurance numbers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4.	</a:t>
            </a:r>
            <a:r>
              <a:rPr lang="en-GB" b="1" dirty="0" smtClean="0">
                <a:solidFill>
                  <a:srgbClr val="002060"/>
                </a:solidFill>
              </a:rPr>
              <a:t>A = houses in Britain B = their occupants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>
                <a:solidFill>
                  <a:srgbClr val="002060"/>
                </a:solidFill>
              </a:rPr>
              <a:t>	</a:t>
            </a:r>
            <a:r>
              <a:rPr lang="en-GB" b="1" dirty="0" err="1" smtClean="0">
                <a:solidFill>
                  <a:srgbClr val="002060"/>
                </a:solidFill>
              </a:rPr>
              <a:t>houses</a:t>
            </a:r>
            <a:r>
              <a:rPr lang="en-GB" b="1" dirty="0" err="1" smtClean="0">
                <a:solidFill>
                  <a:srgbClr val="002060"/>
                </a:solidFill>
                <a:sym typeface="Symbol" pitchFamily="18" charset="2"/>
              </a:rPr>
              <a:t></a:t>
            </a:r>
            <a:r>
              <a:rPr lang="en-GB" b="1" dirty="0" err="1" smtClean="0">
                <a:solidFill>
                  <a:srgbClr val="002060"/>
                </a:solidFill>
              </a:rPr>
              <a:t>occupants</a:t>
            </a:r>
            <a:endParaRPr lang="en-GB" b="1" dirty="0" smtClean="0">
              <a:solidFill>
                <a:srgbClr val="002060"/>
              </a:solidFill>
            </a:endParaRP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5.	A = population in rented accommodation B = world population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	</a:t>
            </a:r>
            <a:r>
              <a:rPr lang="en-GB" b="1" dirty="0" err="1" smtClean="0"/>
              <a:t>tenants</a:t>
            </a:r>
            <a:r>
              <a:rPr lang="en-GB" b="1" dirty="0" err="1" smtClean="0">
                <a:sym typeface="Symbol" pitchFamily="18" charset="2"/>
              </a:rPr>
              <a:t></a:t>
            </a:r>
            <a:r>
              <a:rPr lang="en-GB" b="1" dirty="0" err="1" smtClean="0"/>
              <a:t>landlords</a:t>
            </a:r>
            <a:endParaRPr lang="en-GB" b="1" dirty="0" smtClean="0"/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6.	</a:t>
            </a:r>
            <a:r>
              <a:rPr lang="en-GB" b="1" dirty="0" smtClean="0">
                <a:solidFill>
                  <a:srgbClr val="002060"/>
                </a:solidFill>
              </a:rPr>
              <a:t>A = </a:t>
            </a:r>
            <a:r>
              <a:rPr lang="en-GB" b="1" dirty="0" err="1" smtClean="0">
                <a:solidFill>
                  <a:srgbClr val="002060"/>
                </a:solidFill>
              </a:rPr>
              <a:t>popstars</a:t>
            </a:r>
            <a:r>
              <a:rPr lang="en-GB" b="1" dirty="0" smtClean="0">
                <a:solidFill>
                  <a:srgbClr val="002060"/>
                </a:solidFill>
              </a:rPr>
              <a:t> B = no 1 hits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>
                <a:solidFill>
                  <a:srgbClr val="002060"/>
                </a:solidFill>
              </a:rPr>
              <a:t>	</a:t>
            </a:r>
            <a:r>
              <a:rPr lang="en-GB" b="1" dirty="0" err="1" smtClean="0">
                <a:solidFill>
                  <a:srgbClr val="002060"/>
                </a:solidFill>
              </a:rPr>
              <a:t>popstars</a:t>
            </a:r>
            <a:r>
              <a:rPr lang="en-GB" b="1" dirty="0" err="1" smtClean="0">
                <a:solidFill>
                  <a:srgbClr val="002060"/>
                </a:solidFill>
                <a:sym typeface="Symbol" pitchFamily="18" charset="2"/>
              </a:rPr>
              <a:t></a:t>
            </a:r>
            <a:r>
              <a:rPr lang="en-GB" b="1" dirty="0" err="1" smtClean="0">
                <a:solidFill>
                  <a:srgbClr val="002060"/>
                </a:solidFill>
              </a:rPr>
              <a:t>no</a:t>
            </a:r>
            <a:r>
              <a:rPr lang="en-GB" b="1" dirty="0" smtClean="0">
                <a:solidFill>
                  <a:srgbClr val="002060"/>
                </a:solidFill>
              </a:rPr>
              <a:t> 1 hits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7.	A = students here B = all colours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	</a:t>
            </a:r>
            <a:r>
              <a:rPr lang="en-GB" b="1" dirty="0" err="1" smtClean="0"/>
              <a:t>people</a:t>
            </a:r>
            <a:r>
              <a:rPr lang="en-GB" b="1" dirty="0" err="1" smtClean="0">
                <a:sym typeface="Symbol" pitchFamily="18" charset="2"/>
              </a:rPr>
              <a:t></a:t>
            </a:r>
            <a:r>
              <a:rPr lang="en-GB" b="1" dirty="0" err="1" smtClean="0"/>
              <a:t>favourite</a:t>
            </a:r>
            <a:r>
              <a:rPr lang="en-GB" b="1" dirty="0" smtClean="0"/>
              <a:t> colours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8.	</a:t>
            </a:r>
            <a:r>
              <a:rPr lang="en-GB" b="1" dirty="0" smtClean="0">
                <a:solidFill>
                  <a:srgbClr val="002060"/>
                </a:solidFill>
              </a:rPr>
              <a:t>A = students here B = their dates of birth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>
                <a:solidFill>
                  <a:srgbClr val="002060"/>
                </a:solidFill>
              </a:rPr>
              <a:t>	people </a:t>
            </a:r>
            <a:r>
              <a:rPr lang="en-GB" b="1" dirty="0" smtClean="0">
                <a:solidFill>
                  <a:srgbClr val="002060"/>
                </a:solidFill>
                <a:sym typeface="Symbol" pitchFamily="18" charset="2"/>
              </a:rPr>
              <a:t></a:t>
            </a:r>
            <a:r>
              <a:rPr lang="en-GB" b="1" dirty="0" smtClean="0">
                <a:solidFill>
                  <a:srgbClr val="002060"/>
                </a:solidFill>
              </a:rPr>
              <a:t>dates of birth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9.	A = N     B = N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	</a:t>
            </a:r>
            <a:r>
              <a:rPr lang="en-GB" b="1" dirty="0" err="1" smtClean="0"/>
              <a:t>numbers</a:t>
            </a:r>
            <a:r>
              <a:rPr lang="en-GB" b="1" dirty="0" err="1" smtClean="0">
                <a:sym typeface="Symbol" pitchFamily="18" charset="2"/>
              </a:rPr>
              <a:t></a:t>
            </a:r>
            <a:r>
              <a:rPr lang="en-GB" b="1" dirty="0" err="1" smtClean="0"/>
              <a:t>their</a:t>
            </a:r>
            <a:r>
              <a:rPr lang="en-GB" b="1" dirty="0" smtClean="0"/>
              <a:t> factors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/>
              <a:t>10.	</a:t>
            </a:r>
            <a:r>
              <a:rPr lang="en-GB" b="1" dirty="0" smtClean="0">
                <a:solidFill>
                  <a:srgbClr val="002060"/>
                </a:solidFill>
              </a:rPr>
              <a:t>A = N  B = N\{1}</a:t>
            </a:r>
          </a:p>
          <a:p>
            <a:pPr marL="533400" indent="-53340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b="1" dirty="0" smtClean="0">
                <a:solidFill>
                  <a:srgbClr val="002060"/>
                </a:solidFill>
              </a:rPr>
              <a:t>	prime </a:t>
            </a:r>
            <a:r>
              <a:rPr lang="en-GB" b="1" dirty="0" err="1" smtClean="0">
                <a:solidFill>
                  <a:srgbClr val="002060"/>
                </a:solidFill>
              </a:rPr>
              <a:t>numbers</a:t>
            </a:r>
            <a:r>
              <a:rPr lang="en-GB" b="1" dirty="0" err="1" smtClean="0">
                <a:solidFill>
                  <a:srgbClr val="002060"/>
                </a:solidFill>
                <a:sym typeface="Symbol" pitchFamily="18" charset="2"/>
              </a:rPr>
              <a:t></a:t>
            </a:r>
            <a:r>
              <a:rPr lang="en-GB" b="1" dirty="0" err="1" smtClean="0">
                <a:solidFill>
                  <a:srgbClr val="002060"/>
                </a:solidFill>
              </a:rPr>
              <a:t>their</a:t>
            </a:r>
            <a:r>
              <a:rPr lang="en-GB" b="1" dirty="0" smtClean="0">
                <a:solidFill>
                  <a:srgbClr val="002060"/>
                </a:solidFill>
              </a:rPr>
              <a:t> factors</a:t>
            </a:r>
            <a:r>
              <a:rPr lang="en-GB" sz="2000" b="1" dirty="0" smtClean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56326" name="Picture 6" descr="PENCIL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493000" y="6299200"/>
            <a:ext cx="1651000" cy="379413"/>
          </a:xfrm>
          <a:noFill/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702425" y="2022475"/>
            <a:ext cx="1584325" cy="40814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1.INTO M-1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2.not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3.INTO 1-1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4.not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5.INTO M-1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6.not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7.INTO M-1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8.ONTO M-1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9.INTO M-1</a:t>
            </a:r>
          </a:p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10.not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00575" y="188913"/>
            <a:ext cx="4543425" cy="1363662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GB" b="1" dirty="0" smtClean="0"/>
              <a:t> </a:t>
            </a:r>
            <a:r>
              <a:rPr lang="en-GB" sz="2400" b="1" dirty="0" smtClean="0"/>
              <a:t>f:A</a:t>
            </a:r>
            <a:r>
              <a:rPr lang="en-GB" sz="2400" b="1" dirty="0" smtClean="0">
                <a:sym typeface="Symbol" pitchFamily="18" charset="2"/>
              </a:rPr>
              <a:t></a:t>
            </a:r>
            <a:r>
              <a:rPr lang="en-GB" sz="2400" b="1" dirty="0" smtClean="0"/>
              <a:t>B, </a:t>
            </a:r>
            <a:r>
              <a:rPr lang="en-GB" sz="2400" dirty="0" smtClean="0"/>
              <a:t> Is it a Function? Type?</a:t>
            </a:r>
            <a:br>
              <a:rPr lang="en-GB" sz="2400" dirty="0" smtClean="0"/>
            </a:br>
            <a:r>
              <a:rPr lang="en-GB" sz="2800" dirty="0" smtClean="0"/>
              <a:t>(give 2 answers INTO/ONTO &amp; M-1/1-1)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7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Grp="1" noChangeArrowheads="1"/>
          </p:cNvSpPr>
          <p:nvPr>
            <p:ph type="title"/>
          </p:nvPr>
        </p:nvSpPr>
        <p:spPr>
          <a:xfrm>
            <a:off x="479425" y="228600"/>
            <a:ext cx="8403318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Composition of Functions </a:t>
            </a:r>
            <a:br>
              <a:rPr lang="en-GB" sz="4000" dirty="0" smtClean="0"/>
            </a:br>
            <a:r>
              <a:rPr lang="en-GB" sz="4000" dirty="0" smtClean="0"/>
              <a:t>(like nested queries)</a:t>
            </a:r>
          </a:p>
        </p:txBody>
      </p:sp>
      <p:pic>
        <p:nvPicPr>
          <p:cNvPr id="57349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76863" y="1616075"/>
            <a:ext cx="3489325" cy="2211388"/>
          </a:xfrm>
          <a:noFill/>
        </p:spPr>
      </p:pic>
      <p:sp>
        <p:nvSpPr>
          <p:cNvPr id="5734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41990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6654578-5008-402C-9BC3-87CD278FFD34}" type="slidenum">
              <a:rPr lang="en-GB"/>
              <a:pPr>
                <a:defRPr/>
              </a:pPr>
              <a:t>35</a:t>
            </a:fld>
            <a:endParaRPr lang="en-GB"/>
          </a:p>
        </p:txBody>
      </p:sp>
      <p:sp>
        <p:nvSpPr>
          <p:cNvPr id="57350" name="Text Box 8"/>
          <p:cNvSpPr txBox="1">
            <a:spLocks noChangeArrowheads="1"/>
          </p:cNvSpPr>
          <p:nvPr/>
        </p:nvSpPr>
        <p:spPr bwMode="auto">
          <a:xfrm>
            <a:off x="1258888" y="2276475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Consider the family</a:t>
            </a:r>
          </a:p>
        </p:txBody>
      </p:sp>
      <p:grpSp>
        <p:nvGrpSpPr>
          <p:cNvPr id="57351" name="Group 24"/>
          <p:cNvGrpSpPr>
            <a:grpSpLocks/>
          </p:cNvGrpSpPr>
          <p:nvPr/>
        </p:nvGrpSpPr>
        <p:grpSpPr bwMode="auto">
          <a:xfrm>
            <a:off x="434975" y="3178175"/>
            <a:ext cx="8113713" cy="2862263"/>
            <a:chOff x="521" y="2160"/>
            <a:chExt cx="4812" cy="1665"/>
          </a:xfrm>
        </p:grpSpPr>
        <p:sp>
          <p:nvSpPr>
            <p:cNvPr id="57352" name="Rectangle 7"/>
            <p:cNvSpPr>
              <a:spLocks noChangeArrowheads="1"/>
            </p:cNvSpPr>
            <p:nvPr/>
          </p:nvSpPr>
          <p:spPr bwMode="auto">
            <a:xfrm>
              <a:off x="521" y="2160"/>
              <a:ext cx="4812" cy="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					</a:t>
              </a:r>
              <a:endParaRPr lang="en-GB"/>
            </a:p>
            <a:p>
              <a:pPr>
                <a:spcBef>
                  <a:spcPct val="50000"/>
                </a:spcBef>
              </a:pPr>
              <a:r>
                <a:rPr lang="en-GB"/>
                <a:t>		     Ben= Mary</a:t>
              </a:r>
              <a:endParaRPr lang="en-GB" b="1"/>
            </a:p>
            <a:p>
              <a:pPr>
                <a:spcBef>
                  <a:spcPct val="50000"/>
                </a:spcBef>
              </a:pPr>
              <a:endParaRPr lang="en-GB" b="1"/>
            </a:p>
            <a:p>
              <a:pPr>
                <a:spcBef>
                  <a:spcPct val="50000"/>
                </a:spcBef>
              </a:pPr>
              <a:r>
                <a:rPr lang="en-GB"/>
                <a:t>	       John= Anna	     Peter=Jane   Marion	</a:t>
              </a:r>
              <a:endParaRPr lang="en-GB" b="1"/>
            </a:p>
            <a:p>
              <a:pPr>
                <a:spcBef>
                  <a:spcPct val="50000"/>
                </a:spcBef>
              </a:pPr>
              <a:endParaRPr lang="en-GB" b="1"/>
            </a:p>
            <a:p>
              <a:pPr>
                <a:spcBef>
                  <a:spcPct val="50000"/>
                </a:spcBef>
              </a:pPr>
              <a:r>
                <a:rPr lang="en-GB"/>
                <a:t>Mark     Sam     Betty	David   Sally   </a:t>
              </a:r>
            </a:p>
            <a:p>
              <a:pPr>
                <a:spcBef>
                  <a:spcPct val="50000"/>
                </a:spcBef>
              </a:pPr>
              <a:endParaRPr lang="en-GB"/>
            </a:p>
          </p:txBody>
        </p:sp>
        <p:grpSp>
          <p:nvGrpSpPr>
            <p:cNvPr id="57353" name="Group 23"/>
            <p:cNvGrpSpPr>
              <a:grpSpLocks/>
            </p:cNvGrpSpPr>
            <p:nvPr/>
          </p:nvGrpSpPr>
          <p:grpSpPr bwMode="auto">
            <a:xfrm>
              <a:off x="705" y="2614"/>
              <a:ext cx="2765" cy="733"/>
              <a:chOff x="857" y="1018"/>
              <a:chExt cx="2765" cy="733"/>
            </a:xfrm>
          </p:grpSpPr>
          <p:sp>
            <p:nvSpPr>
              <p:cNvPr id="57354" name="Line 9"/>
              <p:cNvSpPr>
                <a:spLocks noChangeShapeType="1"/>
              </p:cNvSpPr>
              <p:nvPr/>
            </p:nvSpPr>
            <p:spPr bwMode="auto">
              <a:xfrm>
                <a:off x="2469" y="1018"/>
                <a:ext cx="1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55" name="Line 10"/>
              <p:cNvSpPr>
                <a:spLocks noChangeShapeType="1"/>
              </p:cNvSpPr>
              <p:nvPr/>
            </p:nvSpPr>
            <p:spPr bwMode="auto">
              <a:xfrm>
                <a:off x="1951" y="1186"/>
                <a:ext cx="1671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56" name="Line 11"/>
              <p:cNvSpPr>
                <a:spLocks noChangeShapeType="1"/>
              </p:cNvSpPr>
              <p:nvPr/>
            </p:nvSpPr>
            <p:spPr bwMode="auto">
              <a:xfrm>
                <a:off x="1951" y="1186"/>
                <a:ext cx="0" cy="1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57" name="Line 12"/>
              <p:cNvSpPr>
                <a:spLocks noChangeShapeType="1"/>
              </p:cNvSpPr>
              <p:nvPr/>
            </p:nvSpPr>
            <p:spPr bwMode="auto">
              <a:xfrm>
                <a:off x="2872" y="1186"/>
                <a:ext cx="1" cy="1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58" name="Line 13"/>
              <p:cNvSpPr>
                <a:spLocks noChangeShapeType="1"/>
              </p:cNvSpPr>
              <p:nvPr/>
            </p:nvSpPr>
            <p:spPr bwMode="auto">
              <a:xfrm>
                <a:off x="3621" y="1186"/>
                <a:ext cx="1" cy="1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59" name="Line 14"/>
              <p:cNvSpPr>
                <a:spLocks noChangeShapeType="1"/>
              </p:cNvSpPr>
              <p:nvPr/>
            </p:nvSpPr>
            <p:spPr bwMode="auto">
              <a:xfrm>
                <a:off x="1951" y="1467"/>
                <a:ext cx="0" cy="1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60" name="Line 15"/>
              <p:cNvSpPr>
                <a:spLocks noChangeShapeType="1"/>
              </p:cNvSpPr>
              <p:nvPr/>
            </p:nvSpPr>
            <p:spPr bwMode="auto">
              <a:xfrm flipH="1">
                <a:off x="857" y="1578"/>
                <a:ext cx="109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61" name="Line 16"/>
              <p:cNvSpPr>
                <a:spLocks noChangeShapeType="1"/>
              </p:cNvSpPr>
              <p:nvPr/>
            </p:nvSpPr>
            <p:spPr bwMode="auto">
              <a:xfrm>
                <a:off x="857" y="1578"/>
                <a:ext cx="0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62" name="Line 17"/>
              <p:cNvSpPr>
                <a:spLocks noChangeShapeType="1"/>
              </p:cNvSpPr>
              <p:nvPr/>
            </p:nvSpPr>
            <p:spPr bwMode="auto">
              <a:xfrm>
                <a:off x="1375" y="1578"/>
                <a:ext cx="1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63" name="Line 18"/>
              <p:cNvSpPr>
                <a:spLocks noChangeShapeType="1"/>
              </p:cNvSpPr>
              <p:nvPr/>
            </p:nvSpPr>
            <p:spPr bwMode="auto">
              <a:xfrm>
                <a:off x="1894" y="1578"/>
                <a:ext cx="0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64" name="Line 19"/>
              <p:cNvSpPr>
                <a:spLocks noChangeShapeType="1"/>
              </p:cNvSpPr>
              <p:nvPr/>
            </p:nvSpPr>
            <p:spPr bwMode="auto">
              <a:xfrm>
                <a:off x="2872" y="1467"/>
                <a:ext cx="1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65" name="Line 20"/>
              <p:cNvSpPr>
                <a:spLocks noChangeShapeType="1"/>
              </p:cNvSpPr>
              <p:nvPr/>
            </p:nvSpPr>
            <p:spPr bwMode="auto">
              <a:xfrm>
                <a:off x="2585" y="1636"/>
                <a:ext cx="5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66" name="Line 21"/>
              <p:cNvSpPr>
                <a:spLocks noChangeShapeType="1"/>
              </p:cNvSpPr>
              <p:nvPr/>
            </p:nvSpPr>
            <p:spPr bwMode="auto">
              <a:xfrm>
                <a:off x="3103" y="1636"/>
                <a:ext cx="1" cy="1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7367" name="Line 22"/>
              <p:cNvSpPr>
                <a:spLocks noChangeShapeType="1"/>
              </p:cNvSpPr>
              <p:nvPr/>
            </p:nvSpPr>
            <p:spPr bwMode="auto">
              <a:xfrm>
                <a:off x="2585" y="1636"/>
                <a:ext cx="0" cy="1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5281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37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8371" name="Slide Number Placeholder 10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25606EB9-2914-4B2F-AE89-34E43951C514}" type="slidenum">
              <a:rPr lang="en-GB"/>
              <a:pPr/>
              <a:t>36</a:t>
            </a:fld>
            <a:endParaRPr lang="en-GB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588125" y="1296988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tabLst>
                <a:tab pos="-457200" algn="l"/>
              </a:tabLst>
            </a:pPr>
            <a:r>
              <a:rPr lang="en-GB" sz="2400" b="1"/>
              <a:t>sp or ps? </a:t>
            </a:r>
            <a:endParaRPr lang="en-GB" sz="2400"/>
          </a:p>
        </p:txBody>
      </p:sp>
      <p:grpSp>
        <p:nvGrpSpPr>
          <p:cNvPr id="58373" name="Group 7"/>
          <p:cNvGrpSpPr>
            <a:grpSpLocks/>
          </p:cNvGrpSpPr>
          <p:nvPr/>
        </p:nvGrpSpPr>
        <p:grpSpPr bwMode="auto">
          <a:xfrm>
            <a:off x="1187450" y="-315913"/>
            <a:ext cx="7200900" cy="2843213"/>
            <a:chOff x="521" y="2160"/>
            <a:chExt cx="4536" cy="1791"/>
          </a:xfrm>
        </p:grpSpPr>
        <p:sp>
          <p:nvSpPr>
            <p:cNvPr id="58458" name="Rectangle 8"/>
            <p:cNvSpPr>
              <a:spLocks noChangeArrowheads="1"/>
            </p:cNvSpPr>
            <p:nvPr/>
          </p:nvSpPr>
          <p:spPr bwMode="auto">
            <a:xfrm>
              <a:off x="521" y="2160"/>
              <a:ext cx="4536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/>
                <a:t>					</a:t>
              </a:r>
              <a:endParaRPr lang="en-GB" dirty="0"/>
            </a:p>
            <a:p>
              <a:pPr>
                <a:spcBef>
                  <a:spcPct val="50000"/>
                </a:spcBef>
              </a:pPr>
              <a:r>
                <a:rPr lang="en-GB" dirty="0"/>
                <a:t>			Ben= Mary</a:t>
              </a:r>
              <a:endParaRPr lang="en-GB" b="1" dirty="0"/>
            </a:p>
            <a:p>
              <a:pPr>
                <a:spcBef>
                  <a:spcPct val="50000"/>
                </a:spcBef>
              </a:pPr>
              <a:endParaRPr lang="en-GB" b="1" dirty="0"/>
            </a:p>
            <a:p>
              <a:pPr>
                <a:spcBef>
                  <a:spcPct val="50000"/>
                </a:spcBef>
              </a:pPr>
              <a:r>
                <a:rPr lang="en-GB" dirty="0"/>
                <a:t>	       John= Anna	 Peter=Jane   Marion	</a:t>
              </a:r>
              <a:endParaRPr lang="en-GB" b="1" dirty="0"/>
            </a:p>
            <a:p>
              <a:pPr>
                <a:spcBef>
                  <a:spcPct val="50000"/>
                </a:spcBef>
              </a:pPr>
              <a:endParaRPr lang="en-GB" b="1" dirty="0"/>
            </a:p>
            <a:p>
              <a:pPr>
                <a:spcBef>
                  <a:spcPct val="50000"/>
                </a:spcBef>
              </a:pPr>
              <a:r>
                <a:rPr lang="en-GB" dirty="0"/>
                <a:t>Mark     Sam     Betty	David   Sally   </a:t>
              </a:r>
            </a:p>
            <a:p>
              <a:pPr>
                <a:spcBef>
                  <a:spcPct val="50000"/>
                </a:spcBef>
              </a:pPr>
              <a:endParaRPr lang="en-GB" dirty="0"/>
            </a:p>
          </p:txBody>
        </p:sp>
        <p:grpSp>
          <p:nvGrpSpPr>
            <p:cNvPr id="58459" name="Group 9"/>
            <p:cNvGrpSpPr>
              <a:grpSpLocks/>
            </p:cNvGrpSpPr>
            <p:nvPr/>
          </p:nvGrpSpPr>
          <p:grpSpPr bwMode="auto">
            <a:xfrm>
              <a:off x="705" y="2614"/>
              <a:ext cx="2765" cy="733"/>
              <a:chOff x="857" y="1018"/>
              <a:chExt cx="2765" cy="733"/>
            </a:xfrm>
          </p:grpSpPr>
          <p:sp>
            <p:nvSpPr>
              <p:cNvPr id="58460" name="Line 10"/>
              <p:cNvSpPr>
                <a:spLocks noChangeShapeType="1"/>
              </p:cNvSpPr>
              <p:nvPr/>
            </p:nvSpPr>
            <p:spPr bwMode="auto">
              <a:xfrm>
                <a:off x="2469" y="1018"/>
                <a:ext cx="1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61" name="Line 11"/>
              <p:cNvSpPr>
                <a:spLocks noChangeShapeType="1"/>
              </p:cNvSpPr>
              <p:nvPr/>
            </p:nvSpPr>
            <p:spPr bwMode="auto">
              <a:xfrm>
                <a:off x="1951" y="1186"/>
                <a:ext cx="1671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62" name="Line 12"/>
              <p:cNvSpPr>
                <a:spLocks noChangeShapeType="1"/>
              </p:cNvSpPr>
              <p:nvPr/>
            </p:nvSpPr>
            <p:spPr bwMode="auto">
              <a:xfrm>
                <a:off x="1951" y="1186"/>
                <a:ext cx="0" cy="1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63" name="Line 13"/>
              <p:cNvSpPr>
                <a:spLocks noChangeShapeType="1"/>
              </p:cNvSpPr>
              <p:nvPr/>
            </p:nvSpPr>
            <p:spPr bwMode="auto">
              <a:xfrm>
                <a:off x="2872" y="1186"/>
                <a:ext cx="1" cy="1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64" name="Line 14"/>
              <p:cNvSpPr>
                <a:spLocks noChangeShapeType="1"/>
              </p:cNvSpPr>
              <p:nvPr/>
            </p:nvSpPr>
            <p:spPr bwMode="auto">
              <a:xfrm>
                <a:off x="3621" y="1186"/>
                <a:ext cx="1" cy="17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65" name="Line 15"/>
              <p:cNvSpPr>
                <a:spLocks noChangeShapeType="1"/>
              </p:cNvSpPr>
              <p:nvPr/>
            </p:nvSpPr>
            <p:spPr bwMode="auto">
              <a:xfrm>
                <a:off x="1951" y="1467"/>
                <a:ext cx="0" cy="11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66" name="Line 16"/>
              <p:cNvSpPr>
                <a:spLocks noChangeShapeType="1"/>
              </p:cNvSpPr>
              <p:nvPr/>
            </p:nvSpPr>
            <p:spPr bwMode="auto">
              <a:xfrm flipH="1">
                <a:off x="857" y="1578"/>
                <a:ext cx="1095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67" name="Line 17"/>
              <p:cNvSpPr>
                <a:spLocks noChangeShapeType="1"/>
              </p:cNvSpPr>
              <p:nvPr/>
            </p:nvSpPr>
            <p:spPr bwMode="auto">
              <a:xfrm>
                <a:off x="857" y="1578"/>
                <a:ext cx="0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68" name="Line 18"/>
              <p:cNvSpPr>
                <a:spLocks noChangeShapeType="1"/>
              </p:cNvSpPr>
              <p:nvPr/>
            </p:nvSpPr>
            <p:spPr bwMode="auto">
              <a:xfrm>
                <a:off x="1375" y="1578"/>
                <a:ext cx="1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69" name="Line 19"/>
              <p:cNvSpPr>
                <a:spLocks noChangeShapeType="1"/>
              </p:cNvSpPr>
              <p:nvPr/>
            </p:nvSpPr>
            <p:spPr bwMode="auto">
              <a:xfrm>
                <a:off x="1894" y="1578"/>
                <a:ext cx="0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70" name="Line 20"/>
              <p:cNvSpPr>
                <a:spLocks noChangeShapeType="1"/>
              </p:cNvSpPr>
              <p:nvPr/>
            </p:nvSpPr>
            <p:spPr bwMode="auto">
              <a:xfrm>
                <a:off x="2872" y="1467"/>
                <a:ext cx="1" cy="17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71" name="Line 21"/>
              <p:cNvSpPr>
                <a:spLocks noChangeShapeType="1"/>
              </p:cNvSpPr>
              <p:nvPr/>
            </p:nvSpPr>
            <p:spPr bwMode="auto">
              <a:xfrm>
                <a:off x="2585" y="1636"/>
                <a:ext cx="51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72" name="Line 22"/>
              <p:cNvSpPr>
                <a:spLocks noChangeShapeType="1"/>
              </p:cNvSpPr>
              <p:nvPr/>
            </p:nvSpPr>
            <p:spPr bwMode="auto">
              <a:xfrm>
                <a:off x="3103" y="1636"/>
                <a:ext cx="1" cy="1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473" name="Line 23"/>
              <p:cNvSpPr>
                <a:spLocks noChangeShapeType="1"/>
              </p:cNvSpPr>
              <p:nvPr/>
            </p:nvSpPr>
            <p:spPr bwMode="auto">
              <a:xfrm>
                <a:off x="2585" y="1636"/>
                <a:ext cx="0" cy="11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58374" name="AutoShape 24"/>
          <p:cNvSpPr>
            <a:spLocks noChangeAspect="1" noChangeArrowheads="1" noTextEdit="1"/>
          </p:cNvSpPr>
          <p:nvPr/>
        </p:nvSpPr>
        <p:spPr bwMode="auto">
          <a:xfrm>
            <a:off x="900113" y="2179638"/>
            <a:ext cx="7324725" cy="420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8375" name="Rectangle 26"/>
          <p:cNvSpPr>
            <a:spLocks noChangeArrowheads="1"/>
          </p:cNvSpPr>
          <p:nvPr/>
        </p:nvSpPr>
        <p:spPr bwMode="auto">
          <a:xfrm>
            <a:off x="900113" y="2193925"/>
            <a:ext cx="7372350" cy="3508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Times New Roman" pitchFamily="18" charset="0"/>
              </a:rPr>
              <a:t>Taking  subsets of the family and functions p and s we can see </a:t>
            </a:r>
            <a:endParaRPr lang="en-GB" dirty="0"/>
          </a:p>
        </p:txBody>
      </p:sp>
      <p:sp>
        <p:nvSpPr>
          <p:cNvPr id="58376" name="Rectangle 27"/>
          <p:cNvSpPr>
            <a:spLocks noChangeArrowheads="1"/>
          </p:cNvSpPr>
          <p:nvPr/>
        </p:nvSpPr>
        <p:spPr bwMode="auto">
          <a:xfrm>
            <a:off x="5816600" y="219392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377" name="Rectangle 28"/>
          <p:cNvSpPr>
            <a:spLocks noChangeArrowheads="1"/>
          </p:cNvSpPr>
          <p:nvPr/>
        </p:nvSpPr>
        <p:spPr bwMode="auto">
          <a:xfrm>
            <a:off x="900113" y="2560638"/>
            <a:ext cx="4460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p: x</a:t>
            </a:r>
            <a:endParaRPr lang="en-GB"/>
          </a:p>
        </p:txBody>
      </p:sp>
      <p:sp>
        <p:nvSpPr>
          <p:cNvPr id="58378" name="Rectangle 29"/>
          <p:cNvSpPr>
            <a:spLocks noChangeArrowheads="1"/>
          </p:cNvSpPr>
          <p:nvPr/>
        </p:nvSpPr>
        <p:spPr bwMode="auto">
          <a:xfrm>
            <a:off x="1357313" y="2525713"/>
            <a:ext cx="288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®</a:t>
            </a:r>
            <a:endParaRPr lang="en-GB"/>
          </a:p>
        </p:txBody>
      </p:sp>
      <p:sp>
        <p:nvSpPr>
          <p:cNvPr id="58379" name="Rectangle 30"/>
          <p:cNvSpPr>
            <a:spLocks noChangeArrowheads="1"/>
          </p:cNvSpPr>
          <p:nvPr/>
        </p:nvSpPr>
        <p:spPr bwMode="auto">
          <a:xfrm>
            <a:off x="1654175" y="2560638"/>
            <a:ext cx="19304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 dirty="0">
                <a:solidFill>
                  <a:schemeClr val="accent2"/>
                </a:solidFill>
                <a:latin typeface="Times New Roman" pitchFamily="18" charset="0"/>
              </a:rPr>
              <a:t>father</a:t>
            </a:r>
            <a:r>
              <a:rPr lang="en-GB" sz="2300" dirty="0">
                <a:solidFill>
                  <a:srgbClr val="000000"/>
                </a:solidFill>
                <a:latin typeface="Times New Roman" pitchFamily="18" charset="0"/>
              </a:rPr>
              <a:t> of x   s: x</a:t>
            </a:r>
            <a:endParaRPr lang="en-GB" dirty="0"/>
          </a:p>
        </p:txBody>
      </p:sp>
      <p:sp>
        <p:nvSpPr>
          <p:cNvPr id="58380" name="Rectangle 31"/>
          <p:cNvSpPr>
            <a:spLocks noChangeArrowheads="1"/>
          </p:cNvSpPr>
          <p:nvPr/>
        </p:nvSpPr>
        <p:spPr bwMode="auto">
          <a:xfrm>
            <a:off x="3546475" y="2525713"/>
            <a:ext cx="2889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®</a:t>
            </a:r>
            <a:endParaRPr lang="en-GB"/>
          </a:p>
        </p:txBody>
      </p:sp>
      <p:sp>
        <p:nvSpPr>
          <p:cNvPr id="58381" name="Rectangle 32"/>
          <p:cNvSpPr>
            <a:spLocks noChangeArrowheads="1"/>
          </p:cNvSpPr>
          <p:nvPr/>
        </p:nvSpPr>
        <p:spPr bwMode="auto">
          <a:xfrm>
            <a:off x="3843338" y="2560638"/>
            <a:ext cx="12017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FE0ECB"/>
                </a:solidFill>
                <a:latin typeface="Times New Roman" pitchFamily="18" charset="0"/>
              </a:rPr>
              <a:t>sister</a:t>
            </a:r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of x</a:t>
            </a:r>
            <a:endParaRPr lang="en-GB"/>
          </a:p>
        </p:txBody>
      </p:sp>
      <p:sp>
        <p:nvSpPr>
          <p:cNvPr id="58382" name="Rectangle 33"/>
          <p:cNvSpPr>
            <a:spLocks noChangeArrowheads="1"/>
          </p:cNvSpPr>
          <p:nvPr/>
        </p:nvSpPr>
        <p:spPr bwMode="auto">
          <a:xfrm>
            <a:off x="5021263" y="2560638"/>
            <a:ext cx="730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383" name="Rectangle 34"/>
          <p:cNvSpPr>
            <a:spLocks noChangeArrowheads="1"/>
          </p:cNvSpPr>
          <p:nvPr/>
        </p:nvSpPr>
        <p:spPr bwMode="auto">
          <a:xfrm>
            <a:off x="900113" y="29083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900113" y="3254375"/>
            <a:ext cx="11525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    Mark</a:t>
            </a:r>
            <a:endParaRPr lang="en-GB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2081213" y="325437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2532063" y="325437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387" name="Rectangle 38"/>
          <p:cNvSpPr>
            <a:spLocks noChangeArrowheads="1"/>
          </p:cNvSpPr>
          <p:nvPr/>
        </p:nvSpPr>
        <p:spPr bwMode="auto">
          <a:xfrm>
            <a:off x="3076575" y="325437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3621088" y="3254375"/>
            <a:ext cx="6889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John</a:t>
            </a:r>
            <a:endParaRPr lang="en-GB"/>
          </a:p>
        </p:txBody>
      </p:sp>
      <p:sp>
        <p:nvSpPr>
          <p:cNvPr id="58389" name="Rectangle 40"/>
          <p:cNvSpPr>
            <a:spLocks noChangeArrowheads="1"/>
          </p:cNvSpPr>
          <p:nvPr/>
        </p:nvSpPr>
        <p:spPr bwMode="auto">
          <a:xfrm>
            <a:off x="4330700" y="325437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900113" y="3603625"/>
            <a:ext cx="9890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    Sam</a:t>
            </a:r>
            <a:endParaRPr lang="en-GB"/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1914525" y="360362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1989138" y="3603625"/>
            <a:ext cx="8921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        p</a:t>
            </a:r>
            <a:endParaRPr lang="en-GB"/>
          </a:p>
        </p:txBody>
      </p:sp>
      <p:sp>
        <p:nvSpPr>
          <p:cNvPr id="58393" name="Rectangle 44"/>
          <p:cNvSpPr>
            <a:spLocks noChangeArrowheads="1"/>
          </p:cNvSpPr>
          <p:nvPr/>
        </p:nvSpPr>
        <p:spPr bwMode="auto">
          <a:xfrm>
            <a:off x="2898775" y="360362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394" name="Rectangle 45"/>
          <p:cNvSpPr>
            <a:spLocks noChangeArrowheads="1"/>
          </p:cNvSpPr>
          <p:nvPr/>
        </p:nvSpPr>
        <p:spPr bwMode="auto">
          <a:xfrm>
            <a:off x="3076575" y="360362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395" name="Rectangle 47"/>
          <p:cNvSpPr>
            <a:spLocks noChangeArrowheads="1"/>
          </p:cNvSpPr>
          <p:nvPr/>
        </p:nvSpPr>
        <p:spPr bwMode="auto">
          <a:xfrm>
            <a:off x="4165600" y="360362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4708525" y="3603625"/>
            <a:ext cx="4064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  s</a:t>
            </a:r>
            <a:endParaRPr lang="en-GB"/>
          </a:p>
        </p:txBody>
      </p:sp>
      <p:sp>
        <p:nvSpPr>
          <p:cNvPr id="58397" name="Rectangle 49"/>
          <p:cNvSpPr>
            <a:spLocks noChangeArrowheads="1"/>
          </p:cNvSpPr>
          <p:nvPr/>
        </p:nvSpPr>
        <p:spPr bwMode="auto">
          <a:xfrm>
            <a:off x="5122863" y="360362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398" name="Rectangle 50"/>
          <p:cNvSpPr>
            <a:spLocks noChangeArrowheads="1"/>
          </p:cNvSpPr>
          <p:nvPr/>
        </p:nvSpPr>
        <p:spPr bwMode="auto">
          <a:xfrm>
            <a:off x="5253038" y="360362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15" name="Rectangle 51"/>
          <p:cNvSpPr>
            <a:spLocks noChangeArrowheads="1"/>
          </p:cNvSpPr>
          <p:nvPr/>
        </p:nvSpPr>
        <p:spPr bwMode="auto">
          <a:xfrm>
            <a:off x="5797550" y="3603625"/>
            <a:ext cx="10874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Marion</a:t>
            </a:r>
            <a:endParaRPr lang="en-GB"/>
          </a:p>
        </p:txBody>
      </p:sp>
      <p:sp>
        <p:nvSpPr>
          <p:cNvPr id="58400" name="Rectangle 52"/>
          <p:cNvSpPr>
            <a:spLocks noChangeArrowheads="1"/>
          </p:cNvSpPr>
          <p:nvPr/>
        </p:nvSpPr>
        <p:spPr bwMode="auto">
          <a:xfrm>
            <a:off x="6911975" y="360362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17" name="Rectangle 53"/>
          <p:cNvSpPr>
            <a:spLocks noChangeArrowheads="1"/>
          </p:cNvSpPr>
          <p:nvPr/>
        </p:nvSpPr>
        <p:spPr bwMode="auto">
          <a:xfrm>
            <a:off x="900113" y="3952875"/>
            <a:ext cx="11842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    David</a:t>
            </a:r>
            <a:endParaRPr lang="en-GB"/>
          </a:p>
        </p:txBody>
      </p:sp>
      <p:sp>
        <p:nvSpPr>
          <p:cNvPr id="36918" name="Rectangle 54"/>
          <p:cNvSpPr>
            <a:spLocks noChangeArrowheads="1"/>
          </p:cNvSpPr>
          <p:nvPr/>
        </p:nvSpPr>
        <p:spPr bwMode="auto">
          <a:xfrm>
            <a:off x="2112963" y="395287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2532063" y="395287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04" name="Rectangle 56"/>
          <p:cNvSpPr>
            <a:spLocks noChangeArrowheads="1"/>
          </p:cNvSpPr>
          <p:nvPr/>
        </p:nvSpPr>
        <p:spPr bwMode="auto">
          <a:xfrm>
            <a:off x="3076575" y="395287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3621088" y="3952875"/>
            <a:ext cx="7381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Peter</a:t>
            </a:r>
            <a:endParaRPr lang="en-GB"/>
          </a:p>
        </p:txBody>
      </p:sp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900113" y="4303713"/>
            <a:ext cx="730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07" name="Rectangle 60"/>
          <p:cNvSpPr>
            <a:spLocks noChangeArrowheads="1"/>
          </p:cNvSpPr>
          <p:nvPr/>
        </p:nvSpPr>
        <p:spPr bwMode="auto">
          <a:xfrm>
            <a:off x="900113" y="465137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08" name="Rectangle 61"/>
          <p:cNvSpPr>
            <a:spLocks noChangeArrowheads="1"/>
          </p:cNvSpPr>
          <p:nvPr/>
        </p:nvSpPr>
        <p:spPr bwMode="auto">
          <a:xfrm>
            <a:off x="900113" y="50038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26" name="Rectangle 62"/>
          <p:cNvSpPr>
            <a:spLocks noChangeArrowheads="1"/>
          </p:cNvSpPr>
          <p:nvPr/>
        </p:nvSpPr>
        <p:spPr bwMode="auto">
          <a:xfrm>
            <a:off x="1444625" y="4997450"/>
            <a:ext cx="7143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Mark</a:t>
            </a:r>
            <a:endParaRPr lang="en-GB"/>
          </a:p>
        </p:txBody>
      </p:sp>
      <p:sp>
        <p:nvSpPr>
          <p:cNvPr id="58410" name="Rectangle 63"/>
          <p:cNvSpPr>
            <a:spLocks noChangeArrowheads="1"/>
          </p:cNvSpPr>
          <p:nvPr/>
        </p:nvSpPr>
        <p:spPr bwMode="auto">
          <a:xfrm>
            <a:off x="2178050" y="49974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11" name="Rectangle 64"/>
          <p:cNvSpPr>
            <a:spLocks noChangeArrowheads="1"/>
          </p:cNvSpPr>
          <p:nvPr/>
        </p:nvSpPr>
        <p:spPr bwMode="auto">
          <a:xfrm>
            <a:off x="2532063" y="49974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12" name="Rectangle 65"/>
          <p:cNvSpPr>
            <a:spLocks noChangeArrowheads="1"/>
          </p:cNvSpPr>
          <p:nvPr/>
        </p:nvSpPr>
        <p:spPr bwMode="auto">
          <a:xfrm>
            <a:off x="3076575" y="49974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3621088" y="4997450"/>
            <a:ext cx="8112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Betty</a:t>
            </a:r>
            <a:endParaRPr lang="en-GB"/>
          </a:p>
        </p:txBody>
      </p:sp>
      <p:sp>
        <p:nvSpPr>
          <p:cNvPr id="58414" name="Rectangle 67"/>
          <p:cNvSpPr>
            <a:spLocks noChangeArrowheads="1"/>
          </p:cNvSpPr>
          <p:nvPr/>
        </p:nvSpPr>
        <p:spPr bwMode="auto">
          <a:xfrm>
            <a:off x="4451350" y="49974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15" name="Rectangle 68"/>
          <p:cNvSpPr>
            <a:spLocks noChangeArrowheads="1"/>
          </p:cNvSpPr>
          <p:nvPr/>
        </p:nvSpPr>
        <p:spPr bwMode="auto">
          <a:xfrm>
            <a:off x="4708525" y="49974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16" name="Rectangle 69"/>
          <p:cNvSpPr>
            <a:spLocks noChangeArrowheads="1"/>
          </p:cNvSpPr>
          <p:nvPr/>
        </p:nvSpPr>
        <p:spPr bwMode="auto">
          <a:xfrm>
            <a:off x="5253038" y="49974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5797550" y="4997450"/>
            <a:ext cx="762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John</a:t>
            </a:r>
            <a:endParaRPr lang="en-GB"/>
          </a:p>
        </p:txBody>
      </p:sp>
      <p:sp>
        <p:nvSpPr>
          <p:cNvPr id="58418" name="Rectangle 71"/>
          <p:cNvSpPr>
            <a:spLocks noChangeArrowheads="1"/>
          </p:cNvSpPr>
          <p:nvPr/>
        </p:nvSpPr>
        <p:spPr bwMode="auto">
          <a:xfrm>
            <a:off x="6580188" y="49974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19" name="Rectangle 72"/>
          <p:cNvSpPr>
            <a:spLocks noChangeArrowheads="1"/>
          </p:cNvSpPr>
          <p:nvPr/>
        </p:nvSpPr>
        <p:spPr bwMode="auto">
          <a:xfrm>
            <a:off x="900113" y="53467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37" name="Rectangle 73"/>
          <p:cNvSpPr>
            <a:spLocks noChangeArrowheads="1"/>
          </p:cNvSpPr>
          <p:nvPr/>
        </p:nvSpPr>
        <p:spPr bwMode="auto">
          <a:xfrm>
            <a:off x="1444625" y="5346700"/>
            <a:ext cx="55086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Sam</a:t>
            </a:r>
            <a:endParaRPr lang="en-GB"/>
          </a:p>
        </p:txBody>
      </p:sp>
      <p:sp>
        <p:nvSpPr>
          <p:cNvPr id="58421" name="Rectangle 74"/>
          <p:cNvSpPr>
            <a:spLocks noChangeArrowheads="1"/>
          </p:cNvSpPr>
          <p:nvPr/>
        </p:nvSpPr>
        <p:spPr bwMode="auto">
          <a:xfrm>
            <a:off x="2011363" y="53467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39" name="Rectangle 75"/>
          <p:cNvSpPr>
            <a:spLocks noChangeArrowheads="1"/>
          </p:cNvSpPr>
          <p:nvPr/>
        </p:nvSpPr>
        <p:spPr bwMode="auto">
          <a:xfrm>
            <a:off x="2532063" y="5346700"/>
            <a:ext cx="4064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  s</a:t>
            </a:r>
            <a:endParaRPr lang="en-GB"/>
          </a:p>
        </p:txBody>
      </p:sp>
      <p:sp>
        <p:nvSpPr>
          <p:cNvPr id="58423" name="Rectangle 76"/>
          <p:cNvSpPr>
            <a:spLocks noChangeArrowheads="1"/>
          </p:cNvSpPr>
          <p:nvPr/>
        </p:nvSpPr>
        <p:spPr bwMode="auto">
          <a:xfrm>
            <a:off x="2946400" y="53467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24" name="Rectangle 77"/>
          <p:cNvSpPr>
            <a:spLocks noChangeArrowheads="1"/>
          </p:cNvSpPr>
          <p:nvPr/>
        </p:nvSpPr>
        <p:spPr bwMode="auto">
          <a:xfrm>
            <a:off x="3076575" y="53467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25" name="Rectangle 78"/>
          <p:cNvSpPr>
            <a:spLocks noChangeArrowheads="1"/>
          </p:cNvSpPr>
          <p:nvPr/>
        </p:nvSpPr>
        <p:spPr bwMode="auto">
          <a:xfrm>
            <a:off x="3621088" y="53467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26" name="Rectangle 79"/>
          <p:cNvSpPr>
            <a:spLocks noChangeArrowheads="1"/>
          </p:cNvSpPr>
          <p:nvPr/>
        </p:nvSpPr>
        <p:spPr bwMode="auto">
          <a:xfrm>
            <a:off x="4165600" y="53467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4708525" y="5346700"/>
            <a:ext cx="527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   p</a:t>
            </a:r>
            <a:endParaRPr lang="en-GB"/>
          </a:p>
        </p:txBody>
      </p:sp>
      <p:sp>
        <p:nvSpPr>
          <p:cNvPr id="58428" name="Rectangle 81"/>
          <p:cNvSpPr>
            <a:spLocks noChangeArrowheads="1"/>
          </p:cNvSpPr>
          <p:nvPr/>
        </p:nvSpPr>
        <p:spPr bwMode="auto">
          <a:xfrm>
            <a:off x="5248275" y="53467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29" name="Rectangle 82"/>
          <p:cNvSpPr>
            <a:spLocks noChangeArrowheads="1"/>
          </p:cNvSpPr>
          <p:nvPr/>
        </p:nvSpPr>
        <p:spPr bwMode="auto">
          <a:xfrm>
            <a:off x="5253038" y="53467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30" name="Rectangle 83"/>
          <p:cNvSpPr>
            <a:spLocks noChangeArrowheads="1"/>
          </p:cNvSpPr>
          <p:nvPr/>
        </p:nvSpPr>
        <p:spPr bwMode="auto">
          <a:xfrm>
            <a:off x="900113" y="56959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444625" y="5695950"/>
            <a:ext cx="7461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David</a:t>
            </a:r>
            <a:endParaRPr lang="en-GB"/>
          </a:p>
        </p:txBody>
      </p:sp>
      <p:sp>
        <p:nvSpPr>
          <p:cNvPr id="58432" name="Rectangle 85"/>
          <p:cNvSpPr>
            <a:spLocks noChangeArrowheads="1"/>
          </p:cNvSpPr>
          <p:nvPr/>
        </p:nvSpPr>
        <p:spPr bwMode="auto">
          <a:xfrm>
            <a:off x="2211388" y="56959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33" name="Rectangle 86"/>
          <p:cNvSpPr>
            <a:spLocks noChangeArrowheads="1"/>
          </p:cNvSpPr>
          <p:nvPr/>
        </p:nvSpPr>
        <p:spPr bwMode="auto">
          <a:xfrm>
            <a:off x="2532063" y="56959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34" name="Rectangle 87"/>
          <p:cNvSpPr>
            <a:spLocks noChangeArrowheads="1"/>
          </p:cNvSpPr>
          <p:nvPr/>
        </p:nvSpPr>
        <p:spPr bwMode="auto">
          <a:xfrm>
            <a:off x="3076575" y="56959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52" name="Rectangle 88"/>
          <p:cNvSpPr>
            <a:spLocks noChangeArrowheads="1"/>
          </p:cNvSpPr>
          <p:nvPr/>
        </p:nvSpPr>
        <p:spPr bwMode="auto">
          <a:xfrm>
            <a:off x="3621088" y="5695950"/>
            <a:ext cx="7620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Sally</a:t>
            </a:r>
            <a:endParaRPr lang="en-GB"/>
          </a:p>
        </p:txBody>
      </p:sp>
      <p:sp>
        <p:nvSpPr>
          <p:cNvPr id="58436" name="Rectangle 89"/>
          <p:cNvSpPr>
            <a:spLocks noChangeArrowheads="1"/>
          </p:cNvSpPr>
          <p:nvPr/>
        </p:nvSpPr>
        <p:spPr bwMode="auto">
          <a:xfrm>
            <a:off x="4400550" y="56959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37" name="Rectangle 90"/>
          <p:cNvSpPr>
            <a:spLocks noChangeArrowheads="1"/>
          </p:cNvSpPr>
          <p:nvPr/>
        </p:nvSpPr>
        <p:spPr bwMode="auto">
          <a:xfrm>
            <a:off x="4708525" y="56959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38" name="Rectangle 91"/>
          <p:cNvSpPr>
            <a:spLocks noChangeArrowheads="1"/>
          </p:cNvSpPr>
          <p:nvPr/>
        </p:nvSpPr>
        <p:spPr bwMode="auto">
          <a:xfrm>
            <a:off x="5253038" y="569595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5797550" y="5695950"/>
            <a:ext cx="8112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 Peter</a:t>
            </a:r>
            <a:endParaRPr lang="en-GB"/>
          </a:p>
        </p:txBody>
      </p:sp>
      <p:sp>
        <p:nvSpPr>
          <p:cNvPr id="58440" name="Rectangle 93"/>
          <p:cNvSpPr>
            <a:spLocks noChangeArrowheads="1"/>
          </p:cNvSpPr>
          <p:nvPr/>
        </p:nvSpPr>
        <p:spPr bwMode="auto">
          <a:xfrm>
            <a:off x="6626225" y="57023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58441" name="Rectangle 94"/>
          <p:cNvSpPr>
            <a:spLocks noChangeArrowheads="1"/>
          </p:cNvSpPr>
          <p:nvPr/>
        </p:nvSpPr>
        <p:spPr bwMode="auto">
          <a:xfrm>
            <a:off x="900113" y="6046788"/>
            <a:ext cx="730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36959" name="Oval 95"/>
          <p:cNvSpPr>
            <a:spLocks noChangeArrowheads="1"/>
          </p:cNvSpPr>
          <p:nvPr/>
        </p:nvSpPr>
        <p:spPr bwMode="auto">
          <a:xfrm>
            <a:off x="1117600" y="3203575"/>
            <a:ext cx="1196975" cy="1284288"/>
          </a:xfrm>
          <a:prstGeom prst="ellipse">
            <a:avLst/>
          </a:prstGeom>
          <a:noFill/>
          <a:ln w="14288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0" name="Oval 96"/>
          <p:cNvSpPr>
            <a:spLocks noChangeArrowheads="1"/>
          </p:cNvSpPr>
          <p:nvPr/>
        </p:nvSpPr>
        <p:spPr bwMode="auto">
          <a:xfrm>
            <a:off x="3402013" y="3203575"/>
            <a:ext cx="1198562" cy="11779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1" name="Oval 97"/>
          <p:cNvSpPr>
            <a:spLocks noChangeArrowheads="1"/>
          </p:cNvSpPr>
          <p:nvPr/>
        </p:nvSpPr>
        <p:spPr bwMode="auto">
          <a:xfrm>
            <a:off x="5578475" y="3629025"/>
            <a:ext cx="1633538" cy="4286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2" name="Oval 98"/>
          <p:cNvSpPr>
            <a:spLocks noChangeArrowheads="1"/>
          </p:cNvSpPr>
          <p:nvPr/>
        </p:nvSpPr>
        <p:spPr bwMode="auto">
          <a:xfrm>
            <a:off x="1225550" y="4803775"/>
            <a:ext cx="1198563" cy="1390650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3" name="Oval 99"/>
          <p:cNvSpPr>
            <a:spLocks noChangeArrowheads="1"/>
          </p:cNvSpPr>
          <p:nvPr/>
        </p:nvSpPr>
        <p:spPr bwMode="auto">
          <a:xfrm>
            <a:off x="3511550" y="4803775"/>
            <a:ext cx="1089025" cy="1390650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4" name="Oval 100"/>
          <p:cNvSpPr>
            <a:spLocks noChangeArrowheads="1"/>
          </p:cNvSpPr>
          <p:nvPr/>
        </p:nvSpPr>
        <p:spPr bwMode="auto">
          <a:xfrm>
            <a:off x="5688013" y="4910138"/>
            <a:ext cx="1089025" cy="1390650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5" name="Freeform 101"/>
          <p:cNvSpPr>
            <a:spLocks noEditPoints="1"/>
          </p:cNvSpPr>
          <p:nvPr/>
        </p:nvSpPr>
        <p:spPr bwMode="auto">
          <a:xfrm>
            <a:off x="2205038" y="3355975"/>
            <a:ext cx="1400175" cy="122238"/>
          </a:xfrm>
          <a:custGeom>
            <a:avLst/>
            <a:gdLst>
              <a:gd name="T0" fmla="*/ 1451748 w 12353"/>
              <a:gd name="T1" fmla="*/ 670231103 h 1086"/>
              <a:gd name="T2" fmla="*/ 2147483647 w 12353"/>
              <a:gd name="T3" fmla="*/ 680214544 h 1086"/>
              <a:gd name="T4" fmla="*/ 2147483647 w 12353"/>
              <a:gd name="T5" fmla="*/ 869874257 h 1086"/>
              <a:gd name="T6" fmla="*/ 0 w 12353"/>
              <a:gd name="T7" fmla="*/ 859890816 h 1086"/>
              <a:gd name="T8" fmla="*/ 1451748 w 12353"/>
              <a:gd name="T9" fmla="*/ 670231103 h 1086"/>
              <a:gd name="T10" fmla="*/ 2147483647 w 12353"/>
              <a:gd name="T11" fmla="*/ 27099687 h 1086"/>
              <a:gd name="T12" fmla="*/ 2147483647 w 12353"/>
              <a:gd name="T13" fmla="*/ 774335060 h 1086"/>
              <a:gd name="T14" fmla="*/ 2147483647 w 12353"/>
              <a:gd name="T15" fmla="*/ 1521569765 h 1086"/>
              <a:gd name="T16" fmla="*/ 2147483647 w 12353"/>
              <a:gd name="T17" fmla="*/ 1487350344 h 1086"/>
              <a:gd name="T18" fmla="*/ 2147483647 w 12353"/>
              <a:gd name="T19" fmla="*/ 1357579120 h 1086"/>
              <a:gd name="T20" fmla="*/ 2147483647 w 12353"/>
              <a:gd name="T21" fmla="*/ 693048853 h 1086"/>
              <a:gd name="T22" fmla="*/ 2147483647 w 12353"/>
              <a:gd name="T23" fmla="*/ 857040398 h 1086"/>
              <a:gd name="T24" fmla="*/ 2147483647 w 12353"/>
              <a:gd name="T25" fmla="*/ 191091056 h 1086"/>
              <a:gd name="T26" fmla="*/ 2147483647 w 12353"/>
              <a:gd name="T27" fmla="*/ 61319466 h 1086"/>
              <a:gd name="T28" fmla="*/ 2147483647 w 12353"/>
              <a:gd name="T29" fmla="*/ 27099687 h 10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353"/>
              <a:gd name="T46" fmla="*/ 0 h 1086"/>
              <a:gd name="T47" fmla="*/ 12353 w 12353"/>
              <a:gd name="T48" fmla="*/ 1086 h 108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353" h="1086">
                <a:moveTo>
                  <a:pt x="1" y="470"/>
                </a:moveTo>
                <a:lnTo>
                  <a:pt x="12221" y="477"/>
                </a:lnTo>
                <a:lnTo>
                  <a:pt x="12220" y="610"/>
                </a:lnTo>
                <a:lnTo>
                  <a:pt x="0" y="603"/>
                </a:lnTo>
                <a:lnTo>
                  <a:pt x="1" y="470"/>
                </a:lnTo>
                <a:close/>
                <a:moveTo>
                  <a:pt x="11454" y="19"/>
                </a:moveTo>
                <a:lnTo>
                  <a:pt x="12353" y="543"/>
                </a:lnTo>
                <a:lnTo>
                  <a:pt x="11454" y="1067"/>
                </a:lnTo>
                <a:cubicBezTo>
                  <a:pt x="11422" y="1086"/>
                  <a:pt x="11381" y="1075"/>
                  <a:pt x="11363" y="1043"/>
                </a:cubicBezTo>
                <a:cubicBezTo>
                  <a:pt x="11344" y="1011"/>
                  <a:pt x="11355" y="970"/>
                  <a:pt x="11387" y="952"/>
                </a:cubicBezTo>
                <a:lnTo>
                  <a:pt x="12187" y="486"/>
                </a:lnTo>
                <a:lnTo>
                  <a:pt x="12187" y="601"/>
                </a:lnTo>
                <a:lnTo>
                  <a:pt x="11387" y="134"/>
                </a:lnTo>
                <a:cubicBezTo>
                  <a:pt x="11355" y="115"/>
                  <a:pt x="11345" y="74"/>
                  <a:pt x="11363" y="43"/>
                </a:cubicBezTo>
                <a:cubicBezTo>
                  <a:pt x="11382" y="11"/>
                  <a:pt x="11423" y="0"/>
                  <a:pt x="11454" y="19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6" name="Freeform 102"/>
          <p:cNvSpPr>
            <a:spLocks noEditPoints="1"/>
          </p:cNvSpPr>
          <p:nvPr/>
        </p:nvSpPr>
        <p:spPr bwMode="auto">
          <a:xfrm>
            <a:off x="2093913" y="3382963"/>
            <a:ext cx="1511300" cy="361950"/>
          </a:xfrm>
          <a:custGeom>
            <a:avLst/>
            <a:gdLst>
              <a:gd name="T0" fmla="*/ 0 w 13330"/>
              <a:gd name="T1" fmla="*/ 2147483647 h 3259"/>
              <a:gd name="T2" fmla="*/ 2147483647 w 13330"/>
              <a:gd name="T3" fmla="*/ 408229167 h 3259"/>
              <a:gd name="T4" fmla="*/ 2147483647 w 13330"/>
              <a:gd name="T5" fmla="*/ 586317287 h 3259"/>
              <a:gd name="T6" fmla="*/ 40811678 w 13330"/>
              <a:gd name="T7" fmla="*/ 2147483647 h 3259"/>
              <a:gd name="T8" fmla="*/ 0 w 13330"/>
              <a:gd name="T9" fmla="*/ 2147483647 h 3259"/>
              <a:gd name="T10" fmla="*/ 2147483647 w 13330"/>
              <a:gd name="T11" fmla="*/ 15072960 h 3259"/>
              <a:gd name="T12" fmla="*/ 2147483647 w 13330"/>
              <a:gd name="T13" fmla="*/ 458924586 h 3259"/>
              <a:gd name="T14" fmla="*/ 2147483647 w 13330"/>
              <a:gd name="T15" fmla="*/ 1419229625 h 3259"/>
              <a:gd name="T16" fmla="*/ 2147483647 w 13330"/>
              <a:gd name="T17" fmla="*/ 1413752953 h 3259"/>
              <a:gd name="T18" fmla="*/ 2147483647 w 13330"/>
              <a:gd name="T19" fmla="*/ 1284979201 h 3259"/>
              <a:gd name="T20" fmla="*/ 2147483647 w 13330"/>
              <a:gd name="T21" fmla="*/ 430147848 h 3259"/>
              <a:gd name="T22" fmla="*/ 2147483647 w 13330"/>
              <a:gd name="T23" fmla="*/ 583578951 h 3259"/>
              <a:gd name="T24" fmla="*/ 2147483647 w 13330"/>
              <a:gd name="T25" fmla="*/ 189053847 h 3259"/>
              <a:gd name="T26" fmla="*/ 2147483647 w 13330"/>
              <a:gd name="T27" fmla="*/ 73971191 h 3259"/>
              <a:gd name="T28" fmla="*/ 2147483647 w 13330"/>
              <a:gd name="T29" fmla="*/ 15072960 h 325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30"/>
              <a:gd name="T46" fmla="*/ 0 h 3259"/>
              <a:gd name="T47" fmla="*/ 13330 w 13330"/>
              <a:gd name="T48" fmla="*/ 3259 h 325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30" h="3259">
                <a:moveTo>
                  <a:pt x="0" y="3128"/>
                </a:moveTo>
                <a:lnTo>
                  <a:pt x="13186" y="298"/>
                </a:lnTo>
                <a:lnTo>
                  <a:pt x="13214" y="428"/>
                </a:lnTo>
                <a:lnTo>
                  <a:pt x="28" y="3259"/>
                </a:lnTo>
                <a:lnTo>
                  <a:pt x="0" y="3128"/>
                </a:lnTo>
                <a:close/>
                <a:moveTo>
                  <a:pt x="12341" y="11"/>
                </a:moveTo>
                <a:lnTo>
                  <a:pt x="13330" y="335"/>
                </a:lnTo>
                <a:lnTo>
                  <a:pt x="12561" y="1036"/>
                </a:lnTo>
                <a:cubicBezTo>
                  <a:pt x="12534" y="1061"/>
                  <a:pt x="12492" y="1059"/>
                  <a:pt x="12467" y="1032"/>
                </a:cubicBezTo>
                <a:cubicBezTo>
                  <a:pt x="12442" y="1005"/>
                  <a:pt x="12444" y="963"/>
                  <a:pt x="12471" y="938"/>
                </a:cubicBezTo>
                <a:lnTo>
                  <a:pt x="13155" y="314"/>
                </a:lnTo>
                <a:lnTo>
                  <a:pt x="13180" y="426"/>
                </a:lnTo>
                <a:lnTo>
                  <a:pt x="12300" y="138"/>
                </a:lnTo>
                <a:cubicBezTo>
                  <a:pt x="12265" y="126"/>
                  <a:pt x="12245" y="89"/>
                  <a:pt x="12257" y="54"/>
                </a:cubicBezTo>
                <a:cubicBezTo>
                  <a:pt x="12268" y="19"/>
                  <a:pt x="12306" y="0"/>
                  <a:pt x="12341" y="11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7" name="Freeform 103"/>
          <p:cNvSpPr>
            <a:spLocks noEditPoints="1"/>
          </p:cNvSpPr>
          <p:nvPr/>
        </p:nvSpPr>
        <p:spPr bwMode="auto">
          <a:xfrm>
            <a:off x="2205038" y="4111625"/>
            <a:ext cx="1400175" cy="122238"/>
          </a:xfrm>
          <a:custGeom>
            <a:avLst/>
            <a:gdLst>
              <a:gd name="T0" fmla="*/ 1451748 w 12353"/>
              <a:gd name="T1" fmla="*/ 672089007 h 1085"/>
              <a:gd name="T2" fmla="*/ 2147483647 w 12353"/>
              <a:gd name="T3" fmla="*/ 680669322 h 1085"/>
              <a:gd name="T4" fmla="*/ 2147483647 w 12353"/>
              <a:gd name="T5" fmla="*/ 872290651 h 1085"/>
              <a:gd name="T6" fmla="*/ 0 w 12353"/>
              <a:gd name="T7" fmla="*/ 862276378 h 1085"/>
              <a:gd name="T8" fmla="*/ 1451748 w 12353"/>
              <a:gd name="T9" fmla="*/ 672089007 h 1085"/>
              <a:gd name="T10" fmla="*/ 2147483647 w 12353"/>
              <a:gd name="T11" fmla="*/ 25740727 h 1085"/>
              <a:gd name="T12" fmla="*/ 2147483647 w 12353"/>
              <a:gd name="T13" fmla="*/ 776473678 h 1085"/>
              <a:gd name="T14" fmla="*/ 2147483647 w 12353"/>
              <a:gd name="T15" fmla="*/ 1525785070 h 1085"/>
              <a:gd name="T16" fmla="*/ 2147483647 w 12353"/>
              <a:gd name="T17" fmla="*/ 1491463810 h 1085"/>
              <a:gd name="T18" fmla="*/ 2147483647 w 12353"/>
              <a:gd name="T19" fmla="*/ 1361338644 h 1085"/>
              <a:gd name="T20" fmla="*/ 2147483647 w 12353"/>
              <a:gd name="T21" fmla="*/ 693539795 h 1085"/>
              <a:gd name="T22" fmla="*/ 2147483647 w 12353"/>
              <a:gd name="T23" fmla="*/ 859420179 h 1085"/>
              <a:gd name="T24" fmla="*/ 2147483647 w 12353"/>
              <a:gd name="T25" fmla="*/ 190186864 h 1085"/>
              <a:gd name="T26" fmla="*/ 2147483647 w 12353"/>
              <a:gd name="T27" fmla="*/ 60061671 h 1085"/>
              <a:gd name="T28" fmla="*/ 2147483647 w 12353"/>
              <a:gd name="T29" fmla="*/ 25740727 h 108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353"/>
              <a:gd name="T46" fmla="*/ 0 h 1085"/>
              <a:gd name="T47" fmla="*/ 12353 w 12353"/>
              <a:gd name="T48" fmla="*/ 1085 h 108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353" h="1085">
                <a:moveTo>
                  <a:pt x="1" y="470"/>
                </a:moveTo>
                <a:lnTo>
                  <a:pt x="12221" y="476"/>
                </a:lnTo>
                <a:lnTo>
                  <a:pt x="12220" y="610"/>
                </a:lnTo>
                <a:lnTo>
                  <a:pt x="0" y="603"/>
                </a:lnTo>
                <a:lnTo>
                  <a:pt x="1" y="470"/>
                </a:lnTo>
                <a:close/>
                <a:moveTo>
                  <a:pt x="11454" y="18"/>
                </a:moveTo>
                <a:lnTo>
                  <a:pt x="12353" y="543"/>
                </a:lnTo>
                <a:lnTo>
                  <a:pt x="11454" y="1067"/>
                </a:lnTo>
                <a:cubicBezTo>
                  <a:pt x="11422" y="1085"/>
                  <a:pt x="11381" y="1075"/>
                  <a:pt x="11363" y="1043"/>
                </a:cubicBezTo>
                <a:cubicBezTo>
                  <a:pt x="11344" y="1011"/>
                  <a:pt x="11355" y="970"/>
                  <a:pt x="11387" y="952"/>
                </a:cubicBezTo>
                <a:lnTo>
                  <a:pt x="12187" y="485"/>
                </a:lnTo>
                <a:lnTo>
                  <a:pt x="12187" y="601"/>
                </a:lnTo>
                <a:lnTo>
                  <a:pt x="11387" y="133"/>
                </a:lnTo>
                <a:cubicBezTo>
                  <a:pt x="11355" y="115"/>
                  <a:pt x="11345" y="74"/>
                  <a:pt x="11363" y="42"/>
                </a:cubicBezTo>
                <a:cubicBezTo>
                  <a:pt x="11382" y="10"/>
                  <a:pt x="11423" y="0"/>
                  <a:pt x="11454" y="18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8" name="Freeform 104"/>
          <p:cNvSpPr>
            <a:spLocks noEditPoints="1"/>
          </p:cNvSpPr>
          <p:nvPr/>
        </p:nvSpPr>
        <p:spPr bwMode="auto">
          <a:xfrm>
            <a:off x="4379913" y="3516313"/>
            <a:ext cx="1511300" cy="361950"/>
          </a:xfrm>
          <a:custGeom>
            <a:avLst/>
            <a:gdLst>
              <a:gd name="T0" fmla="*/ 163246939 w 6665"/>
              <a:gd name="T1" fmla="*/ 0 h 1629"/>
              <a:gd name="T2" fmla="*/ 2147483647 w 6665"/>
              <a:gd name="T3" fmla="*/ 2147483647 h 1629"/>
              <a:gd name="T4" fmla="*/ 2147483647 w 6665"/>
              <a:gd name="T5" fmla="*/ 2147483647 h 1629"/>
              <a:gd name="T6" fmla="*/ 0 w 6665"/>
              <a:gd name="T7" fmla="*/ 712988183 h 1629"/>
              <a:gd name="T8" fmla="*/ 163246939 w 6665"/>
              <a:gd name="T9" fmla="*/ 0 h 1629"/>
              <a:gd name="T10" fmla="*/ 2147483647 w 6665"/>
              <a:gd name="T11" fmla="*/ 2147483647 h 1629"/>
              <a:gd name="T12" fmla="*/ 2147483647 w 6665"/>
              <a:gd name="T13" fmla="*/ 2147483647 h 1629"/>
              <a:gd name="T14" fmla="*/ 2147483647 w 6665"/>
              <a:gd name="T15" fmla="*/ 2147483647 h 1629"/>
              <a:gd name="T16" fmla="*/ 2147483647 w 6665"/>
              <a:gd name="T17" fmla="*/ 2147483647 h 1629"/>
              <a:gd name="T18" fmla="*/ 2147483647 w 6665"/>
              <a:gd name="T19" fmla="*/ 2147483647 h 1629"/>
              <a:gd name="T20" fmla="*/ 2147483647 w 6665"/>
              <a:gd name="T21" fmla="*/ 2147483647 h 1629"/>
              <a:gd name="T22" fmla="*/ 2147483647 w 6665"/>
              <a:gd name="T23" fmla="*/ 2147483647 h 1629"/>
              <a:gd name="T24" fmla="*/ 2147483647 w 6665"/>
              <a:gd name="T25" fmla="*/ 2147483647 h 1629"/>
              <a:gd name="T26" fmla="*/ 2147483647 w 6665"/>
              <a:gd name="T27" fmla="*/ 2147483647 h 1629"/>
              <a:gd name="T28" fmla="*/ 2147483647 w 6665"/>
              <a:gd name="T29" fmla="*/ 2147483647 h 16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665"/>
              <a:gd name="T46" fmla="*/ 0 h 1629"/>
              <a:gd name="T47" fmla="*/ 6665 w 6665"/>
              <a:gd name="T48" fmla="*/ 1629 h 162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665" h="1629">
                <a:moveTo>
                  <a:pt x="14" y="0"/>
                </a:moveTo>
                <a:lnTo>
                  <a:pt x="6607" y="1415"/>
                </a:lnTo>
                <a:lnTo>
                  <a:pt x="6593" y="1480"/>
                </a:lnTo>
                <a:lnTo>
                  <a:pt x="0" y="65"/>
                </a:lnTo>
                <a:lnTo>
                  <a:pt x="14" y="0"/>
                </a:lnTo>
                <a:close/>
                <a:moveTo>
                  <a:pt x="6281" y="1111"/>
                </a:moveTo>
                <a:lnTo>
                  <a:pt x="6665" y="1461"/>
                </a:lnTo>
                <a:lnTo>
                  <a:pt x="6171" y="1623"/>
                </a:lnTo>
                <a:cubicBezTo>
                  <a:pt x="6153" y="1629"/>
                  <a:pt x="6134" y="1620"/>
                  <a:pt x="6129" y="1602"/>
                </a:cubicBezTo>
                <a:cubicBezTo>
                  <a:pt x="6123" y="1585"/>
                  <a:pt x="6133" y="1566"/>
                  <a:pt x="6150" y="1560"/>
                </a:cubicBezTo>
                <a:lnTo>
                  <a:pt x="6590" y="1416"/>
                </a:lnTo>
                <a:lnTo>
                  <a:pt x="6578" y="1472"/>
                </a:lnTo>
                <a:lnTo>
                  <a:pt x="6236" y="1160"/>
                </a:lnTo>
                <a:cubicBezTo>
                  <a:pt x="6222" y="1148"/>
                  <a:pt x="6221" y="1127"/>
                  <a:pt x="6234" y="1113"/>
                </a:cubicBezTo>
                <a:cubicBezTo>
                  <a:pt x="6246" y="1099"/>
                  <a:pt x="6267" y="1098"/>
                  <a:pt x="6281" y="1111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69" name="Freeform 105"/>
          <p:cNvSpPr>
            <a:spLocks noEditPoints="1"/>
          </p:cNvSpPr>
          <p:nvPr/>
        </p:nvSpPr>
        <p:spPr bwMode="auto">
          <a:xfrm>
            <a:off x="4487863" y="3817938"/>
            <a:ext cx="1295400" cy="357187"/>
          </a:xfrm>
          <a:custGeom>
            <a:avLst/>
            <a:gdLst>
              <a:gd name="T0" fmla="*/ 0 w 5707"/>
              <a:gd name="T1" fmla="*/ 2147483647 h 1609"/>
              <a:gd name="T2" fmla="*/ 2147483647 w 5707"/>
              <a:gd name="T3" fmla="*/ 1465960269 h 1609"/>
              <a:gd name="T4" fmla="*/ 2147483647 w 5707"/>
              <a:gd name="T5" fmla="*/ 2147483647 h 1609"/>
              <a:gd name="T6" fmla="*/ 198823120 w 5707"/>
              <a:gd name="T7" fmla="*/ 2147483647 h 1609"/>
              <a:gd name="T8" fmla="*/ 0 w 5707"/>
              <a:gd name="T9" fmla="*/ 2147483647 h 1609"/>
              <a:gd name="T10" fmla="*/ 2147483647 w 5707"/>
              <a:gd name="T11" fmla="*/ 54701777 h 1609"/>
              <a:gd name="T12" fmla="*/ 2147483647 w 5707"/>
              <a:gd name="T13" fmla="*/ 1641007153 h 1609"/>
              <a:gd name="T14" fmla="*/ 2147483647 w 5707"/>
              <a:gd name="T15" fmla="*/ 2147483647 h 1609"/>
              <a:gd name="T16" fmla="*/ 2147483647 w 5707"/>
              <a:gd name="T17" fmla="*/ 2147483647 h 1609"/>
              <a:gd name="T18" fmla="*/ 2147483647 w 5707"/>
              <a:gd name="T19" fmla="*/ 2147483647 h 1609"/>
              <a:gd name="T20" fmla="*/ 2147483647 w 5707"/>
              <a:gd name="T21" fmla="*/ 1553483267 h 1609"/>
              <a:gd name="T22" fmla="*/ 2147483647 w 5707"/>
              <a:gd name="T23" fmla="*/ 2147483647 h 1609"/>
              <a:gd name="T24" fmla="*/ 2147483647 w 5707"/>
              <a:gd name="T25" fmla="*/ 754885525 h 1609"/>
              <a:gd name="T26" fmla="*/ 2147483647 w 5707"/>
              <a:gd name="T27" fmla="*/ 295390118 h 1609"/>
              <a:gd name="T28" fmla="*/ 2147483647 w 5707"/>
              <a:gd name="T29" fmla="*/ 54701777 h 160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707"/>
              <a:gd name="T46" fmla="*/ 0 h 1609"/>
              <a:gd name="T47" fmla="*/ 5707 w 5707"/>
              <a:gd name="T48" fmla="*/ 1609 h 160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707" h="1609">
                <a:moveTo>
                  <a:pt x="0" y="1544"/>
                </a:moveTo>
                <a:lnTo>
                  <a:pt x="5634" y="134"/>
                </a:lnTo>
                <a:lnTo>
                  <a:pt x="5651" y="198"/>
                </a:lnTo>
                <a:lnTo>
                  <a:pt x="17" y="1609"/>
                </a:lnTo>
                <a:lnTo>
                  <a:pt x="0" y="1544"/>
                </a:lnTo>
                <a:close/>
                <a:moveTo>
                  <a:pt x="5207" y="5"/>
                </a:moveTo>
                <a:lnTo>
                  <a:pt x="5707" y="150"/>
                </a:lnTo>
                <a:lnTo>
                  <a:pt x="5334" y="513"/>
                </a:lnTo>
                <a:cubicBezTo>
                  <a:pt x="5321" y="526"/>
                  <a:pt x="5300" y="526"/>
                  <a:pt x="5287" y="513"/>
                </a:cubicBezTo>
                <a:cubicBezTo>
                  <a:pt x="5274" y="499"/>
                  <a:pt x="5275" y="478"/>
                  <a:pt x="5288" y="466"/>
                </a:cubicBezTo>
                <a:lnTo>
                  <a:pt x="5619" y="142"/>
                </a:lnTo>
                <a:lnTo>
                  <a:pt x="5633" y="198"/>
                </a:lnTo>
                <a:lnTo>
                  <a:pt x="5188" y="69"/>
                </a:lnTo>
                <a:cubicBezTo>
                  <a:pt x="5171" y="64"/>
                  <a:pt x="5161" y="45"/>
                  <a:pt x="5166" y="27"/>
                </a:cubicBezTo>
                <a:cubicBezTo>
                  <a:pt x="5171" y="10"/>
                  <a:pt x="5189" y="0"/>
                  <a:pt x="5207" y="5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70" name="Freeform 106"/>
          <p:cNvSpPr>
            <a:spLocks noEditPoints="1"/>
          </p:cNvSpPr>
          <p:nvPr/>
        </p:nvSpPr>
        <p:spPr bwMode="auto">
          <a:xfrm>
            <a:off x="2314575" y="5073650"/>
            <a:ext cx="1400175" cy="120650"/>
          </a:xfrm>
          <a:custGeom>
            <a:avLst/>
            <a:gdLst>
              <a:gd name="T0" fmla="*/ 1451748 w 12353"/>
              <a:gd name="T1" fmla="*/ 644451352 h 1086"/>
              <a:gd name="T2" fmla="*/ 2147483647 w 12353"/>
              <a:gd name="T3" fmla="*/ 654053577 h 1086"/>
              <a:gd name="T4" fmla="*/ 2147483647 w 12353"/>
              <a:gd name="T5" fmla="*/ 836410526 h 1086"/>
              <a:gd name="T6" fmla="*/ 0 w 12353"/>
              <a:gd name="T7" fmla="*/ 826820744 h 1086"/>
              <a:gd name="T8" fmla="*/ 1451748 w 12353"/>
              <a:gd name="T9" fmla="*/ 644451352 h 1086"/>
              <a:gd name="T10" fmla="*/ 2147483647 w 12353"/>
              <a:gd name="T11" fmla="*/ 26054507 h 1086"/>
              <a:gd name="T12" fmla="*/ 2147483647 w 12353"/>
              <a:gd name="T13" fmla="*/ 744546813 h 1086"/>
              <a:gd name="T14" fmla="*/ 2147483647 w 12353"/>
              <a:gd name="T15" fmla="*/ 1463039459 h 1086"/>
              <a:gd name="T16" fmla="*/ 2147483647 w 12353"/>
              <a:gd name="T17" fmla="*/ 1430134686 h 1086"/>
              <a:gd name="T18" fmla="*/ 2147483647 w 12353"/>
              <a:gd name="T19" fmla="*/ 1305354646 h 1086"/>
              <a:gd name="T20" fmla="*/ 2147483647 w 12353"/>
              <a:gd name="T21" fmla="*/ 666395866 h 1086"/>
              <a:gd name="T22" fmla="*/ 2147483647 w 12353"/>
              <a:gd name="T23" fmla="*/ 824080679 h 1086"/>
              <a:gd name="T24" fmla="*/ 2147483647 w 12353"/>
              <a:gd name="T25" fmla="*/ 183739258 h 1086"/>
              <a:gd name="T26" fmla="*/ 2147483647 w 12353"/>
              <a:gd name="T27" fmla="*/ 58958968 h 1086"/>
              <a:gd name="T28" fmla="*/ 2147483647 w 12353"/>
              <a:gd name="T29" fmla="*/ 26054507 h 108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2353"/>
              <a:gd name="T46" fmla="*/ 0 h 1086"/>
              <a:gd name="T47" fmla="*/ 12353 w 12353"/>
              <a:gd name="T48" fmla="*/ 1086 h 108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2353" h="1086">
                <a:moveTo>
                  <a:pt x="1" y="470"/>
                </a:moveTo>
                <a:lnTo>
                  <a:pt x="12221" y="477"/>
                </a:lnTo>
                <a:lnTo>
                  <a:pt x="12220" y="610"/>
                </a:lnTo>
                <a:lnTo>
                  <a:pt x="0" y="603"/>
                </a:lnTo>
                <a:lnTo>
                  <a:pt x="1" y="470"/>
                </a:lnTo>
                <a:close/>
                <a:moveTo>
                  <a:pt x="11454" y="19"/>
                </a:moveTo>
                <a:lnTo>
                  <a:pt x="12353" y="543"/>
                </a:lnTo>
                <a:lnTo>
                  <a:pt x="11454" y="1067"/>
                </a:lnTo>
                <a:cubicBezTo>
                  <a:pt x="11422" y="1086"/>
                  <a:pt x="11381" y="1075"/>
                  <a:pt x="11363" y="1043"/>
                </a:cubicBezTo>
                <a:cubicBezTo>
                  <a:pt x="11344" y="1011"/>
                  <a:pt x="11355" y="970"/>
                  <a:pt x="11387" y="952"/>
                </a:cubicBezTo>
                <a:lnTo>
                  <a:pt x="12187" y="486"/>
                </a:lnTo>
                <a:lnTo>
                  <a:pt x="12187" y="601"/>
                </a:lnTo>
                <a:lnTo>
                  <a:pt x="11387" y="134"/>
                </a:lnTo>
                <a:cubicBezTo>
                  <a:pt x="11355" y="115"/>
                  <a:pt x="11345" y="74"/>
                  <a:pt x="11363" y="43"/>
                </a:cubicBezTo>
                <a:cubicBezTo>
                  <a:pt x="11382" y="11"/>
                  <a:pt x="11423" y="0"/>
                  <a:pt x="11454" y="19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71" name="Freeform 107"/>
          <p:cNvSpPr>
            <a:spLocks noEditPoints="1"/>
          </p:cNvSpPr>
          <p:nvPr/>
        </p:nvSpPr>
        <p:spPr bwMode="auto">
          <a:xfrm>
            <a:off x="2203450" y="5108575"/>
            <a:ext cx="1511300" cy="460375"/>
          </a:xfrm>
          <a:custGeom>
            <a:avLst/>
            <a:gdLst>
              <a:gd name="T0" fmla="*/ 0 w 13336"/>
              <a:gd name="T1" fmla="*/ 2147483647 h 4140"/>
              <a:gd name="T2" fmla="*/ 2147483647 w 13336"/>
              <a:gd name="T3" fmla="*/ 327273427 h 4140"/>
              <a:gd name="T4" fmla="*/ 2147483647 w 13336"/>
              <a:gd name="T5" fmla="*/ 503288607 h 4140"/>
              <a:gd name="T6" fmla="*/ 53848674 w 13336"/>
              <a:gd name="T7" fmla="*/ 2147483647 h 4140"/>
              <a:gd name="T8" fmla="*/ 0 w 13336"/>
              <a:gd name="T9" fmla="*/ 2147483647 h 4140"/>
              <a:gd name="T10" fmla="*/ 2147483647 w 13336"/>
              <a:gd name="T11" fmla="*/ 12378191 h 4140"/>
              <a:gd name="T12" fmla="*/ 2147483647 w 13336"/>
              <a:gd name="T13" fmla="*/ 365780553 h 4140"/>
              <a:gd name="T14" fmla="*/ 2147483647 w 13336"/>
              <a:gd name="T15" fmla="*/ 1398474028 h 4140"/>
              <a:gd name="T16" fmla="*/ 2147483647 w 13336"/>
              <a:gd name="T17" fmla="*/ 1401219374 h 4140"/>
              <a:gd name="T18" fmla="*/ 2147483647 w 13336"/>
              <a:gd name="T19" fmla="*/ 1271971934 h 4140"/>
              <a:gd name="T20" fmla="*/ 2147483647 w 13336"/>
              <a:gd name="T21" fmla="*/ 352029803 h 4140"/>
              <a:gd name="T22" fmla="*/ 2147483647 w 13336"/>
              <a:gd name="T23" fmla="*/ 504661280 h 4140"/>
              <a:gd name="T24" fmla="*/ 2147483647 w 13336"/>
              <a:gd name="T25" fmla="*/ 189765763 h 4140"/>
              <a:gd name="T26" fmla="*/ 2147483647 w 13336"/>
              <a:gd name="T27" fmla="*/ 78374498 h 4140"/>
              <a:gd name="T28" fmla="*/ 2147483647 w 13336"/>
              <a:gd name="T29" fmla="*/ 12378191 h 414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3336"/>
              <a:gd name="T46" fmla="*/ 0 h 4140"/>
              <a:gd name="T47" fmla="*/ 13336 w 13336"/>
              <a:gd name="T48" fmla="*/ 4140 h 414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3336" h="4140">
                <a:moveTo>
                  <a:pt x="0" y="4011"/>
                </a:moveTo>
                <a:lnTo>
                  <a:pt x="13190" y="238"/>
                </a:lnTo>
                <a:lnTo>
                  <a:pt x="13227" y="366"/>
                </a:lnTo>
                <a:lnTo>
                  <a:pt x="37" y="4140"/>
                </a:lnTo>
                <a:lnTo>
                  <a:pt x="0" y="4011"/>
                </a:lnTo>
                <a:close/>
                <a:moveTo>
                  <a:pt x="12328" y="9"/>
                </a:moveTo>
                <a:lnTo>
                  <a:pt x="13336" y="266"/>
                </a:lnTo>
                <a:lnTo>
                  <a:pt x="12616" y="1017"/>
                </a:lnTo>
                <a:cubicBezTo>
                  <a:pt x="12591" y="1044"/>
                  <a:pt x="12548" y="1044"/>
                  <a:pt x="12522" y="1019"/>
                </a:cubicBezTo>
                <a:cubicBezTo>
                  <a:pt x="12495" y="993"/>
                  <a:pt x="12494" y="951"/>
                  <a:pt x="12520" y="925"/>
                </a:cubicBezTo>
                <a:lnTo>
                  <a:pt x="13161" y="256"/>
                </a:lnTo>
                <a:lnTo>
                  <a:pt x="13192" y="367"/>
                </a:lnTo>
                <a:lnTo>
                  <a:pt x="12295" y="138"/>
                </a:lnTo>
                <a:cubicBezTo>
                  <a:pt x="12259" y="129"/>
                  <a:pt x="12238" y="93"/>
                  <a:pt x="12247" y="57"/>
                </a:cubicBezTo>
                <a:cubicBezTo>
                  <a:pt x="12256" y="21"/>
                  <a:pt x="12292" y="0"/>
                  <a:pt x="12328" y="9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72" name="Freeform 108"/>
          <p:cNvSpPr>
            <a:spLocks noEditPoints="1"/>
          </p:cNvSpPr>
          <p:nvPr/>
        </p:nvSpPr>
        <p:spPr bwMode="auto">
          <a:xfrm>
            <a:off x="2205038" y="5829300"/>
            <a:ext cx="1400175" cy="120650"/>
          </a:xfrm>
          <a:custGeom>
            <a:avLst/>
            <a:gdLst>
              <a:gd name="T0" fmla="*/ 0 w 6177"/>
              <a:gd name="T1" fmla="*/ 2147483647 h 543"/>
              <a:gd name="T2" fmla="*/ 2147483647 w 6177"/>
              <a:gd name="T3" fmla="*/ 2147483647 h 543"/>
              <a:gd name="T4" fmla="*/ 2147483647 w 6177"/>
              <a:gd name="T5" fmla="*/ 2147483647 h 543"/>
              <a:gd name="T6" fmla="*/ 0 w 6177"/>
              <a:gd name="T7" fmla="*/ 2147483647 h 543"/>
              <a:gd name="T8" fmla="*/ 0 w 6177"/>
              <a:gd name="T9" fmla="*/ 2147483647 h 543"/>
              <a:gd name="T10" fmla="*/ 2147483647 w 6177"/>
              <a:gd name="T11" fmla="*/ 98738121 h 543"/>
              <a:gd name="T12" fmla="*/ 2147483647 w 6177"/>
              <a:gd name="T13" fmla="*/ 2147483647 h 543"/>
              <a:gd name="T14" fmla="*/ 2147483647 w 6177"/>
              <a:gd name="T15" fmla="*/ 2147483647 h 543"/>
              <a:gd name="T16" fmla="*/ 2147483647 w 6177"/>
              <a:gd name="T17" fmla="*/ 2147483647 h 543"/>
              <a:gd name="T18" fmla="*/ 2147483647 w 6177"/>
              <a:gd name="T19" fmla="*/ 2147483647 h 543"/>
              <a:gd name="T20" fmla="*/ 2147483647 w 6177"/>
              <a:gd name="T21" fmla="*/ 2147483647 h 543"/>
              <a:gd name="T22" fmla="*/ 2147483647 w 6177"/>
              <a:gd name="T23" fmla="*/ 2147483647 h 543"/>
              <a:gd name="T24" fmla="*/ 2147483647 w 6177"/>
              <a:gd name="T25" fmla="*/ 734957031 h 543"/>
              <a:gd name="T26" fmla="*/ 2147483647 w 6177"/>
              <a:gd name="T27" fmla="*/ 230356130 h 543"/>
              <a:gd name="T28" fmla="*/ 2147483647 w 6177"/>
              <a:gd name="T29" fmla="*/ 98738121 h 5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177"/>
              <a:gd name="T46" fmla="*/ 0 h 543"/>
              <a:gd name="T47" fmla="*/ 6177 w 6177"/>
              <a:gd name="T48" fmla="*/ 543 h 5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177" h="543">
                <a:moveTo>
                  <a:pt x="0" y="235"/>
                </a:moveTo>
                <a:lnTo>
                  <a:pt x="6110" y="238"/>
                </a:lnTo>
                <a:lnTo>
                  <a:pt x="6110" y="305"/>
                </a:lnTo>
                <a:lnTo>
                  <a:pt x="0" y="302"/>
                </a:lnTo>
                <a:lnTo>
                  <a:pt x="0" y="235"/>
                </a:lnTo>
                <a:close/>
                <a:moveTo>
                  <a:pt x="5727" y="9"/>
                </a:moveTo>
                <a:lnTo>
                  <a:pt x="6177" y="272"/>
                </a:lnTo>
                <a:lnTo>
                  <a:pt x="5727" y="534"/>
                </a:lnTo>
                <a:cubicBezTo>
                  <a:pt x="5711" y="543"/>
                  <a:pt x="5691" y="538"/>
                  <a:pt x="5682" y="522"/>
                </a:cubicBezTo>
                <a:cubicBezTo>
                  <a:pt x="5672" y="506"/>
                  <a:pt x="5678" y="485"/>
                  <a:pt x="5694" y="476"/>
                </a:cubicBezTo>
                <a:lnTo>
                  <a:pt x="6094" y="243"/>
                </a:lnTo>
                <a:lnTo>
                  <a:pt x="6094" y="301"/>
                </a:lnTo>
                <a:lnTo>
                  <a:pt x="5694" y="67"/>
                </a:lnTo>
                <a:cubicBezTo>
                  <a:pt x="5678" y="58"/>
                  <a:pt x="5673" y="37"/>
                  <a:pt x="5682" y="21"/>
                </a:cubicBezTo>
                <a:cubicBezTo>
                  <a:pt x="5691" y="5"/>
                  <a:pt x="5712" y="0"/>
                  <a:pt x="5727" y="9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73" name="Freeform 109"/>
          <p:cNvSpPr>
            <a:spLocks noEditPoints="1"/>
          </p:cNvSpPr>
          <p:nvPr/>
        </p:nvSpPr>
        <p:spPr bwMode="auto">
          <a:xfrm>
            <a:off x="4598988" y="5073650"/>
            <a:ext cx="1292225" cy="120650"/>
          </a:xfrm>
          <a:custGeom>
            <a:avLst/>
            <a:gdLst>
              <a:gd name="T0" fmla="*/ 0 w 5697"/>
              <a:gd name="T1" fmla="*/ 2147483647 h 543"/>
              <a:gd name="T2" fmla="*/ 2147483647 w 5697"/>
              <a:gd name="T3" fmla="*/ 2147483647 h 543"/>
              <a:gd name="T4" fmla="*/ 2147483647 w 5697"/>
              <a:gd name="T5" fmla="*/ 2147483647 h 543"/>
              <a:gd name="T6" fmla="*/ 0 w 5697"/>
              <a:gd name="T7" fmla="*/ 2147483647 h 543"/>
              <a:gd name="T8" fmla="*/ 0 w 5697"/>
              <a:gd name="T9" fmla="*/ 2147483647 h 543"/>
              <a:gd name="T10" fmla="*/ 2147483647 w 5697"/>
              <a:gd name="T11" fmla="*/ 98738121 h 543"/>
              <a:gd name="T12" fmla="*/ 2147483647 w 5697"/>
              <a:gd name="T13" fmla="*/ 2147483647 h 543"/>
              <a:gd name="T14" fmla="*/ 2147483647 w 5697"/>
              <a:gd name="T15" fmla="*/ 2147483647 h 543"/>
              <a:gd name="T16" fmla="*/ 2147483647 w 5697"/>
              <a:gd name="T17" fmla="*/ 2147483647 h 543"/>
              <a:gd name="T18" fmla="*/ 2147483647 w 5697"/>
              <a:gd name="T19" fmla="*/ 2147483647 h 543"/>
              <a:gd name="T20" fmla="*/ 2147483647 w 5697"/>
              <a:gd name="T21" fmla="*/ 2147483647 h 543"/>
              <a:gd name="T22" fmla="*/ 2147483647 w 5697"/>
              <a:gd name="T23" fmla="*/ 2147483647 h 543"/>
              <a:gd name="T24" fmla="*/ 2147483647 w 5697"/>
              <a:gd name="T25" fmla="*/ 734957031 h 543"/>
              <a:gd name="T26" fmla="*/ 2147483647 w 5697"/>
              <a:gd name="T27" fmla="*/ 230356130 h 543"/>
              <a:gd name="T28" fmla="*/ 2147483647 w 5697"/>
              <a:gd name="T29" fmla="*/ 98738121 h 54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7"/>
              <a:gd name="T46" fmla="*/ 0 h 543"/>
              <a:gd name="T47" fmla="*/ 5697 w 5697"/>
              <a:gd name="T48" fmla="*/ 543 h 54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7" h="543">
                <a:moveTo>
                  <a:pt x="0" y="235"/>
                </a:moveTo>
                <a:lnTo>
                  <a:pt x="5630" y="238"/>
                </a:lnTo>
                <a:lnTo>
                  <a:pt x="5630" y="305"/>
                </a:lnTo>
                <a:lnTo>
                  <a:pt x="0" y="301"/>
                </a:lnTo>
                <a:lnTo>
                  <a:pt x="0" y="235"/>
                </a:lnTo>
                <a:close/>
                <a:moveTo>
                  <a:pt x="5247" y="9"/>
                </a:moveTo>
                <a:lnTo>
                  <a:pt x="5697" y="271"/>
                </a:lnTo>
                <a:lnTo>
                  <a:pt x="5247" y="533"/>
                </a:lnTo>
                <a:cubicBezTo>
                  <a:pt x="5231" y="543"/>
                  <a:pt x="5211" y="537"/>
                  <a:pt x="5202" y="521"/>
                </a:cubicBezTo>
                <a:cubicBezTo>
                  <a:pt x="5192" y="505"/>
                  <a:pt x="5198" y="485"/>
                  <a:pt x="5214" y="476"/>
                </a:cubicBezTo>
                <a:lnTo>
                  <a:pt x="5614" y="243"/>
                </a:lnTo>
                <a:lnTo>
                  <a:pt x="5614" y="300"/>
                </a:lnTo>
                <a:lnTo>
                  <a:pt x="5214" y="67"/>
                </a:lnTo>
                <a:cubicBezTo>
                  <a:pt x="5198" y="57"/>
                  <a:pt x="5193" y="37"/>
                  <a:pt x="5202" y="21"/>
                </a:cubicBezTo>
                <a:cubicBezTo>
                  <a:pt x="5211" y="5"/>
                  <a:pt x="5232" y="0"/>
                  <a:pt x="5247" y="9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974" name="Freeform 110"/>
          <p:cNvSpPr>
            <a:spLocks noEditPoints="1"/>
          </p:cNvSpPr>
          <p:nvPr/>
        </p:nvSpPr>
        <p:spPr bwMode="auto">
          <a:xfrm>
            <a:off x="4491038" y="5821363"/>
            <a:ext cx="1382712" cy="120650"/>
          </a:xfrm>
          <a:custGeom>
            <a:avLst/>
            <a:gdLst>
              <a:gd name="T0" fmla="*/ 0 w 6100"/>
              <a:gd name="T1" fmla="*/ 2147483647 h 542"/>
              <a:gd name="T2" fmla="*/ 2147483647 w 6100"/>
              <a:gd name="T3" fmla="*/ 2147483647 h 542"/>
              <a:gd name="T4" fmla="*/ 2147483647 w 6100"/>
              <a:gd name="T5" fmla="*/ 2147483647 h 542"/>
              <a:gd name="T6" fmla="*/ 11663516 w 6100"/>
              <a:gd name="T7" fmla="*/ 2147483647 h 542"/>
              <a:gd name="T8" fmla="*/ 0 w 6100"/>
              <a:gd name="T9" fmla="*/ 2147483647 h 542"/>
              <a:gd name="T10" fmla="*/ 2147483647 w 6100"/>
              <a:gd name="T11" fmla="*/ 99251526 h 542"/>
              <a:gd name="T12" fmla="*/ 2147483647 w 6100"/>
              <a:gd name="T13" fmla="*/ 2147483647 h 542"/>
              <a:gd name="T14" fmla="*/ 2147483647 w 6100"/>
              <a:gd name="T15" fmla="*/ 2147483647 h 542"/>
              <a:gd name="T16" fmla="*/ 2147483647 w 6100"/>
              <a:gd name="T17" fmla="*/ 2147483647 h 542"/>
              <a:gd name="T18" fmla="*/ 2147483647 w 6100"/>
              <a:gd name="T19" fmla="*/ 2147483647 h 542"/>
              <a:gd name="T20" fmla="*/ 2147483647 w 6100"/>
              <a:gd name="T21" fmla="*/ 2147483647 h 542"/>
              <a:gd name="T22" fmla="*/ 2147483647 w 6100"/>
              <a:gd name="T23" fmla="*/ 2147483647 h 542"/>
              <a:gd name="T24" fmla="*/ 2147483647 w 6100"/>
              <a:gd name="T25" fmla="*/ 728009118 h 542"/>
              <a:gd name="T26" fmla="*/ 2147483647 w 6100"/>
              <a:gd name="T27" fmla="*/ 231652849 h 542"/>
              <a:gd name="T28" fmla="*/ 2147483647 w 6100"/>
              <a:gd name="T29" fmla="*/ 99251526 h 5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100"/>
              <a:gd name="T46" fmla="*/ 0 h 542"/>
              <a:gd name="T47" fmla="*/ 6100 w 6100"/>
              <a:gd name="T48" fmla="*/ 542 h 54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100" h="542">
                <a:moveTo>
                  <a:pt x="0" y="274"/>
                </a:moveTo>
                <a:lnTo>
                  <a:pt x="6034" y="235"/>
                </a:lnTo>
                <a:lnTo>
                  <a:pt x="6034" y="302"/>
                </a:lnTo>
                <a:lnTo>
                  <a:pt x="1" y="341"/>
                </a:lnTo>
                <a:lnTo>
                  <a:pt x="0" y="274"/>
                </a:lnTo>
                <a:close/>
                <a:moveTo>
                  <a:pt x="5649" y="9"/>
                </a:moveTo>
                <a:lnTo>
                  <a:pt x="6100" y="268"/>
                </a:lnTo>
                <a:lnTo>
                  <a:pt x="5652" y="533"/>
                </a:lnTo>
                <a:cubicBezTo>
                  <a:pt x="5636" y="542"/>
                  <a:pt x="5616" y="537"/>
                  <a:pt x="5607" y="521"/>
                </a:cubicBezTo>
                <a:cubicBezTo>
                  <a:pt x="5597" y="505"/>
                  <a:pt x="5602" y="485"/>
                  <a:pt x="5618" y="476"/>
                </a:cubicBezTo>
                <a:lnTo>
                  <a:pt x="6017" y="240"/>
                </a:lnTo>
                <a:lnTo>
                  <a:pt x="6017" y="297"/>
                </a:lnTo>
                <a:lnTo>
                  <a:pt x="5616" y="66"/>
                </a:lnTo>
                <a:cubicBezTo>
                  <a:pt x="5600" y="57"/>
                  <a:pt x="5594" y="37"/>
                  <a:pt x="5603" y="21"/>
                </a:cubicBezTo>
                <a:cubicBezTo>
                  <a:pt x="5613" y="5"/>
                  <a:pt x="5633" y="0"/>
                  <a:pt x="5649" y="9"/>
                </a:cubicBez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bevel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99" grpId="0"/>
      <p:bldP spid="36900" grpId="0"/>
      <p:bldP spid="36901" grpId="0"/>
      <p:bldP spid="36903" grpId="0"/>
      <p:bldP spid="36905" grpId="0"/>
      <p:bldP spid="36906" grpId="0"/>
      <p:bldP spid="36907" grpId="0"/>
      <p:bldP spid="36912" grpId="0"/>
      <p:bldP spid="36915" grpId="0"/>
      <p:bldP spid="36917" grpId="0"/>
      <p:bldP spid="36918" grpId="0"/>
      <p:bldP spid="36919" grpId="0"/>
      <p:bldP spid="36921" grpId="0"/>
      <p:bldP spid="36923" grpId="0"/>
      <p:bldP spid="36926" grpId="0"/>
      <p:bldP spid="36926" grpId="1"/>
      <p:bldP spid="36930" grpId="0"/>
      <p:bldP spid="36934" grpId="0"/>
      <p:bldP spid="36937" grpId="0"/>
      <p:bldP spid="36937" grpId="1"/>
      <p:bldP spid="36939" grpId="0"/>
      <p:bldP spid="36944" grpId="0"/>
      <p:bldP spid="36948" grpId="0"/>
      <p:bldP spid="36948" grpId="1"/>
      <p:bldP spid="36952" grpId="0"/>
      <p:bldP spid="36956" grpId="0"/>
      <p:bldP spid="36959" grpId="0" animBg="1"/>
      <p:bldP spid="36960" grpId="0" animBg="1"/>
      <p:bldP spid="36961" grpId="0" animBg="1"/>
      <p:bldP spid="36962" grpId="0" animBg="1"/>
      <p:bldP spid="36962" grpId="1" animBg="1"/>
      <p:bldP spid="36963" grpId="0" animBg="1"/>
      <p:bldP spid="36964" grpId="0" animBg="1"/>
      <p:bldP spid="36965" grpId="0" animBg="1"/>
      <p:bldP spid="36966" grpId="0" animBg="1"/>
      <p:bldP spid="36967" grpId="0" animBg="1"/>
      <p:bldP spid="36968" grpId="0" animBg="1"/>
      <p:bldP spid="36969" grpId="0" animBg="1"/>
      <p:bldP spid="36970" grpId="0" animBg="1"/>
      <p:bldP spid="36971" grpId="0" animBg="1"/>
      <p:bldP spid="36972" grpId="0" animBg="1"/>
      <p:bldP spid="36973" grpId="0" animBg="1"/>
      <p:bldP spid="3697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5281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2052" name="Slide Number Placeholder 1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199ADB6-4C14-467F-9CAF-92A85065D338}" type="slidenum">
              <a:rPr lang="en-GB"/>
              <a:pPr/>
              <a:t>37</a:t>
            </a:fld>
            <a:endParaRPr lang="en-GB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00113" y="0"/>
          <a:ext cx="7245350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4" imgW="6180281" imgH="3533987" progId="Word.Document.8">
                  <p:embed/>
                </p:oleObj>
              </mc:Choice>
              <mc:Fallback>
                <p:oleObj name="Document" r:id="rId4" imgW="6180281" imgH="353398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0"/>
                        <a:ext cx="7245350" cy="415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23850" y="3997325"/>
            <a:ext cx="813593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tabLst>
                <a:tab pos="-457200" algn="l"/>
              </a:tabLst>
            </a:pPr>
            <a:r>
              <a:rPr lang="en-GB" sz="2400" b="1"/>
              <a:t>p(Mark) = </a:t>
            </a:r>
            <a:r>
              <a:rPr lang="en-GB" sz="2400" b="1">
                <a:solidFill>
                  <a:schemeClr val="accent2"/>
                </a:solidFill>
              </a:rPr>
              <a:t>John</a:t>
            </a:r>
            <a:r>
              <a:rPr lang="en-GB" sz="2400" b="1"/>
              <a:t>  			and s(</a:t>
            </a:r>
            <a:r>
              <a:rPr lang="en-GB" sz="2400" b="1">
                <a:solidFill>
                  <a:schemeClr val="accent2"/>
                </a:solidFill>
              </a:rPr>
              <a:t>John</a:t>
            </a:r>
            <a:r>
              <a:rPr lang="en-GB" sz="2400" b="1"/>
              <a:t>) = Marion</a:t>
            </a:r>
            <a:endParaRPr lang="en-GB" sz="2400"/>
          </a:p>
          <a:p>
            <a:pPr algn="ctr">
              <a:tabLst>
                <a:tab pos="-457200" algn="l"/>
              </a:tabLst>
            </a:pPr>
            <a:r>
              <a:rPr lang="en-GB" sz="2400" b="1"/>
              <a:t>s(</a:t>
            </a:r>
            <a:r>
              <a:rPr lang="en-GB" sz="2400" b="1">
                <a:solidFill>
                  <a:schemeClr val="accent2"/>
                </a:solidFill>
              </a:rPr>
              <a:t>p(Mark)</a:t>
            </a:r>
            <a:r>
              <a:rPr lang="en-GB" sz="2400" b="1"/>
              <a:t>)=Marion  and we use 	s </a:t>
            </a:r>
            <a:r>
              <a:rPr lang="en-GB" sz="2400" b="1">
                <a:sym typeface="Symbol" pitchFamily="18" charset="2"/>
              </a:rPr>
              <a:t></a:t>
            </a:r>
            <a:r>
              <a:rPr lang="en-GB" sz="2400" b="1"/>
              <a:t> p (Mark) = </a:t>
            </a:r>
            <a:r>
              <a:rPr lang="en-GB" sz="2400" b="1">
                <a:sym typeface="Symbol" pitchFamily="18" charset="2"/>
              </a:rPr>
              <a:t>Marion</a:t>
            </a:r>
            <a:endParaRPr lang="en-GB" sz="2400">
              <a:sym typeface="Symbol" pitchFamily="18" charset="2"/>
            </a:endParaRPr>
          </a:p>
          <a:p>
            <a:pPr algn="ctr">
              <a:tabLst>
                <a:tab pos="-457200" algn="l"/>
              </a:tabLst>
            </a:pPr>
            <a:r>
              <a:rPr lang="en-GB" sz="2400" b="1">
                <a:sym typeface="Symbol" pitchFamily="18" charset="2"/>
              </a:rPr>
              <a:t>We say s of p     or s composition p</a:t>
            </a:r>
          </a:p>
          <a:p>
            <a:pPr algn="ctr">
              <a:tabLst>
                <a:tab pos="-457200" algn="l"/>
              </a:tabLst>
            </a:pPr>
            <a:r>
              <a:rPr lang="en-GB" sz="2400" b="1">
                <a:sym typeface="Symbol" pitchFamily="18" charset="2"/>
              </a:rPr>
              <a:t>but p </a:t>
            </a:r>
            <a:r>
              <a:rPr lang="en-GB" sz="2400" b="1"/>
              <a:t> s (Mark) = p(</a:t>
            </a:r>
            <a:r>
              <a:rPr lang="en-GB" sz="2400" b="1">
                <a:solidFill>
                  <a:srgbClr val="FF3399"/>
                </a:solidFill>
              </a:rPr>
              <a:t>s(Mark)</a:t>
            </a:r>
            <a:r>
              <a:rPr lang="en-GB" sz="2400" b="1"/>
              <a:t>) = p(</a:t>
            </a:r>
            <a:r>
              <a:rPr lang="en-GB" sz="2400" b="1">
                <a:solidFill>
                  <a:srgbClr val="FF3399"/>
                </a:solidFill>
              </a:rPr>
              <a:t>Betty</a:t>
            </a:r>
            <a:r>
              <a:rPr lang="en-GB" sz="2400" b="1"/>
              <a:t>) = John</a:t>
            </a:r>
          </a:p>
          <a:p>
            <a:pPr algn="ctr">
              <a:tabLst>
                <a:tab pos="-457200" algn="l"/>
              </a:tabLst>
            </a:pPr>
            <a:endParaRPr lang="en-GB" sz="2400">
              <a:sym typeface="Symbol" pitchFamily="18" charset="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5003800" y="4076700"/>
            <a:ext cx="3313113" cy="3603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076825" y="4437063"/>
            <a:ext cx="3313113" cy="360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3635375" y="5157788"/>
            <a:ext cx="1728788" cy="360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435600" y="5157788"/>
            <a:ext cx="1512888" cy="360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804025" y="5157788"/>
            <a:ext cx="1728788" cy="3603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  <p:bldP spid="37893" grpId="0" animBg="1"/>
      <p:bldP spid="37894" grpId="0" animBg="1"/>
      <p:bldP spid="37895" grpId="0" animBg="1"/>
      <p:bldP spid="3789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9395" name="Slide Number Placeholder 2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477000"/>
            <a:ext cx="533400" cy="381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BC8E4819-F239-4FBF-8AE0-1CA007667BA9}" type="slidenum">
              <a:rPr lang="en-GB"/>
              <a:pPr/>
              <a:t>38</a:t>
            </a:fld>
            <a:endParaRPr lang="en-GB" dirty="0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3203575" y="1628775"/>
            <a:ext cx="1079500" cy="720725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5075238" y="2997200"/>
            <a:ext cx="1295400" cy="865188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AutoShape 7"/>
          <p:cNvSpPr>
            <a:spLocks noChangeArrowheads="1"/>
          </p:cNvSpPr>
          <p:nvPr/>
        </p:nvSpPr>
        <p:spPr bwMode="auto">
          <a:xfrm flipV="1">
            <a:off x="4356100" y="1844675"/>
            <a:ext cx="1584325" cy="11525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9" name="AutoShape 8"/>
          <p:cNvSpPr>
            <a:spLocks noChangeArrowheads="1"/>
          </p:cNvSpPr>
          <p:nvPr/>
        </p:nvSpPr>
        <p:spPr bwMode="auto">
          <a:xfrm>
            <a:off x="6516688" y="3068638"/>
            <a:ext cx="1439862" cy="720725"/>
          </a:xfrm>
          <a:prstGeom prst="rightArrow">
            <a:avLst>
              <a:gd name="adj1" fmla="val 50000"/>
              <a:gd name="adj2" fmla="val 4994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0" name="AutoShape 9"/>
          <p:cNvSpPr>
            <a:spLocks noChangeArrowheads="1"/>
          </p:cNvSpPr>
          <p:nvPr/>
        </p:nvSpPr>
        <p:spPr bwMode="auto">
          <a:xfrm>
            <a:off x="3419475" y="836613"/>
            <a:ext cx="647700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3348038" y="1844675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 dirty="0"/>
              <a:t>add</a:t>
            </a:r>
          </a:p>
        </p:txBody>
      </p:sp>
      <p:sp>
        <p:nvSpPr>
          <p:cNvPr id="59402" name="Text Box 11"/>
          <p:cNvSpPr txBox="1">
            <a:spLocks noChangeArrowheads="1"/>
          </p:cNvSpPr>
          <p:nvPr/>
        </p:nvSpPr>
        <p:spPr bwMode="auto">
          <a:xfrm>
            <a:off x="5075238" y="3284538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square</a:t>
            </a:r>
          </a:p>
        </p:txBody>
      </p:sp>
      <p:sp>
        <p:nvSpPr>
          <p:cNvPr id="59403" name="Text Box 12"/>
          <p:cNvSpPr txBox="1">
            <a:spLocks noChangeArrowheads="1"/>
          </p:cNvSpPr>
          <p:nvPr/>
        </p:nvSpPr>
        <p:spPr bwMode="auto">
          <a:xfrm>
            <a:off x="3389767" y="360136"/>
            <a:ext cx="775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err="1"/>
              <a:t>x,y</a:t>
            </a:r>
            <a:endParaRPr lang="en-GB" sz="2400" dirty="0"/>
          </a:p>
        </p:txBody>
      </p:sp>
      <p:sp>
        <p:nvSpPr>
          <p:cNvPr id="59404" name="Text Box 13"/>
          <p:cNvSpPr txBox="1">
            <a:spLocks noChangeArrowheads="1"/>
          </p:cNvSpPr>
          <p:nvPr/>
        </p:nvSpPr>
        <p:spPr bwMode="auto">
          <a:xfrm>
            <a:off x="5867400" y="1916113"/>
            <a:ext cx="9688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err="1"/>
              <a:t>x+y</a:t>
            </a:r>
            <a:endParaRPr lang="en-GB" sz="2400" dirty="0"/>
          </a:p>
        </p:txBody>
      </p:sp>
      <p:sp>
        <p:nvSpPr>
          <p:cNvPr id="59405" name="Text Box 14"/>
          <p:cNvSpPr txBox="1">
            <a:spLocks noChangeArrowheads="1"/>
          </p:cNvSpPr>
          <p:nvPr/>
        </p:nvSpPr>
        <p:spPr bwMode="auto">
          <a:xfrm>
            <a:off x="7939314" y="3091544"/>
            <a:ext cx="10967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(</a:t>
            </a:r>
            <a:r>
              <a:rPr lang="en-GB" sz="2400" dirty="0" err="1"/>
              <a:t>x+y</a:t>
            </a:r>
            <a:r>
              <a:rPr lang="en-GB" sz="2400" dirty="0"/>
              <a:t>)</a:t>
            </a:r>
            <a:r>
              <a:rPr lang="en-GB" sz="2400" baseline="30000" dirty="0"/>
              <a:t>2</a:t>
            </a:r>
            <a:endParaRPr lang="en-GB" sz="2400" dirty="0"/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2339975" y="4941888"/>
            <a:ext cx="1079500" cy="720725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107950" y="3500438"/>
            <a:ext cx="1295400" cy="865187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 flipV="1">
            <a:off x="1404938" y="3787775"/>
            <a:ext cx="1584325" cy="11525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3565525" y="5011738"/>
            <a:ext cx="1439863" cy="720725"/>
          </a:xfrm>
          <a:prstGeom prst="rightArrow">
            <a:avLst>
              <a:gd name="adj1" fmla="val 50000"/>
              <a:gd name="adj2" fmla="val 49945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468313" y="2779713"/>
            <a:ext cx="647700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2484438" y="5157788"/>
            <a:ext cx="86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add</a:t>
            </a: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107950" y="3787775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square</a:t>
            </a: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583746" y="2346778"/>
            <a:ext cx="7660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 err="1"/>
              <a:t>x,y</a:t>
            </a:r>
            <a:endParaRPr lang="en-GB" sz="2400" dirty="0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2815772" y="3701144"/>
            <a:ext cx="10500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x </a:t>
            </a:r>
            <a:r>
              <a:rPr lang="en-GB" sz="2400" baseline="30000" dirty="0"/>
              <a:t>2</a:t>
            </a:r>
            <a:r>
              <a:rPr lang="en-GB" sz="2400" dirty="0"/>
              <a:t>,y </a:t>
            </a:r>
            <a:r>
              <a:rPr lang="en-GB" sz="2400" baseline="30000" dirty="0"/>
              <a:t>2</a:t>
            </a:r>
            <a:endParaRPr lang="en-GB" sz="2400" dirty="0"/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5021944" y="5007430"/>
            <a:ext cx="1205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x</a:t>
            </a:r>
            <a:r>
              <a:rPr lang="en-GB" sz="2400" baseline="30000" dirty="0"/>
              <a:t>2 </a:t>
            </a:r>
            <a:r>
              <a:rPr lang="en-GB" sz="2400" dirty="0"/>
              <a:t>+ y </a:t>
            </a:r>
            <a:r>
              <a:rPr lang="en-GB" sz="2400" baseline="30000" dirty="0"/>
              <a:t>2</a:t>
            </a:r>
            <a:endParaRPr lang="en-GB" sz="2400" dirty="0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6156325" y="4652963"/>
            <a:ext cx="2519363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see the difference when x = 2 and y = 5</a:t>
            </a:r>
          </a:p>
          <a:p>
            <a:pPr>
              <a:spcBef>
                <a:spcPct val="50000"/>
              </a:spcBef>
            </a:pPr>
            <a:endParaRPr lang="en-GB" b="1"/>
          </a:p>
          <a:p>
            <a:pPr>
              <a:spcBef>
                <a:spcPct val="50000"/>
              </a:spcBef>
            </a:pPr>
            <a:r>
              <a:rPr lang="en-GB" b="1"/>
              <a:t>Ans 49, 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7" grpId="0" animBg="1"/>
      <p:bldP spid="49168" grpId="0" animBg="1"/>
      <p:bldP spid="49169" grpId="0" animBg="1"/>
      <p:bldP spid="49170" grpId="0" animBg="1"/>
      <p:bldP spid="49171" grpId="0" animBg="1"/>
      <p:bldP spid="49172" grpId="0"/>
      <p:bldP spid="49173" grpId="0"/>
      <p:bldP spid="49174" grpId="0"/>
      <p:bldP spid="49175" grpId="0"/>
      <p:bldP spid="49176" grpId="0"/>
      <p:bldP spid="491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0419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477000"/>
            <a:ext cx="533400" cy="381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ED36303-0DDF-444B-89F4-A6E1C2B35D7B}" type="slidenum">
              <a:rPr lang="en-GB"/>
              <a:pPr/>
              <a:t>39</a:t>
            </a:fld>
            <a:endParaRPr lang="en-GB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328738" y="1754188"/>
            <a:ext cx="1928812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lay 4"/>
          <p:cNvSpPr/>
          <p:nvPr/>
        </p:nvSpPr>
        <p:spPr>
          <a:xfrm>
            <a:off x="3286125" y="1500188"/>
            <a:ext cx="928688" cy="1000125"/>
          </a:xfrm>
          <a:prstGeom prst="flowChartDelay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214813" y="2000250"/>
            <a:ext cx="10001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Extract 6"/>
          <p:cNvSpPr/>
          <p:nvPr/>
        </p:nvSpPr>
        <p:spPr>
          <a:xfrm rot="5400000">
            <a:off x="5143501" y="1571625"/>
            <a:ext cx="1071562" cy="928687"/>
          </a:xfrm>
          <a:prstGeom prst="flowChartExtra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6143625" y="1928813"/>
            <a:ext cx="142875" cy="21431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86500" y="2028825"/>
            <a:ext cx="10001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09713" y="5534025"/>
            <a:ext cx="192881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Delay 12"/>
          <p:cNvSpPr/>
          <p:nvPr/>
        </p:nvSpPr>
        <p:spPr>
          <a:xfrm>
            <a:off x="5614988" y="5324475"/>
            <a:ext cx="928687" cy="1000125"/>
          </a:xfrm>
          <a:prstGeom prst="flowChartDelay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98988" y="5534025"/>
            <a:ext cx="10001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Extract 14"/>
          <p:cNvSpPr/>
          <p:nvPr/>
        </p:nvSpPr>
        <p:spPr>
          <a:xfrm rot="5400000">
            <a:off x="3394076" y="5076825"/>
            <a:ext cx="1071562" cy="928687"/>
          </a:xfrm>
          <a:prstGeom prst="flowChartExtract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4408488" y="5462588"/>
            <a:ext cx="142875" cy="214312"/>
          </a:xfrm>
          <a:prstGeom prst="ellipse">
            <a:avLst/>
          </a:prstGeom>
          <a:solidFill>
            <a:schemeClr val="accent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40500" y="5853113"/>
            <a:ext cx="1000125" cy="15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35088" y="2254250"/>
            <a:ext cx="1928812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73200" y="6154738"/>
            <a:ext cx="4129088" cy="396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4" name="TextBox 20"/>
          <p:cNvSpPr txBox="1">
            <a:spLocks noChangeArrowheads="1"/>
          </p:cNvSpPr>
          <p:nvPr/>
        </p:nvSpPr>
        <p:spPr bwMode="auto">
          <a:xfrm>
            <a:off x="696913" y="1597025"/>
            <a:ext cx="550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p</a:t>
            </a:r>
          </a:p>
        </p:txBody>
      </p:sp>
      <p:sp>
        <p:nvSpPr>
          <p:cNvPr id="60435" name="TextBox 21"/>
          <p:cNvSpPr txBox="1">
            <a:spLocks noChangeArrowheads="1"/>
          </p:cNvSpPr>
          <p:nvPr/>
        </p:nvSpPr>
        <p:spPr bwMode="auto">
          <a:xfrm>
            <a:off x="703263" y="1952625"/>
            <a:ext cx="552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q</a:t>
            </a:r>
          </a:p>
        </p:txBody>
      </p:sp>
      <p:sp>
        <p:nvSpPr>
          <p:cNvPr id="60436" name="TextBox 22"/>
          <p:cNvSpPr txBox="1">
            <a:spLocks noChangeArrowheads="1"/>
          </p:cNvSpPr>
          <p:nvPr/>
        </p:nvSpPr>
        <p:spPr bwMode="auto">
          <a:xfrm>
            <a:off x="688975" y="5392738"/>
            <a:ext cx="552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p</a:t>
            </a:r>
          </a:p>
        </p:txBody>
      </p:sp>
      <p:sp>
        <p:nvSpPr>
          <p:cNvPr id="60437" name="TextBox 23"/>
          <p:cNvSpPr txBox="1">
            <a:spLocks noChangeArrowheads="1"/>
          </p:cNvSpPr>
          <p:nvPr/>
        </p:nvSpPr>
        <p:spPr bwMode="auto">
          <a:xfrm>
            <a:off x="682625" y="6053138"/>
            <a:ext cx="550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q</a:t>
            </a:r>
          </a:p>
        </p:txBody>
      </p:sp>
      <p:sp>
        <p:nvSpPr>
          <p:cNvPr id="60438" name="TextBox 24"/>
          <p:cNvSpPr txBox="1">
            <a:spLocks noChangeArrowheads="1"/>
          </p:cNvSpPr>
          <p:nvPr/>
        </p:nvSpPr>
        <p:spPr bwMode="auto">
          <a:xfrm>
            <a:off x="4230688" y="1546225"/>
            <a:ext cx="922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p.q</a:t>
            </a:r>
          </a:p>
        </p:txBody>
      </p:sp>
      <p:sp>
        <p:nvSpPr>
          <p:cNvPr id="60439" name="TextBox 25"/>
          <p:cNvSpPr txBox="1">
            <a:spLocks noChangeArrowheads="1"/>
          </p:cNvSpPr>
          <p:nvPr/>
        </p:nvSpPr>
        <p:spPr bwMode="auto">
          <a:xfrm>
            <a:off x="7489825" y="1843088"/>
            <a:ext cx="1058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(p.q)'</a:t>
            </a:r>
            <a:endParaRPr lang="en-GB" sz="2400" b="1"/>
          </a:p>
        </p:txBody>
      </p:sp>
      <p:sp>
        <p:nvSpPr>
          <p:cNvPr id="60440" name="TextBox 26"/>
          <p:cNvSpPr txBox="1">
            <a:spLocks noChangeArrowheads="1"/>
          </p:cNvSpPr>
          <p:nvPr/>
        </p:nvSpPr>
        <p:spPr bwMode="auto">
          <a:xfrm>
            <a:off x="7642225" y="5726113"/>
            <a:ext cx="10588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p'.q</a:t>
            </a:r>
          </a:p>
        </p:txBody>
      </p:sp>
      <p:sp>
        <p:nvSpPr>
          <p:cNvPr id="60441" name="TextBox 27"/>
          <p:cNvSpPr txBox="1">
            <a:spLocks noChangeArrowheads="1"/>
          </p:cNvSpPr>
          <p:nvPr/>
        </p:nvSpPr>
        <p:spPr bwMode="auto">
          <a:xfrm>
            <a:off x="4484688" y="5021263"/>
            <a:ext cx="1060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p'</a:t>
            </a:r>
          </a:p>
        </p:txBody>
      </p:sp>
      <p:sp>
        <p:nvSpPr>
          <p:cNvPr id="60442" name="TextBox 28"/>
          <p:cNvSpPr txBox="1">
            <a:spLocks noChangeArrowheads="1"/>
          </p:cNvSpPr>
          <p:nvPr/>
        </p:nvSpPr>
        <p:spPr bwMode="auto">
          <a:xfrm>
            <a:off x="769938" y="2728913"/>
            <a:ext cx="7894637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If p: He likes video games		q : He is quiet</a:t>
            </a:r>
          </a:p>
          <a:p>
            <a:r>
              <a:rPr lang="en-GB" sz="2400"/>
              <a:t>The order of the composition is the difference between</a:t>
            </a:r>
          </a:p>
          <a:p>
            <a:r>
              <a:rPr lang="en-GB" sz="2400"/>
              <a:t> </a:t>
            </a:r>
          </a:p>
          <a:p>
            <a:r>
              <a:rPr lang="en-GB" sz="2400"/>
              <a:t>He doesn’t like video games or he is not quiet</a:t>
            </a:r>
          </a:p>
          <a:p>
            <a:r>
              <a:rPr lang="en-GB" sz="2400"/>
              <a:t>He doesn’t like video games but he is quiet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 pass this course</a:t>
            </a:r>
            <a:endParaRPr lang="en-US" dirty="0" smtClean="0"/>
          </a:p>
        </p:txBody>
      </p:sp>
      <p:sp>
        <p:nvSpPr>
          <p:cNvPr id="2765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must make the effort to understand everything</a:t>
            </a:r>
          </a:p>
          <a:p>
            <a:r>
              <a:rPr lang="en-US" dirty="0" smtClean="0"/>
              <a:t>ATTEND on time and regularly</a:t>
            </a:r>
          </a:p>
          <a:p>
            <a:r>
              <a:rPr lang="en-US" dirty="0" smtClean="0"/>
              <a:t>ASK your tutor to explain any problems once you have tried the examples</a:t>
            </a:r>
          </a:p>
          <a:p>
            <a:r>
              <a:rPr lang="en-US" dirty="0" smtClean="0"/>
              <a:t>COMPLETE all the tutorials on time</a:t>
            </a:r>
          </a:p>
          <a:p>
            <a:pPr lvl="1"/>
            <a:r>
              <a:rPr lang="en-US" dirty="0" smtClean="0"/>
              <a:t>Bring A4 paper, pens, calculator for tutorials</a:t>
            </a:r>
          </a:p>
          <a:p>
            <a:r>
              <a:rPr lang="en-US" dirty="0" smtClean="0"/>
              <a:t>REVISE all topics for the exam</a:t>
            </a:r>
          </a:p>
          <a:p>
            <a:r>
              <a:rPr lang="en-US" dirty="0" smtClean="0"/>
              <a:t>DO your best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101B6ED-D960-48DA-9989-2D5FFDCDEE4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1443" name="Slide Number Placeholder 3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477000"/>
            <a:ext cx="533400" cy="381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E4B66FE-8782-449B-A857-9BEBD8EA2770}" type="slidenum">
              <a:rPr lang="en-GB"/>
              <a:pPr/>
              <a:t>40</a:t>
            </a:fld>
            <a:endParaRPr lang="en-GB"/>
          </a:p>
        </p:txBody>
      </p:sp>
      <p:grpSp>
        <p:nvGrpSpPr>
          <p:cNvPr id="61444" name="Group 22"/>
          <p:cNvGrpSpPr>
            <a:grpSpLocks/>
          </p:cNvGrpSpPr>
          <p:nvPr/>
        </p:nvGrpSpPr>
        <p:grpSpPr bwMode="auto">
          <a:xfrm>
            <a:off x="684213" y="836613"/>
            <a:ext cx="7737475" cy="2517775"/>
            <a:chOff x="455" y="846"/>
            <a:chExt cx="3753" cy="846"/>
          </a:xfrm>
        </p:grpSpPr>
        <p:sp>
          <p:nvSpPr>
            <p:cNvPr id="61457" name="Rectangle 4"/>
            <p:cNvSpPr>
              <a:spLocks noChangeArrowheads="1"/>
            </p:cNvSpPr>
            <p:nvPr/>
          </p:nvSpPr>
          <p:spPr bwMode="auto">
            <a:xfrm>
              <a:off x="1457" y="125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8" name="Oval 5"/>
            <p:cNvSpPr>
              <a:spLocks noChangeArrowheads="1"/>
            </p:cNvSpPr>
            <p:nvPr/>
          </p:nvSpPr>
          <p:spPr bwMode="auto">
            <a:xfrm>
              <a:off x="455" y="1220"/>
              <a:ext cx="618" cy="33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Text Box 6"/>
            <p:cNvSpPr txBox="1">
              <a:spLocks noChangeArrowheads="1"/>
            </p:cNvSpPr>
            <p:nvPr/>
          </p:nvSpPr>
          <p:spPr bwMode="auto">
            <a:xfrm>
              <a:off x="1461" y="1279"/>
              <a:ext cx="154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GB" sz="2000"/>
                <a:t>f</a:t>
              </a:r>
              <a:endParaRPr lang="en-GB"/>
            </a:p>
          </p:txBody>
        </p:sp>
        <p:sp>
          <p:nvSpPr>
            <p:cNvPr id="61460" name="Text Box 7"/>
            <p:cNvSpPr txBox="1">
              <a:spLocks noChangeArrowheads="1"/>
            </p:cNvSpPr>
            <p:nvPr/>
          </p:nvSpPr>
          <p:spPr bwMode="auto">
            <a:xfrm>
              <a:off x="487" y="846"/>
              <a:ext cx="44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/>
                <a:t>inputs</a:t>
              </a:r>
              <a:endParaRPr lang="en-GB"/>
            </a:p>
          </p:txBody>
        </p:sp>
        <p:sp>
          <p:nvSpPr>
            <p:cNvPr id="61461" name="Oval 8"/>
            <p:cNvSpPr>
              <a:spLocks noChangeArrowheads="1"/>
            </p:cNvSpPr>
            <p:nvPr/>
          </p:nvSpPr>
          <p:spPr bwMode="auto">
            <a:xfrm>
              <a:off x="2009" y="1309"/>
              <a:ext cx="564" cy="2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Text Box 9"/>
            <p:cNvSpPr txBox="1">
              <a:spLocks noChangeArrowheads="1"/>
            </p:cNvSpPr>
            <p:nvPr/>
          </p:nvSpPr>
          <p:spPr bwMode="auto">
            <a:xfrm>
              <a:off x="2111" y="1348"/>
              <a:ext cx="373" cy="1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/>
                <a:t>ran f</a:t>
              </a:r>
              <a:endParaRPr lang="en-GB"/>
            </a:p>
          </p:txBody>
        </p:sp>
        <p:sp>
          <p:nvSpPr>
            <p:cNvPr id="61463" name="Rectangle 10"/>
            <p:cNvSpPr>
              <a:spLocks noChangeArrowheads="1"/>
            </p:cNvSpPr>
            <p:nvPr/>
          </p:nvSpPr>
          <p:spPr bwMode="auto">
            <a:xfrm>
              <a:off x="3107" y="128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Oval 11"/>
            <p:cNvSpPr>
              <a:spLocks noChangeArrowheads="1"/>
            </p:cNvSpPr>
            <p:nvPr/>
          </p:nvSpPr>
          <p:spPr bwMode="auto">
            <a:xfrm>
              <a:off x="1970" y="964"/>
              <a:ext cx="797" cy="72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2565" y="1402"/>
              <a:ext cx="536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305" y="1418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67" name="Text Box 14"/>
            <p:cNvSpPr txBox="1">
              <a:spLocks noChangeArrowheads="1"/>
            </p:cNvSpPr>
            <p:nvPr/>
          </p:nvSpPr>
          <p:spPr bwMode="auto">
            <a:xfrm>
              <a:off x="3111" y="1284"/>
              <a:ext cx="159" cy="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r>
                <a:rPr lang="en-GB" sz="2000"/>
                <a:t>g</a:t>
              </a:r>
              <a:endParaRPr lang="en-GB"/>
            </a:p>
          </p:txBody>
        </p:sp>
        <p:sp>
          <p:nvSpPr>
            <p:cNvPr id="61468" name="Oval 15"/>
            <p:cNvSpPr>
              <a:spLocks noChangeArrowheads="1"/>
            </p:cNvSpPr>
            <p:nvPr/>
          </p:nvSpPr>
          <p:spPr bwMode="auto">
            <a:xfrm>
              <a:off x="3665" y="1256"/>
              <a:ext cx="456" cy="34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Text Box 16"/>
            <p:cNvSpPr txBox="1">
              <a:spLocks noChangeArrowheads="1"/>
            </p:cNvSpPr>
            <p:nvPr/>
          </p:nvSpPr>
          <p:spPr bwMode="auto">
            <a:xfrm>
              <a:off x="3743" y="1342"/>
              <a:ext cx="364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/>
                <a:t>ran g</a:t>
              </a:r>
              <a:endParaRPr lang="en-GB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719" y="896"/>
              <a:ext cx="489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/>
                <a:t>outputs</a:t>
              </a:r>
              <a:endParaRPr lang="en-GB"/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509" y="1297"/>
              <a:ext cx="543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b="1"/>
                <a:t>domain f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2076" y="1089"/>
              <a:ext cx="610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000"/>
                <a:t>domain g</a:t>
              </a:r>
              <a:endParaRPr lang="en-GB"/>
            </a:p>
          </p:txBody>
        </p:sp>
        <p:sp>
          <p:nvSpPr>
            <p:cNvPr id="61473" name="Line 20"/>
            <p:cNvSpPr>
              <a:spLocks noChangeShapeType="1"/>
            </p:cNvSpPr>
            <p:nvPr/>
          </p:nvSpPr>
          <p:spPr bwMode="auto">
            <a:xfrm>
              <a:off x="1661" y="1394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474" name="Line 21"/>
            <p:cNvSpPr>
              <a:spLocks noChangeShapeType="1"/>
            </p:cNvSpPr>
            <p:nvPr/>
          </p:nvSpPr>
          <p:spPr bwMode="auto">
            <a:xfrm>
              <a:off x="1097" y="1388"/>
              <a:ext cx="3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1445" name="Rectangle 23"/>
          <p:cNvSpPr>
            <a:spLocks noChangeArrowheads="1"/>
          </p:cNvSpPr>
          <p:nvPr/>
        </p:nvSpPr>
        <p:spPr bwMode="auto">
          <a:xfrm>
            <a:off x="1042988" y="333375"/>
            <a:ext cx="61928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>
                <a:solidFill>
                  <a:srgbClr val="FF3300"/>
                </a:solidFill>
                <a:sym typeface="Symbol" pitchFamily="18" charset="2"/>
              </a:rPr>
              <a:t>Note the restricted domains and co-domains</a:t>
            </a:r>
            <a:endParaRPr lang="en-GB">
              <a:solidFill>
                <a:srgbClr val="FF3300"/>
              </a:solidFill>
              <a:sym typeface="Symbol" pitchFamily="18" charset="2"/>
            </a:endParaRPr>
          </a:p>
          <a:p>
            <a:pPr algn="ctr"/>
            <a:r>
              <a:rPr lang="en-GB" b="1">
                <a:solidFill>
                  <a:srgbClr val="FF3300"/>
                </a:solidFill>
                <a:sym typeface="Symbol" pitchFamily="18" charset="2"/>
              </a:rPr>
              <a:t>range 1st </a:t>
            </a:r>
            <a:r>
              <a:rPr lang="en-GB" b="1">
                <a:solidFill>
                  <a:srgbClr val="FF3300"/>
                </a:solidFill>
              </a:rPr>
              <a:t>   </a:t>
            </a:r>
            <a:r>
              <a:rPr lang="en-GB" b="1">
                <a:solidFill>
                  <a:srgbClr val="FF3300"/>
                </a:solidFill>
                <a:sym typeface="Symbol" pitchFamily="18" charset="2"/>
              </a:rPr>
              <a:t>domain 2nd</a:t>
            </a:r>
          </a:p>
        </p:txBody>
      </p:sp>
      <p:grpSp>
        <p:nvGrpSpPr>
          <p:cNvPr id="61446" name="Group 35"/>
          <p:cNvGrpSpPr>
            <a:grpSpLocks/>
          </p:cNvGrpSpPr>
          <p:nvPr/>
        </p:nvGrpSpPr>
        <p:grpSpPr bwMode="auto">
          <a:xfrm>
            <a:off x="2771775" y="2852738"/>
            <a:ext cx="5832475" cy="3386137"/>
            <a:chOff x="1746" y="1797"/>
            <a:chExt cx="3674" cy="2133"/>
          </a:xfrm>
        </p:grpSpPr>
        <p:sp>
          <p:nvSpPr>
            <p:cNvPr id="61447" name="Rectangle 24"/>
            <p:cNvSpPr>
              <a:spLocks noChangeArrowheads="1"/>
            </p:cNvSpPr>
            <p:nvPr/>
          </p:nvSpPr>
          <p:spPr bwMode="auto">
            <a:xfrm>
              <a:off x="1746" y="2523"/>
              <a:ext cx="680" cy="4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8" name="Rectangle 25"/>
            <p:cNvSpPr>
              <a:spLocks noChangeArrowheads="1"/>
            </p:cNvSpPr>
            <p:nvPr/>
          </p:nvSpPr>
          <p:spPr bwMode="auto">
            <a:xfrm>
              <a:off x="2925" y="3385"/>
              <a:ext cx="816" cy="545"/>
            </a:xfrm>
            <a:prstGeom prst="rect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49" name="AutoShape 27"/>
            <p:cNvSpPr>
              <a:spLocks noChangeArrowheads="1"/>
            </p:cNvSpPr>
            <p:nvPr/>
          </p:nvSpPr>
          <p:spPr bwMode="auto">
            <a:xfrm flipV="1">
              <a:off x="2472" y="2659"/>
              <a:ext cx="99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0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0" name="AutoShape 28"/>
            <p:cNvSpPr>
              <a:spLocks noChangeArrowheads="1"/>
            </p:cNvSpPr>
            <p:nvPr/>
          </p:nvSpPr>
          <p:spPr bwMode="auto">
            <a:xfrm>
              <a:off x="3833" y="3430"/>
              <a:ext cx="907" cy="454"/>
            </a:xfrm>
            <a:prstGeom prst="rightArrow">
              <a:avLst>
                <a:gd name="adj1" fmla="val 50000"/>
                <a:gd name="adj2" fmla="val 49945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1" name="AutoShape 29"/>
            <p:cNvSpPr>
              <a:spLocks noChangeArrowheads="1"/>
            </p:cNvSpPr>
            <p:nvPr/>
          </p:nvSpPr>
          <p:spPr bwMode="auto">
            <a:xfrm>
              <a:off x="1882" y="2024"/>
              <a:ext cx="408" cy="40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2" name="Text Box 30"/>
            <p:cNvSpPr txBox="1">
              <a:spLocks noChangeArrowheads="1"/>
            </p:cNvSpPr>
            <p:nvPr/>
          </p:nvSpPr>
          <p:spPr bwMode="auto">
            <a:xfrm>
              <a:off x="1837" y="2659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f</a:t>
              </a:r>
            </a:p>
          </p:txBody>
        </p:sp>
        <p:sp>
          <p:nvSpPr>
            <p:cNvPr id="61453" name="Text Box 31"/>
            <p:cNvSpPr txBox="1">
              <a:spLocks noChangeArrowheads="1"/>
            </p:cNvSpPr>
            <p:nvPr/>
          </p:nvSpPr>
          <p:spPr bwMode="auto">
            <a:xfrm>
              <a:off x="3061" y="3566"/>
              <a:ext cx="4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g</a:t>
              </a:r>
            </a:p>
          </p:txBody>
        </p:sp>
        <p:sp>
          <p:nvSpPr>
            <p:cNvPr id="61454" name="Text Box 32"/>
            <p:cNvSpPr txBox="1">
              <a:spLocks noChangeArrowheads="1"/>
            </p:cNvSpPr>
            <p:nvPr/>
          </p:nvSpPr>
          <p:spPr bwMode="auto">
            <a:xfrm>
              <a:off x="1973" y="1797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61455" name="Text Box 33"/>
            <p:cNvSpPr txBox="1">
              <a:spLocks noChangeArrowheads="1"/>
            </p:cNvSpPr>
            <p:nvPr/>
          </p:nvSpPr>
          <p:spPr bwMode="auto">
            <a:xfrm>
              <a:off x="3424" y="2704"/>
              <a:ext cx="5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dirty="0"/>
                <a:t>f(x)</a:t>
              </a:r>
            </a:p>
          </p:txBody>
        </p:sp>
        <p:sp>
          <p:nvSpPr>
            <p:cNvPr id="61456" name="Text Box 34"/>
            <p:cNvSpPr txBox="1">
              <a:spLocks noChangeArrowheads="1"/>
            </p:cNvSpPr>
            <p:nvPr/>
          </p:nvSpPr>
          <p:spPr bwMode="auto">
            <a:xfrm>
              <a:off x="4791" y="3566"/>
              <a:ext cx="6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dirty="0"/>
                <a:t>g(f(x))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Nesting/Composition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We use the same processes in Excel and Access</a:t>
            </a:r>
          </a:p>
          <a:p>
            <a:pPr>
              <a:buFontTx/>
              <a:buNone/>
            </a:pPr>
            <a:r>
              <a:rPr lang="en-GB" sz="2800" smtClean="0">
                <a:solidFill>
                  <a:schemeClr val="accent2"/>
                </a:solidFill>
              </a:rPr>
              <a:t>=IF(AND(B2 &gt; 29,E2 &gt; 29, F2 &gt; 39),"Pass"," ")</a:t>
            </a:r>
          </a:p>
          <a:p>
            <a:r>
              <a:rPr lang="en-GB" sz="2800" smtClean="0"/>
              <a:t>This is a formula designed to put </a:t>
            </a:r>
            <a:r>
              <a:rPr lang="en-GB" sz="2800" smtClean="0">
                <a:solidFill>
                  <a:srgbClr val="0070C0"/>
                </a:solidFill>
              </a:rPr>
              <a:t>Pass</a:t>
            </a:r>
            <a:r>
              <a:rPr lang="en-GB" sz="2800" smtClean="0"/>
              <a:t> in a column after checking cwk and exam marks (held in columns B and E) are 30 or more and the total mark (held in column F) is 40 or more</a:t>
            </a:r>
          </a:p>
          <a:p>
            <a:r>
              <a:rPr lang="en-GB" sz="2800" smtClean="0"/>
              <a:t>You compete the AND before evaluating the IF</a:t>
            </a:r>
          </a:p>
        </p:txBody>
      </p:sp>
      <p:sp>
        <p:nvSpPr>
          <p:cNvPr id="6246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1809A2B-0849-403D-BD77-CAAE3CC7DCEF}" type="slidenum">
              <a:rPr lang="en-GB"/>
              <a:pPr>
                <a:defRPr/>
              </a:pPr>
              <a:t>41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Numerical example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57929" y="1600200"/>
            <a:ext cx="7039429" cy="4495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GB" dirty="0" smtClean="0"/>
              <a:t>f : N</a:t>
            </a:r>
            <a:r>
              <a:rPr lang="en-GB" dirty="0" smtClean="0">
                <a:sym typeface="Symbol" pitchFamily="18" charset="2"/>
              </a:rPr>
              <a:t></a:t>
            </a:r>
            <a:r>
              <a:rPr lang="en-GB" dirty="0" smtClean="0"/>
              <a:t>N  f : x</a:t>
            </a:r>
            <a:r>
              <a:rPr lang="en-GB" dirty="0" smtClean="0">
                <a:sym typeface="Symbol" pitchFamily="18" charset="2"/>
              </a:rPr>
              <a:t></a:t>
            </a:r>
            <a:r>
              <a:rPr lang="en-GB" dirty="0" smtClean="0"/>
              <a:t>2x    (doubles everything)  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dirty="0" smtClean="0"/>
              <a:t>g : R</a:t>
            </a:r>
            <a:r>
              <a:rPr lang="en-GB" dirty="0" smtClean="0">
                <a:sym typeface="Symbol" pitchFamily="18" charset="2"/>
              </a:rPr>
              <a:t></a:t>
            </a:r>
            <a:r>
              <a:rPr lang="en-GB" dirty="0" smtClean="0"/>
              <a:t>R   where g : x</a:t>
            </a:r>
            <a:r>
              <a:rPr lang="en-GB" dirty="0" smtClean="0">
                <a:sym typeface="Symbol" pitchFamily="18" charset="2"/>
              </a:rPr>
              <a:t></a:t>
            </a:r>
            <a:r>
              <a:rPr lang="en-GB" dirty="0" smtClean="0"/>
              <a:t>x+1 (adds 1 on)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GB" dirty="0" smtClean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dirty="0" smtClean="0"/>
              <a:t>You can’t form   f o g because the range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dirty="0" smtClean="0"/>
              <a:t>of the first function is R and is not a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dirty="0" smtClean="0"/>
              <a:t>subset of N.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dirty="0" smtClean="0"/>
              <a:t>You can form g o f  because the range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GB" dirty="0" smtClean="0"/>
              <a:t>of f is contained in the  domain of g.</a:t>
            </a:r>
          </a:p>
          <a:p>
            <a:pPr>
              <a:lnSpc>
                <a:spcPct val="90000"/>
              </a:lnSpc>
            </a:pPr>
            <a:endParaRPr lang="en-GB" dirty="0" smtClean="0"/>
          </a:p>
        </p:txBody>
      </p:sp>
      <p:sp>
        <p:nvSpPr>
          <p:cNvPr id="6349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E3D856E-CE62-4B9F-8963-5ADEA74CF97B}" type="slidenum">
              <a:rPr lang="en-GB"/>
              <a:pPr>
                <a:defRPr/>
              </a:pPr>
              <a:t>42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4515" name="Slide Number Placeholder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E2633717-88E0-44CA-B6CD-973BA9216EE7}" type="slidenum">
              <a:rPr lang="en-GB"/>
              <a:pPr/>
              <a:t>43</a:t>
            </a:fld>
            <a:endParaRPr lang="en-GB"/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900113" y="1289050"/>
            <a:ext cx="973137" cy="644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6"/>
          <p:cNvSpPr>
            <a:spLocks noChangeArrowheads="1"/>
          </p:cNvSpPr>
          <p:nvPr/>
        </p:nvSpPr>
        <p:spPr bwMode="auto">
          <a:xfrm>
            <a:off x="2587625" y="2511425"/>
            <a:ext cx="1166813" cy="7731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 flipV="1">
            <a:off x="1938338" y="1482725"/>
            <a:ext cx="1428750" cy="10287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3886200" y="2574925"/>
            <a:ext cx="1296988" cy="644525"/>
          </a:xfrm>
          <a:prstGeom prst="rightArrow">
            <a:avLst>
              <a:gd name="adj1" fmla="val 50000"/>
              <a:gd name="adj2" fmla="val 50308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AutoShape 9"/>
          <p:cNvSpPr>
            <a:spLocks noChangeArrowheads="1"/>
          </p:cNvSpPr>
          <p:nvPr/>
        </p:nvSpPr>
        <p:spPr bwMode="auto">
          <a:xfrm>
            <a:off x="1095375" y="582613"/>
            <a:ext cx="582613" cy="5778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1030288" y="1482725"/>
            <a:ext cx="5842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f</a:t>
            </a:r>
          </a:p>
        </p:txBody>
      </p:sp>
      <p:sp>
        <p:nvSpPr>
          <p:cNvPr id="64522" name="Text Box 11"/>
          <p:cNvSpPr txBox="1">
            <a:spLocks noChangeArrowheads="1"/>
          </p:cNvSpPr>
          <p:nvPr/>
        </p:nvSpPr>
        <p:spPr bwMode="auto">
          <a:xfrm>
            <a:off x="2781300" y="2768600"/>
            <a:ext cx="5857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g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225550" y="260350"/>
            <a:ext cx="454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3300413" y="1546225"/>
            <a:ext cx="64928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378450" y="2768600"/>
            <a:ext cx="7778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</a:t>
            </a:r>
          </a:p>
        </p:txBody>
      </p:sp>
      <p:sp>
        <p:nvSpPr>
          <p:cNvPr id="64526" name="Rectangle 16"/>
          <p:cNvSpPr>
            <a:spLocks noChangeArrowheads="1"/>
          </p:cNvSpPr>
          <p:nvPr/>
        </p:nvSpPr>
        <p:spPr bwMode="auto">
          <a:xfrm>
            <a:off x="900113" y="4171950"/>
            <a:ext cx="973137" cy="6429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Rectangle 17"/>
          <p:cNvSpPr>
            <a:spLocks noChangeArrowheads="1"/>
          </p:cNvSpPr>
          <p:nvPr/>
        </p:nvSpPr>
        <p:spPr bwMode="auto">
          <a:xfrm>
            <a:off x="2587625" y="5394325"/>
            <a:ext cx="1166813" cy="771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 flipV="1">
            <a:off x="1938338" y="4364038"/>
            <a:ext cx="1428750" cy="1030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AutoShape 20"/>
          <p:cNvSpPr>
            <a:spLocks noChangeArrowheads="1"/>
          </p:cNvSpPr>
          <p:nvPr/>
        </p:nvSpPr>
        <p:spPr bwMode="auto">
          <a:xfrm>
            <a:off x="1095375" y="3463925"/>
            <a:ext cx="582613" cy="5778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Text Box 21"/>
          <p:cNvSpPr txBox="1">
            <a:spLocks noChangeArrowheads="1"/>
          </p:cNvSpPr>
          <p:nvPr/>
        </p:nvSpPr>
        <p:spPr bwMode="auto">
          <a:xfrm>
            <a:off x="1030288" y="4364038"/>
            <a:ext cx="58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g</a:t>
            </a:r>
          </a:p>
        </p:txBody>
      </p:sp>
      <p:sp>
        <p:nvSpPr>
          <p:cNvPr id="64531" name="Text Box 22"/>
          <p:cNvSpPr txBox="1">
            <a:spLocks noChangeArrowheads="1"/>
          </p:cNvSpPr>
          <p:nvPr/>
        </p:nvSpPr>
        <p:spPr bwMode="auto">
          <a:xfrm>
            <a:off x="2781300" y="5649913"/>
            <a:ext cx="58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f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225550" y="3141663"/>
            <a:ext cx="454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</a:t>
            </a:r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3300413" y="4427538"/>
            <a:ext cx="649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</a:t>
            </a:r>
          </a:p>
        </p:txBody>
      </p:sp>
      <p:sp>
        <p:nvSpPr>
          <p:cNvPr id="64534" name="Rectangle 26"/>
          <p:cNvSpPr>
            <a:spLocks noChangeArrowheads="1"/>
          </p:cNvSpPr>
          <p:nvPr/>
        </p:nvSpPr>
        <p:spPr bwMode="auto">
          <a:xfrm>
            <a:off x="4572000" y="2603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f : N</a:t>
            </a:r>
            <a:r>
              <a:rPr lang="en-GB" b="1">
                <a:sym typeface="Symbol" pitchFamily="18" charset="2"/>
              </a:rPr>
              <a:t></a:t>
            </a:r>
            <a:r>
              <a:rPr lang="en-GB" b="1"/>
              <a:t>N  f : x</a:t>
            </a:r>
            <a:r>
              <a:rPr lang="en-GB" b="1">
                <a:sym typeface="Symbol" pitchFamily="18" charset="2"/>
              </a:rPr>
              <a:t></a:t>
            </a:r>
            <a:r>
              <a:rPr lang="en-GB" b="1"/>
              <a:t>2x       </a:t>
            </a:r>
          </a:p>
          <a:p>
            <a:r>
              <a:rPr lang="en-GB" b="1"/>
              <a:t>g : R</a:t>
            </a:r>
            <a:r>
              <a:rPr lang="en-GB" b="1">
                <a:sym typeface="Symbol" pitchFamily="18" charset="2"/>
              </a:rPr>
              <a:t></a:t>
            </a:r>
            <a:r>
              <a:rPr lang="en-GB" b="1"/>
              <a:t>R   where g : x</a:t>
            </a:r>
            <a:r>
              <a:rPr lang="en-GB" b="1">
                <a:sym typeface="Symbol" pitchFamily="18" charset="2"/>
              </a:rPr>
              <a:t></a:t>
            </a:r>
            <a:r>
              <a:rPr lang="en-GB" b="1"/>
              <a:t>x+1</a:t>
            </a:r>
          </a:p>
        </p:txBody>
      </p:sp>
      <p:sp>
        <p:nvSpPr>
          <p:cNvPr id="40987" name="AutoShape 27"/>
          <p:cNvSpPr>
            <a:spLocks noChangeArrowheads="1"/>
          </p:cNvSpPr>
          <p:nvPr/>
        </p:nvSpPr>
        <p:spPr bwMode="auto">
          <a:xfrm>
            <a:off x="3924300" y="4076700"/>
            <a:ext cx="2157186" cy="1496786"/>
          </a:xfrm>
          <a:prstGeom prst="cloudCallout">
            <a:avLst>
              <a:gd name="adj1" fmla="val -71370"/>
              <a:gd name="adj2" fmla="val 39968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GB"/>
              <a:t>f cannot take in Real numbers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6443663" y="1844675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This is g o f</a:t>
            </a:r>
          </a:p>
          <a:p>
            <a:r>
              <a:rPr lang="en-GB" b="1">
                <a:solidFill>
                  <a:schemeClr val="accent2"/>
                </a:solidFill>
              </a:rPr>
              <a:t>And is OK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6300788" y="3933825"/>
            <a:ext cx="23558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This is f o g</a:t>
            </a:r>
          </a:p>
          <a:p>
            <a:r>
              <a:rPr lang="en-GB" b="1">
                <a:solidFill>
                  <a:schemeClr val="accent2"/>
                </a:solidFill>
              </a:rPr>
              <a:t>And is not possible </a:t>
            </a:r>
          </a:p>
          <a:p>
            <a:endParaRPr lang="en-GB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8" grpId="0" animBg="1"/>
      <p:bldP spid="40969" grpId="0" animBg="1"/>
      <p:bldP spid="40972" grpId="0"/>
      <p:bldP spid="40973" grpId="0"/>
      <p:bldP spid="40974" grpId="0"/>
      <p:bldP spid="40978" grpId="0" animBg="1"/>
      <p:bldP spid="40980" grpId="0" animBg="1"/>
      <p:bldP spid="40983" grpId="0"/>
      <p:bldP spid="40984" grpId="0"/>
      <p:bldP spid="40987" grpId="0" animBg="1"/>
      <p:bldP spid="40988" grpId="0"/>
      <p:bldP spid="4098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5539" name="Slide Number Placeholder 20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4428483C-9F65-47AB-B56A-CC84F050CA7A}" type="slidenum">
              <a:rPr lang="en-GB"/>
              <a:pPr/>
              <a:t>44</a:t>
            </a:fld>
            <a:endParaRPr lang="en-GB"/>
          </a:p>
        </p:txBody>
      </p:sp>
      <p:grpSp>
        <p:nvGrpSpPr>
          <p:cNvPr id="65540" name="Group 2"/>
          <p:cNvGrpSpPr>
            <a:grpSpLocks/>
          </p:cNvGrpSpPr>
          <p:nvPr/>
        </p:nvGrpSpPr>
        <p:grpSpPr bwMode="auto">
          <a:xfrm>
            <a:off x="900113" y="260350"/>
            <a:ext cx="5256212" cy="3024188"/>
            <a:chOff x="1746" y="1797"/>
            <a:chExt cx="3674" cy="2133"/>
          </a:xfrm>
        </p:grpSpPr>
        <p:sp>
          <p:nvSpPr>
            <p:cNvPr id="65547" name="Rectangle 3"/>
            <p:cNvSpPr>
              <a:spLocks noChangeArrowheads="1"/>
            </p:cNvSpPr>
            <p:nvPr/>
          </p:nvSpPr>
          <p:spPr bwMode="auto">
            <a:xfrm>
              <a:off x="1746" y="2523"/>
              <a:ext cx="680" cy="4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8" name="Rectangle 4"/>
            <p:cNvSpPr>
              <a:spLocks noChangeArrowheads="1"/>
            </p:cNvSpPr>
            <p:nvPr/>
          </p:nvSpPr>
          <p:spPr bwMode="auto">
            <a:xfrm>
              <a:off x="2925" y="3385"/>
              <a:ext cx="816" cy="545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49" name="AutoShape 5"/>
            <p:cNvSpPr>
              <a:spLocks noChangeArrowheads="1"/>
            </p:cNvSpPr>
            <p:nvPr/>
          </p:nvSpPr>
          <p:spPr bwMode="auto">
            <a:xfrm flipV="1">
              <a:off x="2472" y="2659"/>
              <a:ext cx="998" cy="7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4400 h 21600"/>
                <a:gd name="T20" fmla="*/ 1850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7200"/>
                  </a:lnTo>
                  <a:lnTo>
                    <a:pt x="12343" y="7200"/>
                  </a:lnTo>
                  <a:lnTo>
                    <a:pt x="12343" y="14400"/>
                  </a:lnTo>
                  <a:lnTo>
                    <a:pt x="0" y="14400"/>
                  </a:lnTo>
                  <a:lnTo>
                    <a:pt x="0" y="21600"/>
                  </a:lnTo>
                  <a:lnTo>
                    <a:pt x="18514" y="21600"/>
                  </a:lnTo>
                  <a:lnTo>
                    <a:pt x="18514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AutoShape 6"/>
            <p:cNvSpPr>
              <a:spLocks noChangeArrowheads="1"/>
            </p:cNvSpPr>
            <p:nvPr/>
          </p:nvSpPr>
          <p:spPr bwMode="auto">
            <a:xfrm>
              <a:off x="3833" y="3430"/>
              <a:ext cx="907" cy="454"/>
            </a:xfrm>
            <a:prstGeom prst="rightArrow">
              <a:avLst>
                <a:gd name="adj1" fmla="val 50000"/>
                <a:gd name="adj2" fmla="val 49945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AutoShape 7"/>
            <p:cNvSpPr>
              <a:spLocks noChangeArrowheads="1"/>
            </p:cNvSpPr>
            <p:nvPr/>
          </p:nvSpPr>
          <p:spPr bwMode="auto">
            <a:xfrm>
              <a:off x="1882" y="2024"/>
              <a:ext cx="408" cy="408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Text Box 8"/>
            <p:cNvSpPr txBox="1">
              <a:spLocks noChangeArrowheads="1"/>
            </p:cNvSpPr>
            <p:nvPr/>
          </p:nvSpPr>
          <p:spPr bwMode="auto">
            <a:xfrm>
              <a:off x="1837" y="2659"/>
              <a:ext cx="40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f</a:t>
              </a:r>
            </a:p>
          </p:txBody>
        </p:sp>
        <p:sp>
          <p:nvSpPr>
            <p:cNvPr id="65553" name="Text Box 9"/>
            <p:cNvSpPr txBox="1">
              <a:spLocks noChangeArrowheads="1"/>
            </p:cNvSpPr>
            <p:nvPr/>
          </p:nvSpPr>
          <p:spPr bwMode="auto">
            <a:xfrm>
              <a:off x="3061" y="3566"/>
              <a:ext cx="409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g</a:t>
              </a:r>
            </a:p>
          </p:txBody>
        </p:sp>
        <p:sp>
          <p:nvSpPr>
            <p:cNvPr id="65554" name="Text Box 10"/>
            <p:cNvSpPr txBox="1">
              <a:spLocks noChangeArrowheads="1"/>
            </p:cNvSpPr>
            <p:nvPr/>
          </p:nvSpPr>
          <p:spPr bwMode="auto">
            <a:xfrm>
              <a:off x="1973" y="1797"/>
              <a:ext cx="318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N</a:t>
              </a:r>
            </a:p>
          </p:txBody>
        </p:sp>
        <p:sp>
          <p:nvSpPr>
            <p:cNvPr id="65555" name="Text Box 11"/>
            <p:cNvSpPr txBox="1">
              <a:spLocks noChangeArrowheads="1"/>
            </p:cNvSpPr>
            <p:nvPr/>
          </p:nvSpPr>
          <p:spPr bwMode="auto">
            <a:xfrm>
              <a:off x="3424" y="2704"/>
              <a:ext cx="45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N</a:t>
              </a:r>
            </a:p>
          </p:txBody>
        </p:sp>
        <p:sp>
          <p:nvSpPr>
            <p:cNvPr id="65556" name="Text Box 12"/>
            <p:cNvSpPr txBox="1">
              <a:spLocks noChangeArrowheads="1"/>
            </p:cNvSpPr>
            <p:nvPr/>
          </p:nvSpPr>
          <p:spPr bwMode="auto">
            <a:xfrm>
              <a:off x="4876" y="3566"/>
              <a:ext cx="544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R</a:t>
              </a:r>
            </a:p>
          </p:txBody>
        </p:sp>
      </p:grpSp>
      <p:sp>
        <p:nvSpPr>
          <p:cNvPr id="65541" name="Rectangle 21"/>
          <p:cNvSpPr>
            <a:spLocks noChangeArrowheads="1"/>
          </p:cNvSpPr>
          <p:nvPr/>
        </p:nvSpPr>
        <p:spPr bwMode="auto">
          <a:xfrm>
            <a:off x="4572000" y="2603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f : N</a:t>
            </a:r>
            <a:r>
              <a:rPr lang="en-GB" b="1">
                <a:sym typeface="Symbol" pitchFamily="18" charset="2"/>
              </a:rPr>
              <a:t></a:t>
            </a:r>
            <a:r>
              <a:rPr lang="en-GB" b="1"/>
              <a:t>N  f : x</a:t>
            </a:r>
            <a:r>
              <a:rPr lang="en-GB" b="1">
                <a:sym typeface="Symbol" pitchFamily="18" charset="2"/>
              </a:rPr>
              <a:t></a:t>
            </a:r>
            <a:r>
              <a:rPr lang="en-GB" b="1"/>
              <a:t>2x       </a:t>
            </a:r>
          </a:p>
          <a:p>
            <a:r>
              <a:rPr lang="en-GB" b="1"/>
              <a:t>g : R</a:t>
            </a:r>
            <a:r>
              <a:rPr lang="en-GB" b="1">
                <a:sym typeface="Symbol" pitchFamily="18" charset="2"/>
              </a:rPr>
              <a:t></a:t>
            </a:r>
            <a:r>
              <a:rPr lang="en-GB" b="1"/>
              <a:t>R   where g : x</a:t>
            </a:r>
            <a:r>
              <a:rPr lang="en-GB" b="1">
                <a:sym typeface="Symbol" pitchFamily="18" charset="2"/>
              </a:rPr>
              <a:t></a:t>
            </a:r>
            <a:r>
              <a:rPr lang="en-GB" b="1"/>
              <a:t>x+1</a:t>
            </a:r>
          </a:p>
        </p:txBody>
      </p:sp>
      <p:sp>
        <p:nvSpPr>
          <p:cNvPr id="65542" name="Rectangle 23"/>
          <p:cNvSpPr>
            <a:spLocks noChangeArrowheads="1"/>
          </p:cNvSpPr>
          <p:nvPr/>
        </p:nvSpPr>
        <p:spPr bwMode="auto">
          <a:xfrm>
            <a:off x="6443663" y="1844675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This is g o f</a:t>
            </a:r>
          </a:p>
          <a:p>
            <a:r>
              <a:rPr lang="en-GB" b="1"/>
              <a:t>And is OK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684213" y="3860800"/>
            <a:ext cx="2519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g o f (3)  =</a:t>
            </a:r>
          </a:p>
          <a:p>
            <a:r>
              <a:rPr lang="en-GB" b="1"/>
              <a:t>g (f(3)) = </a:t>
            </a:r>
          </a:p>
          <a:p>
            <a:r>
              <a:rPr lang="en-GB" b="1"/>
              <a:t>g (6) = </a:t>
            </a:r>
          </a:p>
          <a:p>
            <a:r>
              <a:rPr lang="en-GB" b="1"/>
              <a:t>7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3276600" y="3860800"/>
            <a:ext cx="25193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g o f (-7) = </a:t>
            </a:r>
          </a:p>
          <a:p>
            <a:r>
              <a:rPr lang="en-GB" b="1"/>
              <a:t>Not possible as </a:t>
            </a:r>
          </a:p>
          <a:p>
            <a:r>
              <a:rPr lang="en-GB" b="1"/>
              <a:t>-7 not in N</a:t>
            </a:r>
          </a:p>
        </p:txBody>
      </p:sp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6011863" y="3860800"/>
            <a:ext cx="25193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g o f (5) = </a:t>
            </a:r>
          </a:p>
          <a:p>
            <a:r>
              <a:rPr lang="en-GB" b="1"/>
              <a:t>g (f(5)) =</a:t>
            </a:r>
          </a:p>
          <a:p>
            <a:r>
              <a:rPr lang="en-GB" b="1"/>
              <a:t> g (10) =</a:t>
            </a:r>
          </a:p>
          <a:p>
            <a:r>
              <a:rPr lang="en-GB" b="1"/>
              <a:t> 11</a:t>
            </a:r>
          </a:p>
        </p:txBody>
      </p:sp>
      <p:pic>
        <p:nvPicPr>
          <p:cNvPr id="65546" name="Picture 28" descr="PENCIL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6870700" y="6335712"/>
            <a:ext cx="22733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2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Inverse Functions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smtClean="0"/>
              <a:t>The most useful button in Word is the 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1218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73B73A8-7E36-4BAD-98CC-C8B660867816}" type="slidenum">
              <a:rPr lang="en-GB"/>
              <a:pPr>
                <a:defRPr/>
              </a:pPr>
              <a:t>45</a:t>
            </a:fld>
            <a:endParaRPr lang="en-GB"/>
          </a:p>
        </p:txBody>
      </p:sp>
      <p:sp>
        <p:nvSpPr>
          <p:cNvPr id="66566" name="AutoShape 4"/>
          <p:cNvSpPr>
            <a:spLocks noChangeArrowheads="1"/>
          </p:cNvSpPr>
          <p:nvPr/>
        </p:nvSpPr>
        <p:spPr bwMode="auto">
          <a:xfrm rot="2247532" flipH="1">
            <a:off x="7956550" y="1628775"/>
            <a:ext cx="576263" cy="863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cubicBezTo>
                  <a:pt x="5399" y="12376"/>
                  <a:pt x="6089" y="13874"/>
                  <a:pt x="7286" y="14900"/>
                </a:cubicBezTo>
                <a:lnTo>
                  <a:pt x="3773" y="19001"/>
                </a:lnTo>
                <a:cubicBezTo>
                  <a:pt x="1378" y="16949"/>
                  <a:pt x="0" y="13953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Rectangle 5"/>
          <p:cNvSpPr>
            <a:spLocks noChangeArrowheads="1"/>
          </p:cNvSpPr>
          <p:nvPr/>
        </p:nvSpPr>
        <p:spPr bwMode="auto">
          <a:xfrm>
            <a:off x="2700338" y="2924175"/>
            <a:ext cx="1871662" cy="865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AutoShape 6"/>
          <p:cNvSpPr>
            <a:spLocks noChangeArrowheads="1"/>
          </p:cNvSpPr>
          <p:nvPr/>
        </p:nvSpPr>
        <p:spPr bwMode="auto">
          <a:xfrm>
            <a:off x="827088" y="3213100"/>
            <a:ext cx="1657350" cy="431800"/>
          </a:xfrm>
          <a:prstGeom prst="rightArrow">
            <a:avLst>
              <a:gd name="adj1" fmla="val 50000"/>
              <a:gd name="adj2" fmla="val 95956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sp>
        <p:nvSpPr>
          <p:cNvPr id="66569" name="AutoShape 7"/>
          <p:cNvSpPr>
            <a:spLocks noChangeArrowheads="1"/>
          </p:cNvSpPr>
          <p:nvPr/>
        </p:nvSpPr>
        <p:spPr bwMode="auto">
          <a:xfrm>
            <a:off x="4787900" y="3213100"/>
            <a:ext cx="1657350" cy="431800"/>
          </a:xfrm>
          <a:prstGeom prst="rightArrow">
            <a:avLst>
              <a:gd name="adj1" fmla="val 50000"/>
              <a:gd name="adj2" fmla="val 95956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sp>
        <p:nvSpPr>
          <p:cNvPr id="66570" name="Text Box 8"/>
          <p:cNvSpPr txBox="1">
            <a:spLocks noChangeArrowheads="1"/>
          </p:cNvSpPr>
          <p:nvPr/>
        </p:nvSpPr>
        <p:spPr bwMode="auto">
          <a:xfrm>
            <a:off x="2916238" y="314166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 f (x)=x+2</a:t>
            </a:r>
          </a:p>
        </p:txBody>
      </p:sp>
      <p:sp>
        <p:nvSpPr>
          <p:cNvPr id="66571" name="Text Box 9"/>
          <p:cNvSpPr txBox="1">
            <a:spLocks noChangeArrowheads="1"/>
          </p:cNvSpPr>
          <p:nvPr/>
        </p:nvSpPr>
        <p:spPr bwMode="auto">
          <a:xfrm>
            <a:off x="395288" y="3213100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6</a:t>
            </a:r>
          </a:p>
        </p:txBody>
      </p:sp>
      <p:sp>
        <p:nvSpPr>
          <p:cNvPr id="66572" name="Text Box 10"/>
          <p:cNvSpPr txBox="1">
            <a:spLocks noChangeArrowheads="1"/>
          </p:cNvSpPr>
          <p:nvPr/>
        </p:nvSpPr>
        <p:spPr bwMode="auto">
          <a:xfrm>
            <a:off x="6588125" y="3213100"/>
            <a:ext cx="576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8</a:t>
            </a:r>
          </a:p>
        </p:txBody>
      </p:sp>
      <p:sp>
        <p:nvSpPr>
          <p:cNvPr id="66573" name="Rectangle 11"/>
          <p:cNvSpPr>
            <a:spLocks noChangeArrowheads="1"/>
          </p:cNvSpPr>
          <p:nvPr/>
        </p:nvSpPr>
        <p:spPr bwMode="auto">
          <a:xfrm>
            <a:off x="2771775" y="4652963"/>
            <a:ext cx="1871663" cy="8651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Text Box 12"/>
          <p:cNvSpPr txBox="1">
            <a:spLocks noChangeArrowheads="1"/>
          </p:cNvSpPr>
          <p:nvPr/>
        </p:nvSpPr>
        <p:spPr bwMode="auto">
          <a:xfrm>
            <a:off x="3059113" y="486886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 </a:t>
            </a:r>
          </a:p>
        </p:txBody>
      </p:sp>
      <p:sp>
        <p:nvSpPr>
          <p:cNvPr id="66575" name="AutoShape 13"/>
          <p:cNvSpPr>
            <a:spLocks noChangeArrowheads="1"/>
          </p:cNvSpPr>
          <p:nvPr/>
        </p:nvSpPr>
        <p:spPr bwMode="auto">
          <a:xfrm flipH="1">
            <a:off x="4859338" y="4797425"/>
            <a:ext cx="1657350" cy="431800"/>
          </a:xfrm>
          <a:prstGeom prst="rightArrow">
            <a:avLst>
              <a:gd name="adj1" fmla="val 50000"/>
              <a:gd name="adj2" fmla="val 95956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sp>
        <p:nvSpPr>
          <p:cNvPr id="66576" name="AutoShape 14"/>
          <p:cNvSpPr>
            <a:spLocks noChangeArrowheads="1"/>
          </p:cNvSpPr>
          <p:nvPr/>
        </p:nvSpPr>
        <p:spPr bwMode="auto">
          <a:xfrm flipH="1">
            <a:off x="900113" y="4868863"/>
            <a:ext cx="1657350" cy="431800"/>
          </a:xfrm>
          <a:prstGeom prst="rightArrow">
            <a:avLst>
              <a:gd name="adj1" fmla="val 50000"/>
              <a:gd name="adj2" fmla="val 95956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FF3300"/>
              </a:solidFill>
            </a:endParaRPr>
          </a:p>
        </p:txBody>
      </p:sp>
      <p:sp>
        <p:nvSpPr>
          <p:cNvPr id="66577" name="Text Box 15"/>
          <p:cNvSpPr txBox="1">
            <a:spLocks noChangeArrowheads="1"/>
          </p:cNvSpPr>
          <p:nvPr/>
        </p:nvSpPr>
        <p:spPr bwMode="auto">
          <a:xfrm>
            <a:off x="6659563" y="4797425"/>
            <a:ext cx="576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8</a:t>
            </a:r>
          </a:p>
        </p:txBody>
      </p:sp>
      <p:sp>
        <p:nvSpPr>
          <p:cNvPr id="66578" name="Text Box 16"/>
          <p:cNvSpPr txBox="1">
            <a:spLocks noChangeArrowheads="1"/>
          </p:cNvSpPr>
          <p:nvPr/>
        </p:nvSpPr>
        <p:spPr bwMode="auto">
          <a:xfrm>
            <a:off x="250825" y="4941888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6</a:t>
            </a:r>
          </a:p>
        </p:txBody>
      </p:sp>
      <p:sp>
        <p:nvSpPr>
          <p:cNvPr id="66579" name="Text Box 17"/>
          <p:cNvSpPr txBox="1">
            <a:spLocks noChangeArrowheads="1"/>
          </p:cNvSpPr>
          <p:nvPr/>
        </p:nvSpPr>
        <p:spPr bwMode="auto">
          <a:xfrm>
            <a:off x="2987675" y="4868863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 f </a:t>
            </a:r>
            <a:r>
              <a:rPr lang="en-GB" b="1" baseline="30000"/>
              <a:t>-1</a:t>
            </a:r>
            <a:r>
              <a:rPr lang="en-GB" b="1"/>
              <a:t>(x)=x-2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88913" y="2700338"/>
            <a:ext cx="8766175" cy="3817937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smtClean="0"/>
              <a:t>Inverse functions </a:t>
            </a:r>
          </a:p>
          <a:p>
            <a:pPr>
              <a:buFontTx/>
              <a:buNone/>
            </a:pPr>
            <a:r>
              <a:rPr lang="en-GB" sz="2800" smtClean="0"/>
              <a:t> (We met this ideas in projection mappings)</a:t>
            </a:r>
          </a:p>
          <a:p>
            <a:pPr>
              <a:buFontTx/>
              <a:buNone/>
            </a:pPr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Only possible in </a:t>
            </a:r>
            <a:r>
              <a:rPr lang="en-GB" sz="2800" smtClean="0">
                <a:solidFill>
                  <a:srgbClr val="0070C0"/>
                </a:solidFill>
              </a:rPr>
              <a:t>1-1</a:t>
            </a:r>
            <a:r>
              <a:rPr lang="en-GB" sz="2800" smtClean="0"/>
              <a:t> and</a:t>
            </a:r>
            <a:r>
              <a:rPr lang="en-GB" sz="2800" smtClean="0">
                <a:solidFill>
                  <a:srgbClr val="0070C0"/>
                </a:solidFill>
              </a:rPr>
              <a:t>onto</a:t>
            </a:r>
            <a:r>
              <a:rPr lang="en-GB" sz="2800" smtClean="0"/>
              <a:t> functions (BOTH properties)</a:t>
            </a:r>
          </a:p>
          <a:p>
            <a:pPr>
              <a:buFontTx/>
              <a:buNone/>
            </a:pPr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Together the function and its inverse have no effect </a:t>
            </a:r>
          </a:p>
          <a:p>
            <a:pPr>
              <a:buFontTx/>
              <a:buNone/>
            </a:pPr>
            <a:r>
              <a:rPr lang="en-GB" sz="2800" smtClean="0"/>
              <a:t> f o f </a:t>
            </a:r>
            <a:r>
              <a:rPr lang="en-GB" sz="2800" baseline="30000" smtClean="0"/>
              <a:t>-1</a:t>
            </a:r>
            <a:r>
              <a:rPr lang="en-GB" sz="2800" smtClean="0"/>
              <a:t> = f </a:t>
            </a:r>
            <a:r>
              <a:rPr lang="en-GB" sz="2800" baseline="30000" smtClean="0"/>
              <a:t>-1</a:t>
            </a:r>
            <a:r>
              <a:rPr lang="en-GB" sz="2800" smtClean="0"/>
              <a:t>o f = identity (do nothing)</a:t>
            </a:r>
          </a:p>
        </p:txBody>
      </p:sp>
      <p:sp>
        <p:nvSpPr>
          <p:cNvPr id="6758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223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52D4FD3B-E1F5-425D-BC21-ABACD6EA7A1B}" type="slidenum">
              <a:rPr lang="en-GB"/>
              <a:pPr>
                <a:defRPr/>
              </a:pPr>
              <a:t>46</a:t>
            </a:fld>
            <a:endParaRPr lang="en-GB"/>
          </a:p>
        </p:txBody>
      </p:sp>
      <p:grpSp>
        <p:nvGrpSpPr>
          <p:cNvPr id="67589" name="Group 24"/>
          <p:cNvGrpSpPr>
            <a:grpSpLocks/>
          </p:cNvGrpSpPr>
          <p:nvPr/>
        </p:nvGrpSpPr>
        <p:grpSpPr bwMode="auto">
          <a:xfrm>
            <a:off x="1908175" y="531813"/>
            <a:ext cx="4248150" cy="2144712"/>
            <a:chOff x="1202" y="809"/>
            <a:chExt cx="1902" cy="980"/>
          </a:xfrm>
        </p:grpSpPr>
        <p:sp>
          <p:nvSpPr>
            <p:cNvPr id="67592" name="Oval 14"/>
            <p:cNvSpPr>
              <a:spLocks noChangeArrowheads="1"/>
            </p:cNvSpPr>
            <p:nvPr/>
          </p:nvSpPr>
          <p:spPr bwMode="auto">
            <a:xfrm>
              <a:off x="1202" y="867"/>
              <a:ext cx="807" cy="92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3" name="Oval 15"/>
            <p:cNvSpPr>
              <a:spLocks noChangeArrowheads="1"/>
            </p:cNvSpPr>
            <p:nvPr/>
          </p:nvSpPr>
          <p:spPr bwMode="auto">
            <a:xfrm>
              <a:off x="2585" y="809"/>
              <a:ext cx="519" cy="980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4" name="Arc 16"/>
            <p:cNvSpPr>
              <a:spLocks/>
            </p:cNvSpPr>
            <p:nvPr/>
          </p:nvSpPr>
          <p:spPr bwMode="auto">
            <a:xfrm flipH="1">
              <a:off x="1663" y="867"/>
              <a:ext cx="577" cy="2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5" name="Arc 17"/>
            <p:cNvSpPr>
              <a:spLocks/>
            </p:cNvSpPr>
            <p:nvPr/>
          </p:nvSpPr>
          <p:spPr bwMode="auto">
            <a:xfrm>
              <a:off x="2239" y="867"/>
              <a:ext cx="577" cy="2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6" name="Arc 18"/>
            <p:cNvSpPr>
              <a:spLocks/>
            </p:cNvSpPr>
            <p:nvPr/>
          </p:nvSpPr>
          <p:spPr bwMode="auto">
            <a:xfrm flipH="1" flipV="1">
              <a:off x="1663" y="1432"/>
              <a:ext cx="577" cy="2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Arc 19"/>
            <p:cNvSpPr>
              <a:spLocks/>
            </p:cNvSpPr>
            <p:nvPr/>
          </p:nvSpPr>
          <p:spPr bwMode="auto">
            <a:xfrm flipV="1">
              <a:off x="2239" y="1432"/>
              <a:ext cx="577" cy="2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Line 20"/>
            <p:cNvSpPr>
              <a:spLocks noChangeShapeType="1"/>
            </p:cNvSpPr>
            <p:nvPr/>
          </p:nvSpPr>
          <p:spPr bwMode="auto">
            <a:xfrm>
              <a:off x="2182" y="809"/>
              <a:ext cx="58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599" name="Line 21"/>
            <p:cNvSpPr>
              <a:spLocks noChangeShapeType="1"/>
            </p:cNvSpPr>
            <p:nvPr/>
          </p:nvSpPr>
          <p:spPr bwMode="auto">
            <a:xfrm flipV="1">
              <a:off x="2182" y="867"/>
              <a:ext cx="58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600" name="Line 22"/>
            <p:cNvSpPr>
              <a:spLocks noChangeShapeType="1"/>
            </p:cNvSpPr>
            <p:nvPr/>
          </p:nvSpPr>
          <p:spPr bwMode="auto">
            <a:xfrm flipH="1" flipV="1">
              <a:off x="2182" y="1655"/>
              <a:ext cx="58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601" name="Line 23"/>
            <p:cNvSpPr>
              <a:spLocks noChangeShapeType="1"/>
            </p:cNvSpPr>
            <p:nvPr/>
          </p:nvSpPr>
          <p:spPr bwMode="auto">
            <a:xfrm flipH="1">
              <a:off x="2182" y="1598"/>
              <a:ext cx="58" cy="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7590" name="Text Box 25"/>
          <p:cNvSpPr txBox="1">
            <a:spLocks noChangeArrowheads="1"/>
          </p:cNvSpPr>
          <p:nvPr/>
        </p:nvSpPr>
        <p:spPr bwMode="auto">
          <a:xfrm>
            <a:off x="3924300" y="100013"/>
            <a:ext cx="93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f</a:t>
            </a:r>
          </a:p>
        </p:txBody>
      </p:sp>
      <p:sp>
        <p:nvSpPr>
          <p:cNvPr id="67591" name="Text Box 26"/>
          <p:cNvSpPr txBox="1">
            <a:spLocks noChangeArrowheads="1"/>
          </p:cNvSpPr>
          <p:nvPr/>
        </p:nvSpPr>
        <p:spPr bwMode="auto">
          <a:xfrm>
            <a:off x="3851275" y="2636838"/>
            <a:ext cx="935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f</a:t>
            </a:r>
            <a:r>
              <a:rPr lang="en-GB" sz="2400" b="1" baseline="30000"/>
              <a:t>-1</a:t>
            </a:r>
            <a:endParaRPr lang="en-GB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8611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45FCC39-8E3A-47C0-AF2A-5E73756EBDF6}" type="slidenum">
              <a:rPr lang="en-GB"/>
              <a:pPr/>
              <a:t>47</a:t>
            </a:fld>
            <a:endParaRPr lang="en-GB"/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395288" y="1052513"/>
            <a:ext cx="2808287" cy="324008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/>
              <a:t>Paul</a:t>
            </a:r>
          </a:p>
          <a:p>
            <a:pPr algn="ctr"/>
            <a:r>
              <a:rPr lang="en-GB" sz="3200"/>
              <a:t>Anne</a:t>
            </a:r>
          </a:p>
          <a:p>
            <a:pPr algn="ctr"/>
            <a:r>
              <a:rPr lang="en-GB" sz="3200"/>
              <a:t>Ravi</a:t>
            </a:r>
          </a:p>
          <a:p>
            <a:pPr algn="ctr"/>
            <a:r>
              <a:rPr lang="en-GB" sz="3200"/>
              <a:t>Simon</a:t>
            </a:r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5508625" y="908050"/>
            <a:ext cx="3311525" cy="40338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8614" name="Picture 6" descr="GRAPES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2205038"/>
            <a:ext cx="13366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5" name="Picture 8" descr="APPLE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025" y="620713"/>
            <a:ext cx="1411288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6" name="Picture 9" descr="PINEAPL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388" y="2565400"/>
            <a:ext cx="1042987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7" name="Freeform 10"/>
          <p:cNvSpPr>
            <a:spLocks/>
          </p:cNvSpPr>
          <p:nvPr/>
        </p:nvSpPr>
        <p:spPr bwMode="auto">
          <a:xfrm>
            <a:off x="2268538" y="1160463"/>
            <a:ext cx="4895850" cy="684212"/>
          </a:xfrm>
          <a:custGeom>
            <a:avLst/>
            <a:gdLst>
              <a:gd name="T0" fmla="*/ 0 w 2948"/>
              <a:gd name="T1" fmla="*/ 2147483647 h 431"/>
              <a:gd name="T2" fmla="*/ 2147483647 w 2948"/>
              <a:gd name="T3" fmla="*/ 2147483647 h 431"/>
              <a:gd name="T4" fmla="*/ 2147483647 w 2948"/>
              <a:gd name="T5" fmla="*/ 2147483647 h 431"/>
              <a:gd name="T6" fmla="*/ 0 60000 65536"/>
              <a:gd name="T7" fmla="*/ 0 60000 65536"/>
              <a:gd name="T8" fmla="*/ 0 60000 65536"/>
              <a:gd name="T9" fmla="*/ 0 w 2948"/>
              <a:gd name="T10" fmla="*/ 0 h 431"/>
              <a:gd name="T11" fmla="*/ 2948 w 2948"/>
              <a:gd name="T12" fmla="*/ 431 h 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8" h="431">
                <a:moveTo>
                  <a:pt x="0" y="431"/>
                </a:moveTo>
                <a:cubicBezTo>
                  <a:pt x="570" y="238"/>
                  <a:pt x="1141" y="46"/>
                  <a:pt x="1632" y="23"/>
                </a:cubicBezTo>
                <a:cubicBezTo>
                  <a:pt x="2123" y="0"/>
                  <a:pt x="2729" y="250"/>
                  <a:pt x="2948" y="29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8" name="Freeform 11"/>
          <p:cNvSpPr>
            <a:spLocks/>
          </p:cNvSpPr>
          <p:nvPr/>
        </p:nvSpPr>
        <p:spPr bwMode="auto">
          <a:xfrm>
            <a:off x="2411413" y="1341438"/>
            <a:ext cx="5040312" cy="1116012"/>
          </a:xfrm>
          <a:custGeom>
            <a:avLst/>
            <a:gdLst>
              <a:gd name="T0" fmla="*/ 0 w 2948"/>
              <a:gd name="T1" fmla="*/ 2147483647 h 431"/>
              <a:gd name="T2" fmla="*/ 2147483647 w 2948"/>
              <a:gd name="T3" fmla="*/ 2147483647 h 431"/>
              <a:gd name="T4" fmla="*/ 2147483647 w 2948"/>
              <a:gd name="T5" fmla="*/ 2147483647 h 431"/>
              <a:gd name="T6" fmla="*/ 0 60000 65536"/>
              <a:gd name="T7" fmla="*/ 0 60000 65536"/>
              <a:gd name="T8" fmla="*/ 0 60000 65536"/>
              <a:gd name="T9" fmla="*/ 0 w 2948"/>
              <a:gd name="T10" fmla="*/ 0 h 431"/>
              <a:gd name="T11" fmla="*/ 2948 w 2948"/>
              <a:gd name="T12" fmla="*/ 431 h 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8" h="431">
                <a:moveTo>
                  <a:pt x="0" y="431"/>
                </a:moveTo>
                <a:cubicBezTo>
                  <a:pt x="570" y="238"/>
                  <a:pt x="1141" y="46"/>
                  <a:pt x="1632" y="23"/>
                </a:cubicBezTo>
                <a:cubicBezTo>
                  <a:pt x="2123" y="0"/>
                  <a:pt x="2729" y="250"/>
                  <a:pt x="2948" y="29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19" name="Freeform 12"/>
          <p:cNvSpPr>
            <a:spLocks/>
          </p:cNvSpPr>
          <p:nvPr/>
        </p:nvSpPr>
        <p:spPr bwMode="auto">
          <a:xfrm flipV="1">
            <a:off x="2484438" y="2781300"/>
            <a:ext cx="4103687" cy="792163"/>
          </a:xfrm>
          <a:custGeom>
            <a:avLst/>
            <a:gdLst>
              <a:gd name="T0" fmla="*/ 0 w 2948"/>
              <a:gd name="T1" fmla="*/ 2147483647 h 431"/>
              <a:gd name="T2" fmla="*/ 2147483647 w 2948"/>
              <a:gd name="T3" fmla="*/ 2147483647 h 431"/>
              <a:gd name="T4" fmla="*/ 2147483647 w 2948"/>
              <a:gd name="T5" fmla="*/ 2147483647 h 431"/>
              <a:gd name="T6" fmla="*/ 0 60000 65536"/>
              <a:gd name="T7" fmla="*/ 0 60000 65536"/>
              <a:gd name="T8" fmla="*/ 0 60000 65536"/>
              <a:gd name="T9" fmla="*/ 0 w 2948"/>
              <a:gd name="T10" fmla="*/ 0 h 431"/>
              <a:gd name="T11" fmla="*/ 2948 w 2948"/>
              <a:gd name="T12" fmla="*/ 431 h 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8" h="431">
                <a:moveTo>
                  <a:pt x="0" y="431"/>
                </a:moveTo>
                <a:cubicBezTo>
                  <a:pt x="570" y="238"/>
                  <a:pt x="1141" y="46"/>
                  <a:pt x="1632" y="23"/>
                </a:cubicBezTo>
                <a:cubicBezTo>
                  <a:pt x="2123" y="0"/>
                  <a:pt x="2729" y="250"/>
                  <a:pt x="2948" y="29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20" name="Freeform 13"/>
          <p:cNvSpPr>
            <a:spLocks/>
          </p:cNvSpPr>
          <p:nvPr/>
        </p:nvSpPr>
        <p:spPr bwMode="auto">
          <a:xfrm flipV="1">
            <a:off x="2411413" y="3500438"/>
            <a:ext cx="5113337" cy="1116012"/>
          </a:xfrm>
          <a:custGeom>
            <a:avLst/>
            <a:gdLst>
              <a:gd name="T0" fmla="*/ 0 w 2948"/>
              <a:gd name="T1" fmla="*/ 2147483647 h 431"/>
              <a:gd name="T2" fmla="*/ 2147483647 w 2948"/>
              <a:gd name="T3" fmla="*/ 2147483647 h 431"/>
              <a:gd name="T4" fmla="*/ 2147483647 w 2948"/>
              <a:gd name="T5" fmla="*/ 2147483647 h 431"/>
              <a:gd name="T6" fmla="*/ 0 60000 65536"/>
              <a:gd name="T7" fmla="*/ 0 60000 65536"/>
              <a:gd name="T8" fmla="*/ 0 60000 65536"/>
              <a:gd name="T9" fmla="*/ 0 w 2948"/>
              <a:gd name="T10" fmla="*/ 0 h 431"/>
              <a:gd name="T11" fmla="*/ 2948 w 2948"/>
              <a:gd name="T12" fmla="*/ 431 h 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8" h="431">
                <a:moveTo>
                  <a:pt x="0" y="431"/>
                </a:moveTo>
                <a:cubicBezTo>
                  <a:pt x="570" y="238"/>
                  <a:pt x="1141" y="46"/>
                  <a:pt x="1632" y="23"/>
                </a:cubicBezTo>
                <a:cubicBezTo>
                  <a:pt x="2123" y="0"/>
                  <a:pt x="2729" y="250"/>
                  <a:pt x="2948" y="29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8621" name="Text Box 14"/>
          <p:cNvSpPr txBox="1">
            <a:spLocks noChangeArrowheads="1"/>
          </p:cNvSpPr>
          <p:nvPr/>
        </p:nvSpPr>
        <p:spPr bwMode="auto">
          <a:xfrm>
            <a:off x="258763" y="4678363"/>
            <a:ext cx="708501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If these arrows represent favourite fruits,</a:t>
            </a:r>
          </a:p>
          <a:p>
            <a:pPr>
              <a:spcBef>
                <a:spcPct val="50000"/>
              </a:spcBef>
            </a:pPr>
            <a:r>
              <a:rPr lang="en-GB" sz="2400"/>
              <a:t>Who shall I give the apple to?</a:t>
            </a:r>
          </a:p>
          <a:p>
            <a:pPr>
              <a:spcBef>
                <a:spcPct val="50000"/>
              </a:spcBef>
            </a:pPr>
            <a:r>
              <a:rPr lang="en-GB" sz="2400"/>
              <a:t>(Whose favourite fruit is the apple)</a:t>
            </a:r>
          </a:p>
        </p:txBody>
      </p:sp>
      <p:sp>
        <p:nvSpPr>
          <p:cNvPr id="68622" name="Rectangle 15"/>
          <p:cNvSpPr>
            <a:spLocks noChangeArrowheads="1"/>
          </p:cNvSpPr>
          <p:nvPr/>
        </p:nvSpPr>
        <p:spPr bwMode="auto">
          <a:xfrm>
            <a:off x="2051050" y="0"/>
            <a:ext cx="4103688" cy="908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 dirty="0"/>
              <a:t>for inverse must be 1-1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69635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CA6BDBD2-9FCB-41C2-9946-4064CC3E4609}" type="slidenum">
              <a:rPr lang="en-GB"/>
              <a:pPr/>
              <a:t>48</a:t>
            </a:fld>
            <a:endParaRPr lang="en-GB"/>
          </a:p>
        </p:txBody>
      </p:sp>
      <p:sp>
        <p:nvSpPr>
          <p:cNvPr id="69636" name="Oval 2"/>
          <p:cNvSpPr>
            <a:spLocks noChangeArrowheads="1"/>
          </p:cNvSpPr>
          <p:nvPr/>
        </p:nvSpPr>
        <p:spPr bwMode="auto">
          <a:xfrm>
            <a:off x="395288" y="1052513"/>
            <a:ext cx="2808287" cy="324008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/>
              <a:t>Paul</a:t>
            </a:r>
          </a:p>
          <a:p>
            <a:pPr algn="ctr"/>
            <a:r>
              <a:rPr lang="en-GB" sz="3200"/>
              <a:t>Anne</a:t>
            </a:r>
          </a:p>
          <a:p>
            <a:pPr algn="ctr"/>
            <a:r>
              <a:rPr lang="en-GB" sz="3200"/>
              <a:t>Ravi</a:t>
            </a:r>
          </a:p>
          <a:p>
            <a:pPr algn="ctr"/>
            <a:r>
              <a:rPr lang="en-GB" sz="3200"/>
              <a:t>Simon</a:t>
            </a:r>
          </a:p>
        </p:txBody>
      </p:sp>
      <p:sp>
        <p:nvSpPr>
          <p:cNvPr id="69637" name="Oval 3"/>
          <p:cNvSpPr>
            <a:spLocks noChangeArrowheads="1"/>
          </p:cNvSpPr>
          <p:nvPr/>
        </p:nvSpPr>
        <p:spPr bwMode="auto">
          <a:xfrm>
            <a:off x="5508625" y="908050"/>
            <a:ext cx="3311525" cy="4033838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9638" name="Picture 4" descr="GRAPES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425" y="2205038"/>
            <a:ext cx="13366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9" name="Picture 5" descr="APPLE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025" y="620713"/>
            <a:ext cx="1411288" cy="177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40" name="Picture 6" descr="PINEAPL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88125" y="2781300"/>
            <a:ext cx="1042988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1" name="Freeform 7"/>
          <p:cNvSpPr>
            <a:spLocks/>
          </p:cNvSpPr>
          <p:nvPr/>
        </p:nvSpPr>
        <p:spPr bwMode="auto">
          <a:xfrm>
            <a:off x="2268538" y="1160463"/>
            <a:ext cx="4895850" cy="684212"/>
          </a:xfrm>
          <a:custGeom>
            <a:avLst/>
            <a:gdLst>
              <a:gd name="T0" fmla="*/ 0 w 2948"/>
              <a:gd name="T1" fmla="*/ 2147483647 h 431"/>
              <a:gd name="T2" fmla="*/ 2147483647 w 2948"/>
              <a:gd name="T3" fmla="*/ 2147483647 h 431"/>
              <a:gd name="T4" fmla="*/ 2147483647 w 2948"/>
              <a:gd name="T5" fmla="*/ 2147483647 h 431"/>
              <a:gd name="T6" fmla="*/ 0 60000 65536"/>
              <a:gd name="T7" fmla="*/ 0 60000 65536"/>
              <a:gd name="T8" fmla="*/ 0 60000 65536"/>
              <a:gd name="T9" fmla="*/ 0 w 2948"/>
              <a:gd name="T10" fmla="*/ 0 h 431"/>
              <a:gd name="T11" fmla="*/ 2948 w 2948"/>
              <a:gd name="T12" fmla="*/ 431 h 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8" h="431">
                <a:moveTo>
                  <a:pt x="0" y="431"/>
                </a:moveTo>
                <a:cubicBezTo>
                  <a:pt x="570" y="238"/>
                  <a:pt x="1141" y="46"/>
                  <a:pt x="1632" y="23"/>
                </a:cubicBezTo>
                <a:cubicBezTo>
                  <a:pt x="2123" y="0"/>
                  <a:pt x="2729" y="250"/>
                  <a:pt x="2948" y="29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2" name="Freeform 8"/>
          <p:cNvSpPr>
            <a:spLocks/>
          </p:cNvSpPr>
          <p:nvPr/>
        </p:nvSpPr>
        <p:spPr bwMode="auto">
          <a:xfrm>
            <a:off x="2411413" y="1341438"/>
            <a:ext cx="5040312" cy="1116012"/>
          </a:xfrm>
          <a:custGeom>
            <a:avLst/>
            <a:gdLst>
              <a:gd name="T0" fmla="*/ 0 w 2948"/>
              <a:gd name="T1" fmla="*/ 2147483647 h 431"/>
              <a:gd name="T2" fmla="*/ 2147483647 w 2948"/>
              <a:gd name="T3" fmla="*/ 2147483647 h 431"/>
              <a:gd name="T4" fmla="*/ 2147483647 w 2948"/>
              <a:gd name="T5" fmla="*/ 2147483647 h 431"/>
              <a:gd name="T6" fmla="*/ 0 60000 65536"/>
              <a:gd name="T7" fmla="*/ 0 60000 65536"/>
              <a:gd name="T8" fmla="*/ 0 60000 65536"/>
              <a:gd name="T9" fmla="*/ 0 w 2948"/>
              <a:gd name="T10" fmla="*/ 0 h 431"/>
              <a:gd name="T11" fmla="*/ 2948 w 2948"/>
              <a:gd name="T12" fmla="*/ 431 h 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8" h="431">
                <a:moveTo>
                  <a:pt x="0" y="431"/>
                </a:moveTo>
                <a:cubicBezTo>
                  <a:pt x="570" y="238"/>
                  <a:pt x="1141" y="46"/>
                  <a:pt x="1632" y="23"/>
                </a:cubicBezTo>
                <a:cubicBezTo>
                  <a:pt x="2123" y="0"/>
                  <a:pt x="2729" y="250"/>
                  <a:pt x="2948" y="29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Freeform 9"/>
          <p:cNvSpPr>
            <a:spLocks/>
          </p:cNvSpPr>
          <p:nvPr/>
        </p:nvSpPr>
        <p:spPr bwMode="auto">
          <a:xfrm flipV="1">
            <a:off x="2484438" y="2781300"/>
            <a:ext cx="4103687" cy="792163"/>
          </a:xfrm>
          <a:custGeom>
            <a:avLst/>
            <a:gdLst>
              <a:gd name="T0" fmla="*/ 0 w 2948"/>
              <a:gd name="T1" fmla="*/ 2147483647 h 431"/>
              <a:gd name="T2" fmla="*/ 2147483647 w 2948"/>
              <a:gd name="T3" fmla="*/ 2147483647 h 431"/>
              <a:gd name="T4" fmla="*/ 2147483647 w 2948"/>
              <a:gd name="T5" fmla="*/ 2147483647 h 431"/>
              <a:gd name="T6" fmla="*/ 0 60000 65536"/>
              <a:gd name="T7" fmla="*/ 0 60000 65536"/>
              <a:gd name="T8" fmla="*/ 0 60000 65536"/>
              <a:gd name="T9" fmla="*/ 0 w 2948"/>
              <a:gd name="T10" fmla="*/ 0 h 431"/>
              <a:gd name="T11" fmla="*/ 2948 w 2948"/>
              <a:gd name="T12" fmla="*/ 431 h 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8" h="431">
                <a:moveTo>
                  <a:pt x="0" y="431"/>
                </a:moveTo>
                <a:cubicBezTo>
                  <a:pt x="570" y="238"/>
                  <a:pt x="1141" y="46"/>
                  <a:pt x="1632" y="23"/>
                </a:cubicBezTo>
                <a:cubicBezTo>
                  <a:pt x="2123" y="0"/>
                  <a:pt x="2729" y="250"/>
                  <a:pt x="2948" y="29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4" name="Freeform 10"/>
          <p:cNvSpPr>
            <a:spLocks/>
          </p:cNvSpPr>
          <p:nvPr/>
        </p:nvSpPr>
        <p:spPr bwMode="auto">
          <a:xfrm flipV="1">
            <a:off x="2411413" y="3500438"/>
            <a:ext cx="4608512" cy="1116012"/>
          </a:xfrm>
          <a:custGeom>
            <a:avLst/>
            <a:gdLst>
              <a:gd name="T0" fmla="*/ 0 w 2948"/>
              <a:gd name="T1" fmla="*/ 2147483647 h 431"/>
              <a:gd name="T2" fmla="*/ 2147483647 w 2948"/>
              <a:gd name="T3" fmla="*/ 2147483647 h 431"/>
              <a:gd name="T4" fmla="*/ 2147483647 w 2948"/>
              <a:gd name="T5" fmla="*/ 2147483647 h 431"/>
              <a:gd name="T6" fmla="*/ 0 60000 65536"/>
              <a:gd name="T7" fmla="*/ 0 60000 65536"/>
              <a:gd name="T8" fmla="*/ 0 60000 65536"/>
              <a:gd name="T9" fmla="*/ 0 w 2948"/>
              <a:gd name="T10" fmla="*/ 0 h 431"/>
              <a:gd name="T11" fmla="*/ 2948 w 2948"/>
              <a:gd name="T12" fmla="*/ 431 h 4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48" h="431">
                <a:moveTo>
                  <a:pt x="0" y="431"/>
                </a:moveTo>
                <a:cubicBezTo>
                  <a:pt x="570" y="238"/>
                  <a:pt x="1141" y="46"/>
                  <a:pt x="1632" y="23"/>
                </a:cubicBezTo>
                <a:cubicBezTo>
                  <a:pt x="2123" y="0"/>
                  <a:pt x="2729" y="250"/>
                  <a:pt x="2948" y="295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5" name="Text Box 11"/>
          <p:cNvSpPr txBox="1">
            <a:spLocks noChangeArrowheads="1"/>
          </p:cNvSpPr>
          <p:nvPr/>
        </p:nvSpPr>
        <p:spPr bwMode="auto">
          <a:xfrm>
            <a:off x="419100" y="4692650"/>
            <a:ext cx="56165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If these arrows represent favourite fruits</a:t>
            </a:r>
          </a:p>
          <a:p>
            <a:pPr>
              <a:spcBef>
                <a:spcPct val="50000"/>
              </a:spcBef>
            </a:pPr>
            <a:r>
              <a:rPr lang="en-GB" sz="2400"/>
              <a:t>Who do I give the bananas to?</a:t>
            </a:r>
          </a:p>
          <a:p>
            <a:pPr>
              <a:spcBef>
                <a:spcPct val="50000"/>
              </a:spcBef>
            </a:pPr>
            <a:r>
              <a:rPr lang="en-GB" sz="2400"/>
              <a:t>Whose favourite fruit is the banana?</a:t>
            </a:r>
          </a:p>
        </p:txBody>
      </p:sp>
      <p:sp>
        <p:nvSpPr>
          <p:cNvPr id="69646" name="Rectangle 12"/>
          <p:cNvSpPr>
            <a:spLocks noChangeArrowheads="1"/>
          </p:cNvSpPr>
          <p:nvPr/>
        </p:nvSpPr>
        <p:spPr bwMode="auto">
          <a:xfrm>
            <a:off x="2124075" y="0"/>
            <a:ext cx="4305300" cy="9286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200"/>
              <a:t>for inverse must be onto</a:t>
            </a:r>
          </a:p>
        </p:txBody>
      </p:sp>
      <p:pic>
        <p:nvPicPr>
          <p:cNvPr id="69647" name="Picture 13" descr="BANANAS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-2924145">
            <a:off x="7539831" y="2593182"/>
            <a:ext cx="1439863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3077" name="Slide Number Placeholder 2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5C76AB80-B02C-475A-94AC-3370461FC6C3}" type="slidenum">
              <a:rPr lang="en-GB"/>
              <a:pPr/>
              <a:t>49</a:t>
            </a:fld>
            <a:endParaRPr lang="en-GB"/>
          </a:p>
        </p:txBody>
      </p:sp>
      <p:grpSp>
        <p:nvGrpSpPr>
          <p:cNvPr id="3078" name="Group 21"/>
          <p:cNvGrpSpPr>
            <a:grpSpLocks/>
          </p:cNvGrpSpPr>
          <p:nvPr/>
        </p:nvGrpSpPr>
        <p:grpSpPr bwMode="auto">
          <a:xfrm>
            <a:off x="1258888" y="692150"/>
            <a:ext cx="6257925" cy="3457575"/>
            <a:chOff x="1161" y="526"/>
            <a:chExt cx="3239" cy="1419"/>
          </a:xfrm>
        </p:grpSpPr>
        <p:sp>
          <p:nvSpPr>
            <p:cNvPr id="3081" name="Text Box 4"/>
            <p:cNvSpPr txBox="1">
              <a:spLocks noChangeArrowheads="1"/>
            </p:cNvSpPr>
            <p:nvPr/>
          </p:nvSpPr>
          <p:spPr bwMode="auto">
            <a:xfrm>
              <a:off x="1161" y="526"/>
              <a:ext cx="513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inputs</a:t>
              </a:r>
              <a:endParaRPr lang="en-GB" b="1"/>
            </a:p>
          </p:txBody>
        </p:sp>
        <p:sp>
          <p:nvSpPr>
            <p:cNvPr id="3082" name="Text Box 5"/>
            <p:cNvSpPr txBox="1">
              <a:spLocks noChangeArrowheads="1"/>
            </p:cNvSpPr>
            <p:nvPr/>
          </p:nvSpPr>
          <p:spPr bwMode="auto">
            <a:xfrm>
              <a:off x="1166" y="1609"/>
              <a:ext cx="594" cy="3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outputs</a:t>
              </a:r>
              <a:endParaRPr lang="en-GB" b="1"/>
            </a:p>
          </p:txBody>
        </p:sp>
        <p:grpSp>
          <p:nvGrpSpPr>
            <p:cNvPr id="3083" name="Group 6"/>
            <p:cNvGrpSpPr>
              <a:grpSpLocks/>
            </p:cNvGrpSpPr>
            <p:nvPr/>
          </p:nvGrpSpPr>
          <p:grpSpPr bwMode="auto">
            <a:xfrm>
              <a:off x="1208" y="697"/>
              <a:ext cx="3192" cy="1032"/>
              <a:chOff x="1474" y="6950"/>
              <a:chExt cx="7980" cy="2580"/>
            </a:xfrm>
          </p:grpSpPr>
          <p:sp>
            <p:nvSpPr>
              <p:cNvPr id="3086" name="Rectangle 7"/>
              <p:cNvSpPr>
                <a:spLocks noChangeArrowheads="1"/>
              </p:cNvSpPr>
              <p:nvPr/>
            </p:nvSpPr>
            <p:spPr bwMode="auto">
              <a:xfrm>
                <a:off x="4894" y="6950"/>
                <a:ext cx="1230" cy="7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" name="Line 8"/>
              <p:cNvSpPr>
                <a:spLocks noChangeShapeType="1"/>
              </p:cNvSpPr>
              <p:nvPr/>
            </p:nvSpPr>
            <p:spPr bwMode="auto">
              <a:xfrm>
                <a:off x="6109" y="7295"/>
                <a:ext cx="2070" cy="8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88" name="Text Box 9"/>
              <p:cNvSpPr txBox="1">
                <a:spLocks noChangeArrowheads="1"/>
              </p:cNvSpPr>
              <p:nvPr/>
            </p:nvSpPr>
            <p:spPr bwMode="auto">
              <a:xfrm>
                <a:off x="5031" y="7057"/>
                <a:ext cx="692" cy="6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rIns="0"/>
              <a:lstStyle/>
              <a:p>
                <a:r>
                  <a:rPr lang="en-GB" sz="2000"/>
                  <a:t>f</a:t>
                </a:r>
                <a:endParaRPr lang="en-GB" b="1"/>
              </a:p>
            </p:txBody>
          </p:sp>
          <p:sp>
            <p:nvSpPr>
              <p:cNvPr id="3089" name="Oval 10"/>
              <p:cNvSpPr>
                <a:spLocks noChangeArrowheads="1"/>
              </p:cNvSpPr>
              <p:nvPr/>
            </p:nvSpPr>
            <p:spPr bwMode="auto">
              <a:xfrm>
                <a:off x="8179" y="7775"/>
                <a:ext cx="1275" cy="94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" name="Text Box 11"/>
              <p:cNvSpPr txBox="1">
                <a:spLocks noChangeArrowheads="1"/>
              </p:cNvSpPr>
              <p:nvPr/>
            </p:nvSpPr>
            <p:spPr bwMode="auto">
              <a:xfrm>
                <a:off x="8329" y="7970"/>
                <a:ext cx="810" cy="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GB" sz="1400"/>
                  <a:t>ran f =</a:t>
                </a:r>
              </a:p>
              <a:p>
                <a:r>
                  <a:rPr lang="en-GB" sz="1400"/>
                  <a:t>dom f </a:t>
                </a:r>
                <a:r>
                  <a:rPr lang="en-GB" sz="1400" baseline="30000"/>
                  <a:t>-1</a:t>
                </a:r>
                <a:endParaRPr lang="en-GB" sz="1400" b="1"/>
              </a:p>
            </p:txBody>
          </p:sp>
          <p:sp>
            <p:nvSpPr>
              <p:cNvPr id="3091" name="Line 12"/>
              <p:cNvSpPr>
                <a:spLocks noChangeShapeType="1"/>
              </p:cNvSpPr>
              <p:nvPr/>
            </p:nvSpPr>
            <p:spPr bwMode="auto">
              <a:xfrm flipH="1">
                <a:off x="6064" y="8300"/>
                <a:ext cx="2070" cy="8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92" name="Rectangle 13"/>
              <p:cNvSpPr>
                <a:spLocks noChangeArrowheads="1"/>
              </p:cNvSpPr>
              <p:nvPr/>
            </p:nvSpPr>
            <p:spPr bwMode="auto">
              <a:xfrm>
                <a:off x="4834" y="8780"/>
                <a:ext cx="1230" cy="7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3" name="Oval 14"/>
              <p:cNvSpPr>
                <a:spLocks noChangeArrowheads="1"/>
              </p:cNvSpPr>
              <p:nvPr/>
            </p:nvSpPr>
            <p:spPr bwMode="auto">
              <a:xfrm>
                <a:off x="1474" y="7820"/>
                <a:ext cx="1380" cy="9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4" name="Text Box 15"/>
              <p:cNvSpPr txBox="1">
                <a:spLocks noChangeArrowheads="1"/>
              </p:cNvSpPr>
              <p:nvPr/>
            </p:nvSpPr>
            <p:spPr bwMode="auto">
              <a:xfrm>
                <a:off x="4998" y="8860"/>
                <a:ext cx="962" cy="635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rIns="0"/>
              <a:lstStyle/>
              <a:p>
                <a:r>
                  <a:rPr lang="en-GB" sz="2000"/>
                  <a:t>f </a:t>
                </a:r>
                <a:r>
                  <a:rPr lang="en-GB" sz="2000" baseline="30000"/>
                  <a:t>-1</a:t>
                </a:r>
                <a:endParaRPr lang="en-GB" b="1"/>
              </a:p>
            </p:txBody>
          </p:sp>
          <p:sp>
            <p:nvSpPr>
              <p:cNvPr id="3095" name="Text Box 16"/>
              <p:cNvSpPr txBox="1">
                <a:spLocks noChangeArrowheads="1"/>
              </p:cNvSpPr>
              <p:nvPr/>
            </p:nvSpPr>
            <p:spPr bwMode="auto">
              <a:xfrm>
                <a:off x="1774" y="7940"/>
                <a:ext cx="870" cy="57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GB" sz="1400"/>
                  <a:t>dom f</a:t>
                </a:r>
                <a:endParaRPr lang="en-GB" sz="1400" baseline="30000"/>
              </a:p>
              <a:p>
                <a:r>
                  <a:rPr lang="en-GB" sz="1400"/>
                  <a:t>= ran f </a:t>
                </a:r>
                <a:r>
                  <a:rPr lang="en-GB" sz="1400" baseline="30000"/>
                  <a:t>-1</a:t>
                </a:r>
                <a:r>
                  <a:rPr lang="en-GB" sz="1400"/>
                  <a:t> </a:t>
                </a:r>
                <a:endParaRPr lang="en-GB" sz="1400" b="1"/>
              </a:p>
            </p:txBody>
          </p:sp>
          <p:sp>
            <p:nvSpPr>
              <p:cNvPr id="3096" name="Line 17"/>
              <p:cNvSpPr>
                <a:spLocks noChangeShapeType="1"/>
              </p:cNvSpPr>
              <p:nvPr/>
            </p:nvSpPr>
            <p:spPr bwMode="auto">
              <a:xfrm flipV="1">
                <a:off x="2854" y="7235"/>
                <a:ext cx="2070" cy="8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97" name="Line 18"/>
              <p:cNvSpPr>
                <a:spLocks noChangeShapeType="1"/>
              </p:cNvSpPr>
              <p:nvPr/>
            </p:nvSpPr>
            <p:spPr bwMode="auto">
              <a:xfrm flipH="1" flipV="1">
                <a:off x="2764" y="8375"/>
                <a:ext cx="2070" cy="8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3084" name="Text Box 19"/>
            <p:cNvSpPr txBox="1">
              <a:spLocks noChangeArrowheads="1"/>
            </p:cNvSpPr>
            <p:nvPr/>
          </p:nvSpPr>
          <p:spPr bwMode="auto">
            <a:xfrm>
              <a:off x="3885" y="1553"/>
              <a:ext cx="513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inputs</a:t>
              </a:r>
              <a:endParaRPr lang="en-GB" b="1"/>
            </a:p>
          </p:txBody>
        </p:sp>
        <p:sp>
          <p:nvSpPr>
            <p:cNvPr id="3085" name="Text Box 20"/>
            <p:cNvSpPr txBox="1">
              <a:spLocks noChangeArrowheads="1"/>
            </p:cNvSpPr>
            <p:nvPr/>
          </p:nvSpPr>
          <p:spPr bwMode="auto">
            <a:xfrm>
              <a:off x="3787" y="527"/>
              <a:ext cx="595" cy="33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/>
                <a:t>outputs</a:t>
              </a:r>
              <a:endParaRPr lang="en-GB" b="1"/>
            </a:p>
          </p:txBody>
        </p:sp>
      </p:grpSp>
      <p:sp>
        <p:nvSpPr>
          <p:cNvPr id="3079" name="Rectangle 22"/>
          <p:cNvSpPr>
            <a:spLocks noChangeArrowheads="1"/>
          </p:cNvSpPr>
          <p:nvPr/>
        </p:nvSpPr>
        <p:spPr bwMode="auto">
          <a:xfrm>
            <a:off x="1116013" y="4149725"/>
            <a:ext cx="7129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f : R</a:t>
            </a:r>
            <a:r>
              <a:rPr lang="en-GB" sz="2400">
                <a:sym typeface="Symbol" pitchFamily="18" charset="2"/>
              </a:rPr>
              <a:t></a:t>
            </a:r>
            <a:r>
              <a:rPr lang="en-GB" sz="2400"/>
              <a:t>R    f : x</a:t>
            </a:r>
            <a:r>
              <a:rPr lang="en-GB" sz="2400">
                <a:sym typeface="Symbol" pitchFamily="18" charset="2"/>
              </a:rPr>
              <a:t></a:t>
            </a:r>
            <a:r>
              <a:rPr lang="en-GB" sz="2400"/>
              <a:t>2x      then f</a:t>
            </a:r>
            <a:r>
              <a:rPr lang="en-GB" sz="2400" baseline="30000"/>
              <a:t>-1</a:t>
            </a:r>
            <a:r>
              <a:rPr lang="en-GB" sz="2400"/>
              <a:t>: R</a:t>
            </a:r>
            <a:r>
              <a:rPr lang="en-GB" sz="2400">
                <a:sym typeface="Symbol" pitchFamily="18" charset="2"/>
              </a:rPr>
              <a:t></a:t>
            </a:r>
            <a:r>
              <a:rPr lang="en-GB" sz="2400"/>
              <a:t>R    f </a:t>
            </a:r>
            <a:r>
              <a:rPr lang="en-GB" sz="2400" baseline="30000"/>
              <a:t>-1</a:t>
            </a:r>
            <a:r>
              <a:rPr lang="en-GB" sz="2400"/>
              <a:t> : x</a:t>
            </a:r>
            <a:r>
              <a:rPr lang="en-GB" sz="2400">
                <a:sym typeface="Symbol" pitchFamily="18" charset="2"/>
              </a:rPr>
              <a:t></a:t>
            </a:r>
            <a:r>
              <a:rPr lang="en-GB" sz="2400"/>
              <a:t> </a:t>
            </a:r>
          </a:p>
        </p:txBody>
      </p:sp>
      <p:sp>
        <p:nvSpPr>
          <p:cNvPr id="3080" name="Rectangle 24"/>
          <p:cNvSpPr>
            <a:spLocks noChangeArrowheads="1"/>
          </p:cNvSpPr>
          <p:nvPr/>
        </p:nvSpPr>
        <p:spPr bwMode="auto">
          <a:xfrm>
            <a:off x="1089025" y="5054600"/>
            <a:ext cx="737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GB" sz="2400">
                <a:cs typeface="Times New Roman" pitchFamily="18" charset="0"/>
              </a:rPr>
              <a:t>f : R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GB" sz="2400">
                <a:cs typeface="Times New Roman" pitchFamily="18" charset="0"/>
              </a:rPr>
              <a:t>R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f : x</a:t>
            </a:r>
            <a:r>
              <a:rPr lang="en-GB" sz="2400">
                <a:cs typeface="Times New Roman" pitchFamily="18" charset="0"/>
              </a:rPr>
              <a:t>2x+1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then f</a:t>
            </a:r>
            <a:r>
              <a:rPr lang="en-GB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R</a:t>
            </a:r>
            <a:r>
              <a:rPr lang="en-GB" sz="2400">
                <a:cs typeface="Times New Roman" pitchFamily="18" charset="0"/>
              </a:rPr>
              <a:t>R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f</a:t>
            </a:r>
            <a:r>
              <a:rPr lang="en-GB" sz="2400" baseline="30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</a:t>
            </a:r>
            <a:r>
              <a:rPr lang="en-GB" sz="24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: x</a:t>
            </a:r>
            <a:r>
              <a:rPr lang="en-GB" sz="2400">
                <a:cs typeface="Times New Roman" pitchFamily="18" charset="0"/>
              </a:rPr>
              <a:t> </a:t>
            </a:r>
            <a:endParaRPr lang="en-GB" sz="240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3074" name="Object 23"/>
          <p:cNvGraphicFramePr>
            <a:graphicFrameLocks noChangeAspect="1"/>
          </p:cNvGraphicFramePr>
          <p:nvPr/>
        </p:nvGraphicFramePr>
        <p:xfrm>
          <a:off x="7812088" y="5013325"/>
          <a:ext cx="514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342720" imgH="393480" progId="Equation.3">
                  <p:embed/>
                </p:oleObj>
              </mc:Choice>
              <mc:Fallback>
                <p:oleObj name="Equation" r:id="rId3" imgW="34272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5013325"/>
                        <a:ext cx="5143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5"/>
          <p:cNvGraphicFramePr>
            <a:graphicFrameLocks noChangeAspect="1"/>
          </p:cNvGraphicFramePr>
          <p:nvPr/>
        </p:nvGraphicFramePr>
        <p:xfrm>
          <a:off x="7667625" y="4076700"/>
          <a:ext cx="22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5" imgW="152280" imgH="393480" progId="Equation.3">
                  <p:embed/>
                </p:oleObj>
              </mc:Choice>
              <mc:Fallback>
                <p:oleObj name="Equation" r:id="rId5" imgW="15228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4076700"/>
                        <a:ext cx="228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Tutorial-type submissions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206375" y="1643062"/>
            <a:ext cx="8676368" cy="3625623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4 or 5 parts to submit 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GB" sz="2400" b="1" dirty="0" smtClean="0">
                <a:solidFill>
                  <a:schemeClr val="accent2">
                    <a:lumMod val="90000"/>
                    <a:lumOff val="10000"/>
                  </a:schemeClr>
                </a:solidFill>
              </a:rPr>
              <a:t> * Functions  * Matrices  * Graph theory  * Algorithms  (* Calculus)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Counts as 50% of the course mark!!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no second attempts or late work handed in (unless ECs).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 smtClean="0"/>
              <a:t>More information on the assignment coming soon on </a:t>
            </a:r>
            <a:r>
              <a:rPr lang="en-GB" dirty="0" err="1" smtClean="0"/>
              <a:t>Teachmat</a:t>
            </a:r>
            <a:r>
              <a:rPr lang="en-GB" dirty="0" smtClean="0"/>
              <a:t> and/or </a:t>
            </a:r>
            <a:r>
              <a:rPr lang="en-GB" dirty="0" err="1" smtClean="0"/>
              <a:t>Moodle</a:t>
            </a:r>
            <a:endParaRPr lang="en-GB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81343BC-761A-4984-9349-9441B4E2B0E1}" type="slidenum">
              <a:rPr lang="en-GB"/>
              <a:pPr>
                <a:defRPr/>
              </a:pPr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Reverse the order of operations 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</p:txBody>
      </p:sp>
      <p:sp>
        <p:nvSpPr>
          <p:cNvPr id="7065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5303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C19A186-652A-4471-9B1A-887DAD779C88}" type="slidenum">
              <a:rPr lang="en-GB"/>
              <a:pPr>
                <a:defRPr/>
              </a:pPr>
              <a:t>50</a:t>
            </a:fld>
            <a:endParaRPr lang="en-GB"/>
          </a:p>
        </p:txBody>
      </p:sp>
      <p:grpSp>
        <p:nvGrpSpPr>
          <p:cNvPr id="70662" name="Group 11"/>
          <p:cNvGrpSpPr>
            <a:grpSpLocks/>
          </p:cNvGrpSpPr>
          <p:nvPr/>
        </p:nvGrpSpPr>
        <p:grpSpPr bwMode="auto">
          <a:xfrm>
            <a:off x="1331913" y="3230563"/>
            <a:ext cx="5789612" cy="960437"/>
            <a:chOff x="839" y="2035"/>
            <a:chExt cx="3647" cy="605"/>
          </a:xfrm>
        </p:grpSpPr>
        <p:pic>
          <p:nvPicPr>
            <p:cNvPr id="7066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73" y="2035"/>
              <a:ext cx="1013" cy="5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66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9" y="2079"/>
              <a:ext cx="1037" cy="5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0663" name="AutoShape 8"/>
          <p:cNvSpPr>
            <a:spLocks noChangeAspect="1" noChangeArrowheads="1" noTextEdit="1"/>
          </p:cNvSpPr>
          <p:nvPr/>
        </p:nvSpPr>
        <p:spPr bwMode="auto">
          <a:xfrm>
            <a:off x="3635375" y="2708275"/>
            <a:ext cx="13763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7066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375" y="2708275"/>
            <a:ext cx="13763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9942" y="0"/>
            <a:ext cx="8505371" cy="1277258"/>
          </a:xfrm>
        </p:spPr>
        <p:txBody>
          <a:bodyPr/>
          <a:lstStyle/>
          <a:p>
            <a:r>
              <a:rPr lang="en-GB" dirty="0" smtClean="0"/>
              <a:t>Dressing and undressing</a:t>
            </a:r>
            <a:br>
              <a:rPr lang="en-GB" dirty="0" smtClean="0"/>
            </a:br>
            <a:r>
              <a:rPr lang="en-GB" dirty="0" smtClean="0"/>
              <a:t>Reverse the order</a:t>
            </a:r>
          </a:p>
        </p:txBody>
      </p:sp>
      <p:sp>
        <p:nvSpPr>
          <p:cNvPr id="7168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6326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6CA92A3-0351-4CBA-8AAB-249789DAD555}" type="slidenum">
              <a:rPr lang="en-GB"/>
              <a:pPr>
                <a:defRPr/>
              </a:pPr>
              <a:t>51</a:t>
            </a:fld>
            <a:endParaRPr lang="en-GB"/>
          </a:p>
        </p:txBody>
      </p:sp>
      <p:grpSp>
        <p:nvGrpSpPr>
          <p:cNvPr id="71685" name="Group 78"/>
          <p:cNvGrpSpPr>
            <a:grpSpLocks/>
          </p:cNvGrpSpPr>
          <p:nvPr/>
        </p:nvGrpSpPr>
        <p:grpSpPr bwMode="auto">
          <a:xfrm flipH="1">
            <a:off x="323850" y="1362059"/>
            <a:ext cx="4968875" cy="5256213"/>
            <a:chOff x="748" y="1207"/>
            <a:chExt cx="1714" cy="1974"/>
          </a:xfrm>
        </p:grpSpPr>
        <p:sp>
          <p:nvSpPr>
            <p:cNvPr id="71707" name="AutoShape 39"/>
            <p:cNvSpPr>
              <a:spLocks noChangeAspect="1" noChangeArrowheads="1" noTextEdit="1"/>
            </p:cNvSpPr>
            <p:nvPr/>
          </p:nvSpPr>
          <p:spPr bwMode="auto">
            <a:xfrm>
              <a:off x="748" y="1207"/>
              <a:ext cx="1714" cy="1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708" name="Freeform 44"/>
            <p:cNvSpPr>
              <a:spLocks/>
            </p:cNvSpPr>
            <p:nvPr/>
          </p:nvSpPr>
          <p:spPr bwMode="auto">
            <a:xfrm>
              <a:off x="1378" y="1297"/>
              <a:ext cx="1006" cy="1794"/>
            </a:xfrm>
            <a:custGeom>
              <a:avLst/>
              <a:gdLst>
                <a:gd name="T0" fmla="*/ 108 w 3019"/>
                <a:gd name="T1" fmla="*/ 44 h 5384"/>
                <a:gd name="T2" fmla="*/ 102 w 3019"/>
                <a:gd name="T3" fmla="*/ 47 h 5384"/>
                <a:gd name="T4" fmla="*/ 94 w 3019"/>
                <a:gd name="T5" fmla="*/ 50 h 5384"/>
                <a:gd name="T6" fmla="*/ 87 w 3019"/>
                <a:gd name="T7" fmla="*/ 51 h 5384"/>
                <a:gd name="T8" fmla="*/ 79 w 3019"/>
                <a:gd name="T9" fmla="*/ 52 h 5384"/>
                <a:gd name="T10" fmla="*/ 66 w 3019"/>
                <a:gd name="T11" fmla="*/ 52 h 5384"/>
                <a:gd name="T12" fmla="*/ 56 w 3019"/>
                <a:gd name="T13" fmla="*/ 59 h 5384"/>
                <a:gd name="T14" fmla="*/ 60 w 3019"/>
                <a:gd name="T15" fmla="*/ 71 h 5384"/>
                <a:gd name="T16" fmla="*/ 66 w 3019"/>
                <a:gd name="T17" fmla="*/ 85 h 5384"/>
                <a:gd name="T18" fmla="*/ 66 w 3019"/>
                <a:gd name="T19" fmla="*/ 105 h 5384"/>
                <a:gd name="T20" fmla="*/ 63 w 3019"/>
                <a:gd name="T21" fmla="*/ 122 h 5384"/>
                <a:gd name="T22" fmla="*/ 59 w 3019"/>
                <a:gd name="T23" fmla="*/ 142 h 5384"/>
                <a:gd name="T24" fmla="*/ 57 w 3019"/>
                <a:gd name="T25" fmla="*/ 158 h 5384"/>
                <a:gd name="T26" fmla="*/ 60 w 3019"/>
                <a:gd name="T27" fmla="*/ 170 h 5384"/>
                <a:gd name="T28" fmla="*/ 60 w 3019"/>
                <a:gd name="T29" fmla="*/ 180 h 5384"/>
                <a:gd name="T30" fmla="*/ 54 w 3019"/>
                <a:gd name="T31" fmla="*/ 187 h 5384"/>
                <a:gd name="T32" fmla="*/ 40 w 3019"/>
                <a:gd name="T33" fmla="*/ 189 h 5384"/>
                <a:gd name="T34" fmla="*/ 29 w 3019"/>
                <a:gd name="T35" fmla="*/ 195 h 5384"/>
                <a:gd name="T36" fmla="*/ 24 w 3019"/>
                <a:gd name="T37" fmla="*/ 198 h 5384"/>
                <a:gd name="T38" fmla="*/ 18 w 3019"/>
                <a:gd name="T39" fmla="*/ 199 h 5384"/>
                <a:gd name="T40" fmla="*/ 14 w 3019"/>
                <a:gd name="T41" fmla="*/ 199 h 5384"/>
                <a:gd name="T42" fmla="*/ 12 w 3019"/>
                <a:gd name="T43" fmla="*/ 198 h 5384"/>
                <a:gd name="T44" fmla="*/ 11 w 3019"/>
                <a:gd name="T45" fmla="*/ 197 h 5384"/>
                <a:gd name="T46" fmla="*/ 8 w 3019"/>
                <a:gd name="T47" fmla="*/ 196 h 5384"/>
                <a:gd name="T48" fmla="*/ 5 w 3019"/>
                <a:gd name="T49" fmla="*/ 194 h 5384"/>
                <a:gd name="T50" fmla="*/ 3 w 3019"/>
                <a:gd name="T51" fmla="*/ 191 h 5384"/>
                <a:gd name="T52" fmla="*/ 0 w 3019"/>
                <a:gd name="T53" fmla="*/ 186 h 5384"/>
                <a:gd name="T54" fmla="*/ 2 w 3019"/>
                <a:gd name="T55" fmla="*/ 184 h 5384"/>
                <a:gd name="T56" fmla="*/ 5 w 3019"/>
                <a:gd name="T57" fmla="*/ 182 h 5384"/>
                <a:gd name="T58" fmla="*/ 7 w 3019"/>
                <a:gd name="T59" fmla="*/ 181 h 5384"/>
                <a:gd name="T60" fmla="*/ 12 w 3019"/>
                <a:gd name="T61" fmla="*/ 180 h 5384"/>
                <a:gd name="T62" fmla="*/ 20 w 3019"/>
                <a:gd name="T63" fmla="*/ 177 h 5384"/>
                <a:gd name="T64" fmla="*/ 29 w 3019"/>
                <a:gd name="T65" fmla="*/ 170 h 5384"/>
                <a:gd name="T66" fmla="*/ 37 w 3019"/>
                <a:gd name="T67" fmla="*/ 157 h 5384"/>
                <a:gd name="T68" fmla="*/ 38 w 3019"/>
                <a:gd name="T69" fmla="*/ 140 h 5384"/>
                <a:gd name="T70" fmla="*/ 35 w 3019"/>
                <a:gd name="T71" fmla="*/ 124 h 5384"/>
                <a:gd name="T72" fmla="*/ 31 w 3019"/>
                <a:gd name="T73" fmla="*/ 102 h 5384"/>
                <a:gd name="T74" fmla="*/ 28 w 3019"/>
                <a:gd name="T75" fmla="*/ 82 h 5384"/>
                <a:gd name="T76" fmla="*/ 26 w 3019"/>
                <a:gd name="T77" fmla="*/ 74 h 5384"/>
                <a:gd name="T78" fmla="*/ 25 w 3019"/>
                <a:gd name="T79" fmla="*/ 66 h 5384"/>
                <a:gd name="T80" fmla="*/ 24 w 3019"/>
                <a:gd name="T81" fmla="*/ 61 h 5384"/>
                <a:gd name="T82" fmla="*/ 21 w 3019"/>
                <a:gd name="T83" fmla="*/ 53 h 5384"/>
                <a:gd name="T84" fmla="*/ 22 w 3019"/>
                <a:gd name="T85" fmla="*/ 43 h 5384"/>
                <a:gd name="T86" fmla="*/ 25 w 3019"/>
                <a:gd name="T87" fmla="*/ 36 h 5384"/>
                <a:gd name="T88" fmla="*/ 31 w 3019"/>
                <a:gd name="T89" fmla="*/ 31 h 5384"/>
                <a:gd name="T90" fmla="*/ 37 w 3019"/>
                <a:gd name="T91" fmla="*/ 27 h 5384"/>
                <a:gd name="T92" fmla="*/ 43 w 3019"/>
                <a:gd name="T93" fmla="*/ 22 h 5384"/>
                <a:gd name="T94" fmla="*/ 48 w 3019"/>
                <a:gd name="T95" fmla="*/ 18 h 5384"/>
                <a:gd name="T96" fmla="*/ 53 w 3019"/>
                <a:gd name="T97" fmla="*/ 15 h 5384"/>
                <a:gd name="T98" fmla="*/ 60 w 3019"/>
                <a:gd name="T99" fmla="*/ 11 h 5384"/>
                <a:gd name="T100" fmla="*/ 67 w 3019"/>
                <a:gd name="T101" fmla="*/ 7 h 5384"/>
                <a:gd name="T102" fmla="*/ 74 w 3019"/>
                <a:gd name="T103" fmla="*/ 3 h 5384"/>
                <a:gd name="T104" fmla="*/ 79 w 3019"/>
                <a:gd name="T105" fmla="*/ 0 h 538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019"/>
                <a:gd name="T160" fmla="*/ 0 h 5384"/>
                <a:gd name="T161" fmla="*/ 3019 w 3019"/>
                <a:gd name="T162" fmla="*/ 5384 h 538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019" h="5384">
                  <a:moveTo>
                    <a:pt x="3019" y="1127"/>
                  </a:moveTo>
                  <a:lnTo>
                    <a:pt x="2970" y="1160"/>
                  </a:lnTo>
                  <a:lnTo>
                    <a:pt x="2917" y="1194"/>
                  </a:lnTo>
                  <a:lnTo>
                    <a:pt x="2862" y="1224"/>
                  </a:lnTo>
                  <a:lnTo>
                    <a:pt x="2804" y="1252"/>
                  </a:lnTo>
                  <a:lnTo>
                    <a:pt x="2743" y="1279"/>
                  </a:lnTo>
                  <a:lnTo>
                    <a:pt x="2681" y="1301"/>
                  </a:lnTo>
                  <a:lnTo>
                    <a:pt x="2616" y="1321"/>
                  </a:lnTo>
                  <a:lnTo>
                    <a:pt x="2549" y="1338"/>
                  </a:lnTo>
                  <a:lnTo>
                    <a:pt x="2480" y="1355"/>
                  </a:lnTo>
                  <a:lnTo>
                    <a:pt x="2412" y="1369"/>
                  </a:lnTo>
                  <a:lnTo>
                    <a:pt x="2342" y="1379"/>
                  </a:lnTo>
                  <a:lnTo>
                    <a:pt x="2274" y="1387"/>
                  </a:lnTo>
                  <a:lnTo>
                    <a:pt x="2204" y="1393"/>
                  </a:lnTo>
                  <a:lnTo>
                    <a:pt x="2132" y="1398"/>
                  </a:lnTo>
                  <a:lnTo>
                    <a:pt x="2064" y="1398"/>
                  </a:lnTo>
                  <a:lnTo>
                    <a:pt x="1997" y="1398"/>
                  </a:lnTo>
                  <a:lnTo>
                    <a:pt x="1782" y="1407"/>
                  </a:lnTo>
                  <a:lnTo>
                    <a:pt x="1637" y="1447"/>
                  </a:lnTo>
                  <a:lnTo>
                    <a:pt x="1554" y="1517"/>
                  </a:lnTo>
                  <a:lnTo>
                    <a:pt x="1519" y="1605"/>
                  </a:lnTo>
                  <a:lnTo>
                    <a:pt x="1525" y="1703"/>
                  </a:lnTo>
                  <a:lnTo>
                    <a:pt x="1559" y="1809"/>
                  </a:lnTo>
                  <a:lnTo>
                    <a:pt x="1614" y="1919"/>
                  </a:lnTo>
                  <a:lnTo>
                    <a:pt x="1679" y="2019"/>
                  </a:lnTo>
                  <a:lnTo>
                    <a:pt x="1744" y="2151"/>
                  </a:lnTo>
                  <a:lnTo>
                    <a:pt x="1786" y="2304"/>
                  </a:lnTo>
                  <a:lnTo>
                    <a:pt x="1806" y="2474"/>
                  </a:lnTo>
                  <a:lnTo>
                    <a:pt x="1808" y="2646"/>
                  </a:lnTo>
                  <a:lnTo>
                    <a:pt x="1795" y="2826"/>
                  </a:lnTo>
                  <a:lnTo>
                    <a:pt x="1771" y="2996"/>
                  </a:lnTo>
                  <a:lnTo>
                    <a:pt x="1741" y="3158"/>
                  </a:lnTo>
                  <a:lnTo>
                    <a:pt x="1709" y="3299"/>
                  </a:lnTo>
                  <a:lnTo>
                    <a:pt x="1656" y="3525"/>
                  </a:lnTo>
                  <a:lnTo>
                    <a:pt x="1620" y="3694"/>
                  </a:lnTo>
                  <a:lnTo>
                    <a:pt x="1594" y="3843"/>
                  </a:lnTo>
                  <a:lnTo>
                    <a:pt x="1571" y="4006"/>
                  </a:lnTo>
                  <a:lnTo>
                    <a:pt x="1550" y="4156"/>
                  </a:lnTo>
                  <a:lnTo>
                    <a:pt x="1543" y="4269"/>
                  </a:lnTo>
                  <a:lnTo>
                    <a:pt x="1555" y="4378"/>
                  </a:lnTo>
                  <a:lnTo>
                    <a:pt x="1594" y="4519"/>
                  </a:lnTo>
                  <a:lnTo>
                    <a:pt x="1616" y="4606"/>
                  </a:lnTo>
                  <a:lnTo>
                    <a:pt x="1636" y="4698"/>
                  </a:lnTo>
                  <a:lnTo>
                    <a:pt x="1642" y="4786"/>
                  </a:lnTo>
                  <a:lnTo>
                    <a:pt x="1632" y="4870"/>
                  </a:lnTo>
                  <a:lnTo>
                    <a:pt x="1602" y="4944"/>
                  </a:lnTo>
                  <a:lnTo>
                    <a:pt x="1543" y="5002"/>
                  </a:lnTo>
                  <a:lnTo>
                    <a:pt x="1454" y="5043"/>
                  </a:lnTo>
                  <a:lnTo>
                    <a:pt x="1328" y="5062"/>
                  </a:lnTo>
                  <a:lnTo>
                    <a:pt x="1211" y="5080"/>
                  </a:lnTo>
                  <a:lnTo>
                    <a:pt x="1092" y="5115"/>
                  </a:lnTo>
                  <a:lnTo>
                    <a:pt x="977" y="5162"/>
                  </a:lnTo>
                  <a:lnTo>
                    <a:pt x="871" y="5213"/>
                  </a:lnTo>
                  <a:lnTo>
                    <a:pt x="779" y="5264"/>
                  </a:lnTo>
                  <a:lnTo>
                    <a:pt x="710" y="5309"/>
                  </a:lnTo>
                  <a:lnTo>
                    <a:pt x="662" y="5339"/>
                  </a:lnTo>
                  <a:lnTo>
                    <a:pt x="647" y="5352"/>
                  </a:lnTo>
                  <a:lnTo>
                    <a:pt x="580" y="5382"/>
                  </a:lnTo>
                  <a:lnTo>
                    <a:pt x="521" y="5384"/>
                  </a:lnTo>
                  <a:lnTo>
                    <a:pt x="478" y="5375"/>
                  </a:lnTo>
                  <a:lnTo>
                    <a:pt x="462" y="5366"/>
                  </a:lnTo>
                  <a:lnTo>
                    <a:pt x="425" y="5384"/>
                  </a:lnTo>
                  <a:lnTo>
                    <a:pt x="384" y="5378"/>
                  </a:lnTo>
                  <a:lnTo>
                    <a:pt x="352" y="5370"/>
                  </a:lnTo>
                  <a:lnTo>
                    <a:pt x="338" y="5363"/>
                  </a:lnTo>
                  <a:lnTo>
                    <a:pt x="320" y="5361"/>
                  </a:lnTo>
                  <a:lnTo>
                    <a:pt x="307" y="5347"/>
                  </a:lnTo>
                  <a:lnTo>
                    <a:pt x="299" y="5333"/>
                  </a:lnTo>
                  <a:lnTo>
                    <a:pt x="295" y="5324"/>
                  </a:lnTo>
                  <a:lnTo>
                    <a:pt x="253" y="5334"/>
                  </a:lnTo>
                  <a:lnTo>
                    <a:pt x="222" y="5322"/>
                  </a:lnTo>
                  <a:lnTo>
                    <a:pt x="205" y="5297"/>
                  </a:lnTo>
                  <a:lnTo>
                    <a:pt x="210" y="5269"/>
                  </a:lnTo>
                  <a:lnTo>
                    <a:pt x="161" y="5269"/>
                  </a:lnTo>
                  <a:lnTo>
                    <a:pt x="132" y="5237"/>
                  </a:lnTo>
                  <a:lnTo>
                    <a:pt x="120" y="5195"/>
                  </a:lnTo>
                  <a:lnTo>
                    <a:pt x="124" y="5168"/>
                  </a:lnTo>
                  <a:lnTo>
                    <a:pt x="73" y="5156"/>
                  </a:lnTo>
                  <a:lnTo>
                    <a:pt x="32" y="5115"/>
                  </a:lnTo>
                  <a:lnTo>
                    <a:pt x="11" y="5067"/>
                  </a:lnTo>
                  <a:lnTo>
                    <a:pt x="12" y="5032"/>
                  </a:lnTo>
                  <a:lnTo>
                    <a:pt x="0" y="5010"/>
                  </a:lnTo>
                  <a:lnTo>
                    <a:pt x="17" y="4982"/>
                  </a:lnTo>
                  <a:lnTo>
                    <a:pt x="56" y="4960"/>
                  </a:lnTo>
                  <a:lnTo>
                    <a:pt x="120" y="4952"/>
                  </a:lnTo>
                  <a:lnTo>
                    <a:pt x="128" y="4938"/>
                  </a:lnTo>
                  <a:lnTo>
                    <a:pt x="140" y="4926"/>
                  </a:lnTo>
                  <a:lnTo>
                    <a:pt x="156" y="4916"/>
                  </a:lnTo>
                  <a:lnTo>
                    <a:pt x="176" y="4908"/>
                  </a:lnTo>
                  <a:lnTo>
                    <a:pt x="202" y="4898"/>
                  </a:lnTo>
                  <a:lnTo>
                    <a:pt x="235" y="4888"/>
                  </a:lnTo>
                  <a:lnTo>
                    <a:pt x="278" y="4880"/>
                  </a:lnTo>
                  <a:lnTo>
                    <a:pt x="330" y="4870"/>
                  </a:lnTo>
                  <a:lnTo>
                    <a:pt x="392" y="4852"/>
                  </a:lnTo>
                  <a:lnTo>
                    <a:pt x="462" y="4825"/>
                  </a:lnTo>
                  <a:lnTo>
                    <a:pt x="538" y="4786"/>
                  </a:lnTo>
                  <a:lnTo>
                    <a:pt x="617" y="4732"/>
                  </a:lnTo>
                  <a:lnTo>
                    <a:pt x="698" y="4668"/>
                  </a:lnTo>
                  <a:lnTo>
                    <a:pt x="778" y="4586"/>
                  </a:lnTo>
                  <a:lnTo>
                    <a:pt x="858" y="4488"/>
                  </a:lnTo>
                  <a:lnTo>
                    <a:pt x="934" y="4371"/>
                  </a:lnTo>
                  <a:lnTo>
                    <a:pt x="991" y="4238"/>
                  </a:lnTo>
                  <a:lnTo>
                    <a:pt x="1020" y="4089"/>
                  </a:lnTo>
                  <a:lnTo>
                    <a:pt x="1027" y="3933"/>
                  </a:lnTo>
                  <a:lnTo>
                    <a:pt x="1019" y="3773"/>
                  </a:lnTo>
                  <a:lnTo>
                    <a:pt x="1000" y="3616"/>
                  </a:lnTo>
                  <a:lnTo>
                    <a:pt x="972" y="3471"/>
                  </a:lnTo>
                  <a:lnTo>
                    <a:pt x="947" y="3338"/>
                  </a:lnTo>
                  <a:lnTo>
                    <a:pt x="926" y="3223"/>
                  </a:lnTo>
                  <a:lnTo>
                    <a:pt x="880" y="2996"/>
                  </a:lnTo>
                  <a:lnTo>
                    <a:pt x="830" y="2753"/>
                  </a:lnTo>
                  <a:lnTo>
                    <a:pt x="787" y="2524"/>
                  </a:lnTo>
                  <a:lnTo>
                    <a:pt x="772" y="2345"/>
                  </a:lnTo>
                  <a:lnTo>
                    <a:pt x="766" y="2225"/>
                  </a:lnTo>
                  <a:lnTo>
                    <a:pt x="750" y="2137"/>
                  </a:lnTo>
                  <a:lnTo>
                    <a:pt x="731" y="2070"/>
                  </a:lnTo>
                  <a:lnTo>
                    <a:pt x="708" y="2011"/>
                  </a:lnTo>
                  <a:lnTo>
                    <a:pt x="685" y="1906"/>
                  </a:lnTo>
                  <a:lnTo>
                    <a:pt x="685" y="1825"/>
                  </a:lnTo>
                  <a:lnTo>
                    <a:pt x="685" y="1787"/>
                  </a:lnTo>
                  <a:lnTo>
                    <a:pt x="676" y="1744"/>
                  </a:lnTo>
                  <a:lnTo>
                    <a:pt x="662" y="1701"/>
                  </a:lnTo>
                  <a:lnTo>
                    <a:pt x="640" y="1654"/>
                  </a:lnTo>
                  <a:lnTo>
                    <a:pt x="612" y="1597"/>
                  </a:lnTo>
                  <a:lnTo>
                    <a:pt x="587" y="1522"/>
                  </a:lnTo>
                  <a:lnTo>
                    <a:pt x="571" y="1422"/>
                  </a:lnTo>
                  <a:lnTo>
                    <a:pt x="570" y="1297"/>
                  </a:lnTo>
                  <a:lnTo>
                    <a:pt x="577" y="1229"/>
                  </a:lnTo>
                  <a:lnTo>
                    <a:pt x="590" y="1160"/>
                  </a:lnTo>
                  <a:lnTo>
                    <a:pt x="612" y="1096"/>
                  </a:lnTo>
                  <a:lnTo>
                    <a:pt x="640" y="1036"/>
                  </a:lnTo>
                  <a:lnTo>
                    <a:pt x="676" y="976"/>
                  </a:lnTo>
                  <a:lnTo>
                    <a:pt x="721" y="924"/>
                  </a:lnTo>
                  <a:lnTo>
                    <a:pt x="773" y="876"/>
                  </a:lnTo>
                  <a:lnTo>
                    <a:pt x="833" y="832"/>
                  </a:lnTo>
                  <a:lnTo>
                    <a:pt x="894" y="792"/>
                  </a:lnTo>
                  <a:lnTo>
                    <a:pt x="949" y="754"/>
                  </a:lnTo>
                  <a:lnTo>
                    <a:pt x="1001" y="716"/>
                  </a:lnTo>
                  <a:lnTo>
                    <a:pt x="1052" y="678"/>
                  </a:lnTo>
                  <a:lnTo>
                    <a:pt x="1103" y="640"/>
                  </a:lnTo>
                  <a:lnTo>
                    <a:pt x="1154" y="601"/>
                  </a:lnTo>
                  <a:lnTo>
                    <a:pt x="1210" y="559"/>
                  </a:lnTo>
                  <a:lnTo>
                    <a:pt x="1268" y="514"/>
                  </a:lnTo>
                  <a:lnTo>
                    <a:pt x="1301" y="488"/>
                  </a:lnTo>
                  <a:lnTo>
                    <a:pt x="1343" y="462"/>
                  </a:lnTo>
                  <a:lnTo>
                    <a:pt x="1387" y="431"/>
                  </a:lnTo>
                  <a:lnTo>
                    <a:pt x="1438" y="398"/>
                  </a:lnTo>
                  <a:lnTo>
                    <a:pt x="1494" y="365"/>
                  </a:lnTo>
                  <a:lnTo>
                    <a:pt x="1554" y="330"/>
                  </a:lnTo>
                  <a:lnTo>
                    <a:pt x="1614" y="294"/>
                  </a:lnTo>
                  <a:lnTo>
                    <a:pt x="1676" y="257"/>
                  </a:lnTo>
                  <a:lnTo>
                    <a:pt x="1739" y="221"/>
                  </a:lnTo>
                  <a:lnTo>
                    <a:pt x="1804" y="185"/>
                  </a:lnTo>
                  <a:lnTo>
                    <a:pt x="1867" y="147"/>
                  </a:lnTo>
                  <a:lnTo>
                    <a:pt x="1927" y="115"/>
                  </a:lnTo>
                  <a:lnTo>
                    <a:pt x="1986" y="83"/>
                  </a:lnTo>
                  <a:lnTo>
                    <a:pt x="2042" y="51"/>
                  </a:lnTo>
                  <a:lnTo>
                    <a:pt x="2098" y="24"/>
                  </a:lnTo>
                  <a:lnTo>
                    <a:pt x="2143" y="0"/>
                  </a:lnTo>
                  <a:lnTo>
                    <a:pt x="3019" y="1127"/>
                  </a:lnTo>
                  <a:close/>
                </a:path>
              </a:pathLst>
            </a:custGeom>
            <a:solidFill>
              <a:srgbClr val="FCE6C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9" name="Freeform 53"/>
            <p:cNvSpPr>
              <a:spLocks/>
            </p:cNvSpPr>
            <p:nvPr/>
          </p:nvSpPr>
          <p:spPr bwMode="auto">
            <a:xfrm>
              <a:off x="1635" y="1766"/>
              <a:ext cx="31" cy="82"/>
            </a:xfrm>
            <a:custGeom>
              <a:avLst/>
              <a:gdLst>
                <a:gd name="T0" fmla="*/ 4 w 91"/>
                <a:gd name="T1" fmla="*/ 0 h 247"/>
                <a:gd name="T2" fmla="*/ 4 w 91"/>
                <a:gd name="T3" fmla="*/ 1 h 247"/>
                <a:gd name="T4" fmla="*/ 3 w 91"/>
                <a:gd name="T5" fmla="*/ 4 h 247"/>
                <a:gd name="T6" fmla="*/ 2 w 91"/>
                <a:gd name="T7" fmla="*/ 7 h 247"/>
                <a:gd name="T8" fmla="*/ 0 w 91"/>
                <a:gd name="T9" fmla="*/ 9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247"/>
                <a:gd name="T17" fmla="*/ 91 w 91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247">
                  <a:moveTo>
                    <a:pt x="91" y="0"/>
                  </a:moveTo>
                  <a:lnTo>
                    <a:pt x="90" y="27"/>
                  </a:lnTo>
                  <a:lnTo>
                    <a:pt x="75" y="97"/>
                  </a:lnTo>
                  <a:lnTo>
                    <a:pt x="48" y="180"/>
                  </a:lnTo>
                  <a:lnTo>
                    <a:pt x="0" y="24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0" name="Freeform 54"/>
            <p:cNvSpPr>
              <a:spLocks/>
            </p:cNvSpPr>
            <p:nvPr/>
          </p:nvSpPr>
          <p:spPr bwMode="auto">
            <a:xfrm>
              <a:off x="1850" y="2793"/>
              <a:ext cx="19" cy="75"/>
            </a:xfrm>
            <a:custGeom>
              <a:avLst/>
              <a:gdLst>
                <a:gd name="T0" fmla="*/ 1 w 59"/>
                <a:gd name="T1" fmla="*/ 0 h 224"/>
                <a:gd name="T2" fmla="*/ 2 w 59"/>
                <a:gd name="T3" fmla="*/ 2 h 224"/>
                <a:gd name="T4" fmla="*/ 2 w 59"/>
                <a:gd name="T5" fmla="*/ 5 h 224"/>
                <a:gd name="T6" fmla="*/ 2 w 59"/>
                <a:gd name="T7" fmla="*/ 7 h 224"/>
                <a:gd name="T8" fmla="*/ 0 w 59"/>
                <a:gd name="T9" fmla="*/ 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"/>
                <a:gd name="T16" fmla="*/ 0 h 224"/>
                <a:gd name="T17" fmla="*/ 59 w 5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" h="224">
                  <a:moveTo>
                    <a:pt x="31" y="0"/>
                  </a:moveTo>
                  <a:lnTo>
                    <a:pt x="55" y="56"/>
                  </a:lnTo>
                  <a:lnTo>
                    <a:pt x="59" y="121"/>
                  </a:lnTo>
                  <a:lnTo>
                    <a:pt x="42" y="182"/>
                  </a:lnTo>
                  <a:lnTo>
                    <a:pt x="0" y="2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1" name="Line 67"/>
            <p:cNvSpPr>
              <a:spLocks noChangeShapeType="1"/>
            </p:cNvSpPr>
            <p:nvPr/>
          </p:nvSpPr>
          <p:spPr bwMode="auto">
            <a:xfrm flipV="1">
              <a:off x="1532" y="3077"/>
              <a:ext cx="14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712" name="Freeform 68"/>
            <p:cNvSpPr>
              <a:spLocks/>
            </p:cNvSpPr>
            <p:nvPr/>
          </p:nvSpPr>
          <p:spPr bwMode="auto">
            <a:xfrm>
              <a:off x="1476" y="3048"/>
              <a:ext cx="66" cy="23"/>
            </a:xfrm>
            <a:custGeom>
              <a:avLst/>
              <a:gdLst>
                <a:gd name="T0" fmla="*/ 0 w 198"/>
                <a:gd name="T1" fmla="*/ 3 h 69"/>
                <a:gd name="T2" fmla="*/ 1 w 198"/>
                <a:gd name="T3" fmla="*/ 2 h 69"/>
                <a:gd name="T4" fmla="*/ 2 w 198"/>
                <a:gd name="T5" fmla="*/ 1 h 69"/>
                <a:gd name="T6" fmla="*/ 3 w 198"/>
                <a:gd name="T7" fmla="*/ 1 h 69"/>
                <a:gd name="T8" fmla="*/ 4 w 198"/>
                <a:gd name="T9" fmla="*/ 1 h 69"/>
                <a:gd name="T10" fmla="*/ 4 w 198"/>
                <a:gd name="T11" fmla="*/ 1 h 69"/>
                <a:gd name="T12" fmla="*/ 5 w 198"/>
                <a:gd name="T13" fmla="*/ 0 h 69"/>
                <a:gd name="T14" fmla="*/ 6 w 198"/>
                <a:gd name="T15" fmla="*/ 0 h 69"/>
                <a:gd name="T16" fmla="*/ 7 w 198"/>
                <a:gd name="T17" fmla="*/ 0 h 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8"/>
                <a:gd name="T28" fmla="*/ 0 h 69"/>
                <a:gd name="T29" fmla="*/ 198 w 198"/>
                <a:gd name="T30" fmla="*/ 69 h 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8" h="69">
                  <a:moveTo>
                    <a:pt x="0" y="69"/>
                  </a:moveTo>
                  <a:lnTo>
                    <a:pt x="25" y="50"/>
                  </a:lnTo>
                  <a:lnTo>
                    <a:pt x="52" y="37"/>
                  </a:lnTo>
                  <a:lnTo>
                    <a:pt x="77" y="30"/>
                  </a:lnTo>
                  <a:lnTo>
                    <a:pt x="97" y="27"/>
                  </a:lnTo>
                  <a:lnTo>
                    <a:pt x="106" y="21"/>
                  </a:lnTo>
                  <a:lnTo>
                    <a:pt x="127" y="9"/>
                  </a:lnTo>
                  <a:lnTo>
                    <a:pt x="160" y="0"/>
                  </a:lnTo>
                  <a:lnTo>
                    <a:pt x="198" y="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3" name="Freeform 69"/>
            <p:cNvSpPr>
              <a:spLocks/>
            </p:cNvSpPr>
            <p:nvPr/>
          </p:nvSpPr>
          <p:spPr bwMode="auto">
            <a:xfrm>
              <a:off x="1448" y="3027"/>
              <a:ext cx="59" cy="26"/>
            </a:xfrm>
            <a:custGeom>
              <a:avLst/>
              <a:gdLst>
                <a:gd name="T0" fmla="*/ 0 w 178"/>
                <a:gd name="T1" fmla="*/ 3 h 77"/>
                <a:gd name="T2" fmla="*/ 1 w 178"/>
                <a:gd name="T3" fmla="*/ 2 h 77"/>
                <a:gd name="T4" fmla="*/ 2 w 178"/>
                <a:gd name="T5" fmla="*/ 1 h 77"/>
                <a:gd name="T6" fmla="*/ 3 w 178"/>
                <a:gd name="T7" fmla="*/ 1 h 77"/>
                <a:gd name="T8" fmla="*/ 3 w 178"/>
                <a:gd name="T9" fmla="*/ 1 h 77"/>
                <a:gd name="T10" fmla="*/ 4 w 178"/>
                <a:gd name="T11" fmla="*/ 1 h 77"/>
                <a:gd name="T12" fmla="*/ 4 w 178"/>
                <a:gd name="T13" fmla="*/ 0 h 77"/>
                <a:gd name="T14" fmla="*/ 6 w 178"/>
                <a:gd name="T15" fmla="*/ 0 h 77"/>
                <a:gd name="T16" fmla="*/ 7 w 178"/>
                <a:gd name="T17" fmla="*/ 0 h 7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8"/>
                <a:gd name="T28" fmla="*/ 0 h 77"/>
                <a:gd name="T29" fmla="*/ 178 w 178"/>
                <a:gd name="T30" fmla="*/ 77 h 7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8" h="77">
                  <a:moveTo>
                    <a:pt x="0" y="77"/>
                  </a:moveTo>
                  <a:lnTo>
                    <a:pt x="25" y="52"/>
                  </a:lnTo>
                  <a:lnTo>
                    <a:pt x="52" y="35"/>
                  </a:lnTo>
                  <a:lnTo>
                    <a:pt x="73" y="24"/>
                  </a:lnTo>
                  <a:lnTo>
                    <a:pt x="92" y="24"/>
                  </a:lnTo>
                  <a:lnTo>
                    <a:pt x="101" y="21"/>
                  </a:lnTo>
                  <a:lnTo>
                    <a:pt x="122" y="11"/>
                  </a:lnTo>
                  <a:lnTo>
                    <a:pt x="152" y="3"/>
                  </a:lnTo>
                  <a:lnTo>
                    <a:pt x="17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4" name="Freeform 70"/>
            <p:cNvSpPr>
              <a:spLocks/>
            </p:cNvSpPr>
            <p:nvPr/>
          </p:nvSpPr>
          <p:spPr bwMode="auto">
            <a:xfrm>
              <a:off x="1419" y="3007"/>
              <a:ext cx="60" cy="12"/>
            </a:xfrm>
            <a:custGeom>
              <a:avLst/>
              <a:gdLst>
                <a:gd name="T0" fmla="*/ 0 w 178"/>
                <a:gd name="T1" fmla="*/ 1 h 38"/>
                <a:gd name="T2" fmla="*/ 2 w 178"/>
                <a:gd name="T3" fmla="*/ 1 h 38"/>
                <a:gd name="T4" fmla="*/ 3 w 178"/>
                <a:gd name="T5" fmla="*/ 0 h 38"/>
                <a:gd name="T6" fmla="*/ 5 w 178"/>
                <a:gd name="T7" fmla="*/ 0 h 38"/>
                <a:gd name="T8" fmla="*/ 7 w 178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8"/>
                <a:gd name="T16" fmla="*/ 0 h 38"/>
                <a:gd name="T17" fmla="*/ 178 w 178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8" h="38">
                  <a:moveTo>
                    <a:pt x="0" y="38"/>
                  </a:moveTo>
                  <a:lnTo>
                    <a:pt x="42" y="24"/>
                  </a:lnTo>
                  <a:lnTo>
                    <a:pt x="90" y="10"/>
                  </a:lnTo>
                  <a:lnTo>
                    <a:pt x="135" y="2"/>
                  </a:lnTo>
                  <a:lnTo>
                    <a:pt x="17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5" name="Freeform 71"/>
            <p:cNvSpPr>
              <a:spLocks/>
            </p:cNvSpPr>
            <p:nvPr/>
          </p:nvSpPr>
          <p:spPr bwMode="auto">
            <a:xfrm>
              <a:off x="1396" y="2967"/>
              <a:ext cx="82" cy="44"/>
            </a:xfrm>
            <a:custGeom>
              <a:avLst/>
              <a:gdLst>
                <a:gd name="T0" fmla="*/ 0 w 245"/>
                <a:gd name="T1" fmla="*/ 5 h 133"/>
                <a:gd name="T2" fmla="*/ 0 w 245"/>
                <a:gd name="T3" fmla="*/ 4 h 133"/>
                <a:gd name="T4" fmla="*/ 1 w 245"/>
                <a:gd name="T5" fmla="*/ 3 h 133"/>
                <a:gd name="T6" fmla="*/ 2 w 245"/>
                <a:gd name="T7" fmla="*/ 2 h 133"/>
                <a:gd name="T8" fmla="*/ 3 w 245"/>
                <a:gd name="T9" fmla="*/ 2 h 133"/>
                <a:gd name="T10" fmla="*/ 5 w 245"/>
                <a:gd name="T11" fmla="*/ 2 h 133"/>
                <a:gd name="T12" fmla="*/ 6 w 245"/>
                <a:gd name="T13" fmla="*/ 1 h 133"/>
                <a:gd name="T14" fmla="*/ 7 w 245"/>
                <a:gd name="T15" fmla="*/ 1 h 133"/>
                <a:gd name="T16" fmla="*/ 8 w 245"/>
                <a:gd name="T17" fmla="*/ 1 h 133"/>
                <a:gd name="T18" fmla="*/ 9 w 245"/>
                <a:gd name="T19" fmla="*/ 0 h 133"/>
                <a:gd name="T20" fmla="*/ 9 w 245"/>
                <a:gd name="T21" fmla="*/ 0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45"/>
                <a:gd name="T34" fmla="*/ 0 h 133"/>
                <a:gd name="T35" fmla="*/ 245 w 245"/>
                <a:gd name="T36" fmla="*/ 133 h 1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45" h="133">
                  <a:moveTo>
                    <a:pt x="1" y="133"/>
                  </a:moveTo>
                  <a:lnTo>
                    <a:pt x="0" y="102"/>
                  </a:lnTo>
                  <a:lnTo>
                    <a:pt x="14" y="75"/>
                  </a:lnTo>
                  <a:lnTo>
                    <a:pt x="43" y="54"/>
                  </a:lnTo>
                  <a:lnTo>
                    <a:pt x="84" y="45"/>
                  </a:lnTo>
                  <a:lnTo>
                    <a:pt x="130" y="43"/>
                  </a:lnTo>
                  <a:lnTo>
                    <a:pt x="164" y="39"/>
                  </a:lnTo>
                  <a:lnTo>
                    <a:pt x="192" y="35"/>
                  </a:lnTo>
                  <a:lnTo>
                    <a:pt x="214" y="27"/>
                  </a:lnTo>
                  <a:lnTo>
                    <a:pt x="238" y="8"/>
                  </a:lnTo>
                  <a:lnTo>
                    <a:pt x="24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6" name="Freeform 72"/>
            <p:cNvSpPr>
              <a:spLocks/>
            </p:cNvSpPr>
            <p:nvPr/>
          </p:nvSpPr>
          <p:spPr bwMode="auto">
            <a:xfrm>
              <a:off x="1382" y="2948"/>
              <a:ext cx="44" cy="26"/>
            </a:xfrm>
            <a:custGeom>
              <a:avLst/>
              <a:gdLst>
                <a:gd name="T0" fmla="*/ 0 w 133"/>
                <a:gd name="T1" fmla="*/ 3 h 79"/>
                <a:gd name="T2" fmla="*/ 1 w 133"/>
                <a:gd name="T3" fmla="*/ 3 h 79"/>
                <a:gd name="T4" fmla="*/ 2 w 133"/>
                <a:gd name="T5" fmla="*/ 3 h 79"/>
                <a:gd name="T6" fmla="*/ 3 w 133"/>
                <a:gd name="T7" fmla="*/ 3 h 79"/>
                <a:gd name="T8" fmla="*/ 4 w 133"/>
                <a:gd name="T9" fmla="*/ 2 h 79"/>
                <a:gd name="T10" fmla="*/ 5 w 133"/>
                <a:gd name="T11" fmla="*/ 2 h 79"/>
                <a:gd name="T12" fmla="*/ 5 w 133"/>
                <a:gd name="T13" fmla="*/ 2 h 79"/>
                <a:gd name="T14" fmla="*/ 5 w 133"/>
                <a:gd name="T15" fmla="*/ 1 h 79"/>
                <a:gd name="T16" fmla="*/ 4 w 133"/>
                <a:gd name="T17" fmla="*/ 0 h 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79"/>
                <a:gd name="T29" fmla="*/ 133 w 133"/>
                <a:gd name="T30" fmla="*/ 79 h 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79">
                  <a:moveTo>
                    <a:pt x="0" y="79"/>
                  </a:moveTo>
                  <a:lnTo>
                    <a:pt x="36" y="79"/>
                  </a:lnTo>
                  <a:lnTo>
                    <a:pt x="67" y="77"/>
                  </a:lnTo>
                  <a:lnTo>
                    <a:pt x="90" y="73"/>
                  </a:lnTo>
                  <a:lnTo>
                    <a:pt x="108" y="65"/>
                  </a:lnTo>
                  <a:lnTo>
                    <a:pt x="125" y="57"/>
                  </a:lnTo>
                  <a:lnTo>
                    <a:pt x="133" y="49"/>
                  </a:lnTo>
                  <a:lnTo>
                    <a:pt x="133" y="34"/>
                  </a:lnTo>
                  <a:lnTo>
                    <a:pt x="10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7" name="Freeform 73"/>
            <p:cNvSpPr>
              <a:spLocks/>
            </p:cNvSpPr>
            <p:nvPr/>
          </p:nvSpPr>
          <p:spPr bwMode="auto">
            <a:xfrm>
              <a:off x="1488" y="3057"/>
              <a:ext cx="25" cy="27"/>
            </a:xfrm>
            <a:custGeom>
              <a:avLst/>
              <a:gdLst>
                <a:gd name="T0" fmla="*/ 0 w 74"/>
                <a:gd name="T1" fmla="*/ 3 h 79"/>
                <a:gd name="T2" fmla="*/ 1 w 74"/>
                <a:gd name="T3" fmla="*/ 3 h 79"/>
                <a:gd name="T4" fmla="*/ 2 w 74"/>
                <a:gd name="T5" fmla="*/ 2 h 79"/>
                <a:gd name="T6" fmla="*/ 3 w 74"/>
                <a:gd name="T7" fmla="*/ 1 h 79"/>
                <a:gd name="T8" fmla="*/ 2 w 74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"/>
                <a:gd name="T16" fmla="*/ 0 h 79"/>
                <a:gd name="T17" fmla="*/ 74 w 74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" h="79">
                  <a:moveTo>
                    <a:pt x="0" y="79"/>
                  </a:moveTo>
                  <a:lnTo>
                    <a:pt x="34" y="63"/>
                  </a:lnTo>
                  <a:lnTo>
                    <a:pt x="62" y="43"/>
                  </a:lnTo>
                  <a:lnTo>
                    <a:pt x="74" y="23"/>
                  </a:lnTo>
                  <a:lnTo>
                    <a:pt x="6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8" name="Freeform 74"/>
            <p:cNvSpPr>
              <a:spLocks/>
            </p:cNvSpPr>
            <p:nvPr/>
          </p:nvSpPr>
          <p:spPr bwMode="auto">
            <a:xfrm>
              <a:off x="1454" y="3042"/>
              <a:ext cx="18" cy="27"/>
            </a:xfrm>
            <a:custGeom>
              <a:avLst/>
              <a:gdLst>
                <a:gd name="T0" fmla="*/ 0 w 56"/>
                <a:gd name="T1" fmla="*/ 3 h 81"/>
                <a:gd name="T2" fmla="*/ 1 w 56"/>
                <a:gd name="T3" fmla="*/ 3 h 81"/>
                <a:gd name="T4" fmla="*/ 2 w 56"/>
                <a:gd name="T5" fmla="*/ 2 h 81"/>
                <a:gd name="T6" fmla="*/ 2 w 56"/>
                <a:gd name="T7" fmla="*/ 2 h 81"/>
                <a:gd name="T8" fmla="*/ 2 w 56"/>
                <a:gd name="T9" fmla="*/ 1 h 81"/>
                <a:gd name="T10" fmla="*/ 2 w 56"/>
                <a:gd name="T11" fmla="*/ 1 h 81"/>
                <a:gd name="T12" fmla="*/ 2 w 56"/>
                <a:gd name="T13" fmla="*/ 1 h 81"/>
                <a:gd name="T14" fmla="*/ 1 w 56"/>
                <a:gd name="T15" fmla="*/ 0 h 81"/>
                <a:gd name="T16" fmla="*/ 1 w 56"/>
                <a:gd name="T17" fmla="*/ 0 h 81"/>
                <a:gd name="T18" fmla="*/ 0 w 56"/>
                <a:gd name="T19" fmla="*/ 0 h 81"/>
                <a:gd name="T20" fmla="*/ 1 w 56"/>
                <a:gd name="T21" fmla="*/ 0 h 8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81"/>
                <a:gd name="T35" fmla="*/ 56 w 56"/>
                <a:gd name="T36" fmla="*/ 81 h 8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81">
                  <a:moveTo>
                    <a:pt x="0" y="81"/>
                  </a:moveTo>
                  <a:lnTo>
                    <a:pt x="24" y="73"/>
                  </a:lnTo>
                  <a:lnTo>
                    <a:pt x="44" y="60"/>
                  </a:lnTo>
                  <a:lnTo>
                    <a:pt x="56" y="49"/>
                  </a:lnTo>
                  <a:lnTo>
                    <a:pt x="56" y="39"/>
                  </a:lnTo>
                  <a:lnTo>
                    <a:pt x="49" y="28"/>
                  </a:lnTo>
                  <a:lnTo>
                    <a:pt x="43" y="18"/>
                  </a:lnTo>
                  <a:lnTo>
                    <a:pt x="32" y="8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23" y="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9" name="Freeform 75"/>
            <p:cNvSpPr>
              <a:spLocks/>
            </p:cNvSpPr>
            <p:nvPr/>
          </p:nvSpPr>
          <p:spPr bwMode="auto">
            <a:xfrm>
              <a:off x="1418" y="3017"/>
              <a:ext cx="28" cy="33"/>
            </a:xfrm>
            <a:custGeom>
              <a:avLst/>
              <a:gdLst>
                <a:gd name="T0" fmla="*/ 1 w 85"/>
                <a:gd name="T1" fmla="*/ 4 h 99"/>
                <a:gd name="T2" fmla="*/ 2 w 85"/>
                <a:gd name="T3" fmla="*/ 3 h 99"/>
                <a:gd name="T4" fmla="*/ 2 w 85"/>
                <a:gd name="T5" fmla="*/ 3 h 99"/>
                <a:gd name="T6" fmla="*/ 3 w 85"/>
                <a:gd name="T7" fmla="*/ 2 h 99"/>
                <a:gd name="T8" fmla="*/ 3 w 85"/>
                <a:gd name="T9" fmla="*/ 2 h 99"/>
                <a:gd name="T10" fmla="*/ 3 w 85"/>
                <a:gd name="T11" fmla="*/ 1 h 99"/>
                <a:gd name="T12" fmla="*/ 3 w 85"/>
                <a:gd name="T13" fmla="*/ 1 h 99"/>
                <a:gd name="T14" fmla="*/ 2 w 85"/>
                <a:gd name="T15" fmla="*/ 0 h 99"/>
                <a:gd name="T16" fmla="*/ 2 w 85"/>
                <a:gd name="T17" fmla="*/ 0 h 99"/>
                <a:gd name="T18" fmla="*/ 1 w 85"/>
                <a:gd name="T19" fmla="*/ 0 h 99"/>
                <a:gd name="T20" fmla="*/ 1 w 85"/>
                <a:gd name="T21" fmla="*/ 0 h 99"/>
                <a:gd name="T22" fmla="*/ 0 w 85"/>
                <a:gd name="T23" fmla="*/ 1 h 99"/>
                <a:gd name="T24" fmla="*/ 0 w 85"/>
                <a:gd name="T25" fmla="*/ 1 h 9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5"/>
                <a:gd name="T40" fmla="*/ 0 h 99"/>
                <a:gd name="T41" fmla="*/ 85 w 85"/>
                <a:gd name="T42" fmla="*/ 99 h 9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5" h="99">
                  <a:moveTo>
                    <a:pt x="36" y="99"/>
                  </a:moveTo>
                  <a:lnTo>
                    <a:pt x="50" y="88"/>
                  </a:lnTo>
                  <a:lnTo>
                    <a:pt x="68" y="75"/>
                  </a:lnTo>
                  <a:lnTo>
                    <a:pt x="79" y="65"/>
                  </a:lnTo>
                  <a:lnTo>
                    <a:pt x="85" y="59"/>
                  </a:lnTo>
                  <a:lnTo>
                    <a:pt x="78" y="33"/>
                  </a:lnTo>
                  <a:lnTo>
                    <a:pt x="70" y="15"/>
                  </a:lnTo>
                  <a:lnTo>
                    <a:pt x="58" y="3"/>
                  </a:lnTo>
                  <a:lnTo>
                    <a:pt x="47" y="0"/>
                  </a:lnTo>
                  <a:lnTo>
                    <a:pt x="36" y="5"/>
                  </a:lnTo>
                  <a:lnTo>
                    <a:pt x="20" y="13"/>
                  </a:lnTo>
                  <a:lnTo>
                    <a:pt x="6" y="23"/>
                  </a:lnTo>
                  <a:lnTo>
                    <a:pt x="0" y="2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0" name="Freeform 76"/>
            <p:cNvSpPr>
              <a:spLocks/>
            </p:cNvSpPr>
            <p:nvPr/>
          </p:nvSpPr>
          <p:spPr bwMode="auto">
            <a:xfrm>
              <a:off x="1396" y="2989"/>
              <a:ext cx="30" cy="30"/>
            </a:xfrm>
            <a:custGeom>
              <a:avLst/>
              <a:gdLst>
                <a:gd name="T0" fmla="*/ 0 w 90"/>
                <a:gd name="T1" fmla="*/ 1 h 91"/>
                <a:gd name="T2" fmla="*/ 0 w 90"/>
                <a:gd name="T3" fmla="*/ 1 h 91"/>
                <a:gd name="T4" fmla="*/ 1 w 90"/>
                <a:gd name="T5" fmla="*/ 1 h 91"/>
                <a:gd name="T6" fmla="*/ 1 w 90"/>
                <a:gd name="T7" fmla="*/ 0 h 91"/>
                <a:gd name="T8" fmla="*/ 2 w 90"/>
                <a:gd name="T9" fmla="*/ 0 h 91"/>
                <a:gd name="T10" fmla="*/ 2 w 90"/>
                <a:gd name="T11" fmla="*/ 0 h 91"/>
                <a:gd name="T12" fmla="*/ 3 w 90"/>
                <a:gd name="T13" fmla="*/ 1 h 91"/>
                <a:gd name="T14" fmla="*/ 3 w 90"/>
                <a:gd name="T15" fmla="*/ 1 h 91"/>
                <a:gd name="T16" fmla="*/ 3 w 90"/>
                <a:gd name="T17" fmla="*/ 2 h 91"/>
                <a:gd name="T18" fmla="*/ 3 w 90"/>
                <a:gd name="T19" fmla="*/ 2 h 91"/>
                <a:gd name="T20" fmla="*/ 3 w 90"/>
                <a:gd name="T21" fmla="*/ 2 h 91"/>
                <a:gd name="T22" fmla="*/ 2 w 90"/>
                <a:gd name="T23" fmla="*/ 3 h 91"/>
                <a:gd name="T24" fmla="*/ 1 w 90"/>
                <a:gd name="T25" fmla="*/ 3 h 9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90"/>
                <a:gd name="T40" fmla="*/ 0 h 91"/>
                <a:gd name="T41" fmla="*/ 90 w 90"/>
                <a:gd name="T42" fmla="*/ 91 h 9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90" h="91">
                  <a:moveTo>
                    <a:pt x="0" y="32"/>
                  </a:moveTo>
                  <a:lnTo>
                    <a:pt x="5" y="26"/>
                  </a:lnTo>
                  <a:lnTo>
                    <a:pt x="21" y="19"/>
                  </a:lnTo>
                  <a:lnTo>
                    <a:pt x="37" y="7"/>
                  </a:lnTo>
                  <a:lnTo>
                    <a:pt x="53" y="0"/>
                  </a:lnTo>
                  <a:lnTo>
                    <a:pt x="66" y="4"/>
                  </a:lnTo>
                  <a:lnTo>
                    <a:pt x="78" y="15"/>
                  </a:lnTo>
                  <a:lnTo>
                    <a:pt x="87" y="32"/>
                  </a:lnTo>
                  <a:lnTo>
                    <a:pt x="90" y="48"/>
                  </a:lnTo>
                  <a:lnTo>
                    <a:pt x="82" y="58"/>
                  </a:lnTo>
                  <a:lnTo>
                    <a:pt x="70" y="67"/>
                  </a:lnTo>
                  <a:lnTo>
                    <a:pt x="54" y="75"/>
                  </a:lnTo>
                  <a:lnTo>
                    <a:pt x="39" y="9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3871913" y="4529122"/>
            <a:ext cx="1870075" cy="1862137"/>
            <a:chOff x="2439" y="2341"/>
            <a:chExt cx="1178" cy="1173"/>
          </a:xfrm>
        </p:grpSpPr>
        <p:sp>
          <p:nvSpPr>
            <p:cNvPr id="71705" name="Freeform 34"/>
            <p:cNvSpPr>
              <a:spLocks/>
            </p:cNvSpPr>
            <p:nvPr/>
          </p:nvSpPr>
          <p:spPr bwMode="auto">
            <a:xfrm>
              <a:off x="2439" y="2341"/>
              <a:ext cx="1178" cy="1173"/>
            </a:xfrm>
            <a:custGeom>
              <a:avLst/>
              <a:gdLst>
                <a:gd name="T0" fmla="*/ 18 w 1178"/>
                <a:gd name="T1" fmla="*/ 67 h 1173"/>
                <a:gd name="T2" fmla="*/ 79 w 1178"/>
                <a:gd name="T3" fmla="*/ 201 h 1173"/>
                <a:gd name="T4" fmla="*/ 109 w 1178"/>
                <a:gd name="T5" fmla="*/ 284 h 1173"/>
                <a:gd name="T6" fmla="*/ 132 w 1178"/>
                <a:gd name="T7" fmla="*/ 380 h 1173"/>
                <a:gd name="T8" fmla="*/ 124 w 1178"/>
                <a:gd name="T9" fmla="*/ 582 h 1173"/>
                <a:gd name="T10" fmla="*/ 71 w 1178"/>
                <a:gd name="T11" fmla="*/ 769 h 1173"/>
                <a:gd name="T12" fmla="*/ 10 w 1178"/>
                <a:gd name="T13" fmla="*/ 970 h 1173"/>
                <a:gd name="T14" fmla="*/ 19 w 1178"/>
                <a:gd name="T15" fmla="*/ 1035 h 1173"/>
                <a:gd name="T16" fmla="*/ 38 w 1178"/>
                <a:gd name="T17" fmla="*/ 1093 h 1173"/>
                <a:gd name="T18" fmla="*/ 86 w 1178"/>
                <a:gd name="T19" fmla="*/ 1102 h 1173"/>
                <a:gd name="T20" fmla="*/ 441 w 1178"/>
                <a:gd name="T21" fmla="*/ 1093 h 1173"/>
                <a:gd name="T22" fmla="*/ 677 w 1178"/>
                <a:gd name="T23" fmla="*/ 1156 h 1173"/>
                <a:gd name="T24" fmla="*/ 931 w 1178"/>
                <a:gd name="T25" fmla="*/ 1173 h 1173"/>
                <a:gd name="T26" fmla="*/ 1065 w 1178"/>
                <a:gd name="T27" fmla="*/ 1163 h 1173"/>
                <a:gd name="T28" fmla="*/ 1147 w 1178"/>
                <a:gd name="T29" fmla="*/ 1089 h 1173"/>
                <a:gd name="T30" fmla="*/ 1178 w 1178"/>
                <a:gd name="T31" fmla="*/ 1030 h 1173"/>
                <a:gd name="T32" fmla="*/ 1142 w 1178"/>
                <a:gd name="T33" fmla="*/ 920 h 1173"/>
                <a:gd name="T34" fmla="*/ 1108 w 1178"/>
                <a:gd name="T35" fmla="*/ 894 h 1173"/>
                <a:gd name="T36" fmla="*/ 1101 w 1178"/>
                <a:gd name="T37" fmla="*/ 887 h 1173"/>
                <a:gd name="T38" fmla="*/ 1075 w 1178"/>
                <a:gd name="T39" fmla="*/ 872 h 1173"/>
                <a:gd name="T40" fmla="*/ 969 w 1178"/>
                <a:gd name="T41" fmla="*/ 834 h 1173"/>
                <a:gd name="T42" fmla="*/ 892 w 1178"/>
                <a:gd name="T43" fmla="*/ 824 h 1173"/>
                <a:gd name="T44" fmla="*/ 835 w 1178"/>
                <a:gd name="T45" fmla="*/ 779 h 1173"/>
                <a:gd name="T46" fmla="*/ 803 w 1178"/>
                <a:gd name="T47" fmla="*/ 769 h 1173"/>
                <a:gd name="T48" fmla="*/ 724 w 1178"/>
                <a:gd name="T49" fmla="*/ 743 h 1173"/>
                <a:gd name="T50" fmla="*/ 654 w 1178"/>
                <a:gd name="T51" fmla="*/ 738 h 1173"/>
                <a:gd name="T52" fmla="*/ 609 w 1178"/>
                <a:gd name="T53" fmla="*/ 716 h 1173"/>
                <a:gd name="T54" fmla="*/ 547 w 1178"/>
                <a:gd name="T55" fmla="*/ 584 h 1173"/>
                <a:gd name="T56" fmla="*/ 534 w 1178"/>
                <a:gd name="T57" fmla="*/ 455 h 1173"/>
                <a:gd name="T58" fmla="*/ 511 w 1178"/>
                <a:gd name="T59" fmla="*/ 365 h 1173"/>
                <a:gd name="T60" fmla="*/ 458 w 1178"/>
                <a:gd name="T61" fmla="*/ 0 h 1173"/>
                <a:gd name="T62" fmla="*/ 71 w 1178"/>
                <a:gd name="T63" fmla="*/ 37 h 1173"/>
                <a:gd name="T64" fmla="*/ 18 w 1178"/>
                <a:gd name="T65" fmla="*/ 67 h 117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78"/>
                <a:gd name="T100" fmla="*/ 0 h 1173"/>
                <a:gd name="T101" fmla="*/ 1178 w 1178"/>
                <a:gd name="T102" fmla="*/ 1173 h 117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78" h="1173">
                  <a:moveTo>
                    <a:pt x="18" y="67"/>
                  </a:moveTo>
                  <a:cubicBezTo>
                    <a:pt x="34" y="113"/>
                    <a:pt x="57" y="158"/>
                    <a:pt x="79" y="201"/>
                  </a:cubicBezTo>
                  <a:cubicBezTo>
                    <a:pt x="93" y="229"/>
                    <a:pt x="90" y="256"/>
                    <a:pt x="109" y="284"/>
                  </a:cubicBezTo>
                  <a:cubicBezTo>
                    <a:pt x="117" y="316"/>
                    <a:pt x="123" y="348"/>
                    <a:pt x="132" y="380"/>
                  </a:cubicBezTo>
                  <a:cubicBezTo>
                    <a:pt x="129" y="448"/>
                    <a:pt x="128" y="515"/>
                    <a:pt x="124" y="582"/>
                  </a:cubicBezTo>
                  <a:cubicBezTo>
                    <a:pt x="120" y="644"/>
                    <a:pt x="90" y="710"/>
                    <a:pt x="71" y="769"/>
                  </a:cubicBezTo>
                  <a:cubicBezTo>
                    <a:pt x="49" y="835"/>
                    <a:pt x="33" y="904"/>
                    <a:pt x="10" y="970"/>
                  </a:cubicBezTo>
                  <a:cubicBezTo>
                    <a:pt x="0" y="1030"/>
                    <a:pt x="14" y="1015"/>
                    <a:pt x="19" y="1035"/>
                  </a:cubicBezTo>
                  <a:cubicBezTo>
                    <a:pt x="24" y="1055"/>
                    <a:pt x="27" y="1082"/>
                    <a:pt x="38" y="1093"/>
                  </a:cubicBezTo>
                  <a:cubicBezTo>
                    <a:pt x="48" y="1111"/>
                    <a:pt x="65" y="1101"/>
                    <a:pt x="86" y="1102"/>
                  </a:cubicBezTo>
                  <a:cubicBezTo>
                    <a:pt x="150" y="1103"/>
                    <a:pt x="343" y="1084"/>
                    <a:pt x="441" y="1093"/>
                  </a:cubicBezTo>
                  <a:cubicBezTo>
                    <a:pt x="539" y="1102"/>
                    <a:pt x="595" y="1143"/>
                    <a:pt x="677" y="1156"/>
                  </a:cubicBezTo>
                  <a:cubicBezTo>
                    <a:pt x="739" y="1162"/>
                    <a:pt x="870" y="1161"/>
                    <a:pt x="931" y="1173"/>
                  </a:cubicBezTo>
                  <a:cubicBezTo>
                    <a:pt x="992" y="1171"/>
                    <a:pt x="1005" y="1170"/>
                    <a:pt x="1065" y="1163"/>
                  </a:cubicBezTo>
                  <a:cubicBezTo>
                    <a:pt x="1083" y="1162"/>
                    <a:pt x="1127" y="1104"/>
                    <a:pt x="1147" y="1089"/>
                  </a:cubicBezTo>
                  <a:cubicBezTo>
                    <a:pt x="1156" y="1066"/>
                    <a:pt x="1169" y="1053"/>
                    <a:pt x="1178" y="1030"/>
                  </a:cubicBezTo>
                  <a:cubicBezTo>
                    <a:pt x="1177" y="1020"/>
                    <a:pt x="1157" y="945"/>
                    <a:pt x="1142" y="920"/>
                  </a:cubicBezTo>
                  <a:cubicBezTo>
                    <a:pt x="1137" y="912"/>
                    <a:pt x="1112" y="874"/>
                    <a:pt x="1108" y="894"/>
                  </a:cubicBezTo>
                  <a:cubicBezTo>
                    <a:pt x="1086" y="870"/>
                    <a:pt x="1106" y="891"/>
                    <a:pt x="1101" y="887"/>
                  </a:cubicBezTo>
                  <a:cubicBezTo>
                    <a:pt x="1096" y="883"/>
                    <a:pt x="1097" y="881"/>
                    <a:pt x="1075" y="872"/>
                  </a:cubicBezTo>
                  <a:cubicBezTo>
                    <a:pt x="1032" y="843"/>
                    <a:pt x="1018" y="849"/>
                    <a:pt x="969" y="834"/>
                  </a:cubicBezTo>
                  <a:cubicBezTo>
                    <a:pt x="939" y="813"/>
                    <a:pt x="925" y="840"/>
                    <a:pt x="892" y="824"/>
                  </a:cubicBezTo>
                  <a:cubicBezTo>
                    <a:pt x="884" y="820"/>
                    <a:pt x="842" y="785"/>
                    <a:pt x="835" y="779"/>
                  </a:cubicBezTo>
                  <a:cubicBezTo>
                    <a:pt x="827" y="772"/>
                    <a:pt x="812" y="775"/>
                    <a:pt x="803" y="769"/>
                  </a:cubicBezTo>
                  <a:cubicBezTo>
                    <a:pt x="783" y="757"/>
                    <a:pt x="738" y="772"/>
                    <a:pt x="724" y="743"/>
                  </a:cubicBezTo>
                  <a:cubicBezTo>
                    <a:pt x="720" y="760"/>
                    <a:pt x="660" y="743"/>
                    <a:pt x="654" y="738"/>
                  </a:cubicBezTo>
                  <a:cubicBezTo>
                    <a:pt x="640" y="727"/>
                    <a:pt x="622" y="728"/>
                    <a:pt x="609" y="716"/>
                  </a:cubicBezTo>
                  <a:cubicBezTo>
                    <a:pt x="583" y="690"/>
                    <a:pt x="573" y="610"/>
                    <a:pt x="547" y="584"/>
                  </a:cubicBezTo>
                  <a:cubicBezTo>
                    <a:pt x="525" y="523"/>
                    <a:pt x="564" y="505"/>
                    <a:pt x="534" y="455"/>
                  </a:cubicBezTo>
                  <a:cubicBezTo>
                    <a:pt x="519" y="431"/>
                    <a:pt x="516" y="392"/>
                    <a:pt x="511" y="365"/>
                  </a:cubicBezTo>
                  <a:cubicBezTo>
                    <a:pt x="511" y="364"/>
                    <a:pt x="541" y="54"/>
                    <a:pt x="458" y="0"/>
                  </a:cubicBezTo>
                  <a:cubicBezTo>
                    <a:pt x="327" y="7"/>
                    <a:pt x="199" y="21"/>
                    <a:pt x="71" y="37"/>
                  </a:cubicBezTo>
                  <a:cubicBezTo>
                    <a:pt x="23" y="68"/>
                    <a:pt x="44" y="67"/>
                    <a:pt x="18" y="6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Freeform 15"/>
            <p:cNvSpPr>
              <a:spLocks/>
            </p:cNvSpPr>
            <p:nvPr/>
          </p:nvSpPr>
          <p:spPr bwMode="auto">
            <a:xfrm>
              <a:off x="2542" y="3046"/>
              <a:ext cx="202" cy="384"/>
            </a:xfrm>
            <a:custGeom>
              <a:avLst/>
              <a:gdLst>
                <a:gd name="T0" fmla="*/ 0 w 416"/>
                <a:gd name="T1" fmla="*/ 0 h 544"/>
                <a:gd name="T2" fmla="*/ 41 w 416"/>
                <a:gd name="T3" fmla="*/ 32 h 544"/>
                <a:gd name="T4" fmla="*/ 36 w 416"/>
                <a:gd name="T5" fmla="*/ 191 h 544"/>
                <a:gd name="T6" fmla="*/ 0 60000 65536"/>
                <a:gd name="T7" fmla="*/ 0 60000 65536"/>
                <a:gd name="T8" fmla="*/ 0 60000 65536"/>
                <a:gd name="T9" fmla="*/ 0 w 416"/>
                <a:gd name="T10" fmla="*/ 0 h 544"/>
                <a:gd name="T11" fmla="*/ 416 w 416"/>
                <a:gd name="T12" fmla="*/ 544 h 5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" h="544">
                  <a:moveTo>
                    <a:pt x="0" y="0"/>
                  </a:moveTo>
                  <a:cubicBezTo>
                    <a:pt x="155" y="0"/>
                    <a:pt x="310" y="0"/>
                    <a:pt x="363" y="91"/>
                  </a:cubicBezTo>
                  <a:cubicBezTo>
                    <a:pt x="416" y="182"/>
                    <a:pt x="325" y="469"/>
                    <a:pt x="317" y="5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 rot="266136">
            <a:off x="5795963" y="5321284"/>
            <a:ext cx="2735262" cy="1149350"/>
            <a:chOff x="793" y="2115"/>
            <a:chExt cx="2313" cy="1087"/>
          </a:xfrm>
        </p:grpSpPr>
        <p:sp>
          <p:nvSpPr>
            <p:cNvPr id="71688" name="AutoShape 16"/>
            <p:cNvSpPr>
              <a:spLocks noChangeAspect="1" noChangeArrowheads="1" noTextEdit="1"/>
            </p:cNvSpPr>
            <p:nvPr/>
          </p:nvSpPr>
          <p:spPr bwMode="auto">
            <a:xfrm>
              <a:off x="793" y="2115"/>
              <a:ext cx="2313" cy="1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689" name="Freeform 18"/>
            <p:cNvSpPr>
              <a:spLocks/>
            </p:cNvSpPr>
            <p:nvPr/>
          </p:nvSpPr>
          <p:spPr bwMode="auto">
            <a:xfrm>
              <a:off x="809" y="2136"/>
              <a:ext cx="2281" cy="1045"/>
            </a:xfrm>
            <a:custGeom>
              <a:avLst/>
              <a:gdLst>
                <a:gd name="T0" fmla="*/ 3 w 9124"/>
                <a:gd name="T1" fmla="*/ 62 h 4182"/>
                <a:gd name="T2" fmla="*/ 1 w 9124"/>
                <a:gd name="T3" fmla="*/ 59 h 4182"/>
                <a:gd name="T4" fmla="*/ 0 w 9124"/>
                <a:gd name="T5" fmla="*/ 53 h 4182"/>
                <a:gd name="T6" fmla="*/ 0 w 9124"/>
                <a:gd name="T7" fmla="*/ 50 h 4182"/>
                <a:gd name="T8" fmla="*/ 1 w 9124"/>
                <a:gd name="T9" fmla="*/ 47 h 4182"/>
                <a:gd name="T10" fmla="*/ 1 w 9124"/>
                <a:gd name="T11" fmla="*/ 39 h 4182"/>
                <a:gd name="T12" fmla="*/ 1 w 9124"/>
                <a:gd name="T13" fmla="*/ 30 h 4182"/>
                <a:gd name="T14" fmla="*/ 2 w 9124"/>
                <a:gd name="T15" fmla="*/ 22 h 4182"/>
                <a:gd name="T16" fmla="*/ 5 w 9124"/>
                <a:gd name="T17" fmla="*/ 19 h 4182"/>
                <a:gd name="T18" fmla="*/ 6 w 9124"/>
                <a:gd name="T19" fmla="*/ 18 h 4182"/>
                <a:gd name="T20" fmla="*/ 14 w 9124"/>
                <a:gd name="T21" fmla="*/ 22 h 4182"/>
                <a:gd name="T22" fmla="*/ 23 w 9124"/>
                <a:gd name="T23" fmla="*/ 23 h 4182"/>
                <a:gd name="T24" fmla="*/ 32 w 9124"/>
                <a:gd name="T25" fmla="*/ 23 h 4182"/>
                <a:gd name="T26" fmla="*/ 40 w 9124"/>
                <a:gd name="T27" fmla="*/ 20 h 4182"/>
                <a:gd name="T28" fmla="*/ 37 w 9124"/>
                <a:gd name="T29" fmla="*/ 14 h 4182"/>
                <a:gd name="T30" fmla="*/ 36 w 9124"/>
                <a:gd name="T31" fmla="*/ 12 h 4182"/>
                <a:gd name="T32" fmla="*/ 36 w 9124"/>
                <a:gd name="T33" fmla="*/ 9 h 4182"/>
                <a:gd name="T34" fmla="*/ 40 w 9124"/>
                <a:gd name="T35" fmla="*/ 5 h 4182"/>
                <a:gd name="T36" fmla="*/ 49 w 9124"/>
                <a:gd name="T37" fmla="*/ 0 h 4182"/>
                <a:gd name="T38" fmla="*/ 55 w 9124"/>
                <a:gd name="T39" fmla="*/ 9 h 4182"/>
                <a:gd name="T40" fmla="*/ 58 w 9124"/>
                <a:gd name="T41" fmla="*/ 12 h 4182"/>
                <a:gd name="T42" fmla="*/ 62 w 9124"/>
                <a:gd name="T43" fmla="*/ 14 h 4182"/>
                <a:gd name="T44" fmla="*/ 64 w 9124"/>
                <a:gd name="T45" fmla="*/ 14 h 4182"/>
                <a:gd name="T46" fmla="*/ 66 w 9124"/>
                <a:gd name="T47" fmla="*/ 16 h 4182"/>
                <a:gd name="T48" fmla="*/ 71 w 9124"/>
                <a:gd name="T49" fmla="*/ 19 h 4182"/>
                <a:gd name="T50" fmla="*/ 73 w 9124"/>
                <a:gd name="T51" fmla="*/ 20 h 4182"/>
                <a:gd name="T52" fmla="*/ 75 w 9124"/>
                <a:gd name="T53" fmla="*/ 22 h 4182"/>
                <a:gd name="T54" fmla="*/ 80 w 9124"/>
                <a:gd name="T55" fmla="*/ 25 h 4182"/>
                <a:gd name="T56" fmla="*/ 82 w 9124"/>
                <a:gd name="T57" fmla="*/ 25 h 4182"/>
                <a:gd name="T58" fmla="*/ 84 w 9124"/>
                <a:gd name="T59" fmla="*/ 27 h 4182"/>
                <a:gd name="T60" fmla="*/ 89 w 9124"/>
                <a:gd name="T61" fmla="*/ 29 h 4182"/>
                <a:gd name="T62" fmla="*/ 91 w 9124"/>
                <a:gd name="T63" fmla="*/ 30 h 4182"/>
                <a:gd name="T64" fmla="*/ 93 w 9124"/>
                <a:gd name="T65" fmla="*/ 31 h 4182"/>
                <a:gd name="T66" fmla="*/ 99 w 9124"/>
                <a:gd name="T67" fmla="*/ 33 h 4182"/>
                <a:gd name="T68" fmla="*/ 101 w 9124"/>
                <a:gd name="T69" fmla="*/ 33 h 4182"/>
                <a:gd name="T70" fmla="*/ 103 w 9124"/>
                <a:gd name="T71" fmla="*/ 34 h 4182"/>
                <a:gd name="T72" fmla="*/ 107 w 9124"/>
                <a:gd name="T73" fmla="*/ 37 h 4182"/>
                <a:gd name="T74" fmla="*/ 120 w 9124"/>
                <a:gd name="T75" fmla="*/ 39 h 4182"/>
                <a:gd name="T76" fmla="*/ 130 w 9124"/>
                <a:gd name="T77" fmla="*/ 41 h 4182"/>
                <a:gd name="T78" fmla="*/ 138 w 9124"/>
                <a:gd name="T79" fmla="*/ 45 h 4182"/>
                <a:gd name="T80" fmla="*/ 140 w 9124"/>
                <a:gd name="T81" fmla="*/ 47 h 4182"/>
                <a:gd name="T82" fmla="*/ 141 w 9124"/>
                <a:gd name="T83" fmla="*/ 48 h 4182"/>
                <a:gd name="T84" fmla="*/ 142 w 9124"/>
                <a:gd name="T85" fmla="*/ 51 h 4182"/>
                <a:gd name="T86" fmla="*/ 143 w 9124"/>
                <a:gd name="T87" fmla="*/ 56 h 4182"/>
                <a:gd name="T88" fmla="*/ 142 w 9124"/>
                <a:gd name="T89" fmla="*/ 61 h 4182"/>
                <a:gd name="T90" fmla="*/ 141 w 9124"/>
                <a:gd name="T91" fmla="*/ 62 h 4182"/>
                <a:gd name="T92" fmla="*/ 115 w 9124"/>
                <a:gd name="T93" fmla="*/ 64 h 4182"/>
                <a:gd name="T94" fmla="*/ 81 w 9124"/>
                <a:gd name="T95" fmla="*/ 65 h 4182"/>
                <a:gd name="T96" fmla="*/ 47 w 9124"/>
                <a:gd name="T97" fmla="*/ 65 h 4182"/>
                <a:gd name="T98" fmla="*/ 4 w 9124"/>
                <a:gd name="T99" fmla="*/ 62 h 4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124"/>
                <a:gd name="T151" fmla="*/ 0 h 4182"/>
                <a:gd name="T152" fmla="*/ 9124 w 9124"/>
                <a:gd name="T153" fmla="*/ 4182 h 4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124" h="4182">
                  <a:moveTo>
                    <a:pt x="243" y="3992"/>
                  </a:moveTo>
                  <a:lnTo>
                    <a:pt x="217" y="3989"/>
                  </a:lnTo>
                  <a:lnTo>
                    <a:pt x="193" y="3981"/>
                  </a:lnTo>
                  <a:lnTo>
                    <a:pt x="171" y="3968"/>
                  </a:lnTo>
                  <a:lnTo>
                    <a:pt x="151" y="3952"/>
                  </a:lnTo>
                  <a:lnTo>
                    <a:pt x="114" y="3910"/>
                  </a:lnTo>
                  <a:lnTo>
                    <a:pt x="83" y="3857"/>
                  </a:lnTo>
                  <a:lnTo>
                    <a:pt x="58" y="3795"/>
                  </a:lnTo>
                  <a:lnTo>
                    <a:pt x="38" y="3726"/>
                  </a:lnTo>
                  <a:lnTo>
                    <a:pt x="23" y="3653"/>
                  </a:lnTo>
                  <a:lnTo>
                    <a:pt x="11" y="3576"/>
                  </a:lnTo>
                  <a:lnTo>
                    <a:pt x="0" y="3428"/>
                  </a:lnTo>
                  <a:lnTo>
                    <a:pt x="4" y="3300"/>
                  </a:lnTo>
                  <a:lnTo>
                    <a:pt x="10" y="3249"/>
                  </a:lnTo>
                  <a:lnTo>
                    <a:pt x="17" y="3209"/>
                  </a:lnTo>
                  <a:lnTo>
                    <a:pt x="26" y="3184"/>
                  </a:lnTo>
                  <a:lnTo>
                    <a:pt x="32" y="3177"/>
                  </a:lnTo>
                  <a:lnTo>
                    <a:pt x="38" y="3174"/>
                  </a:lnTo>
                  <a:lnTo>
                    <a:pt x="36" y="3100"/>
                  </a:lnTo>
                  <a:lnTo>
                    <a:pt x="43" y="3026"/>
                  </a:lnTo>
                  <a:lnTo>
                    <a:pt x="58" y="2955"/>
                  </a:lnTo>
                  <a:lnTo>
                    <a:pt x="84" y="2885"/>
                  </a:lnTo>
                  <a:lnTo>
                    <a:pt x="50" y="2708"/>
                  </a:lnTo>
                  <a:lnTo>
                    <a:pt x="28" y="2535"/>
                  </a:lnTo>
                  <a:lnTo>
                    <a:pt x="17" y="2368"/>
                  </a:lnTo>
                  <a:lnTo>
                    <a:pt x="16" y="2206"/>
                  </a:lnTo>
                  <a:lnTo>
                    <a:pt x="24" y="2052"/>
                  </a:lnTo>
                  <a:lnTo>
                    <a:pt x="39" y="1908"/>
                  </a:lnTo>
                  <a:lnTo>
                    <a:pt x="62" y="1771"/>
                  </a:lnTo>
                  <a:lnTo>
                    <a:pt x="90" y="1647"/>
                  </a:lnTo>
                  <a:lnTo>
                    <a:pt x="122" y="1535"/>
                  </a:lnTo>
                  <a:lnTo>
                    <a:pt x="157" y="1436"/>
                  </a:lnTo>
                  <a:lnTo>
                    <a:pt x="194" y="1352"/>
                  </a:lnTo>
                  <a:lnTo>
                    <a:pt x="232" y="1283"/>
                  </a:lnTo>
                  <a:lnTo>
                    <a:pt x="270" y="1231"/>
                  </a:lnTo>
                  <a:lnTo>
                    <a:pt x="306" y="1197"/>
                  </a:lnTo>
                  <a:lnTo>
                    <a:pt x="324" y="1187"/>
                  </a:lnTo>
                  <a:lnTo>
                    <a:pt x="340" y="1181"/>
                  </a:lnTo>
                  <a:lnTo>
                    <a:pt x="357" y="1181"/>
                  </a:lnTo>
                  <a:lnTo>
                    <a:pt x="371" y="1187"/>
                  </a:lnTo>
                  <a:lnTo>
                    <a:pt x="500" y="1257"/>
                  </a:lnTo>
                  <a:lnTo>
                    <a:pt x="633" y="1317"/>
                  </a:lnTo>
                  <a:lnTo>
                    <a:pt x="768" y="1369"/>
                  </a:lnTo>
                  <a:lnTo>
                    <a:pt x="906" y="1413"/>
                  </a:lnTo>
                  <a:lnTo>
                    <a:pt x="1044" y="1448"/>
                  </a:lnTo>
                  <a:lnTo>
                    <a:pt x="1185" y="1475"/>
                  </a:lnTo>
                  <a:lnTo>
                    <a:pt x="1328" y="1493"/>
                  </a:lnTo>
                  <a:lnTo>
                    <a:pt x="1470" y="1502"/>
                  </a:lnTo>
                  <a:lnTo>
                    <a:pt x="1612" y="1503"/>
                  </a:lnTo>
                  <a:lnTo>
                    <a:pt x="1755" y="1496"/>
                  </a:lnTo>
                  <a:lnTo>
                    <a:pt x="1898" y="1480"/>
                  </a:lnTo>
                  <a:lnTo>
                    <a:pt x="2039" y="1455"/>
                  </a:lnTo>
                  <a:lnTo>
                    <a:pt x="2179" y="1421"/>
                  </a:lnTo>
                  <a:lnTo>
                    <a:pt x="2317" y="1380"/>
                  </a:lnTo>
                  <a:lnTo>
                    <a:pt x="2455" y="1328"/>
                  </a:lnTo>
                  <a:lnTo>
                    <a:pt x="2589" y="1270"/>
                  </a:lnTo>
                  <a:lnTo>
                    <a:pt x="2498" y="1146"/>
                  </a:lnTo>
                  <a:lnTo>
                    <a:pt x="2425" y="1033"/>
                  </a:lnTo>
                  <a:lnTo>
                    <a:pt x="2396" y="980"/>
                  </a:lnTo>
                  <a:lnTo>
                    <a:pt x="2371" y="930"/>
                  </a:lnTo>
                  <a:lnTo>
                    <a:pt x="2351" y="882"/>
                  </a:lnTo>
                  <a:lnTo>
                    <a:pt x="2335" y="836"/>
                  </a:lnTo>
                  <a:lnTo>
                    <a:pt x="2323" y="791"/>
                  </a:lnTo>
                  <a:lnTo>
                    <a:pt x="2316" y="749"/>
                  </a:lnTo>
                  <a:lnTo>
                    <a:pt x="2313" y="708"/>
                  </a:lnTo>
                  <a:lnTo>
                    <a:pt x="2314" y="669"/>
                  </a:lnTo>
                  <a:lnTo>
                    <a:pt x="2329" y="594"/>
                  </a:lnTo>
                  <a:lnTo>
                    <a:pt x="2342" y="559"/>
                  </a:lnTo>
                  <a:lnTo>
                    <a:pt x="2360" y="523"/>
                  </a:lnTo>
                  <a:lnTo>
                    <a:pt x="2407" y="456"/>
                  </a:lnTo>
                  <a:lnTo>
                    <a:pt x="2469" y="393"/>
                  </a:lnTo>
                  <a:lnTo>
                    <a:pt x="2547" y="329"/>
                  </a:lnTo>
                  <a:lnTo>
                    <a:pt x="2638" y="267"/>
                  </a:lnTo>
                  <a:lnTo>
                    <a:pt x="2744" y="204"/>
                  </a:lnTo>
                  <a:lnTo>
                    <a:pt x="2865" y="139"/>
                  </a:lnTo>
                  <a:lnTo>
                    <a:pt x="3146" y="0"/>
                  </a:lnTo>
                  <a:lnTo>
                    <a:pt x="3248" y="178"/>
                  </a:lnTo>
                  <a:lnTo>
                    <a:pt x="3356" y="351"/>
                  </a:lnTo>
                  <a:lnTo>
                    <a:pt x="3466" y="523"/>
                  </a:lnTo>
                  <a:lnTo>
                    <a:pt x="3517" y="612"/>
                  </a:lnTo>
                  <a:lnTo>
                    <a:pt x="3567" y="701"/>
                  </a:lnTo>
                  <a:lnTo>
                    <a:pt x="3619" y="709"/>
                  </a:lnTo>
                  <a:lnTo>
                    <a:pt x="3670" y="725"/>
                  </a:lnTo>
                  <a:lnTo>
                    <a:pt x="3721" y="749"/>
                  </a:lnTo>
                  <a:lnTo>
                    <a:pt x="3770" y="778"/>
                  </a:lnTo>
                  <a:lnTo>
                    <a:pt x="3869" y="845"/>
                  </a:lnTo>
                  <a:lnTo>
                    <a:pt x="3963" y="912"/>
                  </a:lnTo>
                  <a:lnTo>
                    <a:pt x="3965" y="901"/>
                  </a:lnTo>
                  <a:lnTo>
                    <a:pt x="3972" y="894"/>
                  </a:lnTo>
                  <a:lnTo>
                    <a:pt x="4003" y="892"/>
                  </a:lnTo>
                  <a:lnTo>
                    <a:pt x="4045" y="908"/>
                  </a:lnTo>
                  <a:lnTo>
                    <a:pt x="4097" y="935"/>
                  </a:lnTo>
                  <a:lnTo>
                    <a:pt x="4147" y="969"/>
                  </a:lnTo>
                  <a:lnTo>
                    <a:pt x="4193" y="1006"/>
                  </a:lnTo>
                  <a:lnTo>
                    <a:pt x="4226" y="1044"/>
                  </a:lnTo>
                  <a:lnTo>
                    <a:pt x="4236" y="1063"/>
                  </a:lnTo>
                  <a:lnTo>
                    <a:pt x="4240" y="1079"/>
                  </a:lnTo>
                  <a:lnTo>
                    <a:pt x="4540" y="1254"/>
                  </a:lnTo>
                  <a:lnTo>
                    <a:pt x="4541" y="1240"/>
                  </a:lnTo>
                  <a:lnTo>
                    <a:pt x="4549" y="1232"/>
                  </a:lnTo>
                  <a:lnTo>
                    <a:pt x="4562" y="1230"/>
                  </a:lnTo>
                  <a:lnTo>
                    <a:pt x="4579" y="1230"/>
                  </a:lnTo>
                  <a:lnTo>
                    <a:pt x="4622" y="1244"/>
                  </a:lnTo>
                  <a:lnTo>
                    <a:pt x="4673" y="1270"/>
                  </a:lnTo>
                  <a:lnTo>
                    <a:pt x="4723" y="1304"/>
                  </a:lnTo>
                  <a:lnTo>
                    <a:pt x="4769" y="1344"/>
                  </a:lnTo>
                  <a:lnTo>
                    <a:pt x="4803" y="1385"/>
                  </a:lnTo>
                  <a:lnTo>
                    <a:pt x="4813" y="1405"/>
                  </a:lnTo>
                  <a:lnTo>
                    <a:pt x="4817" y="1425"/>
                  </a:lnTo>
                  <a:lnTo>
                    <a:pt x="5111" y="1607"/>
                  </a:lnTo>
                  <a:lnTo>
                    <a:pt x="5114" y="1594"/>
                  </a:lnTo>
                  <a:lnTo>
                    <a:pt x="5121" y="1587"/>
                  </a:lnTo>
                  <a:lnTo>
                    <a:pt x="5134" y="1585"/>
                  </a:lnTo>
                  <a:lnTo>
                    <a:pt x="5151" y="1586"/>
                  </a:lnTo>
                  <a:lnTo>
                    <a:pt x="5194" y="1600"/>
                  </a:lnTo>
                  <a:lnTo>
                    <a:pt x="5245" y="1624"/>
                  </a:lnTo>
                  <a:lnTo>
                    <a:pt x="5296" y="1657"/>
                  </a:lnTo>
                  <a:lnTo>
                    <a:pt x="5342" y="1694"/>
                  </a:lnTo>
                  <a:lnTo>
                    <a:pt x="5375" y="1729"/>
                  </a:lnTo>
                  <a:lnTo>
                    <a:pt x="5384" y="1746"/>
                  </a:lnTo>
                  <a:lnTo>
                    <a:pt x="5389" y="1761"/>
                  </a:lnTo>
                  <a:lnTo>
                    <a:pt x="5707" y="1915"/>
                  </a:lnTo>
                  <a:lnTo>
                    <a:pt x="5710" y="1903"/>
                  </a:lnTo>
                  <a:lnTo>
                    <a:pt x="5717" y="1895"/>
                  </a:lnTo>
                  <a:lnTo>
                    <a:pt x="5730" y="1890"/>
                  </a:lnTo>
                  <a:lnTo>
                    <a:pt x="5746" y="1889"/>
                  </a:lnTo>
                  <a:lnTo>
                    <a:pt x="5788" y="1897"/>
                  </a:lnTo>
                  <a:lnTo>
                    <a:pt x="5839" y="1914"/>
                  </a:lnTo>
                  <a:lnTo>
                    <a:pt x="5890" y="1938"/>
                  </a:lnTo>
                  <a:lnTo>
                    <a:pt x="5934" y="1969"/>
                  </a:lnTo>
                  <a:lnTo>
                    <a:pt x="5966" y="2001"/>
                  </a:lnTo>
                  <a:lnTo>
                    <a:pt x="5976" y="2017"/>
                  </a:lnTo>
                  <a:lnTo>
                    <a:pt x="5980" y="2032"/>
                  </a:lnTo>
                  <a:lnTo>
                    <a:pt x="6357" y="2163"/>
                  </a:lnTo>
                  <a:lnTo>
                    <a:pt x="6359" y="2147"/>
                  </a:lnTo>
                  <a:lnTo>
                    <a:pt x="6367" y="2137"/>
                  </a:lnTo>
                  <a:lnTo>
                    <a:pt x="6378" y="2130"/>
                  </a:lnTo>
                  <a:lnTo>
                    <a:pt x="6395" y="2125"/>
                  </a:lnTo>
                  <a:lnTo>
                    <a:pt x="6436" y="2126"/>
                  </a:lnTo>
                  <a:lnTo>
                    <a:pt x="6484" y="2136"/>
                  </a:lnTo>
                  <a:lnTo>
                    <a:pt x="6532" y="2154"/>
                  </a:lnTo>
                  <a:lnTo>
                    <a:pt x="6576" y="2178"/>
                  </a:lnTo>
                  <a:lnTo>
                    <a:pt x="6607" y="2204"/>
                  </a:lnTo>
                  <a:lnTo>
                    <a:pt x="6616" y="2218"/>
                  </a:lnTo>
                  <a:lnTo>
                    <a:pt x="6621" y="2232"/>
                  </a:lnTo>
                  <a:lnTo>
                    <a:pt x="6702" y="2268"/>
                  </a:lnTo>
                  <a:lnTo>
                    <a:pt x="6782" y="2308"/>
                  </a:lnTo>
                  <a:lnTo>
                    <a:pt x="6859" y="2352"/>
                  </a:lnTo>
                  <a:lnTo>
                    <a:pt x="6934" y="2399"/>
                  </a:lnTo>
                  <a:lnTo>
                    <a:pt x="7232" y="2433"/>
                  </a:lnTo>
                  <a:lnTo>
                    <a:pt x="7549" y="2479"/>
                  </a:lnTo>
                  <a:lnTo>
                    <a:pt x="7711" y="2506"/>
                  </a:lnTo>
                  <a:lnTo>
                    <a:pt x="7872" y="2536"/>
                  </a:lnTo>
                  <a:lnTo>
                    <a:pt x="8030" y="2572"/>
                  </a:lnTo>
                  <a:lnTo>
                    <a:pt x="8183" y="2609"/>
                  </a:lnTo>
                  <a:lnTo>
                    <a:pt x="8329" y="2652"/>
                  </a:lnTo>
                  <a:lnTo>
                    <a:pt x="8465" y="2697"/>
                  </a:lnTo>
                  <a:lnTo>
                    <a:pt x="8591" y="2749"/>
                  </a:lnTo>
                  <a:lnTo>
                    <a:pt x="8702" y="2804"/>
                  </a:lnTo>
                  <a:lnTo>
                    <a:pt x="8798" y="2864"/>
                  </a:lnTo>
                  <a:lnTo>
                    <a:pt x="8840" y="2896"/>
                  </a:lnTo>
                  <a:lnTo>
                    <a:pt x="8876" y="2929"/>
                  </a:lnTo>
                  <a:lnTo>
                    <a:pt x="8909" y="2963"/>
                  </a:lnTo>
                  <a:lnTo>
                    <a:pt x="8935" y="2999"/>
                  </a:lnTo>
                  <a:lnTo>
                    <a:pt x="8957" y="3036"/>
                  </a:lnTo>
                  <a:lnTo>
                    <a:pt x="8973" y="3075"/>
                  </a:lnTo>
                  <a:lnTo>
                    <a:pt x="8982" y="3076"/>
                  </a:lnTo>
                  <a:lnTo>
                    <a:pt x="8993" y="3082"/>
                  </a:lnTo>
                  <a:lnTo>
                    <a:pt x="9014" y="3107"/>
                  </a:lnTo>
                  <a:lnTo>
                    <a:pt x="9035" y="3150"/>
                  </a:lnTo>
                  <a:lnTo>
                    <a:pt x="9056" y="3206"/>
                  </a:lnTo>
                  <a:lnTo>
                    <a:pt x="9075" y="3274"/>
                  </a:lnTo>
                  <a:lnTo>
                    <a:pt x="9093" y="3350"/>
                  </a:lnTo>
                  <a:lnTo>
                    <a:pt x="9107" y="3432"/>
                  </a:lnTo>
                  <a:lnTo>
                    <a:pt x="9117" y="3516"/>
                  </a:lnTo>
                  <a:lnTo>
                    <a:pt x="9123" y="3602"/>
                  </a:lnTo>
                  <a:lnTo>
                    <a:pt x="9124" y="3686"/>
                  </a:lnTo>
                  <a:lnTo>
                    <a:pt x="9118" y="3764"/>
                  </a:lnTo>
                  <a:lnTo>
                    <a:pt x="9106" y="3836"/>
                  </a:lnTo>
                  <a:lnTo>
                    <a:pt x="9084" y="3897"/>
                  </a:lnTo>
                  <a:lnTo>
                    <a:pt x="9055" y="3945"/>
                  </a:lnTo>
                  <a:lnTo>
                    <a:pt x="9036" y="3964"/>
                  </a:lnTo>
                  <a:lnTo>
                    <a:pt x="9015" y="3979"/>
                  </a:lnTo>
                  <a:lnTo>
                    <a:pt x="8992" y="3989"/>
                  </a:lnTo>
                  <a:lnTo>
                    <a:pt x="8966" y="3995"/>
                  </a:lnTo>
                  <a:lnTo>
                    <a:pt x="8430" y="4046"/>
                  </a:lnTo>
                  <a:lnTo>
                    <a:pt x="7895" y="4089"/>
                  </a:lnTo>
                  <a:lnTo>
                    <a:pt x="7360" y="4123"/>
                  </a:lnTo>
                  <a:lnTo>
                    <a:pt x="6825" y="4149"/>
                  </a:lnTo>
                  <a:lnTo>
                    <a:pt x="6289" y="4166"/>
                  </a:lnTo>
                  <a:lnTo>
                    <a:pt x="5753" y="4178"/>
                  </a:lnTo>
                  <a:lnTo>
                    <a:pt x="5215" y="4182"/>
                  </a:lnTo>
                  <a:lnTo>
                    <a:pt x="4675" y="4180"/>
                  </a:lnTo>
                  <a:lnTo>
                    <a:pt x="4133" y="4172"/>
                  </a:lnTo>
                  <a:lnTo>
                    <a:pt x="3588" y="4159"/>
                  </a:lnTo>
                  <a:lnTo>
                    <a:pt x="3041" y="4140"/>
                  </a:lnTo>
                  <a:lnTo>
                    <a:pt x="2490" y="4118"/>
                  </a:lnTo>
                  <a:lnTo>
                    <a:pt x="1935" y="4091"/>
                  </a:lnTo>
                  <a:lnTo>
                    <a:pt x="1376" y="4062"/>
                  </a:lnTo>
                  <a:lnTo>
                    <a:pt x="243" y="3992"/>
                  </a:lnTo>
                  <a:close/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0" name="Freeform 19"/>
            <p:cNvSpPr>
              <a:spLocks/>
            </p:cNvSpPr>
            <p:nvPr/>
          </p:nvSpPr>
          <p:spPr bwMode="auto">
            <a:xfrm>
              <a:off x="809" y="2136"/>
              <a:ext cx="2281" cy="1045"/>
            </a:xfrm>
            <a:custGeom>
              <a:avLst/>
              <a:gdLst>
                <a:gd name="T0" fmla="*/ 3 w 9124"/>
                <a:gd name="T1" fmla="*/ 62 h 4182"/>
                <a:gd name="T2" fmla="*/ 1 w 9124"/>
                <a:gd name="T3" fmla="*/ 59 h 4182"/>
                <a:gd name="T4" fmla="*/ 0 w 9124"/>
                <a:gd name="T5" fmla="*/ 53 h 4182"/>
                <a:gd name="T6" fmla="*/ 0 w 9124"/>
                <a:gd name="T7" fmla="*/ 50 h 4182"/>
                <a:gd name="T8" fmla="*/ 1 w 9124"/>
                <a:gd name="T9" fmla="*/ 47 h 4182"/>
                <a:gd name="T10" fmla="*/ 1 w 9124"/>
                <a:gd name="T11" fmla="*/ 39 h 4182"/>
                <a:gd name="T12" fmla="*/ 1 w 9124"/>
                <a:gd name="T13" fmla="*/ 30 h 4182"/>
                <a:gd name="T14" fmla="*/ 2 w 9124"/>
                <a:gd name="T15" fmla="*/ 22 h 4182"/>
                <a:gd name="T16" fmla="*/ 5 w 9124"/>
                <a:gd name="T17" fmla="*/ 19 h 4182"/>
                <a:gd name="T18" fmla="*/ 6 w 9124"/>
                <a:gd name="T19" fmla="*/ 18 h 4182"/>
                <a:gd name="T20" fmla="*/ 14 w 9124"/>
                <a:gd name="T21" fmla="*/ 22 h 4182"/>
                <a:gd name="T22" fmla="*/ 23 w 9124"/>
                <a:gd name="T23" fmla="*/ 23 h 4182"/>
                <a:gd name="T24" fmla="*/ 32 w 9124"/>
                <a:gd name="T25" fmla="*/ 23 h 4182"/>
                <a:gd name="T26" fmla="*/ 40 w 9124"/>
                <a:gd name="T27" fmla="*/ 20 h 4182"/>
                <a:gd name="T28" fmla="*/ 37 w 9124"/>
                <a:gd name="T29" fmla="*/ 14 h 4182"/>
                <a:gd name="T30" fmla="*/ 36 w 9124"/>
                <a:gd name="T31" fmla="*/ 12 h 4182"/>
                <a:gd name="T32" fmla="*/ 36 w 9124"/>
                <a:gd name="T33" fmla="*/ 9 h 4182"/>
                <a:gd name="T34" fmla="*/ 40 w 9124"/>
                <a:gd name="T35" fmla="*/ 5 h 4182"/>
                <a:gd name="T36" fmla="*/ 49 w 9124"/>
                <a:gd name="T37" fmla="*/ 0 h 4182"/>
                <a:gd name="T38" fmla="*/ 55 w 9124"/>
                <a:gd name="T39" fmla="*/ 9 h 4182"/>
                <a:gd name="T40" fmla="*/ 58 w 9124"/>
                <a:gd name="T41" fmla="*/ 12 h 4182"/>
                <a:gd name="T42" fmla="*/ 62 w 9124"/>
                <a:gd name="T43" fmla="*/ 14 h 4182"/>
                <a:gd name="T44" fmla="*/ 64 w 9124"/>
                <a:gd name="T45" fmla="*/ 14 h 4182"/>
                <a:gd name="T46" fmla="*/ 66 w 9124"/>
                <a:gd name="T47" fmla="*/ 16 h 4182"/>
                <a:gd name="T48" fmla="*/ 71 w 9124"/>
                <a:gd name="T49" fmla="*/ 19 h 4182"/>
                <a:gd name="T50" fmla="*/ 73 w 9124"/>
                <a:gd name="T51" fmla="*/ 20 h 4182"/>
                <a:gd name="T52" fmla="*/ 75 w 9124"/>
                <a:gd name="T53" fmla="*/ 22 h 4182"/>
                <a:gd name="T54" fmla="*/ 80 w 9124"/>
                <a:gd name="T55" fmla="*/ 25 h 4182"/>
                <a:gd name="T56" fmla="*/ 82 w 9124"/>
                <a:gd name="T57" fmla="*/ 25 h 4182"/>
                <a:gd name="T58" fmla="*/ 84 w 9124"/>
                <a:gd name="T59" fmla="*/ 27 h 4182"/>
                <a:gd name="T60" fmla="*/ 89 w 9124"/>
                <a:gd name="T61" fmla="*/ 29 h 4182"/>
                <a:gd name="T62" fmla="*/ 91 w 9124"/>
                <a:gd name="T63" fmla="*/ 30 h 4182"/>
                <a:gd name="T64" fmla="*/ 93 w 9124"/>
                <a:gd name="T65" fmla="*/ 31 h 4182"/>
                <a:gd name="T66" fmla="*/ 99 w 9124"/>
                <a:gd name="T67" fmla="*/ 33 h 4182"/>
                <a:gd name="T68" fmla="*/ 101 w 9124"/>
                <a:gd name="T69" fmla="*/ 33 h 4182"/>
                <a:gd name="T70" fmla="*/ 103 w 9124"/>
                <a:gd name="T71" fmla="*/ 34 h 4182"/>
                <a:gd name="T72" fmla="*/ 107 w 9124"/>
                <a:gd name="T73" fmla="*/ 37 h 4182"/>
                <a:gd name="T74" fmla="*/ 120 w 9124"/>
                <a:gd name="T75" fmla="*/ 39 h 4182"/>
                <a:gd name="T76" fmla="*/ 130 w 9124"/>
                <a:gd name="T77" fmla="*/ 41 h 4182"/>
                <a:gd name="T78" fmla="*/ 138 w 9124"/>
                <a:gd name="T79" fmla="*/ 45 h 4182"/>
                <a:gd name="T80" fmla="*/ 140 w 9124"/>
                <a:gd name="T81" fmla="*/ 47 h 4182"/>
                <a:gd name="T82" fmla="*/ 141 w 9124"/>
                <a:gd name="T83" fmla="*/ 48 h 4182"/>
                <a:gd name="T84" fmla="*/ 142 w 9124"/>
                <a:gd name="T85" fmla="*/ 51 h 4182"/>
                <a:gd name="T86" fmla="*/ 143 w 9124"/>
                <a:gd name="T87" fmla="*/ 56 h 4182"/>
                <a:gd name="T88" fmla="*/ 142 w 9124"/>
                <a:gd name="T89" fmla="*/ 61 h 4182"/>
                <a:gd name="T90" fmla="*/ 141 w 9124"/>
                <a:gd name="T91" fmla="*/ 62 h 4182"/>
                <a:gd name="T92" fmla="*/ 115 w 9124"/>
                <a:gd name="T93" fmla="*/ 64 h 4182"/>
                <a:gd name="T94" fmla="*/ 81 w 9124"/>
                <a:gd name="T95" fmla="*/ 65 h 4182"/>
                <a:gd name="T96" fmla="*/ 47 w 9124"/>
                <a:gd name="T97" fmla="*/ 65 h 4182"/>
                <a:gd name="T98" fmla="*/ 4 w 9124"/>
                <a:gd name="T99" fmla="*/ 62 h 418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9124"/>
                <a:gd name="T151" fmla="*/ 0 h 4182"/>
                <a:gd name="T152" fmla="*/ 9124 w 9124"/>
                <a:gd name="T153" fmla="*/ 4182 h 418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9124" h="4182">
                  <a:moveTo>
                    <a:pt x="243" y="3992"/>
                  </a:moveTo>
                  <a:lnTo>
                    <a:pt x="217" y="3989"/>
                  </a:lnTo>
                  <a:lnTo>
                    <a:pt x="193" y="3981"/>
                  </a:lnTo>
                  <a:lnTo>
                    <a:pt x="171" y="3968"/>
                  </a:lnTo>
                  <a:lnTo>
                    <a:pt x="151" y="3952"/>
                  </a:lnTo>
                  <a:lnTo>
                    <a:pt x="114" y="3910"/>
                  </a:lnTo>
                  <a:lnTo>
                    <a:pt x="83" y="3857"/>
                  </a:lnTo>
                  <a:lnTo>
                    <a:pt x="58" y="3795"/>
                  </a:lnTo>
                  <a:lnTo>
                    <a:pt x="38" y="3726"/>
                  </a:lnTo>
                  <a:lnTo>
                    <a:pt x="23" y="3653"/>
                  </a:lnTo>
                  <a:lnTo>
                    <a:pt x="11" y="3576"/>
                  </a:lnTo>
                  <a:lnTo>
                    <a:pt x="0" y="3428"/>
                  </a:lnTo>
                  <a:lnTo>
                    <a:pt x="4" y="3300"/>
                  </a:lnTo>
                  <a:lnTo>
                    <a:pt x="10" y="3249"/>
                  </a:lnTo>
                  <a:lnTo>
                    <a:pt x="17" y="3209"/>
                  </a:lnTo>
                  <a:lnTo>
                    <a:pt x="26" y="3184"/>
                  </a:lnTo>
                  <a:lnTo>
                    <a:pt x="32" y="3177"/>
                  </a:lnTo>
                  <a:lnTo>
                    <a:pt x="38" y="3174"/>
                  </a:lnTo>
                  <a:lnTo>
                    <a:pt x="36" y="3100"/>
                  </a:lnTo>
                  <a:lnTo>
                    <a:pt x="43" y="3026"/>
                  </a:lnTo>
                  <a:lnTo>
                    <a:pt x="58" y="2955"/>
                  </a:lnTo>
                  <a:lnTo>
                    <a:pt x="84" y="2885"/>
                  </a:lnTo>
                  <a:lnTo>
                    <a:pt x="50" y="2708"/>
                  </a:lnTo>
                  <a:lnTo>
                    <a:pt x="28" y="2535"/>
                  </a:lnTo>
                  <a:lnTo>
                    <a:pt x="17" y="2368"/>
                  </a:lnTo>
                  <a:lnTo>
                    <a:pt x="16" y="2206"/>
                  </a:lnTo>
                  <a:lnTo>
                    <a:pt x="24" y="2052"/>
                  </a:lnTo>
                  <a:lnTo>
                    <a:pt x="39" y="1908"/>
                  </a:lnTo>
                  <a:lnTo>
                    <a:pt x="62" y="1771"/>
                  </a:lnTo>
                  <a:lnTo>
                    <a:pt x="90" y="1647"/>
                  </a:lnTo>
                  <a:lnTo>
                    <a:pt x="122" y="1535"/>
                  </a:lnTo>
                  <a:lnTo>
                    <a:pt x="157" y="1436"/>
                  </a:lnTo>
                  <a:lnTo>
                    <a:pt x="194" y="1352"/>
                  </a:lnTo>
                  <a:lnTo>
                    <a:pt x="232" y="1283"/>
                  </a:lnTo>
                  <a:lnTo>
                    <a:pt x="270" y="1231"/>
                  </a:lnTo>
                  <a:lnTo>
                    <a:pt x="306" y="1197"/>
                  </a:lnTo>
                  <a:lnTo>
                    <a:pt x="324" y="1187"/>
                  </a:lnTo>
                  <a:lnTo>
                    <a:pt x="340" y="1181"/>
                  </a:lnTo>
                  <a:lnTo>
                    <a:pt x="357" y="1181"/>
                  </a:lnTo>
                  <a:lnTo>
                    <a:pt x="371" y="1187"/>
                  </a:lnTo>
                  <a:lnTo>
                    <a:pt x="500" y="1257"/>
                  </a:lnTo>
                  <a:lnTo>
                    <a:pt x="633" y="1317"/>
                  </a:lnTo>
                  <a:lnTo>
                    <a:pt x="768" y="1369"/>
                  </a:lnTo>
                  <a:lnTo>
                    <a:pt x="906" y="1413"/>
                  </a:lnTo>
                  <a:lnTo>
                    <a:pt x="1044" y="1448"/>
                  </a:lnTo>
                  <a:lnTo>
                    <a:pt x="1185" y="1475"/>
                  </a:lnTo>
                  <a:lnTo>
                    <a:pt x="1328" y="1493"/>
                  </a:lnTo>
                  <a:lnTo>
                    <a:pt x="1470" y="1502"/>
                  </a:lnTo>
                  <a:lnTo>
                    <a:pt x="1612" y="1503"/>
                  </a:lnTo>
                  <a:lnTo>
                    <a:pt x="1755" y="1496"/>
                  </a:lnTo>
                  <a:lnTo>
                    <a:pt x="1898" y="1480"/>
                  </a:lnTo>
                  <a:lnTo>
                    <a:pt x="2039" y="1455"/>
                  </a:lnTo>
                  <a:lnTo>
                    <a:pt x="2179" y="1421"/>
                  </a:lnTo>
                  <a:lnTo>
                    <a:pt x="2317" y="1380"/>
                  </a:lnTo>
                  <a:lnTo>
                    <a:pt x="2455" y="1328"/>
                  </a:lnTo>
                  <a:lnTo>
                    <a:pt x="2589" y="1270"/>
                  </a:lnTo>
                  <a:lnTo>
                    <a:pt x="2498" y="1146"/>
                  </a:lnTo>
                  <a:lnTo>
                    <a:pt x="2425" y="1033"/>
                  </a:lnTo>
                  <a:lnTo>
                    <a:pt x="2396" y="980"/>
                  </a:lnTo>
                  <a:lnTo>
                    <a:pt x="2371" y="930"/>
                  </a:lnTo>
                  <a:lnTo>
                    <a:pt x="2351" y="882"/>
                  </a:lnTo>
                  <a:lnTo>
                    <a:pt x="2335" y="836"/>
                  </a:lnTo>
                  <a:lnTo>
                    <a:pt x="2323" y="791"/>
                  </a:lnTo>
                  <a:lnTo>
                    <a:pt x="2316" y="749"/>
                  </a:lnTo>
                  <a:lnTo>
                    <a:pt x="2313" y="708"/>
                  </a:lnTo>
                  <a:lnTo>
                    <a:pt x="2314" y="669"/>
                  </a:lnTo>
                  <a:lnTo>
                    <a:pt x="2329" y="594"/>
                  </a:lnTo>
                  <a:lnTo>
                    <a:pt x="2342" y="559"/>
                  </a:lnTo>
                  <a:lnTo>
                    <a:pt x="2360" y="523"/>
                  </a:lnTo>
                  <a:lnTo>
                    <a:pt x="2407" y="456"/>
                  </a:lnTo>
                  <a:lnTo>
                    <a:pt x="2469" y="393"/>
                  </a:lnTo>
                  <a:lnTo>
                    <a:pt x="2547" y="329"/>
                  </a:lnTo>
                  <a:lnTo>
                    <a:pt x="2638" y="267"/>
                  </a:lnTo>
                  <a:lnTo>
                    <a:pt x="2744" y="204"/>
                  </a:lnTo>
                  <a:lnTo>
                    <a:pt x="2865" y="139"/>
                  </a:lnTo>
                  <a:lnTo>
                    <a:pt x="3146" y="0"/>
                  </a:lnTo>
                  <a:lnTo>
                    <a:pt x="3248" y="178"/>
                  </a:lnTo>
                  <a:lnTo>
                    <a:pt x="3356" y="351"/>
                  </a:lnTo>
                  <a:lnTo>
                    <a:pt x="3466" y="523"/>
                  </a:lnTo>
                  <a:lnTo>
                    <a:pt x="3517" y="612"/>
                  </a:lnTo>
                  <a:lnTo>
                    <a:pt x="3567" y="701"/>
                  </a:lnTo>
                  <a:lnTo>
                    <a:pt x="3619" y="709"/>
                  </a:lnTo>
                  <a:lnTo>
                    <a:pt x="3670" y="725"/>
                  </a:lnTo>
                  <a:lnTo>
                    <a:pt x="3721" y="749"/>
                  </a:lnTo>
                  <a:lnTo>
                    <a:pt x="3770" y="778"/>
                  </a:lnTo>
                  <a:lnTo>
                    <a:pt x="3869" y="845"/>
                  </a:lnTo>
                  <a:lnTo>
                    <a:pt x="3963" y="912"/>
                  </a:lnTo>
                  <a:lnTo>
                    <a:pt x="3965" y="901"/>
                  </a:lnTo>
                  <a:lnTo>
                    <a:pt x="3972" y="894"/>
                  </a:lnTo>
                  <a:lnTo>
                    <a:pt x="4003" y="892"/>
                  </a:lnTo>
                  <a:lnTo>
                    <a:pt x="4045" y="908"/>
                  </a:lnTo>
                  <a:lnTo>
                    <a:pt x="4097" y="935"/>
                  </a:lnTo>
                  <a:lnTo>
                    <a:pt x="4147" y="969"/>
                  </a:lnTo>
                  <a:lnTo>
                    <a:pt x="4193" y="1006"/>
                  </a:lnTo>
                  <a:lnTo>
                    <a:pt x="4226" y="1044"/>
                  </a:lnTo>
                  <a:lnTo>
                    <a:pt x="4236" y="1063"/>
                  </a:lnTo>
                  <a:lnTo>
                    <a:pt x="4240" y="1079"/>
                  </a:lnTo>
                  <a:lnTo>
                    <a:pt x="4540" y="1254"/>
                  </a:lnTo>
                  <a:lnTo>
                    <a:pt x="4541" y="1240"/>
                  </a:lnTo>
                  <a:lnTo>
                    <a:pt x="4549" y="1232"/>
                  </a:lnTo>
                  <a:lnTo>
                    <a:pt x="4562" y="1230"/>
                  </a:lnTo>
                  <a:lnTo>
                    <a:pt x="4579" y="1230"/>
                  </a:lnTo>
                  <a:lnTo>
                    <a:pt x="4622" y="1244"/>
                  </a:lnTo>
                  <a:lnTo>
                    <a:pt x="4673" y="1270"/>
                  </a:lnTo>
                  <a:lnTo>
                    <a:pt x="4723" y="1304"/>
                  </a:lnTo>
                  <a:lnTo>
                    <a:pt x="4769" y="1344"/>
                  </a:lnTo>
                  <a:lnTo>
                    <a:pt x="4803" y="1385"/>
                  </a:lnTo>
                  <a:lnTo>
                    <a:pt x="4813" y="1405"/>
                  </a:lnTo>
                  <a:lnTo>
                    <a:pt x="4817" y="1425"/>
                  </a:lnTo>
                  <a:lnTo>
                    <a:pt x="5111" y="1607"/>
                  </a:lnTo>
                  <a:lnTo>
                    <a:pt x="5114" y="1594"/>
                  </a:lnTo>
                  <a:lnTo>
                    <a:pt x="5121" y="1587"/>
                  </a:lnTo>
                  <a:lnTo>
                    <a:pt x="5134" y="1585"/>
                  </a:lnTo>
                  <a:lnTo>
                    <a:pt x="5151" y="1586"/>
                  </a:lnTo>
                  <a:lnTo>
                    <a:pt x="5194" y="1600"/>
                  </a:lnTo>
                  <a:lnTo>
                    <a:pt x="5245" y="1624"/>
                  </a:lnTo>
                  <a:lnTo>
                    <a:pt x="5296" y="1657"/>
                  </a:lnTo>
                  <a:lnTo>
                    <a:pt x="5342" y="1694"/>
                  </a:lnTo>
                  <a:lnTo>
                    <a:pt x="5375" y="1729"/>
                  </a:lnTo>
                  <a:lnTo>
                    <a:pt x="5384" y="1746"/>
                  </a:lnTo>
                  <a:lnTo>
                    <a:pt x="5389" y="1761"/>
                  </a:lnTo>
                  <a:lnTo>
                    <a:pt x="5707" y="1915"/>
                  </a:lnTo>
                  <a:lnTo>
                    <a:pt x="5710" y="1903"/>
                  </a:lnTo>
                  <a:lnTo>
                    <a:pt x="5717" y="1895"/>
                  </a:lnTo>
                  <a:lnTo>
                    <a:pt x="5730" y="1890"/>
                  </a:lnTo>
                  <a:lnTo>
                    <a:pt x="5746" y="1889"/>
                  </a:lnTo>
                  <a:lnTo>
                    <a:pt x="5788" y="1897"/>
                  </a:lnTo>
                  <a:lnTo>
                    <a:pt x="5839" y="1914"/>
                  </a:lnTo>
                  <a:lnTo>
                    <a:pt x="5890" y="1938"/>
                  </a:lnTo>
                  <a:lnTo>
                    <a:pt x="5934" y="1969"/>
                  </a:lnTo>
                  <a:lnTo>
                    <a:pt x="5966" y="2001"/>
                  </a:lnTo>
                  <a:lnTo>
                    <a:pt x="5976" y="2017"/>
                  </a:lnTo>
                  <a:lnTo>
                    <a:pt x="5980" y="2032"/>
                  </a:lnTo>
                  <a:lnTo>
                    <a:pt x="6357" y="2163"/>
                  </a:lnTo>
                  <a:lnTo>
                    <a:pt x="6359" y="2147"/>
                  </a:lnTo>
                  <a:lnTo>
                    <a:pt x="6367" y="2137"/>
                  </a:lnTo>
                  <a:lnTo>
                    <a:pt x="6378" y="2130"/>
                  </a:lnTo>
                  <a:lnTo>
                    <a:pt x="6395" y="2125"/>
                  </a:lnTo>
                  <a:lnTo>
                    <a:pt x="6436" y="2126"/>
                  </a:lnTo>
                  <a:lnTo>
                    <a:pt x="6484" y="2136"/>
                  </a:lnTo>
                  <a:lnTo>
                    <a:pt x="6532" y="2154"/>
                  </a:lnTo>
                  <a:lnTo>
                    <a:pt x="6576" y="2178"/>
                  </a:lnTo>
                  <a:lnTo>
                    <a:pt x="6607" y="2204"/>
                  </a:lnTo>
                  <a:lnTo>
                    <a:pt x="6616" y="2218"/>
                  </a:lnTo>
                  <a:lnTo>
                    <a:pt x="6621" y="2232"/>
                  </a:lnTo>
                  <a:lnTo>
                    <a:pt x="6702" y="2268"/>
                  </a:lnTo>
                  <a:lnTo>
                    <a:pt x="6782" y="2308"/>
                  </a:lnTo>
                  <a:lnTo>
                    <a:pt x="6859" y="2352"/>
                  </a:lnTo>
                  <a:lnTo>
                    <a:pt x="6934" y="2399"/>
                  </a:lnTo>
                  <a:lnTo>
                    <a:pt x="7232" y="2433"/>
                  </a:lnTo>
                  <a:lnTo>
                    <a:pt x="7549" y="2479"/>
                  </a:lnTo>
                  <a:lnTo>
                    <a:pt x="7711" y="2506"/>
                  </a:lnTo>
                  <a:lnTo>
                    <a:pt x="7872" y="2536"/>
                  </a:lnTo>
                  <a:lnTo>
                    <a:pt x="8030" y="2572"/>
                  </a:lnTo>
                  <a:lnTo>
                    <a:pt x="8183" y="2609"/>
                  </a:lnTo>
                  <a:lnTo>
                    <a:pt x="8329" y="2652"/>
                  </a:lnTo>
                  <a:lnTo>
                    <a:pt x="8465" y="2697"/>
                  </a:lnTo>
                  <a:lnTo>
                    <a:pt x="8591" y="2749"/>
                  </a:lnTo>
                  <a:lnTo>
                    <a:pt x="8702" y="2804"/>
                  </a:lnTo>
                  <a:lnTo>
                    <a:pt x="8798" y="2864"/>
                  </a:lnTo>
                  <a:lnTo>
                    <a:pt x="8840" y="2896"/>
                  </a:lnTo>
                  <a:lnTo>
                    <a:pt x="8876" y="2929"/>
                  </a:lnTo>
                  <a:lnTo>
                    <a:pt x="8909" y="2963"/>
                  </a:lnTo>
                  <a:lnTo>
                    <a:pt x="8935" y="2999"/>
                  </a:lnTo>
                  <a:lnTo>
                    <a:pt x="8957" y="3036"/>
                  </a:lnTo>
                  <a:lnTo>
                    <a:pt x="8973" y="3075"/>
                  </a:lnTo>
                  <a:lnTo>
                    <a:pt x="8982" y="3076"/>
                  </a:lnTo>
                  <a:lnTo>
                    <a:pt x="8993" y="3082"/>
                  </a:lnTo>
                  <a:lnTo>
                    <a:pt x="9014" y="3107"/>
                  </a:lnTo>
                  <a:lnTo>
                    <a:pt x="9035" y="3150"/>
                  </a:lnTo>
                  <a:lnTo>
                    <a:pt x="9056" y="3206"/>
                  </a:lnTo>
                  <a:lnTo>
                    <a:pt x="9075" y="3274"/>
                  </a:lnTo>
                  <a:lnTo>
                    <a:pt x="9093" y="3350"/>
                  </a:lnTo>
                  <a:lnTo>
                    <a:pt x="9107" y="3432"/>
                  </a:lnTo>
                  <a:lnTo>
                    <a:pt x="9117" y="3516"/>
                  </a:lnTo>
                  <a:lnTo>
                    <a:pt x="9123" y="3602"/>
                  </a:lnTo>
                  <a:lnTo>
                    <a:pt x="9124" y="3686"/>
                  </a:lnTo>
                  <a:lnTo>
                    <a:pt x="9118" y="3764"/>
                  </a:lnTo>
                  <a:lnTo>
                    <a:pt x="9106" y="3836"/>
                  </a:lnTo>
                  <a:lnTo>
                    <a:pt x="9084" y="3897"/>
                  </a:lnTo>
                  <a:lnTo>
                    <a:pt x="9055" y="3945"/>
                  </a:lnTo>
                  <a:lnTo>
                    <a:pt x="9036" y="3964"/>
                  </a:lnTo>
                  <a:lnTo>
                    <a:pt x="9015" y="3979"/>
                  </a:lnTo>
                  <a:lnTo>
                    <a:pt x="8992" y="3989"/>
                  </a:lnTo>
                  <a:lnTo>
                    <a:pt x="8966" y="3995"/>
                  </a:lnTo>
                  <a:lnTo>
                    <a:pt x="8430" y="4046"/>
                  </a:lnTo>
                  <a:lnTo>
                    <a:pt x="7895" y="4089"/>
                  </a:lnTo>
                  <a:lnTo>
                    <a:pt x="7360" y="4123"/>
                  </a:lnTo>
                  <a:lnTo>
                    <a:pt x="6825" y="4149"/>
                  </a:lnTo>
                  <a:lnTo>
                    <a:pt x="6289" y="4166"/>
                  </a:lnTo>
                  <a:lnTo>
                    <a:pt x="5753" y="4178"/>
                  </a:lnTo>
                  <a:lnTo>
                    <a:pt x="5215" y="4182"/>
                  </a:lnTo>
                  <a:lnTo>
                    <a:pt x="4675" y="4180"/>
                  </a:lnTo>
                  <a:lnTo>
                    <a:pt x="4133" y="4172"/>
                  </a:lnTo>
                  <a:lnTo>
                    <a:pt x="3588" y="4159"/>
                  </a:lnTo>
                  <a:lnTo>
                    <a:pt x="3041" y="4140"/>
                  </a:lnTo>
                  <a:lnTo>
                    <a:pt x="2490" y="4118"/>
                  </a:lnTo>
                  <a:lnTo>
                    <a:pt x="1935" y="4091"/>
                  </a:lnTo>
                  <a:lnTo>
                    <a:pt x="1376" y="4062"/>
                  </a:lnTo>
                  <a:lnTo>
                    <a:pt x="243" y="3992"/>
                  </a:lnTo>
                  <a:close/>
                </a:path>
              </a:pathLst>
            </a:custGeom>
            <a:solidFill>
              <a:srgbClr val="A8A4FA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1" name="Line 20"/>
            <p:cNvSpPr>
              <a:spLocks noChangeShapeType="1"/>
            </p:cNvSpPr>
            <p:nvPr/>
          </p:nvSpPr>
          <p:spPr bwMode="auto">
            <a:xfrm>
              <a:off x="818" y="2929"/>
              <a:ext cx="850" cy="0"/>
            </a:xfrm>
            <a:prstGeom prst="line">
              <a:avLst/>
            </a:prstGeom>
            <a:noFill/>
            <a:ln w="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692" name="Freeform 21"/>
            <p:cNvSpPr>
              <a:spLocks/>
            </p:cNvSpPr>
            <p:nvPr/>
          </p:nvSpPr>
          <p:spPr bwMode="auto">
            <a:xfrm>
              <a:off x="1686" y="2904"/>
              <a:ext cx="1366" cy="26"/>
            </a:xfrm>
            <a:custGeom>
              <a:avLst/>
              <a:gdLst>
                <a:gd name="T0" fmla="*/ 0 w 5465"/>
                <a:gd name="T1" fmla="*/ 2 h 102"/>
                <a:gd name="T2" fmla="*/ 43 w 5465"/>
                <a:gd name="T3" fmla="*/ 2 h 102"/>
                <a:gd name="T4" fmla="*/ 48 w 5465"/>
                <a:gd name="T5" fmla="*/ 2 h 102"/>
                <a:gd name="T6" fmla="*/ 54 w 5465"/>
                <a:gd name="T7" fmla="*/ 2 h 102"/>
                <a:gd name="T8" fmla="*/ 59 w 5465"/>
                <a:gd name="T9" fmla="*/ 2 h 102"/>
                <a:gd name="T10" fmla="*/ 64 w 5465"/>
                <a:gd name="T11" fmla="*/ 2 h 102"/>
                <a:gd name="T12" fmla="*/ 70 w 5465"/>
                <a:gd name="T13" fmla="*/ 2 h 102"/>
                <a:gd name="T14" fmla="*/ 75 w 5465"/>
                <a:gd name="T15" fmla="*/ 1 h 102"/>
                <a:gd name="T16" fmla="*/ 77 w 5465"/>
                <a:gd name="T17" fmla="*/ 1 h 102"/>
                <a:gd name="T18" fmla="*/ 80 w 5465"/>
                <a:gd name="T19" fmla="*/ 1 h 102"/>
                <a:gd name="T20" fmla="*/ 83 w 5465"/>
                <a:gd name="T21" fmla="*/ 1 h 102"/>
                <a:gd name="T22" fmla="*/ 85 w 5465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465"/>
                <a:gd name="T37" fmla="*/ 0 h 102"/>
                <a:gd name="T38" fmla="*/ 5465 w 5465"/>
                <a:gd name="T39" fmla="*/ 102 h 10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465" h="102">
                  <a:moveTo>
                    <a:pt x="0" y="99"/>
                  </a:moveTo>
                  <a:lnTo>
                    <a:pt x="2768" y="99"/>
                  </a:lnTo>
                  <a:lnTo>
                    <a:pt x="3104" y="97"/>
                  </a:lnTo>
                  <a:lnTo>
                    <a:pt x="3443" y="99"/>
                  </a:lnTo>
                  <a:lnTo>
                    <a:pt x="3784" y="102"/>
                  </a:lnTo>
                  <a:lnTo>
                    <a:pt x="4124" y="102"/>
                  </a:lnTo>
                  <a:lnTo>
                    <a:pt x="4463" y="95"/>
                  </a:lnTo>
                  <a:lnTo>
                    <a:pt x="4801" y="77"/>
                  </a:lnTo>
                  <a:lnTo>
                    <a:pt x="4967" y="64"/>
                  </a:lnTo>
                  <a:lnTo>
                    <a:pt x="5134" y="47"/>
                  </a:lnTo>
                  <a:lnTo>
                    <a:pt x="5300" y="25"/>
                  </a:lnTo>
                  <a:lnTo>
                    <a:pt x="5465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3" name="Freeform 22"/>
            <p:cNvSpPr>
              <a:spLocks/>
            </p:cNvSpPr>
            <p:nvPr/>
          </p:nvSpPr>
          <p:spPr bwMode="auto">
            <a:xfrm>
              <a:off x="1687" y="2861"/>
              <a:ext cx="1334" cy="24"/>
            </a:xfrm>
            <a:custGeom>
              <a:avLst/>
              <a:gdLst>
                <a:gd name="T0" fmla="*/ 83 w 5336"/>
                <a:gd name="T1" fmla="*/ 0 h 97"/>
                <a:gd name="T2" fmla="*/ 80 w 5336"/>
                <a:gd name="T3" fmla="*/ 0 h 97"/>
                <a:gd name="T4" fmla="*/ 77 w 5336"/>
                <a:gd name="T5" fmla="*/ 1 h 97"/>
                <a:gd name="T6" fmla="*/ 74 w 5336"/>
                <a:gd name="T7" fmla="*/ 1 h 97"/>
                <a:gd name="T8" fmla="*/ 71 w 5336"/>
                <a:gd name="T9" fmla="*/ 1 h 97"/>
                <a:gd name="T10" fmla="*/ 67 w 5336"/>
                <a:gd name="T11" fmla="*/ 1 h 97"/>
                <a:gd name="T12" fmla="*/ 64 w 5336"/>
                <a:gd name="T13" fmla="*/ 1 h 97"/>
                <a:gd name="T14" fmla="*/ 59 w 5336"/>
                <a:gd name="T15" fmla="*/ 1 h 97"/>
                <a:gd name="T16" fmla="*/ 0 w 5336"/>
                <a:gd name="T17" fmla="*/ 1 h 9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336"/>
                <a:gd name="T28" fmla="*/ 0 h 97"/>
                <a:gd name="T29" fmla="*/ 5336 w 5336"/>
                <a:gd name="T30" fmla="*/ 97 h 9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336" h="97">
                  <a:moveTo>
                    <a:pt x="5336" y="0"/>
                  </a:moveTo>
                  <a:lnTo>
                    <a:pt x="5137" y="33"/>
                  </a:lnTo>
                  <a:lnTo>
                    <a:pt x="4928" y="56"/>
                  </a:lnTo>
                  <a:lnTo>
                    <a:pt x="4717" y="74"/>
                  </a:lnTo>
                  <a:lnTo>
                    <a:pt x="4505" y="85"/>
                  </a:lnTo>
                  <a:lnTo>
                    <a:pt x="4298" y="93"/>
                  </a:lnTo>
                  <a:lnTo>
                    <a:pt x="4103" y="96"/>
                  </a:lnTo>
                  <a:lnTo>
                    <a:pt x="3762" y="97"/>
                  </a:lnTo>
                  <a:lnTo>
                    <a:pt x="0" y="97"/>
                  </a:lnTo>
                </a:path>
              </a:pathLst>
            </a:custGeom>
            <a:noFill/>
            <a:ln w="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4" name="Line 23"/>
            <p:cNvSpPr>
              <a:spLocks noChangeShapeType="1"/>
            </p:cNvSpPr>
            <p:nvPr/>
          </p:nvSpPr>
          <p:spPr bwMode="auto">
            <a:xfrm flipH="1">
              <a:off x="821" y="2885"/>
              <a:ext cx="844" cy="0"/>
            </a:xfrm>
            <a:prstGeom prst="line">
              <a:avLst/>
            </a:prstGeom>
            <a:noFill/>
            <a:ln w="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695" name="Freeform 24"/>
            <p:cNvSpPr>
              <a:spLocks/>
            </p:cNvSpPr>
            <p:nvPr/>
          </p:nvSpPr>
          <p:spPr bwMode="auto">
            <a:xfrm>
              <a:off x="1456" y="2311"/>
              <a:ext cx="244" cy="142"/>
            </a:xfrm>
            <a:custGeom>
              <a:avLst/>
              <a:gdLst>
                <a:gd name="T0" fmla="*/ 0 w 977"/>
                <a:gd name="T1" fmla="*/ 9 h 570"/>
                <a:gd name="T2" fmla="*/ 2 w 977"/>
                <a:gd name="T3" fmla="*/ 8 h 570"/>
                <a:gd name="T4" fmla="*/ 3 w 977"/>
                <a:gd name="T5" fmla="*/ 7 h 570"/>
                <a:gd name="T6" fmla="*/ 4 w 977"/>
                <a:gd name="T7" fmla="*/ 6 h 570"/>
                <a:gd name="T8" fmla="*/ 6 w 977"/>
                <a:gd name="T9" fmla="*/ 5 h 570"/>
                <a:gd name="T10" fmla="*/ 8 w 977"/>
                <a:gd name="T11" fmla="*/ 4 h 570"/>
                <a:gd name="T12" fmla="*/ 9 w 977"/>
                <a:gd name="T13" fmla="*/ 2 h 570"/>
                <a:gd name="T14" fmla="*/ 10 w 977"/>
                <a:gd name="T15" fmla="*/ 1 h 570"/>
                <a:gd name="T16" fmla="*/ 11 w 977"/>
                <a:gd name="T17" fmla="*/ 1 h 570"/>
                <a:gd name="T18" fmla="*/ 11 w 977"/>
                <a:gd name="T19" fmla="*/ 1 h 570"/>
                <a:gd name="T20" fmla="*/ 12 w 977"/>
                <a:gd name="T21" fmla="*/ 0 h 570"/>
                <a:gd name="T22" fmla="*/ 12 w 977"/>
                <a:gd name="T23" fmla="*/ 0 h 570"/>
                <a:gd name="T24" fmla="*/ 13 w 977"/>
                <a:gd name="T25" fmla="*/ 0 h 570"/>
                <a:gd name="T26" fmla="*/ 14 w 977"/>
                <a:gd name="T27" fmla="*/ 0 h 570"/>
                <a:gd name="T28" fmla="*/ 15 w 977"/>
                <a:gd name="T29" fmla="*/ 0 h 5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77"/>
                <a:gd name="T46" fmla="*/ 0 h 570"/>
                <a:gd name="T47" fmla="*/ 977 w 977"/>
                <a:gd name="T48" fmla="*/ 570 h 5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77" h="570">
                  <a:moveTo>
                    <a:pt x="0" y="570"/>
                  </a:moveTo>
                  <a:lnTo>
                    <a:pt x="110" y="513"/>
                  </a:lnTo>
                  <a:lnTo>
                    <a:pt x="208" y="458"/>
                  </a:lnTo>
                  <a:lnTo>
                    <a:pt x="293" y="403"/>
                  </a:lnTo>
                  <a:lnTo>
                    <a:pt x="368" y="350"/>
                  </a:lnTo>
                  <a:lnTo>
                    <a:pt x="491" y="250"/>
                  </a:lnTo>
                  <a:lnTo>
                    <a:pt x="589" y="163"/>
                  </a:lnTo>
                  <a:lnTo>
                    <a:pt x="675" y="90"/>
                  </a:lnTo>
                  <a:lnTo>
                    <a:pt x="717" y="61"/>
                  </a:lnTo>
                  <a:lnTo>
                    <a:pt x="733" y="51"/>
                  </a:lnTo>
                  <a:lnTo>
                    <a:pt x="761" y="37"/>
                  </a:lnTo>
                  <a:lnTo>
                    <a:pt x="806" y="18"/>
                  </a:lnTo>
                  <a:lnTo>
                    <a:pt x="857" y="6"/>
                  </a:lnTo>
                  <a:lnTo>
                    <a:pt x="913" y="0"/>
                  </a:lnTo>
                  <a:lnTo>
                    <a:pt x="977" y="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6" name="Freeform 25"/>
            <p:cNvSpPr>
              <a:spLocks/>
            </p:cNvSpPr>
            <p:nvPr/>
          </p:nvSpPr>
          <p:spPr bwMode="auto">
            <a:xfrm>
              <a:off x="1799" y="2364"/>
              <a:ext cx="76" cy="151"/>
            </a:xfrm>
            <a:custGeom>
              <a:avLst/>
              <a:gdLst>
                <a:gd name="T0" fmla="*/ 0 w 302"/>
                <a:gd name="T1" fmla="*/ 0 h 607"/>
                <a:gd name="T2" fmla="*/ 1 w 302"/>
                <a:gd name="T3" fmla="*/ 7 h 607"/>
                <a:gd name="T4" fmla="*/ 1 w 302"/>
                <a:gd name="T5" fmla="*/ 8 h 607"/>
                <a:gd name="T6" fmla="*/ 1 w 302"/>
                <a:gd name="T7" fmla="*/ 8 h 607"/>
                <a:gd name="T8" fmla="*/ 1 w 302"/>
                <a:gd name="T9" fmla="*/ 9 h 607"/>
                <a:gd name="T10" fmla="*/ 2 w 302"/>
                <a:gd name="T11" fmla="*/ 9 h 607"/>
                <a:gd name="T12" fmla="*/ 2 w 302"/>
                <a:gd name="T13" fmla="*/ 9 h 607"/>
                <a:gd name="T14" fmla="*/ 2 w 302"/>
                <a:gd name="T15" fmla="*/ 9 h 607"/>
                <a:gd name="T16" fmla="*/ 3 w 302"/>
                <a:gd name="T17" fmla="*/ 9 h 607"/>
                <a:gd name="T18" fmla="*/ 3 w 302"/>
                <a:gd name="T19" fmla="*/ 9 h 607"/>
                <a:gd name="T20" fmla="*/ 3 w 302"/>
                <a:gd name="T21" fmla="*/ 9 h 607"/>
                <a:gd name="T22" fmla="*/ 4 w 302"/>
                <a:gd name="T23" fmla="*/ 9 h 607"/>
                <a:gd name="T24" fmla="*/ 4 w 302"/>
                <a:gd name="T25" fmla="*/ 9 h 607"/>
                <a:gd name="T26" fmla="*/ 4 w 302"/>
                <a:gd name="T27" fmla="*/ 9 h 607"/>
                <a:gd name="T28" fmla="*/ 5 w 302"/>
                <a:gd name="T29" fmla="*/ 8 h 607"/>
                <a:gd name="T30" fmla="*/ 5 w 302"/>
                <a:gd name="T31" fmla="*/ 8 h 607"/>
                <a:gd name="T32" fmla="*/ 5 w 302"/>
                <a:gd name="T33" fmla="*/ 7 h 607"/>
                <a:gd name="T34" fmla="*/ 5 w 302"/>
                <a:gd name="T35" fmla="*/ 7 h 607"/>
                <a:gd name="T36" fmla="*/ 5 w 302"/>
                <a:gd name="T37" fmla="*/ 2 h 6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2"/>
                <a:gd name="T58" fmla="*/ 0 h 607"/>
                <a:gd name="T59" fmla="*/ 302 w 302"/>
                <a:gd name="T60" fmla="*/ 607 h 6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2" h="607">
                  <a:moveTo>
                    <a:pt x="0" y="0"/>
                  </a:moveTo>
                  <a:lnTo>
                    <a:pt x="41" y="486"/>
                  </a:lnTo>
                  <a:lnTo>
                    <a:pt x="46" y="512"/>
                  </a:lnTo>
                  <a:lnTo>
                    <a:pt x="55" y="536"/>
                  </a:lnTo>
                  <a:lnTo>
                    <a:pt x="69" y="557"/>
                  </a:lnTo>
                  <a:lnTo>
                    <a:pt x="87" y="576"/>
                  </a:lnTo>
                  <a:lnTo>
                    <a:pt x="108" y="590"/>
                  </a:lnTo>
                  <a:lnTo>
                    <a:pt x="132" y="601"/>
                  </a:lnTo>
                  <a:lnTo>
                    <a:pt x="156" y="607"/>
                  </a:lnTo>
                  <a:lnTo>
                    <a:pt x="183" y="607"/>
                  </a:lnTo>
                  <a:lnTo>
                    <a:pt x="209" y="602"/>
                  </a:lnTo>
                  <a:lnTo>
                    <a:pt x="233" y="591"/>
                  </a:lnTo>
                  <a:lnTo>
                    <a:pt x="254" y="577"/>
                  </a:lnTo>
                  <a:lnTo>
                    <a:pt x="271" y="560"/>
                  </a:lnTo>
                  <a:lnTo>
                    <a:pt x="286" y="539"/>
                  </a:lnTo>
                  <a:lnTo>
                    <a:pt x="296" y="515"/>
                  </a:lnTo>
                  <a:lnTo>
                    <a:pt x="302" y="488"/>
                  </a:lnTo>
                  <a:lnTo>
                    <a:pt x="302" y="461"/>
                  </a:lnTo>
                  <a:lnTo>
                    <a:pt x="277" y="16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7" name="Freeform 26"/>
            <p:cNvSpPr>
              <a:spLocks/>
            </p:cNvSpPr>
            <p:nvPr/>
          </p:nvSpPr>
          <p:spPr bwMode="auto">
            <a:xfrm>
              <a:off x="1944" y="2449"/>
              <a:ext cx="76" cy="165"/>
            </a:xfrm>
            <a:custGeom>
              <a:avLst/>
              <a:gdLst>
                <a:gd name="T0" fmla="*/ 0 w 307"/>
                <a:gd name="T1" fmla="*/ 0 h 658"/>
                <a:gd name="T2" fmla="*/ 1 w 307"/>
                <a:gd name="T3" fmla="*/ 9 h 658"/>
                <a:gd name="T4" fmla="*/ 1 w 307"/>
                <a:gd name="T5" fmla="*/ 9 h 658"/>
                <a:gd name="T6" fmla="*/ 1 w 307"/>
                <a:gd name="T7" fmla="*/ 9 h 658"/>
                <a:gd name="T8" fmla="*/ 1 w 307"/>
                <a:gd name="T9" fmla="*/ 10 h 658"/>
                <a:gd name="T10" fmla="*/ 1 w 307"/>
                <a:gd name="T11" fmla="*/ 10 h 658"/>
                <a:gd name="T12" fmla="*/ 2 w 307"/>
                <a:gd name="T13" fmla="*/ 10 h 658"/>
                <a:gd name="T14" fmla="*/ 2 w 307"/>
                <a:gd name="T15" fmla="*/ 10 h 658"/>
                <a:gd name="T16" fmla="*/ 2 w 307"/>
                <a:gd name="T17" fmla="*/ 10 h 658"/>
                <a:gd name="T18" fmla="*/ 3 w 307"/>
                <a:gd name="T19" fmla="*/ 10 h 658"/>
                <a:gd name="T20" fmla="*/ 3 w 307"/>
                <a:gd name="T21" fmla="*/ 10 h 658"/>
                <a:gd name="T22" fmla="*/ 4 w 307"/>
                <a:gd name="T23" fmla="*/ 10 h 658"/>
                <a:gd name="T24" fmla="*/ 4 w 307"/>
                <a:gd name="T25" fmla="*/ 10 h 658"/>
                <a:gd name="T26" fmla="*/ 4 w 307"/>
                <a:gd name="T27" fmla="*/ 10 h 658"/>
                <a:gd name="T28" fmla="*/ 4 w 307"/>
                <a:gd name="T29" fmla="*/ 9 h 658"/>
                <a:gd name="T30" fmla="*/ 5 w 307"/>
                <a:gd name="T31" fmla="*/ 9 h 658"/>
                <a:gd name="T32" fmla="*/ 5 w 307"/>
                <a:gd name="T33" fmla="*/ 9 h 658"/>
                <a:gd name="T34" fmla="*/ 5 w 307"/>
                <a:gd name="T35" fmla="*/ 8 h 658"/>
                <a:gd name="T36" fmla="*/ 4 w 307"/>
                <a:gd name="T37" fmla="*/ 3 h 65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7"/>
                <a:gd name="T58" fmla="*/ 0 h 658"/>
                <a:gd name="T59" fmla="*/ 307 w 307"/>
                <a:gd name="T60" fmla="*/ 658 h 65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7" h="658">
                  <a:moveTo>
                    <a:pt x="0" y="0"/>
                  </a:moveTo>
                  <a:lnTo>
                    <a:pt x="46" y="537"/>
                  </a:lnTo>
                  <a:lnTo>
                    <a:pt x="51" y="563"/>
                  </a:lnTo>
                  <a:lnTo>
                    <a:pt x="61" y="588"/>
                  </a:lnTo>
                  <a:lnTo>
                    <a:pt x="75" y="609"/>
                  </a:lnTo>
                  <a:lnTo>
                    <a:pt x="93" y="628"/>
                  </a:lnTo>
                  <a:lnTo>
                    <a:pt x="113" y="642"/>
                  </a:lnTo>
                  <a:lnTo>
                    <a:pt x="136" y="653"/>
                  </a:lnTo>
                  <a:lnTo>
                    <a:pt x="161" y="658"/>
                  </a:lnTo>
                  <a:lnTo>
                    <a:pt x="188" y="658"/>
                  </a:lnTo>
                  <a:lnTo>
                    <a:pt x="214" y="654"/>
                  </a:lnTo>
                  <a:lnTo>
                    <a:pt x="238" y="644"/>
                  </a:lnTo>
                  <a:lnTo>
                    <a:pt x="259" y="629"/>
                  </a:lnTo>
                  <a:lnTo>
                    <a:pt x="277" y="611"/>
                  </a:lnTo>
                  <a:lnTo>
                    <a:pt x="292" y="590"/>
                  </a:lnTo>
                  <a:lnTo>
                    <a:pt x="301" y="567"/>
                  </a:lnTo>
                  <a:lnTo>
                    <a:pt x="307" y="541"/>
                  </a:lnTo>
                  <a:lnTo>
                    <a:pt x="307" y="514"/>
                  </a:lnTo>
                  <a:lnTo>
                    <a:pt x="277" y="17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8" name="Freeform 27"/>
            <p:cNvSpPr>
              <a:spLocks/>
            </p:cNvSpPr>
            <p:nvPr/>
          </p:nvSpPr>
          <p:spPr bwMode="auto">
            <a:xfrm>
              <a:off x="2087" y="2537"/>
              <a:ext cx="77" cy="173"/>
            </a:xfrm>
            <a:custGeom>
              <a:avLst/>
              <a:gdLst>
                <a:gd name="T0" fmla="*/ 0 w 311"/>
                <a:gd name="T1" fmla="*/ 0 h 691"/>
                <a:gd name="T2" fmla="*/ 1 w 311"/>
                <a:gd name="T3" fmla="*/ 9 h 691"/>
                <a:gd name="T4" fmla="*/ 1 w 311"/>
                <a:gd name="T5" fmla="*/ 9 h 691"/>
                <a:gd name="T6" fmla="*/ 1 w 311"/>
                <a:gd name="T7" fmla="*/ 10 h 691"/>
                <a:gd name="T8" fmla="*/ 1 w 311"/>
                <a:gd name="T9" fmla="*/ 10 h 691"/>
                <a:gd name="T10" fmla="*/ 1 w 311"/>
                <a:gd name="T11" fmla="*/ 10 h 691"/>
                <a:gd name="T12" fmla="*/ 2 w 311"/>
                <a:gd name="T13" fmla="*/ 11 h 691"/>
                <a:gd name="T14" fmla="*/ 2 w 311"/>
                <a:gd name="T15" fmla="*/ 11 h 691"/>
                <a:gd name="T16" fmla="*/ 2 w 311"/>
                <a:gd name="T17" fmla="*/ 11 h 691"/>
                <a:gd name="T18" fmla="*/ 3 w 311"/>
                <a:gd name="T19" fmla="*/ 11 h 691"/>
                <a:gd name="T20" fmla="*/ 3 w 311"/>
                <a:gd name="T21" fmla="*/ 11 h 691"/>
                <a:gd name="T22" fmla="*/ 4 w 311"/>
                <a:gd name="T23" fmla="*/ 11 h 691"/>
                <a:gd name="T24" fmla="*/ 4 w 311"/>
                <a:gd name="T25" fmla="*/ 10 h 691"/>
                <a:gd name="T26" fmla="*/ 4 w 311"/>
                <a:gd name="T27" fmla="*/ 10 h 691"/>
                <a:gd name="T28" fmla="*/ 4 w 311"/>
                <a:gd name="T29" fmla="*/ 10 h 691"/>
                <a:gd name="T30" fmla="*/ 5 w 311"/>
                <a:gd name="T31" fmla="*/ 10 h 691"/>
                <a:gd name="T32" fmla="*/ 5 w 311"/>
                <a:gd name="T33" fmla="*/ 9 h 691"/>
                <a:gd name="T34" fmla="*/ 5 w 311"/>
                <a:gd name="T35" fmla="*/ 9 h 691"/>
                <a:gd name="T36" fmla="*/ 4 w 311"/>
                <a:gd name="T37" fmla="*/ 3 h 6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1"/>
                <a:gd name="T58" fmla="*/ 0 h 691"/>
                <a:gd name="T59" fmla="*/ 311 w 311"/>
                <a:gd name="T60" fmla="*/ 691 h 6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1" h="691">
                  <a:moveTo>
                    <a:pt x="0" y="0"/>
                  </a:moveTo>
                  <a:lnTo>
                    <a:pt x="50" y="570"/>
                  </a:lnTo>
                  <a:lnTo>
                    <a:pt x="54" y="596"/>
                  </a:lnTo>
                  <a:lnTo>
                    <a:pt x="64" y="620"/>
                  </a:lnTo>
                  <a:lnTo>
                    <a:pt x="78" y="641"/>
                  </a:lnTo>
                  <a:lnTo>
                    <a:pt x="96" y="659"/>
                  </a:lnTo>
                  <a:lnTo>
                    <a:pt x="117" y="674"/>
                  </a:lnTo>
                  <a:lnTo>
                    <a:pt x="140" y="685"/>
                  </a:lnTo>
                  <a:lnTo>
                    <a:pt x="165" y="691"/>
                  </a:lnTo>
                  <a:lnTo>
                    <a:pt x="192" y="691"/>
                  </a:lnTo>
                  <a:lnTo>
                    <a:pt x="218" y="686"/>
                  </a:lnTo>
                  <a:lnTo>
                    <a:pt x="241" y="676"/>
                  </a:lnTo>
                  <a:lnTo>
                    <a:pt x="262" y="661"/>
                  </a:lnTo>
                  <a:lnTo>
                    <a:pt x="280" y="643"/>
                  </a:lnTo>
                  <a:lnTo>
                    <a:pt x="294" y="621"/>
                  </a:lnTo>
                  <a:lnTo>
                    <a:pt x="305" y="598"/>
                  </a:lnTo>
                  <a:lnTo>
                    <a:pt x="311" y="572"/>
                  </a:lnTo>
                  <a:lnTo>
                    <a:pt x="311" y="545"/>
                  </a:lnTo>
                  <a:lnTo>
                    <a:pt x="278" y="15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Freeform 28"/>
            <p:cNvSpPr>
              <a:spLocks/>
            </p:cNvSpPr>
            <p:nvPr/>
          </p:nvSpPr>
          <p:spPr bwMode="auto">
            <a:xfrm>
              <a:off x="2235" y="2614"/>
              <a:ext cx="75" cy="139"/>
            </a:xfrm>
            <a:custGeom>
              <a:avLst/>
              <a:gdLst>
                <a:gd name="T0" fmla="*/ 0 w 299"/>
                <a:gd name="T1" fmla="*/ 0 h 554"/>
                <a:gd name="T2" fmla="*/ 1 w 299"/>
                <a:gd name="T3" fmla="*/ 7 h 554"/>
                <a:gd name="T4" fmla="*/ 1 w 299"/>
                <a:gd name="T5" fmla="*/ 7 h 554"/>
                <a:gd name="T6" fmla="*/ 1 w 299"/>
                <a:gd name="T7" fmla="*/ 8 h 554"/>
                <a:gd name="T8" fmla="*/ 1 w 299"/>
                <a:gd name="T9" fmla="*/ 8 h 554"/>
                <a:gd name="T10" fmla="*/ 1 w 299"/>
                <a:gd name="T11" fmla="*/ 8 h 554"/>
                <a:gd name="T12" fmla="*/ 2 w 299"/>
                <a:gd name="T13" fmla="*/ 9 h 554"/>
                <a:gd name="T14" fmla="*/ 2 w 299"/>
                <a:gd name="T15" fmla="*/ 9 h 554"/>
                <a:gd name="T16" fmla="*/ 3 w 299"/>
                <a:gd name="T17" fmla="*/ 9 h 554"/>
                <a:gd name="T18" fmla="*/ 3 w 299"/>
                <a:gd name="T19" fmla="*/ 9 h 554"/>
                <a:gd name="T20" fmla="*/ 3 w 299"/>
                <a:gd name="T21" fmla="*/ 9 h 554"/>
                <a:gd name="T22" fmla="*/ 4 w 299"/>
                <a:gd name="T23" fmla="*/ 9 h 554"/>
                <a:gd name="T24" fmla="*/ 4 w 299"/>
                <a:gd name="T25" fmla="*/ 8 h 554"/>
                <a:gd name="T26" fmla="*/ 4 w 299"/>
                <a:gd name="T27" fmla="*/ 8 h 554"/>
                <a:gd name="T28" fmla="*/ 5 w 299"/>
                <a:gd name="T29" fmla="*/ 8 h 554"/>
                <a:gd name="T30" fmla="*/ 5 w 299"/>
                <a:gd name="T31" fmla="*/ 7 h 554"/>
                <a:gd name="T32" fmla="*/ 5 w 299"/>
                <a:gd name="T33" fmla="*/ 7 h 554"/>
                <a:gd name="T34" fmla="*/ 5 w 299"/>
                <a:gd name="T35" fmla="*/ 7 h 554"/>
                <a:gd name="T36" fmla="*/ 4 w 299"/>
                <a:gd name="T37" fmla="*/ 2 h 55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9"/>
                <a:gd name="T58" fmla="*/ 0 h 554"/>
                <a:gd name="T59" fmla="*/ 299 w 299"/>
                <a:gd name="T60" fmla="*/ 554 h 55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9" h="554">
                  <a:moveTo>
                    <a:pt x="0" y="0"/>
                  </a:moveTo>
                  <a:lnTo>
                    <a:pt x="38" y="433"/>
                  </a:lnTo>
                  <a:lnTo>
                    <a:pt x="42" y="459"/>
                  </a:lnTo>
                  <a:lnTo>
                    <a:pt x="53" y="484"/>
                  </a:lnTo>
                  <a:lnTo>
                    <a:pt x="67" y="505"/>
                  </a:lnTo>
                  <a:lnTo>
                    <a:pt x="85" y="524"/>
                  </a:lnTo>
                  <a:lnTo>
                    <a:pt x="105" y="538"/>
                  </a:lnTo>
                  <a:lnTo>
                    <a:pt x="128" y="549"/>
                  </a:lnTo>
                  <a:lnTo>
                    <a:pt x="153" y="554"/>
                  </a:lnTo>
                  <a:lnTo>
                    <a:pt x="180" y="554"/>
                  </a:lnTo>
                  <a:lnTo>
                    <a:pt x="206" y="550"/>
                  </a:lnTo>
                  <a:lnTo>
                    <a:pt x="229" y="540"/>
                  </a:lnTo>
                  <a:lnTo>
                    <a:pt x="251" y="525"/>
                  </a:lnTo>
                  <a:lnTo>
                    <a:pt x="269" y="507"/>
                  </a:lnTo>
                  <a:lnTo>
                    <a:pt x="283" y="486"/>
                  </a:lnTo>
                  <a:lnTo>
                    <a:pt x="293" y="463"/>
                  </a:lnTo>
                  <a:lnTo>
                    <a:pt x="299" y="437"/>
                  </a:lnTo>
                  <a:lnTo>
                    <a:pt x="299" y="410"/>
                  </a:lnTo>
                  <a:lnTo>
                    <a:pt x="274" y="11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Freeform 29"/>
            <p:cNvSpPr>
              <a:spLocks/>
            </p:cNvSpPr>
            <p:nvPr/>
          </p:nvSpPr>
          <p:spPr bwMode="auto">
            <a:xfrm>
              <a:off x="2398" y="2676"/>
              <a:ext cx="73" cy="124"/>
            </a:xfrm>
            <a:custGeom>
              <a:avLst/>
              <a:gdLst>
                <a:gd name="T0" fmla="*/ 0 w 293"/>
                <a:gd name="T1" fmla="*/ 0 h 492"/>
                <a:gd name="T2" fmla="*/ 0 w 293"/>
                <a:gd name="T3" fmla="*/ 6 h 492"/>
                <a:gd name="T4" fmla="*/ 0 w 293"/>
                <a:gd name="T5" fmla="*/ 6 h 492"/>
                <a:gd name="T6" fmla="*/ 1 w 293"/>
                <a:gd name="T7" fmla="*/ 7 h 492"/>
                <a:gd name="T8" fmla="*/ 1 w 293"/>
                <a:gd name="T9" fmla="*/ 7 h 492"/>
                <a:gd name="T10" fmla="*/ 1 w 293"/>
                <a:gd name="T11" fmla="*/ 7 h 492"/>
                <a:gd name="T12" fmla="*/ 1 w 293"/>
                <a:gd name="T13" fmla="*/ 8 h 492"/>
                <a:gd name="T14" fmla="*/ 2 w 293"/>
                <a:gd name="T15" fmla="*/ 8 h 492"/>
                <a:gd name="T16" fmla="*/ 2 w 293"/>
                <a:gd name="T17" fmla="*/ 8 h 492"/>
                <a:gd name="T18" fmla="*/ 3 w 293"/>
                <a:gd name="T19" fmla="*/ 8 h 492"/>
                <a:gd name="T20" fmla="*/ 3 w 293"/>
                <a:gd name="T21" fmla="*/ 8 h 492"/>
                <a:gd name="T22" fmla="*/ 3 w 293"/>
                <a:gd name="T23" fmla="*/ 8 h 492"/>
                <a:gd name="T24" fmla="*/ 4 w 293"/>
                <a:gd name="T25" fmla="*/ 7 h 492"/>
                <a:gd name="T26" fmla="*/ 4 w 293"/>
                <a:gd name="T27" fmla="*/ 7 h 492"/>
                <a:gd name="T28" fmla="*/ 4 w 293"/>
                <a:gd name="T29" fmla="*/ 7 h 492"/>
                <a:gd name="T30" fmla="*/ 4 w 293"/>
                <a:gd name="T31" fmla="*/ 6 h 492"/>
                <a:gd name="T32" fmla="*/ 4 w 293"/>
                <a:gd name="T33" fmla="*/ 6 h 492"/>
                <a:gd name="T34" fmla="*/ 4 w 293"/>
                <a:gd name="T35" fmla="*/ 6 h 492"/>
                <a:gd name="T36" fmla="*/ 4 w 293"/>
                <a:gd name="T37" fmla="*/ 1 h 4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93"/>
                <a:gd name="T58" fmla="*/ 0 h 492"/>
                <a:gd name="T59" fmla="*/ 293 w 293"/>
                <a:gd name="T60" fmla="*/ 492 h 49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93" h="492">
                  <a:moveTo>
                    <a:pt x="0" y="0"/>
                  </a:moveTo>
                  <a:lnTo>
                    <a:pt x="32" y="371"/>
                  </a:lnTo>
                  <a:lnTo>
                    <a:pt x="37" y="397"/>
                  </a:lnTo>
                  <a:lnTo>
                    <a:pt x="47" y="422"/>
                  </a:lnTo>
                  <a:lnTo>
                    <a:pt x="61" y="443"/>
                  </a:lnTo>
                  <a:lnTo>
                    <a:pt x="79" y="462"/>
                  </a:lnTo>
                  <a:lnTo>
                    <a:pt x="99" y="476"/>
                  </a:lnTo>
                  <a:lnTo>
                    <a:pt x="123" y="486"/>
                  </a:lnTo>
                  <a:lnTo>
                    <a:pt x="147" y="492"/>
                  </a:lnTo>
                  <a:lnTo>
                    <a:pt x="174" y="492"/>
                  </a:lnTo>
                  <a:lnTo>
                    <a:pt x="200" y="487"/>
                  </a:lnTo>
                  <a:lnTo>
                    <a:pt x="224" y="477"/>
                  </a:lnTo>
                  <a:lnTo>
                    <a:pt x="245" y="463"/>
                  </a:lnTo>
                  <a:lnTo>
                    <a:pt x="264" y="445"/>
                  </a:lnTo>
                  <a:lnTo>
                    <a:pt x="278" y="424"/>
                  </a:lnTo>
                  <a:lnTo>
                    <a:pt x="287" y="400"/>
                  </a:lnTo>
                  <a:lnTo>
                    <a:pt x="293" y="373"/>
                  </a:lnTo>
                  <a:lnTo>
                    <a:pt x="293" y="346"/>
                  </a:lnTo>
                  <a:lnTo>
                    <a:pt x="264" y="6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Freeform 30"/>
            <p:cNvSpPr>
              <a:spLocks/>
            </p:cNvSpPr>
            <p:nvPr/>
          </p:nvSpPr>
          <p:spPr bwMode="auto">
            <a:xfrm>
              <a:off x="2542" y="2735"/>
              <a:ext cx="94" cy="90"/>
            </a:xfrm>
            <a:custGeom>
              <a:avLst/>
              <a:gdLst>
                <a:gd name="T0" fmla="*/ 0 w 374"/>
                <a:gd name="T1" fmla="*/ 0 h 357"/>
                <a:gd name="T2" fmla="*/ 2 w 374"/>
                <a:gd name="T3" fmla="*/ 1 h 357"/>
                <a:gd name="T4" fmla="*/ 3 w 374"/>
                <a:gd name="T5" fmla="*/ 3 h 357"/>
                <a:gd name="T6" fmla="*/ 5 w 374"/>
                <a:gd name="T7" fmla="*/ 4 h 357"/>
                <a:gd name="T8" fmla="*/ 6 w 374"/>
                <a:gd name="T9" fmla="*/ 6 h 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4"/>
                <a:gd name="T16" fmla="*/ 0 h 357"/>
                <a:gd name="T17" fmla="*/ 374 w 374"/>
                <a:gd name="T18" fmla="*/ 357 h 3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4" h="357">
                  <a:moveTo>
                    <a:pt x="0" y="0"/>
                  </a:moveTo>
                  <a:lnTo>
                    <a:pt x="103" y="80"/>
                  </a:lnTo>
                  <a:lnTo>
                    <a:pt x="199" y="166"/>
                  </a:lnTo>
                  <a:lnTo>
                    <a:pt x="290" y="258"/>
                  </a:lnTo>
                  <a:lnTo>
                    <a:pt x="374" y="35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Freeform 31"/>
            <p:cNvSpPr>
              <a:spLocks/>
            </p:cNvSpPr>
            <p:nvPr/>
          </p:nvSpPr>
          <p:spPr bwMode="auto">
            <a:xfrm>
              <a:off x="2628" y="2749"/>
              <a:ext cx="24" cy="135"/>
            </a:xfrm>
            <a:custGeom>
              <a:avLst/>
              <a:gdLst>
                <a:gd name="T0" fmla="*/ 1 w 99"/>
                <a:gd name="T1" fmla="*/ 0 h 543"/>
                <a:gd name="T2" fmla="*/ 1 w 99"/>
                <a:gd name="T3" fmla="*/ 2 h 543"/>
                <a:gd name="T4" fmla="*/ 0 w 99"/>
                <a:gd name="T5" fmla="*/ 4 h 543"/>
                <a:gd name="T6" fmla="*/ 0 w 99"/>
                <a:gd name="T7" fmla="*/ 6 h 543"/>
                <a:gd name="T8" fmla="*/ 0 w 99"/>
                <a:gd name="T9" fmla="*/ 8 h 5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543"/>
                <a:gd name="T17" fmla="*/ 99 w 99"/>
                <a:gd name="T18" fmla="*/ 543 h 5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543">
                  <a:moveTo>
                    <a:pt x="99" y="0"/>
                  </a:moveTo>
                  <a:lnTo>
                    <a:pt x="66" y="134"/>
                  </a:lnTo>
                  <a:lnTo>
                    <a:pt x="39" y="269"/>
                  </a:lnTo>
                  <a:lnTo>
                    <a:pt x="17" y="405"/>
                  </a:lnTo>
                  <a:lnTo>
                    <a:pt x="0" y="54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Line 32"/>
            <p:cNvSpPr>
              <a:spLocks noChangeShapeType="1"/>
            </p:cNvSpPr>
            <p:nvPr/>
          </p:nvSpPr>
          <p:spPr bwMode="auto">
            <a:xfrm>
              <a:off x="2378" y="2929"/>
              <a:ext cx="0" cy="249"/>
            </a:xfrm>
            <a:prstGeom prst="line">
              <a:avLst/>
            </a:prstGeom>
            <a:noFill/>
            <a:ln w="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704" name="Freeform 33"/>
            <p:cNvSpPr>
              <a:spLocks/>
            </p:cNvSpPr>
            <p:nvPr/>
          </p:nvSpPr>
          <p:spPr bwMode="auto">
            <a:xfrm>
              <a:off x="1623" y="2369"/>
              <a:ext cx="105" cy="651"/>
            </a:xfrm>
            <a:custGeom>
              <a:avLst/>
              <a:gdLst>
                <a:gd name="T0" fmla="*/ 4 w 420"/>
                <a:gd name="T1" fmla="*/ 31 h 2604"/>
                <a:gd name="T2" fmla="*/ 4 w 420"/>
                <a:gd name="T3" fmla="*/ 41 h 2604"/>
                <a:gd name="T4" fmla="*/ 3 w 420"/>
                <a:gd name="T5" fmla="*/ 41 h 2604"/>
                <a:gd name="T6" fmla="*/ 3 w 420"/>
                <a:gd name="T7" fmla="*/ 31 h 2604"/>
                <a:gd name="T8" fmla="*/ 2 w 420"/>
                <a:gd name="T9" fmla="*/ 29 h 2604"/>
                <a:gd name="T10" fmla="*/ 2 w 420"/>
                <a:gd name="T11" fmla="*/ 28 h 2604"/>
                <a:gd name="T12" fmla="*/ 2 w 420"/>
                <a:gd name="T13" fmla="*/ 26 h 2604"/>
                <a:gd name="T14" fmla="*/ 2 w 420"/>
                <a:gd name="T15" fmla="*/ 24 h 2604"/>
                <a:gd name="T16" fmla="*/ 2 w 420"/>
                <a:gd name="T17" fmla="*/ 23 h 2604"/>
                <a:gd name="T18" fmla="*/ 2 w 420"/>
                <a:gd name="T19" fmla="*/ 22 h 2604"/>
                <a:gd name="T20" fmla="*/ 2 w 420"/>
                <a:gd name="T21" fmla="*/ 21 h 2604"/>
                <a:gd name="T22" fmla="*/ 2 w 420"/>
                <a:gd name="T23" fmla="*/ 20 h 2604"/>
                <a:gd name="T24" fmla="*/ 1 w 420"/>
                <a:gd name="T25" fmla="*/ 19 h 2604"/>
                <a:gd name="T26" fmla="*/ 1 w 420"/>
                <a:gd name="T27" fmla="*/ 19 h 2604"/>
                <a:gd name="T28" fmla="*/ 1 w 420"/>
                <a:gd name="T29" fmla="*/ 17 h 2604"/>
                <a:gd name="T30" fmla="*/ 0 w 420"/>
                <a:gd name="T31" fmla="*/ 15 h 2604"/>
                <a:gd name="T32" fmla="*/ 0 w 420"/>
                <a:gd name="T33" fmla="*/ 13 h 2604"/>
                <a:gd name="T34" fmla="*/ 0 w 420"/>
                <a:gd name="T35" fmla="*/ 12 h 2604"/>
                <a:gd name="T36" fmla="*/ 0 w 420"/>
                <a:gd name="T37" fmla="*/ 11 h 2604"/>
                <a:gd name="T38" fmla="*/ 0 w 420"/>
                <a:gd name="T39" fmla="*/ 10 h 2604"/>
                <a:gd name="T40" fmla="*/ 1 w 420"/>
                <a:gd name="T41" fmla="*/ 8 h 2604"/>
                <a:gd name="T42" fmla="*/ 1 w 420"/>
                <a:gd name="T43" fmla="*/ 6 h 2604"/>
                <a:gd name="T44" fmla="*/ 2 w 420"/>
                <a:gd name="T45" fmla="*/ 5 h 2604"/>
                <a:gd name="T46" fmla="*/ 2 w 420"/>
                <a:gd name="T47" fmla="*/ 3 h 2604"/>
                <a:gd name="T48" fmla="*/ 3 w 420"/>
                <a:gd name="T49" fmla="*/ 1 h 2604"/>
                <a:gd name="T50" fmla="*/ 3 w 420"/>
                <a:gd name="T51" fmla="*/ 1 h 2604"/>
                <a:gd name="T52" fmla="*/ 3 w 420"/>
                <a:gd name="T53" fmla="*/ 0 h 2604"/>
                <a:gd name="T54" fmla="*/ 3 w 420"/>
                <a:gd name="T55" fmla="*/ 0 h 2604"/>
                <a:gd name="T56" fmla="*/ 4 w 420"/>
                <a:gd name="T57" fmla="*/ 0 h 2604"/>
                <a:gd name="T58" fmla="*/ 4 w 420"/>
                <a:gd name="T59" fmla="*/ 0 h 2604"/>
                <a:gd name="T60" fmla="*/ 5 w 420"/>
                <a:gd name="T61" fmla="*/ 0 h 2604"/>
                <a:gd name="T62" fmla="*/ 5 w 420"/>
                <a:gd name="T63" fmla="*/ 0 h 2604"/>
                <a:gd name="T64" fmla="*/ 6 w 420"/>
                <a:gd name="T65" fmla="*/ 0 h 2604"/>
                <a:gd name="T66" fmla="*/ 6 w 420"/>
                <a:gd name="T67" fmla="*/ 1 h 2604"/>
                <a:gd name="T68" fmla="*/ 6 w 420"/>
                <a:gd name="T69" fmla="*/ 1 h 2604"/>
                <a:gd name="T70" fmla="*/ 6 w 420"/>
                <a:gd name="T71" fmla="*/ 1 h 2604"/>
                <a:gd name="T72" fmla="*/ 7 w 420"/>
                <a:gd name="T73" fmla="*/ 1 h 2604"/>
                <a:gd name="T74" fmla="*/ 7 w 420"/>
                <a:gd name="T75" fmla="*/ 2 h 2604"/>
                <a:gd name="T76" fmla="*/ 7 w 420"/>
                <a:gd name="T77" fmla="*/ 2 h 2604"/>
                <a:gd name="T78" fmla="*/ 7 w 420"/>
                <a:gd name="T79" fmla="*/ 3 h 2604"/>
                <a:gd name="T80" fmla="*/ 6 w 420"/>
                <a:gd name="T81" fmla="*/ 3 h 2604"/>
                <a:gd name="T82" fmla="*/ 6 w 420"/>
                <a:gd name="T83" fmla="*/ 4 h 2604"/>
                <a:gd name="T84" fmla="*/ 5 w 420"/>
                <a:gd name="T85" fmla="*/ 5 h 2604"/>
                <a:gd name="T86" fmla="*/ 5 w 420"/>
                <a:gd name="T87" fmla="*/ 6 h 2604"/>
                <a:gd name="T88" fmla="*/ 5 w 420"/>
                <a:gd name="T89" fmla="*/ 7 h 2604"/>
                <a:gd name="T90" fmla="*/ 4 w 420"/>
                <a:gd name="T91" fmla="*/ 8 h 2604"/>
                <a:gd name="T92" fmla="*/ 4 w 420"/>
                <a:gd name="T93" fmla="*/ 9 h 2604"/>
                <a:gd name="T94" fmla="*/ 4 w 420"/>
                <a:gd name="T95" fmla="*/ 10 h 2604"/>
                <a:gd name="T96" fmla="*/ 3 w 420"/>
                <a:gd name="T97" fmla="*/ 12 h 2604"/>
                <a:gd name="T98" fmla="*/ 4 w 420"/>
                <a:gd name="T99" fmla="*/ 14 h 2604"/>
                <a:gd name="T100" fmla="*/ 4 w 420"/>
                <a:gd name="T101" fmla="*/ 16 h 2604"/>
                <a:gd name="T102" fmla="*/ 4 w 420"/>
                <a:gd name="T103" fmla="*/ 18 h 2604"/>
                <a:gd name="T104" fmla="*/ 5 w 420"/>
                <a:gd name="T105" fmla="*/ 21 h 2604"/>
                <a:gd name="T106" fmla="*/ 5 w 420"/>
                <a:gd name="T107" fmla="*/ 23 h 2604"/>
                <a:gd name="T108" fmla="*/ 5 w 420"/>
                <a:gd name="T109" fmla="*/ 24 h 2604"/>
                <a:gd name="T110" fmla="*/ 5 w 420"/>
                <a:gd name="T111" fmla="*/ 25 h 2604"/>
                <a:gd name="T112" fmla="*/ 5 w 420"/>
                <a:gd name="T113" fmla="*/ 26 h 2604"/>
                <a:gd name="T114" fmla="*/ 5 w 420"/>
                <a:gd name="T115" fmla="*/ 27 h 2604"/>
                <a:gd name="T116" fmla="*/ 5 w 420"/>
                <a:gd name="T117" fmla="*/ 28 h 2604"/>
                <a:gd name="T118" fmla="*/ 5 w 420"/>
                <a:gd name="T119" fmla="*/ 29 h 2604"/>
                <a:gd name="T120" fmla="*/ 4 w 420"/>
                <a:gd name="T121" fmla="*/ 30 h 2604"/>
                <a:gd name="T122" fmla="*/ 4 w 420"/>
                <a:gd name="T123" fmla="*/ 31 h 2604"/>
                <a:gd name="T124" fmla="*/ 3 w 420"/>
                <a:gd name="T125" fmla="*/ 31 h 26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20"/>
                <a:gd name="T190" fmla="*/ 0 h 2604"/>
                <a:gd name="T191" fmla="*/ 420 w 420"/>
                <a:gd name="T192" fmla="*/ 2604 h 26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20" h="2604">
                  <a:moveTo>
                    <a:pt x="255" y="1973"/>
                  </a:moveTo>
                  <a:lnTo>
                    <a:pt x="242" y="2604"/>
                  </a:lnTo>
                  <a:lnTo>
                    <a:pt x="197" y="2604"/>
                  </a:lnTo>
                  <a:lnTo>
                    <a:pt x="165" y="1973"/>
                  </a:lnTo>
                  <a:lnTo>
                    <a:pt x="145" y="1889"/>
                  </a:lnTo>
                  <a:lnTo>
                    <a:pt x="137" y="1809"/>
                  </a:lnTo>
                  <a:lnTo>
                    <a:pt x="136" y="1648"/>
                  </a:lnTo>
                  <a:lnTo>
                    <a:pt x="134" y="1562"/>
                  </a:lnTo>
                  <a:lnTo>
                    <a:pt x="125" y="1467"/>
                  </a:lnTo>
                  <a:lnTo>
                    <a:pt x="117" y="1414"/>
                  </a:lnTo>
                  <a:lnTo>
                    <a:pt x="105" y="1359"/>
                  </a:lnTo>
                  <a:lnTo>
                    <a:pt x="89" y="1300"/>
                  </a:lnTo>
                  <a:lnTo>
                    <a:pt x="69" y="1236"/>
                  </a:lnTo>
                  <a:lnTo>
                    <a:pt x="50" y="1184"/>
                  </a:lnTo>
                  <a:lnTo>
                    <a:pt x="28" y="1104"/>
                  </a:lnTo>
                  <a:lnTo>
                    <a:pt x="9" y="995"/>
                  </a:lnTo>
                  <a:lnTo>
                    <a:pt x="0" y="862"/>
                  </a:lnTo>
                  <a:lnTo>
                    <a:pt x="1" y="784"/>
                  </a:lnTo>
                  <a:lnTo>
                    <a:pt x="6" y="701"/>
                  </a:lnTo>
                  <a:lnTo>
                    <a:pt x="16" y="610"/>
                  </a:lnTo>
                  <a:lnTo>
                    <a:pt x="33" y="514"/>
                  </a:lnTo>
                  <a:lnTo>
                    <a:pt x="56" y="410"/>
                  </a:lnTo>
                  <a:lnTo>
                    <a:pt x="87" y="301"/>
                  </a:lnTo>
                  <a:lnTo>
                    <a:pt x="125" y="186"/>
                  </a:lnTo>
                  <a:lnTo>
                    <a:pt x="174" y="64"/>
                  </a:lnTo>
                  <a:lnTo>
                    <a:pt x="188" y="39"/>
                  </a:lnTo>
                  <a:lnTo>
                    <a:pt x="205" y="21"/>
                  </a:lnTo>
                  <a:lnTo>
                    <a:pt x="225" y="10"/>
                  </a:lnTo>
                  <a:lnTo>
                    <a:pt x="249" y="2"/>
                  </a:lnTo>
                  <a:lnTo>
                    <a:pt x="274" y="0"/>
                  </a:lnTo>
                  <a:lnTo>
                    <a:pt x="298" y="4"/>
                  </a:lnTo>
                  <a:lnTo>
                    <a:pt x="323" y="11"/>
                  </a:lnTo>
                  <a:lnTo>
                    <a:pt x="348" y="21"/>
                  </a:lnTo>
                  <a:lnTo>
                    <a:pt x="369" y="37"/>
                  </a:lnTo>
                  <a:lnTo>
                    <a:pt x="388" y="54"/>
                  </a:lnTo>
                  <a:lnTo>
                    <a:pt x="403" y="74"/>
                  </a:lnTo>
                  <a:lnTo>
                    <a:pt x="415" y="98"/>
                  </a:lnTo>
                  <a:lnTo>
                    <a:pt x="420" y="122"/>
                  </a:lnTo>
                  <a:lnTo>
                    <a:pt x="419" y="149"/>
                  </a:lnTo>
                  <a:lnTo>
                    <a:pt x="412" y="178"/>
                  </a:lnTo>
                  <a:lnTo>
                    <a:pt x="397" y="207"/>
                  </a:lnTo>
                  <a:lnTo>
                    <a:pt x="362" y="265"/>
                  </a:lnTo>
                  <a:lnTo>
                    <a:pt x="331" y="322"/>
                  </a:lnTo>
                  <a:lnTo>
                    <a:pt x="305" y="380"/>
                  </a:lnTo>
                  <a:lnTo>
                    <a:pt x="284" y="438"/>
                  </a:lnTo>
                  <a:lnTo>
                    <a:pt x="268" y="496"/>
                  </a:lnTo>
                  <a:lnTo>
                    <a:pt x="255" y="555"/>
                  </a:lnTo>
                  <a:lnTo>
                    <a:pt x="238" y="673"/>
                  </a:lnTo>
                  <a:lnTo>
                    <a:pt x="234" y="792"/>
                  </a:lnTo>
                  <a:lnTo>
                    <a:pt x="238" y="910"/>
                  </a:lnTo>
                  <a:lnTo>
                    <a:pt x="249" y="1027"/>
                  </a:lnTo>
                  <a:lnTo>
                    <a:pt x="264" y="1144"/>
                  </a:lnTo>
                  <a:lnTo>
                    <a:pt x="299" y="1370"/>
                  </a:lnTo>
                  <a:lnTo>
                    <a:pt x="314" y="1480"/>
                  </a:lnTo>
                  <a:lnTo>
                    <a:pt x="317" y="1521"/>
                  </a:lnTo>
                  <a:lnTo>
                    <a:pt x="322" y="1587"/>
                  </a:lnTo>
                  <a:lnTo>
                    <a:pt x="323" y="1690"/>
                  </a:lnTo>
                  <a:lnTo>
                    <a:pt x="319" y="1739"/>
                  </a:lnTo>
                  <a:lnTo>
                    <a:pt x="314" y="1789"/>
                  </a:lnTo>
                  <a:lnTo>
                    <a:pt x="291" y="1884"/>
                  </a:lnTo>
                  <a:lnTo>
                    <a:pt x="275" y="1929"/>
                  </a:lnTo>
                  <a:lnTo>
                    <a:pt x="255" y="1973"/>
                  </a:lnTo>
                  <a:lnTo>
                    <a:pt x="165" y="1973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036E-7 L -0.23038 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96115E-6 L -0.4408 -0.010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08 -0.01018 L -0.00764 -0.010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38 0.00092 L 0.01962 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5483225" cy="1143000"/>
          </a:xfrm>
        </p:spPr>
        <p:txBody>
          <a:bodyPr/>
          <a:lstStyle/>
          <a:p>
            <a:r>
              <a:rPr lang="en-GB" sz="4000" smtClean="0"/>
              <a:t>Similarly for functions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800" smtClean="0"/>
              <a:t>f(x)  = 2(x+3)</a:t>
            </a:r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4120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BE07455-BD14-45C5-B880-52ABE891CE50}" type="slidenum">
              <a:rPr lang="en-GB" smtClean="0"/>
              <a:pPr>
                <a:defRPr/>
              </a:pPr>
              <a:t>52</a:t>
            </a:fld>
            <a:endParaRPr lang="en-GB" smtClean="0"/>
          </a:p>
        </p:txBody>
      </p:sp>
      <p:sp>
        <p:nvSpPr>
          <p:cNvPr id="4105" name="Rectangle 4"/>
          <p:cNvSpPr>
            <a:spLocks noChangeArrowheads="1"/>
          </p:cNvSpPr>
          <p:nvPr/>
        </p:nvSpPr>
        <p:spPr bwMode="auto">
          <a:xfrm>
            <a:off x="323850" y="3032125"/>
            <a:ext cx="696913" cy="523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5"/>
          <p:cNvSpPr>
            <a:spLocks noChangeArrowheads="1"/>
          </p:cNvSpPr>
          <p:nvPr/>
        </p:nvSpPr>
        <p:spPr bwMode="auto">
          <a:xfrm>
            <a:off x="1531938" y="4025900"/>
            <a:ext cx="836612" cy="628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AutoShape 6"/>
          <p:cNvSpPr>
            <a:spLocks noChangeArrowheads="1"/>
          </p:cNvSpPr>
          <p:nvPr/>
        </p:nvSpPr>
        <p:spPr bwMode="auto">
          <a:xfrm flipV="1">
            <a:off x="1066800" y="3190875"/>
            <a:ext cx="1023938" cy="83502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AutoShape 7"/>
          <p:cNvSpPr>
            <a:spLocks noChangeArrowheads="1"/>
          </p:cNvSpPr>
          <p:nvPr/>
        </p:nvSpPr>
        <p:spPr bwMode="auto">
          <a:xfrm>
            <a:off x="2462213" y="4076700"/>
            <a:ext cx="930275" cy="523875"/>
          </a:xfrm>
          <a:prstGeom prst="rightArrow">
            <a:avLst>
              <a:gd name="adj1" fmla="val 50000"/>
              <a:gd name="adj2" fmla="val 44394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AutoShape 8"/>
          <p:cNvSpPr>
            <a:spLocks noChangeArrowheads="1"/>
          </p:cNvSpPr>
          <p:nvPr/>
        </p:nvSpPr>
        <p:spPr bwMode="auto">
          <a:xfrm>
            <a:off x="463550" y="2459038"/>
            <a:ext cx="417513" cy="469900"/>
          </a:xfrm>
          <a:prstGeom prst="downArrow">
            <a:avLst>
              <a:gd name="adj1" fmla="val 50000"/>
              <a:gd name="adj2" fmla="val 28137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9"/>
          <p:cNvSpPr txBox="1">
            <a:spLocks noChangeArrowheads="1"/>
          </p:cNvSpPr>
          <p:nvPr/>
        </p:nvSpPr>
        <p:spPr bwMode="auto">
          <a:xfrm>
            <a:off x="417513" y="3190875"/>
            <a:ext cx="769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+3</a:t>
            </a:r>
          </a:p>
        </p:txBody>
      </p:sp>
      <p:sp>
        <p:nvSpPr>
          <p:cNvPr id="4111" name="Text Box 10"/>
          <p:cNvSpPr txBox="1">
            <a:spLocks noChangeArrowheads="1"/>
          </p:cNvSpPr>
          <p:nvPr/>
        </p:nvSpPr>
        <p:spPr bwMode="auto">
          <a:xfrm>
            <a:off x="1671638" y="4235450"/>
            <a:ext cx="668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/>
              <a:t>x2</a:t>
            </a:r>
          </a:p>
        </p:txBody>
      </p:sp>
      <p:sp>
        <p:nvSpPr>
          <p:cNvPr id="4112" name="Text Box 11"/>
          <p:cNvSpPr txBox="1">
            <a:spLocks noChangeArrowheads="1"/>
          </p:cNvSpPr>
          <p:nvPr/>
        </p:nvSpPr>
        <p:spPr bwMode="auto">
          <a:xfrm>
            <a:off x="557213" y="2197100"/>
            <a:ext cx="325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</a:p>
        </p:txBody>
      </p:sp>
      <p:sp>
        <p:nvSpPr>
          <p:cNvPr id="4113" name="Text Box 12"/>
          <p:cNvSpPr txBox="1">
            <a:spLocks noChangeArrowheads="1"/>
          </p:cNvSpPr>
          <p:nvPr/>
        </p:nvSpPr>
        <p:spPr bwMode="auto">
          <a:xfrm>
            <a:off x="2043113" y="3241675"/>
            <a:ext cx="728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x+3</a:t>
            </a:r>
          </a:p>
        </p:txBody>
      </p:sp>
      <p:sp>
        <p:nvSpPr>
          <p:cNvPr id="4114" name="Text Box 13"/>
          <p:cNvSpPr txBox="1">
            <a:spLocks noChangeArrowheads="1"/>
          </p:cNvSpPr>
          <p:nvPr/>
        </p:nvSpPr>
        <p:spPr bwMode="auto">
          <a:xfrm>
            <a:off x="3492500" y="4221163"/>
            <a:ext cx="863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2(x+3)</a:t>
            </a:r>
          </a:p>
        </p:txBody>
      </p:sp>
      <p:grpSp>
        <p:nvGrpSpPr>
          <p:cNvPr id="4115" name="Group 71"/>
          <p:cNvGrpSpPr>
            <a:grpSpLocks/>
          </p:cNvGrpSpPr>
          <p:nvPr/>
        </p:nvGrpSpPr>
        <p:grpSpPr bwMode="auto">
          <a:xfrm>
            <a:off x="5254625" y="0"/>
            <a:ext cx="3889375" cy="2519363"/>
            <a:chOff x="2562" y="754"/>
            <a:chExt cx="2450" cy="1587"/>
          </a:xfrm>
        </p:grpSpPr>
        <p:grpSp>
          <p:nvGrpSpPr>
            <p:cNvPr id="4135" name="Group 51"/>
            <p:cNvGrpSpPr>
              <a:grpSpLocks/>
            </p:cNvGrpSpPr>
            <p:nvPr/>
          </p:nvGrpSpPr>
          <p:grpSpPr bwMode="auto">
            <a:xfrm>
              <a:off x="2562" y="754"/>
              <a:ext cx="2450" cy="1587"/>
              <a:chOff x="204" y="346"/>
              <a:chExt cx="5170" cy="3311"/>
            </a:xfrm>
          </p:grpSpPr>
          <p:grpSp>
            <p:nvGrpSpPr>
              <p:cNvPr id="4139" name="Group 15"/>
              <p:cNvGrpSpPr>
                <a:grpSpLocks/>
              </p:cNvGrpSpPr>
              <p:nvPr/>
            </p:nvGrpSpPr>
            <p:grpSpPr bwMode="auto">
              <a:xfrm flipH="1">
                <a:off x="204" y="346"/>
                <a:ext cx="3130" cy="3311"/>
                <a:chOff x="748" y="1207"/>
                <a:chExt cx="1714" cy="1974"/>
              </a:xfrm>
            </p:grpSpPr>
            <p:sp>
              <p:nvSpPr>
                <p:cNvPr id="4161" name="AutoShape 1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8" y="1207"/>
                  <a:ext cx="1714" cy="19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162" name="Freeform 17"/>
                <p:cNvSpPr>
                  <a:spLocks/>
                </p:cNvSpPr>
                <p:nvPr/>
              </p:nvSpPr>
              <p:spPr bwMode="auto">
                <a:xfrm>
                  <a:off x="1378" y="1297"/>
                  <a:ext cx="1006" cy="1794"/>
                </a:xfrm>
                <a:custGeom>
                  <a:avLst/>
                  <a:gdLst>
                    <a:gd name="T0" fmla="*/ 108 w 3019"/>
                    <a:gd name="T1" fmla="*/ 44 h 5384"/>
                    <a:gd name="T2" fmla="*/ 102 w 3019"/>
                    <a:gd name="T3" fmla="*/ 47 h 5384"/>
                    <a:gd name="T4" fmla="*/ 94 w 3019"/>
                    <a:gd name="T5" fmla="*/ 50 h 5384"/>
                    <a:gd name="T6" fmla="*/ 87 w 3019"/>
                    <a:gd name="T7" fmla="*/ 51 h 5384"/>
                    <a:gd name="T8" fmla="*/ 79 w 3019"/>
                    <a:gd name="T9" fmla="*/ 52 h 5384"/>
                    <a:gd name="T10" fmla="*/ 66 w 3019"/>
                    <a:gd name="T11" fmla="*/ 52 h 5384"/>
                    <a:gd name="T12" fmla="*/ 56 w 3019"/>
                    <a:gd name="T13" fmla="*/ 59 h 5384"/>
                    <a:gd name="T14" fmla="*/ 60 w 3019"/>
                    <a:gd name="T15" fmla="*/ 71 h 5384"/>
                    <a:gd name="T16" fmla="*/ 66 w 3019"/>
                    <a:gd name="T17" fmla="*/ 85 h 5384"/>
                    <a:gd name="T18" fmla="*/ 66 w 3019"/>
                    <a:gd name="T19" fmla="*/ 105 h 5384"/>
                    <a:gd name="T20" fmla="*/ 63 w 3019"/>
                    <a:gd name="T21" fmla="*/ 122 h 5384"/>
                    <a:gd name="T22" fmla="*/ 59 w 3019"/>
                    <a:gd name="T23" fmla="*/ 142 h 5384"/>
                    <a:gd name="T24" fmla="*/ 57 w 3019"/>
                    <a:gd name="T25" fmla="*/ 158 h 5384"/>
                    <a:gd name="T26" fmla="*/ 60 w 3019"/>
                    <a:gd name="T27" fmla="*/ 170 h 5384"/>
                    <a:gd name="T28" fmla="*/ 60 w 3019"/>
                    <a:gd name="T29" fmla="*/ 180 h 5384"/>
                    <a:gd name="T30" fmla="*/ 54 w 3019"/>
                    <a:gd name="T31" fmla="*/ 187 h 5384"/>
                    <a:gd name="T32" fmla="*/ 40 w 3019"/>
                    <a:gd name="T33" fmla="*/ 189 h 5384"/>
                    <a:gd name="T34" fmla="*/ 29 w 3019"/>
                    <a:gd name="T35" fmla="*/ 195 h 5384"/>
                    <a:gd name="T36" fmla="*/ 24 w 3019"/>
                    <a:gd name="T37" fmla="*/ 198 h 5384"/>
                    <a:gd name="T38" fmla="*/ 18 w 3019"/>
                    <a:gd name="T39" fmla="*/ 199 h 5384"/>
                    <a:gd name="T40" fmla="*/ 14 w 3019"/>
                    <a:gd name="T41" fmla="*/ 199 h 5384"/>
                    <a:gd name="T42" fmla="*/ 12 w 3019"/>
                    <a:gd name="T43" fmla="*/ 198 h 5384"/>
                    <a:gd name="T44" fmla="*/ 11 w 3019"/>
                    <a:gd name="T45" fmla="*/ 197 h 5384"/>
                    <a:gd name="T46" fmla="*/ 8 w 3019"/>
                    <a:gd name="T47" fmla="*/ 196 h 5384"/>
                    <a:gd name="T48" fmla="*/ 5 w 3019"/>
                    <a:gd name="T49" fmla="*/ 194 h 5384"/>
                    <a:gd name="T50" fmla="*/ 3 w 3019"/>
                    <a:gd name="T51" fmla="*/ 191 h 5384"/>
                    <a:gd name="T52" fmla="*/ 0 w 3019"/>
                    <a:gd name="T53" fmla="*/ 186 h 5384"/>
                    <a:gd name="T54" fmla="*/ 2 w 3019"/>
                    <a:gd name="T55" fmla="*/ 184 h 5384"/>
                    <a:gd name="T56" fmla="*/ 5 w 3019"/>
                    <a:gd name="T57" fmla="*/ 182 h 5384"/>
                    <a:gd name="T58" fmla="*/ 7 w 3019"/>
                    <a:gd name="T59" fmla="*/ 181 h 5384"/>
                    <a:gd name="T60" fmla="*/ 12 w 3019"/>
                    <a:gd name="T61" fmla="*/ 180 h 5384"/>
                    <a:gd name="T62" fmla="*/ 20 w 3019"/>
                    <a:gd name="T63" fmla="*/ 177 h 5384"/>
                    <a:gd name="T64" fmla="*/ 29 w 3019"/>
                    <a:gd name="T65" fmla="*/ 170 h 5384"/>
                    <a:gd name="T66" fmla="*/ 37 w 3019"/>
                    <a:gd name="T67" fmla="*/ 157 h 5384"/>
                    <a:gd name="T68" fmla="*/ 38 w 3019"/>
                    <a:gd name="T69" fmla="*/ 140 h 5384"/>
                    <a:gd name="T70" fmla="*/ 35 w 3019"/>
                    <a:gd name="T71" fmla="*/ 124 h 5384"/>
                    <a:gd name="T72" fmla="*/ 31 w 3019"/>
                    <a:gd name="T73" fmla="*/ 102 h 5384"/>
                    <a:gd name="T74" fmla="*/ 28 w 3019"/>
                    <a:gd name="T75" fmla="*/ 82 h 5384"/>
                    <a:gd name="T76" fmla="*/ 26 w 3019"/>
                    <a:gd name="T77" fmla="*/ 74 h 5384"/>
                    <a:gd name="T78" fmla="*/ 25 w 3019"/>
                    <a:gd name="T79" fmla="*/ 66 h 5384"/>
                    <a:gd name="T80" fmla="*/ 24 w 3019"/>
                    <a:gd name="T81" fmla="*/ 61 h 5384"/>
                    <a:gd name="T82" fmla="*/ 21 w 3019"/>
                    <a:gd name="T83" fmla="*/ 53 h 5384"/>
                    <a:gd name="T84" fmla="*/ 22 w 3019"/>
                    <a:gd name="T85" fmla="*/ 43 h 5384"/>
                    <a:gd name="T86" fmla="*/ 25 w 3019"/>
                    <a:gd name="T87" fmla="*/ 36 h 5384"/>
                    <a:gd name="T88" fmla="*/ 31 w 3019"/>
                    <a:gd name="T89" fmla="*/ 31 h 5384"/>
                    <a:gd name="T90" fmla="*/ 37 w 3019"/>
                    <a:gd name="T91" fmla="*/ 27 h 5384"/>
                    <a:gd name="T92" fmla="*/ 43 w 3019"/>
                    <a:gd name="T93" fmla="*/ 22 h 5384"/>
                    <a:gd name="T94" fmla="*/ 48 w 3019"/>
                    <a:gd name="T95" fmla="*/ 18 h 5384"/>
                    <a:gd name="T96" fmla="*/ 53 w 3019"/>
                    <a:gd name="T97" fmla="*/ 15 h 5384"/>
                    <a:gd name="T98" fmla="*/ 60 w 3019"/>
                    <a:gd name="T99" fmla="*/ 11 h 5384"/>
                    <a:gd name="T100" fmla="*/ 67 w 3019"/>
                    <a:gd name="T101" fmla="*/ 7 h 5384"/>
                    <a:gd name="T102" fmla="*/ 74 w 3019"/>
                    <a:gd name="T103" fmla="*/ 3 h 5384"/>
                    <a:gd name="T104" fmla="*/ 79 w 3019"/>
                    <a:gd name="T105" fmla="*/ 0 h 5384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w 3019"/>
                    <a:gd name="T160" fmla="*/ 0 h 5384"/>
                    <a:gd name="T161" fmla="*/ 3019 w 3019"/>
                    <a:gd name="T162" fmla="*/ 5384 h 5384"/>
                  </a:gdLst>
                  <a:ahLst/>
                  <a:cxnLst>
                    <a:cxn ang="T106">
                      <a:pos x="T0" y="T1"/>
                    </a:cxn>
                    <a:cxn ang="T107">
                      <a:pos x="T2" y="T3"/>
                    </a:cxn>
                    <a:cxn ang="T108">
                      <a:pos x="T4" y="T5"/>
                    </a:cxn>
                    <a:cxn ang="T109">
                      <a:pos x="T6" y="T7"/>
                    </a:cxn>
                    <a:cxn ang="T110">
                      <a:pos x="T8" y="T9"/>
                    </a:cxn>
                    <a:cxn ang="T111">
                      <a:pos x="T10" y="T11"/>
                    </a:cxn>
                    <a:cxn ang="T112">
                      <a:pos x="T12" y="T13"/>
                    </a:cxn>
                    <a:cxn ang="T113">
                      <a:pos x="T14" y="T15"/>
                    </a:cxn>
                    <a:cxn ang="T114">
                      <a:pos x="T16" y="T17"/>
                    </a:cxn>
                    <a:cxn ang="T115">
                      <a:pos x="T18" y="T19"/>
                    </a:cxn>
                    <a:cxn ang="T116">
                      <a:pos x="T20" y="T21"/>
                    </a:cxn>
                    <a:cxn ang="T117">
                      <a:pos x="T22" y="T23"/>
                    </a:cxn>
                    <a:cxn ang="T118">
                      <a:pos x="T24" y="T25"/>
                    </a:cxn>
                    <a:cxn ang="T119">
                      <a:pos x="T26" y="T27"/>
                    </a:cxn>
                    <a:cxn ang="T120">
                      <a:pos x="T28" y="T29"/>
                    </a:cxn>
                    <a:cxn ang="T121">
                      <a:pos x="T30" y="T31"/>
                    </a:cxn>
                    <a:cxn ang="T122">
                      <a:pos x="T32" y="T33"/>
                    </a:cxn>
                    <a:cxn ang="T123">
                      <a:pos x="T34" y="T35"/>
                    </a:cxn>
                    <a:cxn ang="T124">
                      <a:pos x="T36" y="T37"/>
                    </a:cxn>
                    <a:cxn ang="T125">
                      <a:pos x="T38" y="T39"/>
                    </a:cxn>
                    <a:cxn ang="T126">
                      <a:pos x="T40" y="T41"/>
                    </a:cxn>
                    <a:cxn ang="T127">
                      <a:pos x="T42" y="T43"/>
                    </a:cxn>
                    <a:cxn ang="T128">
                      <a:pos x="T44" y="T45"/>
                    </a:cxn>
                    <a:cxn ang="T129">
                      <a:pos x="T46" y="T47"/>
                    </a:cxn>
                    <a:cxn ang="T130">
                      <a:pos x="T48" y="T49"/>
                    </a:cxn>
                    <a:cxn ang="T131">
                      <a:pos x="T50" y="T51"/>
                    </a:cxn>
                    <a:cxn ang="T132">
                      <a:pos x="T52" y="T53"/>
                    </a:cxn>
                    <a:cxn ang="T133">
                      <a:pos x="T54" y="T55"/>
                    </a:cxn>
                    <a:cxn ang="T134">
                      <a:pos x="T56" y="T57"/>
                    </a:cxn>
                    <a:cxn ang="T135">
                      <a:pos x="T58" y="T59"/>
                    </a:cxn>
                    <a:cxn ang="T136">
                      <a:pos x="T60" y="T61"/>
                    </a:cxn>
                    <a:cxn ang="T137">
                      <a:pos x="T62" y="T63"/>
                    </a:cxn>
                    <a:cxn ang="T138">
                      <a:pos x="T64" y="T65"/>
                    </a:cxn>
                    <a:cxn ang="T139">
                      <a:pos x="T66" y="T67"/>
                    </a:cxn>
                    <a:cxn ang="T140">
                      <a:pos x="T68" y="T69"/>
                    </a:cxn>
                    <a:cxn ang="T141">
                      <a:pos x="T70" y="T71"/>
                    </a:cxn>
                    <a:cxn ang="T142">
                      <a:pos x="T72" y="T73"/>
                    </a:cxn>
                    <a:cxn ang="T143">
                      <a:pos x="T74" y="T75"/>
                    </a:cxn>
                    <a:cxn ang="T144">
                      <a:pos x="T76" y="T77"/>
                    </a:cxn>
                    <a:cxn ang="T145">
                      <a:pos x="T78" y="T79"/>
                    </a:cxn>
                    <a:cxn ang="T146">
                      <a:pos x="T80" y="T81"/>
                    </a:cxn>
                    <a:cxn ang="T147">
                      <a:pos x="T82" y="T83"/>
                    </a:cxn>
                    <a:cxn ang="T148">
                      <a:pos x="T84" y="T85"/>
                    </a:cxn>
                    <a:cxn ang="T149">
                      <a:pos x="T86" y="T87"/>
                    </a:cxn>
                    <a:cxn ang="T150">
                      <a:pos x="T88" y="T89"/>
                    </a:cxn>
                    <a:cxn ang="T151">
                      <a:pos x="T90" y="T91"/>
                    </a:cxn>
                    <a:cxn ang="T152">
                      <a:pos x="T92" y="T93"/>
                    </a:cxn>
                    <a:cxn ang="T153">
                      <a:pos x="T94" y="T95"/>
                    </a:cxn>
                    <a:cxn ang="T154">
                      <a:pos x="T96" y="T97"/>
                    </a:cxn>
                    <a:cxn ang="T155">
                      <a:pos x="T98" y="T99"/>
                    </a:cxn>
                    <a:cxn ang="T156">
                      <a:pos x="T100" y="T101"/>
                    </a:cxn>
                    <a:cxn ang="T157">
                      <a:pos x="T102" y="T103"/>
                    </a:cxn>
                    <a:cxn ang="T158">
                      <a:pos x="T104" y="T105"/>
                    </a:cxn>
                  </a:cxnLst>
                  <a:rect l="T159" t="T160" r="T161" b="T162"/>
                  <a:pathLst>
                    <a:path w="3019" h="5384">
                      <a:moveTo>
                        <a:pt x="3019" y="1127"/>
                      </a:moveTo>
                      <a:lnTo>
                        <a:pt x="2970" y="1160"/>
                      </a:lnTo>
                      <a:lnTo>
                        <a:pt x="2917" y="1194"/>
                      </a:lnTo>
                      <a:lnTo>
                        <a:pt x="2862" y="1224"/>
                      </a:lnTo>
                      <a:lnTo>
                        <a:pt x="2804" y="1252"/>
                      </a:lnTo>
                      <a:lnTo>
                        <a:pt x="2743" y="1279"/>
                      </a:lnTo>
                      <a:lnTo>
                        <a:pt x="2681" y="1301"/>
                      </a:lnTo>
                      <a:lnTo>
                        <a:pt x="2616" y="1321"/>
                      </a:lnTo>
                      <a:lnTo>
                        <a:pt x="2549" y="1338"/>
                      </a:lnTo>
                      <a:lnTo>
                        <a:pt x="2480" y="1355"/>
                      </a:lnTo>
                      <a:lnTo>
                        <a:pt x="2412" y="1369"/>
                      </a:lnTo>
                      <a:lnTo>
                        <a:pt x="2342" y="1379"/>
                      </a:lnTo>
                      <a:lnTo>
                        <a:pt x="2274" y="1387"/>
                      </a:lnTo>
                      <a:lnTo>
                        <a:pt x="2204" y="1393"/>
                      </a:lnTo>
                      <a:lnTo>
                        <a:pt x="2132" y="1398"/>
                      </a:lnTo>
                      <a:lnTo>
                        <a:pt x="2064" y="1398"/>
                      </a:lnTo>
                      <a:lnTo>
                        <a:pt x="1997" y="1398"/>
                      </a:lnTo>
                      <a:lnTo>
                        <a:pt x="1782" y="1407"/>
                      </a:lnTo>
                      <a:lnTo>
                        <a:pt x="1637" y="1447"/>
                      </a:lnTo>
                      <a:lnTo>
                        <a:pt x="1554" y="1517"/>
                      </a:lnTo>
                      <a:lnTo>
                        <a:pt x="1519" y="1605"/>
                      </a:lnTo>
                      <a:lnTo>
                        <a:pt x="1525" y="1703"/>
                      </a:lnTo>
                      <a:lnTo>
                        <a:pt x="1559" y="1809"/>
                      </a:lnTo>
                      <a:lnTo>
                        <a:pt x="1614" y="1919"/>
                      </a:lnTo>
                      <a:lnTo>
                        <a:pt x="1679" y="2019"/>
                      </a:lnTo>
                      <a:lnTo>
                        <a:pt x="1744" y="2151"/>
                      </a:lnTo>
                      <a:lnTo>
                        <a:pt x="1786" y="2304"/>
                      </a:lnTo>
                      <a:lnTo>
                        <a:pt x="1806" y="2474"/>
                      </a:lnTo>
                      <a:lnTo>
                        <a:pt x="1808" y="2646"/>
                      </a:lnTo>
                      <a:lnTo>
                        <a:pt x="1795" y="2826"/>
                      </a:lnTo>
                      <a:lnTo>
                        <a:pt x="1771" y="2996"/>
                      </a:lnTo>
                      <a:lnTo>
                        <a:pt x="1741" y="3158"/>
                      </a:lnTo>
                      <a:lnTo>
                        <a:pt x="1709" y="3299"/>
                      </a:lnTo>
                      <a:lnTo>
                        <a:pt x="1656" y="3525"/>
                      </a:lnTo>
                      <a:lnTo>
                        <a:pt x="1620" y="3694"/>
                      </a:lnTo>
                      <a:lnTo>
                        <a:pt x="1594" y="3843"/>
                      </a:lnTo>
                      <a:lnTo>
                        <a:pt x="1571" y="4006"/>
                      </a:lnTo>
                      <a:lnTo>
                        <a:pt x="1550" y="4156"/>
                      </a:lnTo>
                      <a:lnTo>
                        <a:pt x="1543" y="4269"/>
                      </a:lnTo>
                      <a:lnTo>
                        <a:pt x="1555" y="4378"/>
                      </a:lnTo>
                      <a:lnTo>
                        <a:pt x="1594" y="4519"/>
                      </a:lnTo>
                      <a:lnTo>
                        <a:pt x="1616" y="4606"/>
                      </a:lnTo>
                      <a:lnTo>
                        <a:pt x="1636" y="4698"/>
                      </a:lnTo>
                      <a:lnTo>
                        <a:pt x="1642" y="4786"/>
                      </a:lnTo>
                      <a:lnTo>
                        <a:pt x="1632" y="4870"/>
                      </a:lnTo>
                      <a:lnTo>
                        <a:pt x="1602" y="4944"/>
                      </a:lnTo>
                      <a:lnTo>
                        <a:pt x="1543" y="5002"/>
                      </a:lnTo>
                      <a:lnTo>
                        <a:pt x="1454" y="5043"/>
                      </a:lnTo>
                      <a:lnTo>
                        <a:pt x="1328" y="5062"/>
                      </a:lnTo>
                      <a:lnTo>
                        <a:pt x="1211" y="5080"/>
                      </a:lnTo>
                      <a:lnTo>
                        <a:pt x="1092" y="5115"/>
                      </a:lnTo>
                      <a:lnTo>
                        <a:pt x="977" y="5162"/>
                      </a:lnTo>
                      <a:lnTo>
                        <a:pt x="871" y="5213"/>
                      </a:lnTo>
                      <a:lnTo>
                        <a:pt x="779" y="5264"/>
                      </a:lnTo>
                      <a:lnTo>
                        <a:pt x="710" y="5309"/>
                      </a:lnTo>
                      <a:lnTo>
                        <a:pt x="662" y="5339"/>
                      </a:lnTo>
                      <a:lnTo>
                        <a:pt x="647" y="5352"/>
                      </a:lnTo>
                      <a:lnTo>
                        <a:pt x="580" y="5382"/>
                      </a:lnTo>
                      <a:lnTo>
                        <a:pt x="521" y="5384"/>
                      </a:lnTo>
                      <a:lnTo>
                        <a:pt x="478" y="5375"/>
                      </a:lnTo>
                      <a:lnTo>
                        <a:pt x="462" y="5366"/>
                      </a:lnTo>
                      <a:lnTo>
                        <a:pt x="425" y="5384"/>
                      </a:lnTo>
                      <a:lnTo>
                        <a:pt x="384" y="5378"/>
                      </a:lnTo>
                      <a:lnTo>
                        <a:pt x="352" y="5370"/>
                      </a:lnTo>
                      <a:lnTo>
                        <a:pt x="338" y="5363"/>
                      </a:lnTo>
                      <a:lnTo>
                        <a:pt x="320" y="5361"/>
                      </a:lnTo>
                      <a:lnTo>
                        <a:pt x="307" y="5347"/>
                      </a:lnTo>
                      <a:lnTo>
                        <a:pt x="299" y="5333"/>
                      </a:lnTo>
                      <a:lnTo>
                        <a:pt x="295" y="5324"/>
                      </a:lnTo>
                      <a:lnTo>
                        <a:pt x="253" y="5334"/>
                      </a:lnTo>
                      <a:lnTo>
                        <a:pt x="222" y="5322"/>
                      </a:lnTo>
                      <a:lnTo>
                        <a:pt x="205" y="5297"/>
                      </a:lnTo>
                      <a:lnTo>
                        <a:pt x="210" y="5269"/>
                      </a:lnTo>
                      <a:lnTo>
                        <a:pt x="161" y="5269"/>
                      </a:lnTo>
                      <a:lnTo>
                        <a:pt x="132" y="5237"/>
                      </a:lnTo>
                      <a:lnTo>
                        <a:pt x="120" y="5195"/>
                      </a:lnTo>
                      <a:lnTo>
                        <a:pt x="124" y="5168"/>
                      </a:lnTo>
                      <a:lnTo>
                        <a:pt x="73" y="5156"/>
                      </a:lnTo>
                      <a:lnTo>
                        <a:pt x="32" y="5115"/>
                      </a:lnTo>
                      <a:lnTo>
                        <a:pt x="11" y="5067"/>
                      </a:lnTo>
                      <a:lnTo>
                        <a:pt x="12" y="5032"/>
                      </a:lnTo>
                      <a:lnTo>
                        <a:pt x="0" y="5010"/>
                      </a:lnTo>
                      <a:lnTo>
                        <a:pt x="17" y="4982"/>
                      </a:lnTo>
                      <a:lnTo>
                        <a:pt x="56" y="4960"/>
                      </a:lnTo>
                      <a:lnTo>
                        <a:pt x="120" y="4952"/>
                      </a:lnTo>
                      <a:lnTo>
                        <a:pt x="128" y="4938"/>
                      </a:lnTo>
                      <a:lnTo>
                        <a:pt x="140" y="4926"/>
                      </a:lnTo>
                      <a:lnTo>
                        <a:pt x="156" y="4916"/>
                      </a:lnTo>
                      <a:lnTo>
                        <a:pt x="176" y="4908"/>
                      </a:lnTo>
                      <a:lnTo>
                        <a:pt x="202" y="4898"/>
                      </a:lnTo>
                      <a:lnTo>
                        <a:pt x="235" y="4888"/>
                      </a:lnTo>
                      <a:lnTo>
                        <a:pt x="278" y="4880"/>
                      </a:lnTo>
                      <a:lnTo>
                        <a:pt x="330" y="4870"/>
                      </a:lnTo>
                      <a:lnTo>
                        <a:pt x="392" y="4852"/>
                      </a:lnTo>
                      <a:lnTo>
                        <a:pt x="462" y="4825"/>
                      </a:lnTo>
                      <a:lnTo>
                        <a:pt x="538" y="4786"/>
                      </a:lnTo>
                      <a:lnTo>
                        <a:pt x="617" y="4732"/>
                      </a:lnTo>
                      <a:lnTo>
                        <a:pt x="698" y="4668"/>
                      </a:lnTo>
                      <a:lnTo>
                        <a:pt x="778" y="4586"/>
                      </a:lnTo>
                      <a:lnTo>
                        <a:pt x="858" y="4488"/>
                      </a:lnTo>
                      <a:lnTo>
                        <a:pt x="934" y="4371"/>
                      </a:lnTo>
                      <a:lnTo>
                        <a:pt x="991" y="4238"/>
                      </a:lnTo>
                      <a:lnTo>
                        <a:pt x="1020" y="4089"/>
                      </a:lnTo>
                      <a:lnTo>
                        <a:pt x="1027" y="3933"/>
                      </a:lnTo>
                      <a:lnTo>
                        <a:pt x="1019" y="3773"/>
                      </a:lnTo>
                      <a:lnTo>
                        <a:pt x="1000" y="3616"/>
                      </a:lnTo>
                      <a:lnTo>
                        <a:pt x="972" y="3471"/>
                      </a:lnTo>
                      <a:lnTo>
                        <a:pt x="947" y="3338"/>
                      </a:lnTo>
                      <a:lnTo>
                        <a:pt x="926" y="3223"/>
                      </a:lnTo>
                      <a:lnTo>
                        <a:pt x="880" y="2996"/>
                      </a:lnTo>
                      <a:lnTo>
                        <a:pt x="830" y="2753"/>
                      </a:lnTo>
                      <a:lnTo>
                        <a:pt x="787" y="2524"/>
                      </a:lnTo>
                      <a:lnTo>
                        <a:pt x="772" y="2345"/>
                      </a:lnTo>
                      <a:lnTo>
                        <a:pt x="766" y="2225"/>
                      </a:lnTo>
                      <a:lnTo>
                        <a:pt x="750" y="2137"/>
                      </a:lnTo>
                      <a:lnTo>
                        <a:pt x="731" y="2070"/>
                      </a:lnTo>
                      <a:lnTo>
                        <a:pt x="708" y="2011"/>
                      </a:lnTo>
                      <a:lnTo>
                        <a:pt x="685" y="1906"/>
                      </a:lnTo>
                      <a:lnTo>
                        <a:pt x="685" y="1825"/>
                      </a:lnTo>
                      <a:lnTo>
                        <a:pt x="685" y="1787"/>
                      </a:lnTo>
                      <a:lnTo>
                        <a:pt x="676" y="1744"/>
                      </a:lnTo>
                      <a:lnTo>
                        <a:pt x="662" y="1701"/>
                      </a:lnTo>
                      <a:lnTo>
                        <a:pt x="640" y="1654"/>
                      </a:lnTo>
                      <a:lnTo>
                        <a:pt x="612" y="1597"/>
                      </a:lnTo>
                      <a:lnTo>
                        <a:pt x="587" y="1522"/>
                      </a:lnTo>
                      <a:lnTo>
                        <a:pt x="571" y="1422"/>
                      </a:lnTo>
                      <a:lnTo>
                        <a:pt x="570" y="1297"/>
                      </a:lnTo>
                      <a:lnTo>
                        <a:pt x="577" y="1229"/>
                      </a:lnTo>
                      <a:lnTo>
                        <a:pt x="590" y="1160"/>
                      </a:lnTo>
                      <a:lnTo>
                        <a:pt x="612" y="1096"/>
                      </a:lnTo>
                      <a:lnTo>
                        <a:pt x="640" y="1036"/>
                      </a:lnTo>
                      <a:lnTo>
                        <a:pt x="676" y="976"/>
                      </a:lnTo>
                      <a:lnTo>
                        <a:pt x="721" y="924"/>
                      </a:lnTo>
                      <a:lnTo>
                        <a:pt x="773" y="876"/>
                      </a:lnTo>
                      <a:lnTo>
                        <a:pt x="833" y="832"/>
                      </a:lnTo>
                      <a:lnTo>
                        <a:pt x="894" y="792"/>
                      </a:lnTo>
                      <a:lnTo>
                        <a:pt x="949" y="754"/>
                      </a:lnTo>
                      <a:lnTo>
                        <a:pt x="1001" y="716"/>
                      </a:lnTo>
                      <a:lnTo>
                        <a:pt x="1052" y="678"/>
                      </a:lnTo>
                      <a:lnTo>
                        <a:pt x="1103" y="640"/>
                      </a:lnTo>
                      <a:lnTo>
                        <a:pt x="1154" y="601"/>
                      </a:lnTo>
                      <a:lnTo>
                        <a:pt x="1210" y="559"/>
                      </a:lnTo>
                      <a:lnTo>
                        <a:pt x="1268" y="514"/>
                      </a:lnTo>
                      <a:lnTo>
                        <a:pt x="1301" y="488"/>
                      </a:lnTo>
                      <a:lnTo>
                        <a:pt x="1343" y="462"/>
                      </a:lnTo>
                      <a:lnTo>
                        <a:pt x="1387" y="431"/>
                      </a:lnTo>
                      <a:lnTo>
                        <a:pt x="1438" y="398"/>
                      </a:lnTo>
                      <a:lnTo>
                        <a:pt x="1494" y="365"/>
                      </a:lnTo>
                      <a:lnTo>
                        <a:pt x="1554" y="330"/>
                      </a:lnTo>
                      <a:lnTo>
                        <a:pt x="1614" y="294"/>
                      </a:lnTo>
                      <a:lnTo>
                        <a:pt x="1676" y="257"/>
                      </a:lnTo>
                      <a:lnTo>
                        <a:pt x="1739" y="221"/>
                      </a:lnTo>
                      <a:lnTo>
                        <a:pt x="1804" y="185"/>
                      </a:lnTo>
                      <a:lnTo>
                        <a:pt x="1867" y="147"/>
                      </a:lnTo>
                      <a:lnTo>
                        <a:pt x="1927" y="115"/>
                      </a:lnTo>
                      <a:lnTo>
                        <a:pt x="1986" y="83"/>
                      </a:lnTo>
                      <a:lnTo>
                        <a:pt x="2042" y="51"/>
                      </a:lnTo>
                      <a:lnTo>
                        <a:pt x="2098" y="24"/>
                      </a:lnTo>
                      <a:lnTo>
                        <a:pt x="2143" y="0"/>
                      </a:lnTo>
                      <a:lnTo>
                        <a:pt x="3019" y="1127"/>
                      </a:lnTo>
                      <a:close/>
                    </a:path>
                  </a:pathLst>
                </a:custGeom>
                <a:solidFill>
                  <a:srgbClr val="FCE6CF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3" name="Freeform 18"/>
                <p:cNvSpPr>
                  <a:spLocks/>
                </p:cNvSpPr>
                <p:nvPr/>
              </p:nvSpPr>
              <p:spPr bwMode="auto">
                <a:xfrm>
                  <a:off x="1635" y="1766"/>
                  <a:ext cx="31" cy="82"/>
                </a:xfrm>
                <a:custGeom>
                  <a:avLst/>
                  <a:gdLst>
                    <a:gd name="T0" fmla="*/ 4 w 91"/>
                    <a:gd name="T1" fmla="*/ 0 h 247"/>
                    <a:gd name="T2" fmla="*/ 4 w 91"/>
                    <a:gd name="T3" fmla="*/ 1 h 247"/>
                    <a:gd name="T4" fmla="*/ 3 w 91"/>
                    <a:gd name="T5" fmla="*/ 4 h 247"/>
                    <a:gd name="T6" fmla="*/ 2 w 91"/>
                    <a:gd name="T7" fmla="*/ 7 h 247"/>
                    <a:gd name="T8" fmla="*/ 0 w 91"/>
                    <a:gd name="T9" fmla="*/ 9 h 2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"/>
                    <a:gd name="T16" fmla="*/ 0 h 247"/>
                    <a:gd name="T17" fmla="*/ 91 w 91"/>
                    <a:gd name="T18" fmla="*/ 247 h 2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" h="247">
                      <a:moveTo>
                        <a:pt x="91" y="0"/>
                      </a:moveTo>
                      <a:lnTo>
                        <a:pt x="90" y="27"/>
                      </a:lnTo>
                      <a:lnTo>
                        <a:pt x="75" y="97"/>
                      </a:lnTo>
                      <a:lnTo>
                        <a:pt x="48" y="180"/>
                      </a:lnTo>
                      <a:lnTo>
                        <a:pt x="0" y="24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4" name="Freeform 19"/>
                <p:cNvSpPr>
                  <a:spLocks/>
                </p:cNvSpPr>
                <p:nvPr/>
              </p:nvSpPr>
              <p:spPr bwMode="auto">
                <a:xfrm>
                  <a:off x="1850" y="2793"/>
                  <a:ext cx="19" cy="75"/>
                </a:xfrm>
                <a:custGeom>
                  <a:avLst/>
                  <a:gdLst>
                    <a:gd name="T0" fmla="*/ 1 w 59"/>
                    <a:gd name="T1" fmla="*/ 0 h 224"/>
                    <a:gd name="T2" fmla="*/ 2 w 59"/>
                    <a:gd name="T3" fmla="*/ 2 h 224"/>
                    <a:gd name="T4" fmla="*/ 2 w 59"/>
                    <a:gd name="T5" fmla="*/ 5 h 224"/>
                    <a:gd name="T6" fmla="*/ 2 w 59"/>
                    <a:gd name="T7" fmla="*/ 7 h 224"/>
                    <a:gd name="T8" fmla="*/ 0 w 59"/>
                    <a:gd name="T9" fmla="*/ 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224"/>
                    <a:gd name="T17" fmla="*/ 59 w 5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224">
                      <a:moveTo>
                        <a:pt x="31" y="0"/>
                      </a:moveTo>
                      <a:lnTo>
                        <a:pt x="55" y="56"/>
                      </a:lnTo>
                      <a:lnTo>
                        <a:pt x="59" y="121"/>
                      </a:lnTo>
                      <a:lnTo>
                        <a:pt x="42" y="182"/>
                      </a:lnTo>
                      <a:lnTo>
                        <a:pt x="0" y="22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532" y="3077"/>
                  <a:ext cx="14" cy="8"/>
                </a:xfrm>
                <a:prstGeom prst="line">
                  <a:avLst/>
                </a:pr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166" name="Freeform 21"/>
                <p:cNvSpPr>
                  <a:spLocks/>
                </p:cNvSpPr>
                <p:nvPr/>
              </p:nvSpPr>
              <p:spPr bwMode="auto">
                <a:xfrm>
                  <a:off x="1476" y="3048"/>
                  <a:ext cx="66" cy="23"/>
                </a:xfrm>
                <a:custGeom>
                  <a:avLst/>
                  <a:gdLst>
                    <a:gd name="T0" fmla="*/ 0 w 198"/>
                    <a:gd name="T1" fmla="*/ 3 h 69"/>
                    <a:gd name="T2" fmla="*/ 1 w 198"/>
                    <a:gd name="T3" fmla="*/ 2 h 69"/>
                    <a:gd name="T4" fmla="*/ 2 w 198"/>
                    <a:gd name="T5" fmla="*/ 1 h 69"/>
                    <a:gd name="T6" fmla="*/ 3 w 198"/>
                    <a:gd name="T7" fmla="*/ 1 h 69"/>
                    <a:gd name="T8" fmla="*/ 4 w 198"/>
                    <a:gd name="T9" fmla="*/ 1 h 69"/>
                    <a:gd name="T10" fmla="*/ 4 w 198"/>
                    <a:gd name="T11" fmla="*/ 1 h 69"/>
                    <a:gd name="T12" fmla="*/ 5 w 198"/>
                    <a:gd name="T13" fmla="*/ 0 h 69"/>
                    <a:gd name="T14" fmla="*/ 6 w 198"/>
                    <a:gd name="T15" fmla="*/ 0 h 69"/>
                    <a:gd name="T16" fmla="*/ 7 w 198"/>
                    <a:gd name="T17" fmla="*/ 0 h 6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8"/>
                    <a:gd name="T28" fmla="*/ 0 h 69"/>
                    <a:gd name="T29" fmla="*/ 198 w 198"/>
                    <a:gd name="T30" fmla="*/ 69 h 6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8" h="69">
                      <a:moveTo>
                        <a:pt x="0" y="69"/>
                      </a:moveTo>
                      <a:lnTo>
                        <a:pt x="25" y="50"/>
                      </a:lnTo>
                      <a:lnTo>
                        <a:pt x="52" y="37"/>
                      </a:lnTo>
                      <a:lnTo>
                        <a:pt x="77" y="30"/>
                      </a:lnTo>
                      <a:lnTo>
                        <a:pt x="97" y="27"/>
                      </a:lnTo>
                      <a:lnTo>
                        <a:pt x="106" y="21"/>
                      </a:lnTo>
                      <a:lnTo>
                        <a:pt x="127" y="9"/>
                      </a:lnTo>
                      <a:lnTo>
                        <a:pt x="160" y="0"/>
                      </a:lnTo>
                      <a:lnTo>
                        <a:pt x="198" y="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7" name="Freeform 22"/>
                <p:cNvSpPr>
                  <a:spLocks/>
                </p:cNvSpPr>
                <p:nvPr/>
              </p:nvSpPr>
              <p:spPr bwMode="auto">
                <a:xfrm>
                  <a:off x="1448" y="3027"/>
                  <a:ext cx="59" cy="26"/>
                </a:xfrm>
                <a:custGeom>
                  <a:avLst/>
                  <a:gdLst>
                    <a:gd name="T0" fmla="*/ 0 w 178"/>
                    <a:gd name="T1" fmla="*/ 3 h 77"/>
                    <a:gd name="T2" fmla="*/ 1 w 178"/>
                    <a:gd name="T3" fmla="*/ 2 h 77"/>
                    <a:gd name="T4" fmla="*/ 2 w 178"/>
                    <a:gd name="T5" fmla="*/ 1 h 77"/>
                    <a:gd name="T6" fmla="*/ 3 w 178"/>
                    <a:gd name="T7" fmla="*/ 1 h 77"/>
                    <a:gd name="T8" fmla="*/ 3 w 178"/>
                    <a:gd name="T9" fmla="*/ 1 h 77"/>
                    <a:gd name="T10" fmla="*/ 4 w 178"/>
                    <a:gd name="T11" fmla="*/ 1 h 77"/>
                    <a:gd name="T12" fmla="*/ 4 w 178"/>
                    <a:gd name="T13" fmla="*/ 0 h 77"/>
                    <a:gd name="T14" fmla="*/ 6 w 178"/>
                    <a:gd name="T15" fmla="*/ 0 h 77"/>
                    <a:gd name="T16" fmla="*/ 7 w 178"/>
                    <a:gd name="T17" fmla="*/ 0 h 7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78"/>
                    <a:gd name="T28" fmla="*/ 0 h 77"/>
                    <a:gd name="T29" fmla="*/ 178 w 178"/>
                    <a:gd name="T30" fmla="*/ 77 h 7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78" h="77">
                      <a:moveTo>
                        <a:pt x="0" y="77"/>
                      </a:moveTo>
                      <a:lnTo>
                        <a:pt x="25" y="52"/>
                      </a:lnTo>
                      <a:lnTo>
                        <a:pt x="52" y="35"/>
                      </a:lnTo>
                      <a:lnTo>
                        <a:pt x="73" y="24"/>
                      </a:lnTo>
                      <a:lnTo>
                        <a:pt x="92" y="24"/>
                      </a:lnTo>
                      <a:lnTo>
                        <a:pt x="101" y="21"/>
                      </a:lnTo>
                      <a:lnTo>
                        <a:pt x="122" y="11"/>
                      </a:lnTo>
                      <a:lnTo>
                        <a:pt x="152" y="3"/>
                      </a:lnTo>
                      <a:lnTo>
                        <a:pt x="178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8" name="Freeform 23"/>
                <p:cNvSpPr>
                  <a:spLocks/>
                </p:cNvSpPr>
                <p:nvPr/>
              </p:nvSpPr>
              <p:spPr bwMode="auto">
                <a:xfrm>
                  <a:off x="1419" y="3007"/>
                  <a:ext cx="60" cy="12"/>
                </a:xfrm>
                <a:custGeom>
                  <a:avLst/>
                  <a:gdLst>
                    <a:gd name="T0" fmla="*/ 0 w 178"/>
                    <a:gd name="T1" fmla="*/ 1 h 38"/>
                    <a:gd name="T2" fmla="*/ 2 w 178"/>
                    <a:gd name="T3" fmla="*/ 1 h 38"/>
                    <a:gd name="T4" fmla="*/ 3 w 178"/>
                    <a:gd name="T5" fmla="*/ 0 h 38"/>
                    <a:gd name="T6" fmla="*/ 5 w 178"/>
                    <a:gd name="T7" fmla="*/ 0 h 38"/>
                    <a:gd name="T8" fmla="*/ 7 w 178"/>
                    <a:gd name="T9" fmla="*/ 0 h 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8"/>
                    <a:gd name="T16" fmla="*/ 0 h 38"/>
                    <a:gd name="T17" fmla="*/ 178 w 178"/>
                    <a:gd name="T18" fmla="*/ 38 h 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8" h="38">
                      <a:moveTo>
                        <a:pt x="0" y="38"/>
                      </a:moveTo>
                      <a:lnTo>
                        <a:pt x="42" y="24"/>
                      </a:lnTo>
                      <a:lnTo>
                        <a:pt x="90" y="10"/>
                      </a:lnTo>
                      <a:lnTo>
                        <a:pt x="135" y="2"/>
                      </a:lnTo>
                      <a:lnTo>
                        <a:pt x="178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9" name="Freeform 24"/>
                <p:cNvSpPr>
                  <a:spLocks/>
                </p:cNvSpPr>
                <p:nvPr/>
              </p:nvSpPr>
              <p:spPr bwMode="auto">
                <a:xfrm>
                  <a:off x="1396" y="2967"/>
                  <a:ext cx="82" cy="44"/>
                </a:xfrm>
                <a:custGeom>
                  <a:avLst/>
                  <a:gdLst>
                    <a:gd name="T0" fmla="*/ 0 w 245"/>
                    <a:gd name="T1" fmla="*/ 5 h 133"/>
                    <a:gd name="T2" fmla="*/ 0 w 245"/>
                    <a:gd name="T3" fmla="*/ 4 h 133"/>
                    <a:gd name="T4" fmla="*/ 1 w 245"/>
                    <a:gd name="T5" fmla="*/ 3 h 133"/>
                    <a:gd name="T6" fmla="*/ 2 w 245"/>
                    <a:gd name="T7" fmla="*/ 2 h 133"/>
                    <a:gd name="T8" fmla="*/ 3 w 245"/>
                    <a:gd name="T9" fmla="*/ 2 h 133"/>
                    <a:gd name="T10" fmla="*/ 5 w 245"/>
                    <a:gd name="T11" fmla="*/ 2 h 133"/>
                    <a:gd name="T12" fmla="*/ 6 w 245"/>
                    <a:gd name="T13" fmla="*/ 1 h 133"/>
                    <a:gd name="T14" fmla="*/ 7 w 245"/>
                    <a:gd name="T15" fmla="*/ 1 h 133"/>
                    <a:gd name="T16" fmla="*/ 8 w 245"/>
                    <a:gd name="T17" fmla="*/ 1 h 133"/>
                    <a:gd name="T18" fmla="*/ 9 w 245"/>
                    <a:gd name="T19" fmla="*/ 0 h 133"/>
                    <a:gd name="T20" fmla="*/ 9 w 245"/>
                    <a:gd name="T21" fmla="*/ 0 h 1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45"/>
                    <a:gd name="T34" fmla="*/ 0 h 133"/>
                    <a:gd name="T35" fmla="*/ 245 w 245"/>
                    <a:gd name="T36" fmla="*/ 133 h 1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45" h="133">
                      <a:moveTo>
                        <a:pt x="1" y="133"/>
                      </a:moveTo>
                      <a:lnTo>
                        <a:pt x="0" y="102"/>
                      </a:lnTo>
                      <a:lnTo>
                        <a:pt x="14" y="75"/>
                      </a:lnTo>
                      <a:lnTo>
                        <a:pt x="43" y="54"/>
                      </a:lnTo>
                      <a:lnTo>
                        <a:pt x="84" y="45"/>
                      </a:lnTo>
                      <a:lnTo>
                        <a:pt x="130" y="43"/>
                      </a:lnTo>
                      <a:lnTo>
                        <a:pt x="164" y="39"/>
                      </a:lnTo>
                      <a:lnTo>
                        <a:pt x="192" y="35"/>
                      </a:lnTo>
                      <a:lnTo>
                        <a:pt x="214" y="27"/>
                      </a:lnTo>
                      <a:lnTo>
                        <a:pt x="238" y="8"/>
                      </a:lnTo>
                      <a:lnTo>
                        <a:pt x="24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0" name="Freeform 25"/>
                <p:cNvSpPr>
                  <a:spLocks/>
                </p:cNvSpPr>
                <p:nvPr/>
              </p:nvSpPr>
              <p:spPr bwMode="auto">
                <a:xfrm>
                  <a:off x="1382" y="2948"/>
                  <a:ext cx="44" cy="26"/>
                </a:xfrm>
                <a:custGeom>
                  <a:avLst/>
                  <a:gdLst>
                    <a:gd name="T0" fmla="*/ 0 w 133"/>
                    <a:gd name="T1" fmla="*/ 3 h 79"/>
                    <a:gd name="T2" fmla="*/ 1 w 133"/>
                    <a:gd name="T3" fmla="*/ 3 h 79"/>
                    <a:gd name="T4" fmla="*/ 2 w 133"/>
                    <a:gd name="T5" fmla="*/ 3 h 79"/>
                    <a:gd name="T6" fmla="*/ 3 w 133"/>
                    <a:gd name="T7" fmla="*/ 3 h 79"/>
                    <a:gd name="T8" fmla="*/ 4 w 133"/>
                    <a:gd name="T9" fmla="*/ 2 h 79"/>
                    <a:gd name="T10" fmla="*/ 5 w 133"/>
                    <a:gd name="T11" fmla="*/ 2 h 79"/>
                    <a:gd name="T12" fmla="*/ 5 w 133"/>
                    <a:gd name="T13" fmla="*/ 2 h 79"/>
                    <a:gd name="T14" fmla="*/ 5 w 133"/>
                    <a:gd name="T15" fmla="*/ 1 h 79"/>
                    <a:gd name="T16" fmla="*/ 4 w 133"/>
                    <a:gd name="T17" fmla="*/ 0 h 7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33"/>
                    <a:gd name="T28" fmla="*/ 0 h 79"/>
                    <a:gd name="T29" fmla="*/ 133 w 133"/>
                    <a:gd name="T30" fmla="*/ 79 h 7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33" h="79">
                      <a:moveTo>
                        <a:pt x="0" y="79"/>
                      </a:moveTo>
                      <a:lnTo>
                        <a:pt x="36" y="79"/>
                      </a:lnTo>
                      <a:lnTo>
                        <a:pt x="67" y="77"/>
                      </a:lnTo>
                      <a:lnTo>
                        <a:pt x="90" y="73"/>
                      </a:lnTo>
                      <a:lnTo>
                        <a:pt x="108" y="65"/>
                      </a:lnTo>
                      <a:lnTo>
                        <a:pt x="125" y="57"/>
                      </a:lnTo>
                      <a:lnTo>
                        <a:pt x="133" y="49"/>
                      </a:lnTo>
                      <a:lnTo>
                        <a:pt x="133" y="34"/>
                      </a:lnTo>
                      <a:lnTo>
                        <a:pt x="108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1" name="Freeform 26"/>
                <p:cNvSpPr>
                  <a:spLocks/>
                </p:cNvSpPr>
                <p:nvPr/>
              </p:nvSpPr>
              <p:spPr bwMode="auto">
                <a:xfrm>
                  <a:off x="1488" y="3057"/>
                  <a:ext cx="25" cy="27"/>
                </a:xfrm>
                <a:custGeom>
                  <a:avLst/>
                  <a:gdLst>
                    <a:gd name="T0" fmla="*/ 0 w 74"/>
                    <a:gd name="T1" fmla="*/ 3 h 79"/>
                    <a:gd name="T2" fmla="*/ 1 w 74"/>
                    <a:gd name="T3" fmla="*/ 3 h 79"/>
                    <a:gd name="T4" fmla="*/ 2 w 74"/>
                    <a:gd name="T5" fmla="*/ 2 h 79"/>
                    <a:gd name="T6" fmla="*/ 3 w 74"/>
                    <a:gd name="T7" fmla="*/ 1 h 79"/>
                    <a:gd name="T8" fmla="*/ 2 w 74"/>
                    <a:gd name="T9" fmla="*/ 0 h 7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79"/>
                    <a:gd name="T17" fmla="*/ 74 w 74"/>
                    <a:gd name="T18" fmla="*/ 79 h 7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79">
                      <a:moveTo>
                        <a:pt x="0" y="79"/>
                      </a:moveTo>
                      <a:lnTo>
                        <a:pt x="34" y="63"/>
                      </a:lnTo>
                      <a:lnTo>
                        <a:pt x="62" y="43"/>
                      </a:lnTo>
                      <a:lnTo>
                        <a:pt x="74" y="23"/>
                      </a:lnTo>
                      <a:lnTo>
                        <a:pt x="62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2" name="Freeform 27"/>
                <p:cNvSpPr>
                  <a:spLocks/>
                </p:cNvSpPr>
                <p:nvPr/>
              </p:nvSpPr>
              <p:spPr bwMode="auto">
                <a:xfrm>
                  <a:off x="1454" y="3042"/>
                  <a:ext cx="18" cy="27"/>
                </a:xfrm>
                <a:custGeom>
                  <a:avLst/>
                  <a:gdLst>
                    <a:gd name="T0" fmla="*/ 0 w 56"/>
                    <a:gd name="T1" fmla="*/ 3 h 81"/>
                    <a:gd name="T2" fmla="*/ 1 w 56"/>
                    <a:gd name="T3" fmla="*/ 3 h 81"/>
                    <a:gd name="T4" fmla="*/ 2 w 56"/>
                    <a:gd name="T5" fmla="*/ 2 h 81"/>
                    <a:gd name="T6" fmla="*/ 2 w 56"/>
                    <a:gd name="T7" fmla="*/ 2 h 81"/>
                    <a:gd name="T8" fmla="*/ 2 w 56"/>
                    <a:gd name="T9" fmla="*/ 1 h 81"/>
                    <a:gd name="T10" fmla="*/ 2 w 56"/>
                    <a:gd name="T11" fmla="*/ 1 h 81"/>
                    <a:gd name="T12" fmla="*/ 2 w 56"/>
                    <a:gd name="T13" fmla="*/ 1 h 81"/>
                    <a:gd name="T14" fmla="*/ 1 w 56"/>
                    <a:gd name="T15" fmla="*/ 0 h 81"/>
                    <a:gd name="T16" fmla="*/ 1 w 56"/>
                    <a:gd name="T17" fmla="*/ 0 h 81"/>
                    <a:gd name="T18" fmla="*/ 0 w 56"/>
                    <a:gd name="T19" fmla="*/ 0 h 81"/>
                    <a:gd name="T20" fmla="*/ 1 w 56"/>
                    <a:gd name="T21" fmla="*/ 0 h 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56"/>
                    <a:gd name="T34" fmla="*/ 0 h 81"/>
                    <a:gd name="T35" fmla="*/ 56 w 56"/>
                    <a:gd name="T36" fmla="*/ 81 h 8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56" h="81">
                      <a:moveTo>
                        <a:pt x="0" y="81"/>
                      </a:moveTo>
                      <a:lnTo>
                        <a:pt x="24" y="73"/>
                      </a:lnTo>
                      <a:lnTo>
                        <a:pt x="44" y="60"/>
                      </a:lnTo>
                      <a:lnTo>
                        <a:pt x="56" y="49"/>
                      </a:lnTo>
                      <a:lnTo>
                        <a:pt x="56" y="39"/>
                      </a:lnTo>
                      <a:lnTo>
                        <a:pt x="49" y="28"/>
                      </a:lnTo>
                      <a:lnTo>
                        <a:pt x="43" y="18"/>
                      </a:lnTo>
                      <a:lnTo>
                        <a:pt x="32" y="8"/>
                      </a:lnTo>
                      <a:lnTo>
                        <a:pt x="17" y="0"/>
                      </a:lnTo>
                      <a:lnTo>
                        <a:pt x="11" y="0"/>
                      </a:lnTo>
                      <a:lnTo>
                        <a:pt x="23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Freeform 28"/>
                <p:cNvSpPr>
                  <a:spLocks/>
                </p:cNvSpPr>
                <p:nvPr/>
              </p:nvSpPr>
              <p:spPr bwMode="auto">
                <a:xfrm>
                  <a:off x="1418" y="3017"/>
                  <a:ext cx="28" cy="33"/>
                </a:xfrm>
                <a:custGeom>
                  <a:avLst/>
                  <a:gdLst>
                    <a:gd name="T0" fmla="*/ 1 w 85"/>
                    <a:gd name="T1" fmla="*/ 4 h 99"/>
                    <a:gd name="T2" fmla="*/ 2 w 85"/>
                    <a:gd name="T3" fmla="*/ 3 h 99"/>
                    <a:gd name="T4" fmla="*/ 2 w 85"/>
                    <a:gd name="T5" fmla="*/ 3 h 99"/>
                    <a:gd name="T6" fmla="*/ 3 w 85"/>
                    <a:gd name="T7" fmla="*/ 2 h 99"/>
                    <a:gd name="T8" fmla="*/ 3 w 85"/>
                    <a:gd name="T9" fmla="*/ 2 h 99"/>
                    <a:gd name="T10" fmla="*/ 3 w 85"/>
                    <a:gd name="T11" fmla="*/ 1 h 99"/>
                    <a:gd name="T12" fmla="*/ 3 w 85"/>
                    <a:gd name="T13" fmla="*/ 1 h 99"/>
                    <a:gd name="T14" fmla="*/ 2 w 85"/>
                    <a:gd name="T15" fmla="*/ 0 h 99"/>
                    <a:gd name="T16" fmla="*/ 2 w 85"/>
                    <a:gd name="T17" fmla="*/ 0 h 99"/>
                    <a:gd name="T18" fmla="*/ 1 w 85"/>
                    <a:gd name="T19" fmla="*/ 0 h 99"/>
                    <a:gd name="T20" fmla="*/ 1 w 85"/>
                    <a:gd name="T21" fmla="*/ 0 h 99"/>
                    <a:gd name="T22" fmla="*/ 0 w 85"/>
                    <a:gd name="T23" fmla="*/ 1 h 99"/>
                    <a:gd name="T24" fmla="*/ 0 w 85"/>
                    <a:gd name="T25" fmla="*/ 1 h 9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85"/>
                    <a:gd name="T40" fmla="*/ 0 h 99"/>
                    <a:gd name="T41" fmla="*/ 85 w 85"/>
                    <a:gd name="T42" fmla="*/ 99 h 9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85" h="99">
                      <a:moveTo>
                        <a:pt x="36" y="99"/>
                      </a:moveTo>
                      <a:lnTo>
                        <a:pt x="50" y="88"/>
                      </a:lnTo>
                      <a:lnTo>
                        <a:pt x="68" y="75"/>
                      </a:lnTo>
                      <a:lnTo>
                        <a:pt x="79" y="65"/>
                      </a:lnTo>
                      <a:lnTo>
                        <a:pt x="85" y="59"/>
                      </a:lnTo>
                      <a:lnTo>
                        <a:pt x="78" y="33"/>
                      </a:lnTo>
                      <a:lnTo>
                        <a:pt x="70" y="15"/>
                      </a:lnTo>
                      <a:lnTo>
                        <a:pt x="58" y="3"/>
                      </a:lnTo>
                      <a:lnTo>
                        <a:pt x="47" y="0"/>
                      </a:lnTo>
                      <a:lnTo>
                        <a:pt x="36" y="5"/>
                      </a:lnTo>
                      <a:lnTo>
                        <a:pt x="20" y="13"/>
                      </a:lnTo>
                      <a:lnTo>
                        <a:pt x="6" y="23"/>
                      </a:lnTo>
                      <a:lnTo>
                        <a:pt x="0" y="28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Freeform 29"/>
                <p:cNvSpPr>
                  <a:spLocks/>
                </p:cNvSpPr>
                <p:nvPr/>
              </p:nvSpPr>
              <p:spPr bwMode="auto">
                <a:xfrm>
                  <a:off x="1396" y="2989"/>
                  <a:ext cx="30" cy="30"/>
                </a:xfrm>
                <a:custGeom>
                  <a:avLst/>
                  <a:gdLst>
                    <a:gd name="T0" fmla="*/ 0 w 90"/>
                    <a:gd name="T1" fmla="*/ 1 h 91"/>
                    <a:gd name="T2" fmla="*/ 0 w 90"/>
                    <a:gd name="T3" fmla="*/ 1 h 91"/>
                    <a:gd name="T4" fmla="*/ 1 w 90"/>
                    <a:gd name="T5" fmla="*/ 1 h 91"/>
                    <a:gd name="T6" fmla="*/ 1 w 90"/>
                    <a:gd name="T7" fmla="*/ 0 h 91"/>
                    <a:gd name="T8" fmla="*/ 2 w 90"/>
                    <a:gd name="T9" fmla="*/ 0 h 91"/>
                    <a:gd name="T10" fmla="*/ 2 w 90"/>
                    <a:gd name="T11" fmla="*/ 0 h 91"/>
                    <a:gd name="T12" fmla="*/ 3 w 90"/>
                    <a:gd name="T13" fmla="*/ 1 h 91"/>
                    <a:gd name="T14" fmla="*/ 3 w 90"/>
                    <a:gd name="T15" fmla="*/ 1 h 91"/>
                    <a:gd name="T16" fmla="*/ 3 w 90"/>
                    <a:gd name="T17" fmla="*/ 2 h 91"/>
                    <a:gd name="T18" fmla="*/ 3 w 90"/>
                    <a:gd name="T19" fmla="*/ 2 h 91"/>
                    <a:gd name="T20" fmla="*/ 3 w 90"/>
                    <a:gd name="T21" fmla="*/ 2 h 91"/>
                    <a:gd name="T22" fmla="*/ 2 w 90"/>
                    <a:gd name="T23" fmla="*/ 3 h 91"/>
                    <a:gd name="T24" fmla="*/ 1 w 90"/>
                    <a:gd name="T25" fmla="*/ 3 h 9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90"/>
                    <a:gd name="T40" fmla="*/ 0 h 91"/>
                    <a:gd name="T41" fmla="*/ 90 w 90"/>
                    <a:gd name="T42" fmla="*/ 91 h 9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90" h="91">
                      <a:moveTo>
                        <a:pt x="0" y="32"/>
                      </a:moveTo>
                      <a:lnTo>
                        <a:pt x="5" y="26"/>
                      </a:lnTo>
                      <a:lnTo>
                        <a:pt x="21" y="19"/>
                      </a:lnTo>
                      <a:lnTo>
                        <a:pt x="37" y="7"/>
                      </a:lnTo>
                      <a:lnTo>
                        <a:pt x="53" y="0"/>
                      </a:lnTo>
                      <a:lnTo>
                        <a:pt x="66" y="4"/>
                      </a:lnTo>
                      <a:lnTo>
                        <a:pt x="78" y="15"/>
                      </a:lnTo>
                      <a:lnTo>
                        <a:pt x="87" y="32"/>
                      </a:lnTo>
                      <a:lnTo>
                        <a:pt x="90" y="48"/>
                      </a:lnTo>
                      <a:lnTo>
                        <a:pt x="82" y="58"/>
                      </a:lnTo>
                      <a:lnTo>
                        <a:pt x="70" y="67"/>
                      </a:lnTo>
                      <a:lnTo>
                        <a:pt x="54" y="75"/>
                      </a:lnTo>
                      <a:lnTo>
                        <a:pt x="39" y="9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40" name="Group 30"/>
              <p:cNvGrpSpPr>
                <a:grpSpLocks/>
              </p:cNvGrpSpPr>
              <p:nvPr/>
            </p:nvGrpSpPr>
            <p:grpSpPr bwMode="auto">
              <a:xfrm>
                <a:off x="2439" y="2341"/>
                <a:ext cx="1178" cy="1173"/>
                <a:chOff x="2439" y="2341"/>
                <a:chExt cx="1178" cy="1173"/>
              </a:xfrm>
            </p:grpSpPr>
            <p:sp>
              <p:nvSpPr>
                <p:cNvPr id="4159" name="Freeform 31"/>
                <p:cNvSpPr>
                  <a:spLocks/>
                </p:cNvSpPr>
                <p:nvPr/>
              </p:nvSpPr>
              <p:spPr bwMode="auto">
                <a:xfrm>
                  <a:off x="2439" y="2341"/>
                  <a:ext cx="1178" cy="1173"/>
                </a:xfrm>
                <a:custGeom>
                  <a:avLst/>
                  <a:gdLst>
                    <a:gd name="T0" fmla="*/ 18 w 1178"/>
                    <a:gd name="T1" fmla="*/ 67 h 1173"/>
                    <a:gd name="T2" fmla="*/ 79 w 1178"/>
                    <a:gd name="T3" fmla="*/ 201 h 1173"/>
                    <a:gd name="T4" fmla="*/ 109 w 1178"/>
                    <a:gd name="T5" fmla="*/ 284 h 1173"/>
                    <a:gd name="T6" fmla="*/ 132 w 1178"/>
                    <a:gd name="T7" fmla="*/ 380 h 1173"/>
                    <a:gd name="T8" fmla="*/ 124 w 1178"/>
                    <a:gd name="T9" fmla="*/ 582 h 1173"/>
                    <a:gd name="T10" fmla="*/ 71 w 1178"/>
                    <a:gd name="T11" fmla="*/ 769 h 1173"/>
                    <a:gd name="T12" fmla="*/ 10 w 1178"/>
                    <a:gd name="T13" fmla="*/ 970 h 1173"/>
                    <a:gd name="T14" fmla="*/ 19 w 1178"/>
                    <a:gd name="T15" fmla="*/ 1035 h 1173"/>
                    <a:gd name="T16" fmla="*/ 38 w 1178"/>
                    <a:gd name="T17" fmla="*/ 1093 h 1173"/>
                    <a:gd name="T18" fmla="*/ 86 w 1178"/>
                    <a:gd name="T19" fmla="*/ 1102 h 1173"/>
                    <a:gd name="T20" fmla="*/ 441 w 1178"/>
                    <a:gd name="T21" fmla="*/ 1093 h 1173"/>
                    <a:gd name="T22" fmla="*/ 677 w 1178"/>
                    <a:gd name="T23" fmla="*/ 1156 h 1173"/>
                    <a:gd name="T24" fmla="*/ 931 w 1178"/>
                    <a:gd name="T25" fmla="*/ 1173 h 1173"/>
                    <a:gd name="T26" fmla="*/ 1065 w 1178"/>
                    <a:gd name="T27" fmla="*/ 1163 h 1173"/>
                    <a:gd name="T28" fmla="*/ 1147 w 1178"/>
                    <a:gd name="T29" fmla="*/ 1089 h 1173"/>
                    <a:gd name="T30" fmla="*/ 1178 w 1178"/>
                    <a:gd name="T31" fmla="*/ 1030 h 1173"/>
                    <a:gd name="T32" fmla="*/ 1142 w 1178"/>
                    <a:gd name="T33" fmla="*/ 920 h 1173"/>
                    <a:gd name="T34" fmla="*/ 1108 w 1178"/>
                    <a:gd name="T35" fmla="*/ 894 h 1173"/>
                    <a:gd name="T36" fmla="*/ 1101 w 1178"/>
                    <a:gd name="T37" fmla="*/ 887 h 1173"/>
                    <a:gd name="T38" fmla="*/ 1075 w 1178"/>
                    <a:gd name="T39" fmla="*/ 872 h 1173"/>
                    <a:gd name="T40" fmla="*/ 969 w 1178"/>
                    <a:gd name="T41" fmla="*/ 834 h 1173"/>
                    <a:gd name="T42" fmla="*/ 892 w 1178"/>
                    <a:gd name="T43" fmla="*/ 824 h 1173"/>
                    <a:gd name="T44" fmla="*/ 835 w 1178"/>
                    <a:gd name="T45" fmla="*/ 779 h 1173"/>
                    <a:gd name="T46" fmla="*/ 803 w 1178"/>
                    <a:gd name="T47" fmla="*/ 769 h 1173"/>
                    <a:gd name="T48" fmla="*/ 724 w 1178"/>
                    <a:gd name="T49" fmla="*/ 743 h 1173"/>
                    <a:gd name="T50" fmla="*/ 654 w 1178"/>
                    <a:gd name="T51" fmla="*/ 738 h 1173"/>
                    <a:gd name="T52" fmla="*/ 609 w 1178"/>
                    <a:gd name="T53" fmla="*/ 716 h 1173"/>
                    <a:gd name="T54" fmla="*/ 547 w 1178"/>
                    <a:gd name="T55" fmla="*/ 584 h 1173"/>
                    <a:gd name="T56" fmla="*/ 534 w 1178"/>
                    <a:gd name="T57" fmla="*/ 455 h 1173"/>
                    <a:gd name="T58" fmla="*/ 511 w 1178"/>
                    <a:gd name="T59" fmla="*/ 365 h 1173"/>
                    <a:gd name="T60" fmla="*/ 458 w 1178"/>
                    <a:gd name="T61" fmla="*/ 0 h 1173"/>
                    <a:gd name="T62" fmla="*/ 71 w 1178"/>
                    <a:gd name="T63" fmla="*/ 37 h 1173"/>
                    <a:gd name="T64" fmla="*/ 18 w 1178"/>
                    <a:gd name="T65" fmla="*/ 67 h 117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78"/>
                    <a:gd name="T100" fmla="*/ 0 h 1173"/>
                    <a:gd name="T101" fmla="*/ 1178 w 1178"/>
                    <a:gd name="T102" fmla="*/ 1173 h 1173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78" h="1173">
                      <a:moveTo>
                        <a:pt x="18" y="67"/>
                      </a:moveTo>
                      <a:cubicBezTo>
                        <a:pt x="34" y="113"/>
                        <a:pt x="57" y="158"/>
                        <a:pt x="79" y="201"/>
                      </a:cubicBezTo>
                      <a:cubicBezTo>
                        <a:pt x="93" y="229"/>
                        <a:pt x="90" y="256"/>
                        <a:pt x="109" y="284"/>
                      </a:cubicBezTo>
                      <a:cubicBezTo>
                        <a:pt x="117" y="316"/>
                        <a:pt x="123" y="348"/>
                        <a:pt x="132" y="380"/>
                      </a:cubicBezTo>
                      <a:cubicBezTo>
                        <a:pt x="129" y="448"/>
                        <a:pt x="128" y="515"/>
                        <a:pt x="124" y="582"/>
                      </a:cubicBezTo>
                      <a:cubicBezTo>
                        <a:pt x="120" y="644"/>
                        <a:pt x="90" y="710"/>
                        <a:pt x="71" y="769"/>
                      </a:cubicBezTo>
                      <a:cubicBezTo>
                        <a:pt x="49" y="835"/>
                        <a:pt x="33" y="904"/>
                        <a:pt x="10" y="970"/>
                      </a:cubicBezTo>
                      <a:cubicBezTo>
                        <a:pt x="0" y="1030"/>
                        <a:pt x="14" y="1015"/>
                        <a:pt x="19" y="1035"/>
                      </a:cubicBezTo>
                      <a:cubicBezTo>
                        <a:pt x="24" y="1055"/>
                        <a:pt x="27" y="1082"/>
                        <a:pt x="38" y="1093"/>
                      </a:cubicBezTo>
                      <a:cubicBezTo>
                        <a:pt x="48" y="1111"/>
                        <a:pt x="65" y="1101"/>
                        <a:pt x="86" y="1102"/>
                      </a:cubicBezTo>
                      <a:cubicBezTo>
                        <a:pt x="150" y="1103"/>
                        <a:pt x="343" y="1084"/>
                        <a:pt x="441" y="1093"/>
                      </a:cubicBezTo>
                      <a:cubicBezTo>
                        <a:pt x="539" y="1102"/>
                        <a:pt x="595" y="1143"/>
                        <a:pt x="677" y="1156"/>
                      </a:cubicBezTo>
                      <a:cubicBezTo>
                        <a:pt x="739" y="1162"/>
                        <a:pt x="870" y="1161"/>
                        <a:pt x="931" y="1173"/>
                      </a:cubicBezTo>
                      <a:cubicBezTo>
                        <a:pt x="992" y="1171"/>
                        <a:pt x="1005" y="1170"/>
                        <a:pt x="1065" y="1163"/>
                      </a:cubicBezTo>
                      <a:cubicBezTo>
                        <a:pt x="1083" y="1162"/>
                        <a:pt x="1127" y="1104"/>
                        <a:pt x="1147" y="1089"/>
                      </a:cubicBezTo>
                      <a:cubicBezTo>
                        <a:pt x="1156" y="1066"/>
                        <a:pt x="1169" y="1053"/>
                        <a:pt x="1178" y="1030"/>
                      </a:cubicBezTo>
                      <a:cubicBezTo>
                        <a:pt x="1177" y="1020"/>
                        <a:pt x="1157" y="945"/>
                        <a:pt x="1142" y="920"/>
                      </a:cubicBezTo>
                      <a:cubicBezTo>
                        <a:pt x="1137" y="912"/>
                        <a:pt x="1112" y="874"/>
                        <a:pt x="1108" y="894"/>
                      </a:cubicBezTo>
                      <a:cubicBezTo>
                        <a:pt x="1086" y="870"/>
                        <a:pt x="1106" y="891"/>
                        <a:pt x="1101" y="887"/>
                      </a:cubicBezTo>
                      <a:cubicBezTo>
                        <a:pt x="1096" y="883"/>
                        <a:pt x="1097" y="881"/>
                        <a:pt x="1075" y="872"/>
                      </a:cubicBezTo>
                      <a:cubicBezTo>
                        <a:pt x="1032" y="843"/>
                        <a:pt x="1018" y="849"/>
                        <a:pt x="969" y="834"/>
                      </a:cubicBezTo>
                      <a:cubicBezTo>
                        <a:pt x="939" y="813"/>
                        <a:pt x="925" y="840"/>
                        <a:pt x="892" y="824"/>
                      </a:cubicBezTo>
                      <a:cubicBezTo>
                        <a:pt x="884" y="820"/>
                        <a:pt x="842" y="785"/>
                        <a:pt x="835" y="779"/>
                      </a:cubicBezTo>
                      <a:cubicBezTo>
                        <a:pt x="827" y="772"/>
                        <a:pt x="812" y="775"/>
                        <a:pt x="803" y="769"/>
                      </a:cubicBezTo>
                      <a:cubicBezTo>
                        <a:pt x="783" y="757"/>
                        <a:pt x="738" y="772"/>
                        <a:pt x="724" y="743"/>
                      </a:cubicBezTo>
                      <a:cubicBezTo>
                        <a:pt x="720" y="760"/>
                        <a:pt x="660" y="743"/>
                        <a:pt x="654" y="738"/>
                      </a:cubicBezTo>
                      <a:cubicBezTo>
                        <a:pt x="640" y="727"/>
                        <a:pt x="622" y="728"/>
                        <a:pt x="609" y="716"/>
                      </a:cubicBezTo>
                      <a:cubicBezTo>
                        <a:pt x="583" y="690"/>
                        <a:pt x="573" y="610"/>
                        <a:pt x="547" y="584"/>
                      </a:cubicBezTo>
                      <a:cubicBezTo>
                        <a:pt x="525" y="523"/>
                        <a:pt x="564" y="505"/>
                        <a:pt x="534" y="455"/>
                      </a:cubicBezTo>
                      <a:cubicBezTo>
                        <a:pt x="519" y="431"/>
                        <a:pt x="516" y="392"/>
                        <a:pt x="511" y="365"/>
                      </a:cubicBezTo>
                      <a:cubicBezTo>
                        <a:pt x="511" y="364"/>
                        <a:pt x="541" y="54"/>
                        <a:pt x="458" y="0"/>
                      </a:cubicBezTo>
                      <a:cubicBezTo>
                        <a:pt x="327" y="7"/>
                        <a:pt x="199" y="21"/>
                        <a:pt x="71" y="37"/>
                      </a:cubicBezTo>
                      <a:cubicBezTo>
                        <a:pt x="23" y="68"/>
                        <a:pt x="44" y="67"/>
                        <a:pt x="18" y="6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0" name="Freeform 32"/>
                <p:cNvSpPr>
                  <a:spLocks/>
                </p:cNvSpPr>
                <p:nvPr/>
              </p:nvSpPr>
              <p:spPr bwMode="auto">
                <a:xfrm>
                  <a:off x="2542" y="3046"/>
                  <a:ext cx="202" cy="384"/>
                </a:xfrm>
                <a:custGeom>
                  <a:avLst/>
                  <a:gdLst>
                    <a:gd name="T0" fmla="*/ 0 w 416"/>
                    <a:gd name="T1" fmla="*/ 0 h 544"/>
                    <a:gd name="T2" fmla="*/ 41 w 416"/>
                    <a:gd name="T3" fmla="*/ 32 h 544"/>
                    <a:gd name="T4" fmla="*/ 36 w 416"/>
                    <a:gd name="T5" fmla="*/ 191 h 544"/>
                    <a:gd name="T6" fmla="*/ 0 60000 65536"/>
                    <a:gd name="T7" fmla="*/ 0 60000 65536"/>
                    <a:gd name="T8" fmla="*/ 0 60000 65536"/>
                    <a:gd name="T9" fmla="*/ 0 w 416"/>
                    <a:gd name="T10" fmla="*/ 0 h 544"/>
                    <a:gd name="T11" fmla="*/ 416 w 416"/>
                    <a:gd name="T12" fmla="*/ 544 h 5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16" h="544">
                      <a:moveTo>
                        <a:pt x="0" y="0"/>
                      </a:moveTo>
                      <a:cubicBezTo>
                        <a:pt x="155" y="0"/>
                        <a:pt x="310" y="0"/>
                        <a:pt x="363" y="91"/>
                      </a:cubicBezTo>
                      <a:cubicBezTo>
                        <a:pt x="416" y="182"/>
                        <a:pt x="325" y="469"/>
                        <a:pt x="317" y="544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41" name="Group 33"/>
              <p:cNvGrpSpPr>
                <a:grpSpLocks/>
              </p:cNvGrpSpPr>
              <p:nvPr/>
            </p:nvGrpSpPr>
            <p:grpSpPr bwMode="auto">
              <a:xfrm rot="266136">
                <a:off x="3651" y="2840"/>
                <a:ext cx="1723" cy="724"/>
                <a:chOff x="793" y="2115"/>
                <a:chExt cx="2313" cy="1087"/>
              </a:xfrm>
            </p:grpSpPr>
            <p:sp>
              <p:nvSpPr>
                <p:cNvPr id="4142" name="AutoShape 34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93" y="2115"/>
                  <a:ext cx="2313" cy="10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143" name="Freeform 35"/>
                <p:cNvSpPr>
                  <a:spLocks/>
                </p:cNvSpPr>
                <p:nvPr/>
              </p:nvSpPr>
              <p:spPr bwMode="auto">
                <a:xfrm>
                  <a:off x="809" y="2136"/>
                  <a:ext cx="2281" cy="1045"/>
                </a:xfrm>
                <a:custGeom>
                  <a:avLst/>
                  <a:gdLst>
                    <a:gd name="T0" fmla="*/ 3 w 9124"/>
                    <a:gd name="T1" fmla="*/ 62 h 4182"/>
                    <a:gd name="T2" fmla="*/ 1 w 9124"/>
                    <a:gd name="T3" fmla="*/ 59 h 4182"/>
                    <a:gd name="T4" fmla="*/ 0 w 9124"/>
                    <a:gd name="T5" fmla="*/ 53 h 4182"/>
                    <a:gd name="T6" fmla="*/ 0 w 9124"/>
                    <a:gd name="T7" fmla="*/ 50 h 4182"/>
                    <a:gd name="T8" fmla="*/ 1 w 9124"/>
                    <a:gd name="T9" fmla="*/ 47 h 4182"/>
                    <a:gd name="T10" fmla="*/ 1 w 9124"/>
                    <a:gd name="T11" fmla="*/ 39 h 4182"/>
                    <a:gd name="T12" fmla="*/ 1 w 9124"/>
                    <a:gd name="T13" fmla="*/ 30 h 4182"/>
                    <a:gd name="T14" fmla="*/ 2 w 9124"/>
                    <a:gd name="T15" fmla="*/ 22 h 4182"/>
                    <a:gd name="T16" fmla="*/ 5 w 9124"/>
                    <a:gd name="T17" fmla="*/ 19 h 4182"/>
                    <a:gd name="T18" fmla="*/ 6 w 9124"/>
                    <a:gd name="T19" fmla="*/ 18 h 4182"/>
                    <a:gd name="T20" fmla="*/ 14 w 9124"/>
                    <a:gd name="T21" fmla="*/ 22 h 4182"/>
                    <a:gd name="T22" fmla="*/ 23 w 9124"/>
                    <a:gd name="T23" fmla="*/ 23 h 4182"/>
                    <a:gd name="T24" fmla="*/ 32 w 9124"/>
                    <a:gd name="T25" fmla="*/ 23 h 4182"/>
                    <a:gd name="T26" fmla="*/ 40 w 9124"/>
                    <a:gd name="T27" fmla="*/ 20 h 4182"/>
                    <a:gd name="T28" fmla="*/ 37 w 9124"/>
                    <a:gd name="T29" fmla="*/ 14 h 4182"/>
                    <a:gd name="T30" fmla="*/ 36 w 9124"/>
                    <a:gd name="T31" fmla="*/ 12 h 4182"/>
                    <a:gd name="T32" fmla="*/ 36 w 9124"/>
                    <a:gd name="T33" fmla="*/ 9 h 4182"/>
                    <a:gd name="T34" fmla="*/ 40 w 9124"/>
                    <a:gd name="T35" fmla="*/ 5 h 4182"/>
                    <a:gd name="T36" fmla="*/ 49 w 9124"/>
                    <a:gd name="T37" fmla="*/ 0 h 4182"/>
                    <a:gd name="T38" fmla="*/ 55 w 9124"/>
                    <a:gd name="T39" fmla="*/ 9 h 4182"/>
                    <a:gd name="T40" fmla="*/ 58 w 9124"/>
                    <a:gd name="T41" fmla="*/ 12 h 4182"/>
                    <a:gd name="T42" fmla="*/ 62 w 9124"/>
                    <a:gd name="T43" fmla="*/ 14 h 4182"/>
                    <a:gd name="T44" fmla="*/ 64 w 9124"/>
                    <a:gd name="T45" fmla="*/ 14 h 4182"/>
                    <a:gd name="T46" fmla="*/ 66 w 9124"/>
                    <a:gd name="T47" fmla="*/ 16 h 4182"/>
                    <a:gd name="T48" fmla="*/ 71 w 9124"/>
                    <a:gd name="T49" fmla="*/ 19 h 4182"/>
                    <a:gd name="T50" fmla="*/ 73 w 9124"/>
                    <a:gd name="T51" fmla="*/ 20 h 4182"/>
                    <a:gd name="T52" fmla="*/ 75 w 9124"/>
                    <a:gd name="T53" fmla="*/ 22 h 4182"/>
                    <a:gd name="T54" fmla="*/ 80 w 9124"/>
                    <a:gd name="T55" fmla="*/ 25 h 4182"/>
                    <a:gd name="T56" fmla="*/ 82 w 9124"/>
                    <a:gd name="T57" fmla="*/ 25 h 4182"/>
                    <a:gd name="T58" fmla="*/ 84 w 9124"/>
                    <a:gd name="T59" fmla="*/ 27 h 4182"/>
                    <a:gd name="T60" fmla="*/ 89 w 9124"/>
                    <a:gd name="T61" fmla="*/ 29 h 4182"/>
                    <a:gd name="T62" fmla="*/ 91 w 9124"/>
                    <a:gd name="T63" fmla="*/ 30 h 4182"/>
                    <a:gd name="T64" fmla="*/ 93 w 9124"/>
                    <a:gd name="T65" fmla="*/ 31 h 4182"/>
                    <a:gd name="T66" fmla="*/ 99 w 9124"/>
                    <a:gd name="T67" fmla="*/ 33 h 4182"/>
                    <a:gd name="T68" fmla="*/ 101 w 9124"/>
                    <a:gd name="T69" fmla="*/ 33 h 4182"/>
                    <a:gd name="T70" fmla="*/ 103 w 9124"/>
                    <a:gd name="T71" fmla="*/ 34 h 4182"/>
                    <a:gd name="T72" fmla="*/ 107 w 9124"/>
                    <a:gd name="T73" fmla="*/ 37 h 4182"/>
                    <a:gd name="T74" fmla="*/ 120 w 9124"/>
                    <a:gd name="T75" fmla="*/ 39 h 4182"/>
                    <a:gd name="T76" fmla="*/ 130 w 9124"/>
                    <a:gd name="T77" fmla="*/ 41 h 4182"/>
                    <a:gd name="T78" fmla="*/ 138 w 9124"/>
                    <a:gd name="T79" fmla="*/ 45 h 4182"/>
                    <a:gd name="T80" fmla="*/ 140 w 9124"/>
                    <a:gd name="T81" fmla="*/ 47 h 4182"/>
                    <a:gd name="T82" fmla="*/ 141 w 9124"/>
                    <a:gd name="T83" fmla="*/ 48 h 4182"/>
                    <a:gd name="T84" fmla="*/ 142 w 9124"/>
                    <a:gd name="T85" fmla="*/ 51 h 4182"/>
                    <a:gd name="T86" fmla="*/ 143 w 9124"/>
                    <a:gd name="T87" fmla="*/ 56 h 4182"/>
                    <a:gd name="T88" fmla="*/ 142 w 9124"/>
                    <a:gd name="T89" fmla="*/ 61 h 4182"/>
                    <a:gd name="T90" fmla="*/ 141 w 9124"/>
                    <a:gd name="T91" fmla="*/ 62 h 4182"/>
                    <a:gd name="T92" fmla="*/ 115 w 9124"/>
                    <a:gd name="T93" fmla="*/ 64 h 4182"/>
                    <a:gd name="T94" fmla="*/ 81 w 9124"/>
                    <a:gd name="T95" fmla="*/ 65 h 4182"/>
                    <a:gd name="T96" fmla="*/ 47 w 9124"/>
                    <a:gd name="T97" fmla="*/ 65 h 4182"/>
                    <a:gd name="T98" fmla="*/ 4 w 9124"/>
                    <a:gd name="T99" fmla="*/ 62 h 418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9124"/>
                    <a:gd name="T151" fmla="*/ 0 h 4182"/>
                    <a:gd name="T152" fmla="*/ 9124 w 9124"/>
                    <a:gd name="T153" fmla="*/ 4182 h 418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9124" h="4182">
                      <a:moveTo>
                        <a:pt x="243" y="3992"/>
                      </a:moveTo>
                      <a:lnTo>
                        <a:pt x="217" y="3989"/>
                      </a:lnTo>
                      <a:lnTo>
                        <a:pt x="193" y="3981"/>
                      </a:lnTo>
                      <a:lnTo>
                        <a:pt x="171" y="3968"/>
                      </a:lnTo>
                      <a:lnTo>
                        <a:pt x="151" y="3952"/>
                      </a:lnTo>
                      <a:lnTo>
                        <a:pt x="114" y="3910"/>
                      </a:lnTo>
                      <a:lnTo>
                        <a:pt x="83" y="3857"/>
                      </a:lnTo>
                      <a:lnTo>
                        <a:pt x="58" y="3795"/>
                      </a:lnTo>
                      <a:lnTo>
                        <a:pt x="38" y="3726"/>
                      </a:lnTo>
                      <a:lnTo>
                        <a:pt x="23" y="3653"/>
                      </a:lnTo>
                      <a:lnTo>
                        <a:pt x="11" y="3576"/>
                      </a:lnTo>
                      <a:lnTo>
                        <a:pt x="0" y="3428"/>
                      </a:lnTo>
                      <a:lnTo>
                        <a:pt x="4" y="3300"/>
                      </a:lnTo>
                      <a:lnTo>
                        <a:pt x="10" y="3249"/>
                      </a:lnTo>
                      <a:lnTo>
                        <a:pt x="17" y="3209"/>
                      </a:lnTo>
                      <a:lnTo>
                        <a:pt x="26" y="3184"/>
                      </a:lnTo>
                      <a:lnTo>
                        <a:pt x="32" y="3177"/>
                      </a:lnTo>
                      <a:lnTo>
                        <a:pt x="38" y="3174"/>
                      </a:lnTo>
                      <a:lnTo>
                        <a:pt x="36" y="3100"/>
                      </a:lnTo>
                      <a:lnTo>
                        <a:pt x="43" y="3026"/>
                      </a:lnTo>
                      <a:lnTo>
                        <a:pt x="58" y="2955"/>
                      </a:lnTo>
                      <a:lnTo>
                        <a:pt x="84" y="2885"/>
                      </a:lnTo>
                      <a:lnTo>
                        <a:pt x="50" y="2708"/>
                      </a:lnTo>
                      <a:lnTo>
                        <a:pt x="28" y="2535"/>
                      </a:lnTo>
                      <a:lnTo>
                        <a:pt x="17" y="2368"/>
                      </a:lnTo>
                      <a:lnTo>
                        <a:pt x="16" y="2206"/>
                      </a:lnTo>
                      <a:lnTo>
                        <a:pt x="24" y="2052"/>
                      </a:lnTo>
                      <a:lnTo>
                        <a:pt x="39" y="1908"/>
                      </a:lnTo>
                      <a:lnTo>
                        <a:pt x="62" y="1771"/>
                      </a:lnTo>
                      <a:lnTo>
                        <a:pt x="90" y="1647"/>
                      </a:lnTo>
                      <a:lnTo>
                        <a:pt x="122" y="1535"/>
                      </a:lnTo>
                      <a:lnTo>
                        <a:pt x="157" y="1436"/>
                      </a:lnTo>
                      <a:lnTo>
                        <a:pt x="194" y="1352"/>
                      </a:lnTo>
                      <a:lnTo>
                        <a:pt x="232" y="1283"/>
                      </a:lnTo>
                      <a:lnTo>
                        <a:pt x="270" y="1231"/>
                      </a:lnTo>
                      <a:lnTo>
                        <a:pt x="306" y="1197"/>
                      </a:lnTo>
                      <a:lnTo>
                        <a:pt x="324" y="1187"/>
                      </a:lnTo>
                      <a:lnTo>
                        <a:pt x="340" y="1181"/>
                      </a:lnTo>
                      <a:lnTo>
                        <a:pt x="357" y="1181"/>
                      </a:lnTo>
                      <a:lnTo>
                        <a:pt x="371" y="1187"/>
                      </a:lnTo>
                      <a:lnTo>
                        <a:pt x="500" y="1257"/>
                      </a:lnTo>
                      <a:lnTo>
                        <a:pt x="633" y="1317"/>
                      </a:lnTo>
                      <a:lnTo>
                        <a:pt x="768" y="1369"/>
                      </a:lnTo>
                      <a:lnTo>
                        <a:pt x="906" y="1413"/>
                      </a:lnTo>
                      <a:lnTo>
                        <a:pt x="1044" y="1448"/>
                      </a:lnTo>
                      <a:lnTo>
                        <a:pt x="1185" y="1475"/>
                      </a:lnTo>
                      <a:lnTo>
                        <a:pt x="1328" y="1493"/>
                      </a:lnTo>
                      <a:lnTo>
                        <a:pt x="1470" y="1502"/>
                      </a:lnTo>
                      <a:lnTo>
                        <a:pt x="1612" y="1503"/>
                      </a:lnTo>
                      <a:lnTo>
                        <a:pt x="1755" y="1496"/>
                      </a:lnTo>
                      <a:lnTo>
                        <a:pt x="1898" y="1480"/>
                      </a:lnTo>
                      <a:lnTo>
                        <a:pt x="2039" y="1455"/>
                      </a:lnTo>
                      <a:lnTo>
                        <a:pt x="2179" y="1421"/>
                      </a:lnTo>
                      <a:lnTo>
                        <a:pt x="2317" y="1380"/>
                      </a:lnTo>
                      <a:lnTo>
                        <a:pt x="2455" y="1328"/>
                      </a:lnTo>
                      <a:lnTo>
                        <a:pt x="2589" y="1270"/>
                      </a:lnTo>
                      <a:lnTo>
                        <a:pt x="2498" y="1146"/>
                      </a:lnTo>
                      <a:lnTo>
                        <a:pt x="2425" y="1033"/>
                      </a:lnTo>
                      <a:lnTo>
                        <a:pt x="2396" y="980"/>
                      </a:lnTo>
                      <a:lnTo>
                        <a:pt x="2371" y="930"/>
                      </a:lnTo>
                      <a:lnTo>
                        <a:pt x="2351" y="882"/>
                      </a:lnTo>
                      <a:lnTo>
                        <a:pt x="2335" y="836"/>
                      </a:lnTo>
                      <a:lnTo>
                        <a:pt x="2323" y="791"/>
                      </a:lnTo>
                      <a:lnTo>
                        <a:pt x="2316" y="749"/>
                      </a:lnTo>
                      <a:lnTo>
                        <a:pt x="2313" y="708"/>
                      </a:lnTo>
                      <a:lnTo>
                        <a:pt x="2314" y="669"/>
                      </a:lnTo>
                      <a:lnTo>
                        <a:pt x="2329" y="594"/>
                      </a:lnTo>
                      <a:lnTo>
                        <a:pt x="2342" y="559"/>
                      </a:lnTo>
                      <a:lnTo>
                        <a:pt x="2360" y="523"/>
                      </a:lnTo>
                      <a:lnTo>
                        <a:pt x="2407" y="456"/>
                      </a:lnTo>
                      <a:lnTo>
                        <a:pt x="2469" y="393"/>
                      </a:lnTo>
                      <a:lnTo>
                        <a:pt x="2547" y="329"/>
                      </a:lnTo>
                      <a:lnTo>
                        <a:pt x="2638" y="267"/>
                      </a:lnTo>
                      <a:lnTo>
                        <a:pt x="2744" y="204"/>
                      </a:lnTo>
                      <a:lnTo>
                        <a:pt x="2865" y="139"/>
                      </a:lnTo>
                      <a:lnTo>
                        <a:pt x="3146" y="0"/>
                      </a:lnTo>
                      <a:lnTo>
                        <a:pt x="3248" y="178"/>
                      </a:lnTo>
                      <a:lnTo>
                        <a:pt x="3356" y="351"/>
                      </a:lnTo>
                      <a:lnTo>
                        <a:pt x="3466" y="523"/>
                      </a:lnTo>
                      <a:lnTo>
                        <a:pt x="3517" y="612"/>
                      </a:lnTo>
                      <a:lnTo>
                        <a:pt x="3567" y="701"/>
                      </a:lnTo>
                      <a:lnTo>
                        <a:pt x="3619" y="709"/>
                      </a:lnTo>
                      <a:lnTo>
                        <a:pt x="3670" y="725"/>
                      </a:lnTo>
                      <a:lnTo>
                        <a:pt x="3721" y="749"/>
                      </a:lnTo>
                      <a:lnTo>
                        <a:pt x="3770" y="778"/>
                      </a:lnTo>
                      <a:lnTo>
                        <a:pt x="3869" y="845"/>
                      </a:lnTo>
                      <a:lnTo>
                        <a:pt x="3963" y="912"/>
                      </a:lnTo>
                      <a:lnTo>
                        <a:pt x="3965" y="901"/>
                      </a:lnTo>
                      <a:lnTo>
                        <a:pt x="3972" y="894"/>
                      </a:lnTo>
                      <a:lnTo>
                        <a:pt x="4003" y="892"/>
                      </a:lnTo>
                      <a:lnTo>
                        <a:pt x="4045" y="908"/>
                      </a:lnTo>
                      <a:lnTo>
                        <a:pt x="4097" y="935"/>
                      </a:lnTo>
                      <a:lnTo>
                        <a:pt x="4147" y="969"/>
                      </a:lnTo>
                      <a:lnTo>
                        <a:pt x="4193" y="1006"/>
                      </a:lnTo>
                      <a:lnTo>
                        <a:pt x="4226" y="1044"/>
                      </a:lnTo>
                      <a:lnTo>
                        <a:pt x="4236" y="1063"/>
                      </a:lnTo>
                      <a:lnTo>
                        <a:pt x="4240" y="1079"/>
                      </a:lnTo>
                      <a:lnTo>
                        <a:pt x="4540" y="1254"/>
                      </a:lnTo>
                      <a:lnTo>
                        <a:pt x="4541" y="1240"/>
                      </a:lnTo>
                      <a:lnTo>
                        <a:pt x="4549" y="1232"/>
                      </a:lnTo>
                      <a:lnTo>
                        <a:pt x="4562" y="1230"/>
                      </a:lnTo>
                      <a:lnTo>
                        <a:pt x="4579" y="1230"/>
                      </a:lnTo>
                      <a:lnTo>
                        <a:pt x="4622" y="1244"/>
                      </a:lnTo>
                      <a:lnTo>
                        <a:pt x="4673" y="1270"/>
                      </a:lnTo>
                      <a:lnTo>
                        <a:pt x="4723" y="1304"/>
                      </a:lnTo>
                      <a:lnTo>
                        <a:pt x="4769" y="1344"/>
                      </a:lnTo>
                      <a:lnTo>
                        <a:pt x="4803" y="1385"/>
                      </a:lnTo>
                      <a:lnTo>
                        <a:pt x="4813" y="1405"/>
                      </a:lnTo>
                      <a:lnTo>
                        <a:pt x="4817" y="1425"/>
                      </a:lnTo>
                      <a:lnTo>
                        <a:pt x="5111" y="1607"/>
                      </a:lnTo>
                      <a:lnTo>
                        <a:pt x="5114" y="1594"/>
                      </a:lnTo>
                      <a:lnTo>
                        <a:pt x="5121" y="1587"/>
                      </a:lnTo>
                      <a:lnTo>
                        <a:pt x="5134" y="1585"/>
                      </a:lnTo>
                      <a:lnTo>
                        <a:pt x="5151" y="1586"/>
                      </a:lnTo>
                      <a:lnTo>
                        <a:pt x="5194" y="1600"/>
                      </a:lnTo>
                      <a:lnTo>
                        <a:pt x="5245" y="1624"/>
                      </a:lnTo>
                      <a:lnTo>
                        <a:pt x="5296" y="1657"/>
                      </a:lnTo>
                      <a:lnTo>
                        <a:pt x="5342" y="1694"/>
                      </a:lnTo>
                      <a:lnTo>
                        <a:pt x="5375" y="1729"/>
                      </a:lnTo>
                      <a:lnTo>
                        <a:pt x="5384" y="1746"/>
                      </a:lnTo>
                      <a:lnTo>
                        <a:pt x="5389" y="1761"/>
                      </a:lnTo>
                      <a:lnTo>
                        <a:pt x="5707" y="1915"/>
                      </a:lnTo>
                      <a:lnTo>
                        <a:pt x="5710" y="1903"/>
                      </a:lnTo>
                      <a:lnTo>
                        <a:pt x="5717" y="1895"/>
                      </a:lnTo>
                      <a:lnTo>
                        <a:pt x="5730" y="1890"/>
                      </a:lnTo>
                      <a:lnTo>
                        <a:pt x="5746" y="1889"/>
                      </a:lnTo>
                      <a:lnTo>
                        <a:pt x="5788" y="1897"/>
                      </a:lnTo>
                      <a:lnTo>
                        <a:pt x="5839" y="1914"/>
                      </a:lnTo>
                      <a:lnTo>
                        <a:pt x="5890" y="1938"/>
                      </a:lnTo>
                      <a:lnTo>
                        <a:pt x="5934" y="1969"/>
                      </a:lnTo>
                      <a:lnTo>
                        <a:pt x="5966" y="2001"/>
                      </a:lnTo>
                      <a:lnTo>
                        <a:pt x="5976" y="2017"/>
                      </a:lnTo>
                      <a:lnTo>
                        <a:pt x="5980" y="2032"/>
                      </a:lnTo>
                      <a:lnTo>
                        <a:pt x="6357" y="2163"/>
                      </a:lnTo>
                      <a:lnTo>
                        <a:pt x="6359" y="2147"/>
                      </a:lnTo>
                      <a:lnTo>
                        <a:pt x="6367" y="2137"/>
                      </a:lnTo>
                      <a:lnTo>
                        <a:pt x="6378" y="2130"/>
                      </a:lnTo>
                      <a:lnTo>
                        <a:pt x="6395" y="2125"/>
                      </a:lnTo>
                      <a:lnTo>
                        <a:pt x="6436" y="2126"/>
                      </a:lnTo>
                      <a:lnTo>
                        <a:pt x="6484" y="2136"/>
                      </a:lnTo>
                      <a:lnTo>
                        <a:pt x="6532" y="2154"/>
                      </a:lnTo>
                      <a:lnTo>
                        <a:pt x="6576" y="2178"/>
                      </a:lnTo>
                      <a:lnTo>
                        <a:pt x="6607" y="2204"/>
                      </a:lnTo>
                      <a:lnTo>
                        <a:pt x="6616" y="2218"/>
                      </a:lnTo>
                      <a:lnTo>
                        <a:pt x="6621" y="2232"/>
                      </a:lnTo>
                      <a:lnTo>
                        <a:pt x="6702" y="2268"/>
                      </a:lnTo>
                      <a:lnTo>
                        <a:pt x="6782" y="2308"/>
                      </a:lnTo>
                      <a:lnTo>
                        <a:pt x="6859" y="2352"/>
                      </a:lnTo>
                      <a:lnTo>
                        <a:pt x="6934" y="2399"/>
                      </a:lnTo>
                      <a:lnTo>
                        <a:pt x="7232" y="2433"/>
                      </a:lnTo>
                      <a:lnTo>
                        <a:pt x="7549" y="2479"/>
                      </a:lnTo>
                      <a:lnTo>
                        <a:pt x="7711" y="2506"/>
                      </a:lnTo>
                      <a:lnTo>
                        <a:pt x="7872" y="2536"/>
                      </a:lnTo>
                      <a:lnTo>
                        <a:pt x="8030" y="2572"/>
                      </a:lnTo>
                      <a:lnTo>
                        <a:pt x="8183" y="2609"/>
                      </a:lnTo>
                      <a:lnTo>
                        <a:pt x="8329" y="2652"/>
                      </a:lnTo>
                      <a:lnTo>
                        <a:pt x="8465" y="2697"/>
                      </a:lnTo>
                      <a:lnTo>
                        <a:pt x="8591" y="2749"/>
                      </a:lnTo>
                      <a:lnTo>
                        <a:pt x="8702" y="2804"/>
                      </a:lnTo>
                      <a:lnTo>
                        <a:pt x="8798" y="2864"/>
                      </a:lnTo>
                      <a:lnTo>
                        <a:pt x="8840" y="2896"/>
                      </a:lnTo>
                      <a:lnTo>
                        <a:pt x="8876" y="2929"/>
                      </a:lnTo>
                      <a:lnTo>
                        <a:pt x="8909" y="2963"/>
                      </a:lnTo>
                      <a:lnTo>
                        <a:pt x="8935" y="2999"/>
                      </a:lnTo>
                      <a:lnTo>
                        <a:pt x="8957" y="3036"/>
                      </a:lnTo>
                      <a:lnTo>
                        <a:pt x="8973" y="3075"/>
                      </a:lnTo>
                      <a:lnTo>
                        <a:pt x="8982" y="3076"/>
                      </a:lnTo>
                      <a:lnTo>
                        <a:pt x="8993" y="3082"/>
                      </a:lnTo>
                      <a:lnTo>
                        <a:pt x="9014" y="3107"/>
                      </a:lnTo>
                      <a:lnTo>
                        <a:pt x="9035" y="3150"/>
                      </a:lnTo>
                      <a:lnTo>
                        <a:pt x="9056" y="3206"/>
                      </a:lnTo>
                      <a:lnTo>
                        <a:pt x="9075" y="3274"/>
                      </a:lnTo>
                      <a:lnTo>
                        <a:pt x="9093" y="3350"/>
                      </a:lnTo>
                      <a:lnTo>
                        <a:pt x="9107" y="3432"/>
                      </a:lnTo>
                      <a:lnTo>
                        <a:pt x="9117" y="3516"/>
                      </a:lnTo>
                      <a:lnTo>
                        <a:pt x="9123" y="3602"/>
                      </a:lnTo>
                      <a:lnTo>
                        <a:pt x="9124" y="3686"/>
                      </a:lnTo>
                      <a:lnTo>
                        <a:pt x="9118" y="3764"/>
                      </a:lnTo>
                      <a:lnTo>
                        <a:pt x="9106" y="3836"/>
                      </a:lnTo>
                      <a:lnTo>
                        <a:pt x="9084" y="3897"/>
                      </a:lnTo>
                      <a:lnTo>
                        <a:pt x="9055" y="3945"/>
                      </a:lnTo>
                      <a:lnTo>
                        <a:pt x="9036" y="3964"/>
                      </a:lnTo>
                      <a:lnTo>
                        <a:pt x="9015" y="3979"/>
                      </a:lnTo>
                      <a:lnTo>
                        <a:pt x="8992" y="3989"/>
                      </a:lnTo>
                      <a:lnTo>
                        <a:pt x="8966" y="3995"/>
                      </a:lnTo>
                      <a:lnTo>
                        <a:pt x="8430" y="4046"/>
                      </a:lnTo>
                      <a:lnTo>
                        <a:pt x="7895" y="4089"/>
                      </a:lnTo>
                      <a:lnTo>
                        <a:pt x="7360" y="4123"/>
                      </a:lnTo>
                      <a:lnTo>
                        <a:pt x="6825" y="4149"/>
                      </a:lnTo>
                      <a:lnTo>
                        <a:pt x="6289" y="4166"/>
                      </a:lnTo>
                      <a:lnTo>
                        <a:pt x="5753" y="4178"/>
                      </a:lnTo>
                      <a:lnTo>
                        <a:pt x="5215" y="4182"/>
                      </a:lnTo>
                      <a:lnTo>
                        <a:pt x="4675" y="4180"/>
                      </a:lnTo>
                      <a:lnTo>
                        <a:pt x="4133" y="4172"/>
                      </a:lnTo>
                      <a:lnTo>
                        <a:pt x="3588" y="4159"/>
                      </a:lnTo>
                      <a:lnTo>
                        <a:pt x="3041" y="4140"/>
                      </a:lnTo>
                      <a:lnTo>
                        <a:pt x="2490" y="4118"/>
                      </a:lnTo>
                      <a:lnTo>
                        <a:pt x="1935" y="4091"/>
                      </a:lnTo>
                      <a:lnTo>
                        <a:pt x="1376" y="4062"/>
                      </a:lnTo>
                      <a:lnTo>
                        <a:pt x="243" y="3992"/>
                      </a:lnTo>
                      <a:close/>
                    </a:path>
                  </a:pathLst>
                </a:cu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4" name="Freeform 36"/>
                <p:cNvSpPr>
                  <a:spLocks/>
                </p:cNvSpPr>
                <p:nvPr/>
              </p:nvSpPr>
              <p:spPr bwMode="auto">
                <a:xfrm>
                  <a:off x="809" y="2136"/>
                  <a:ext cx="2281" cy="1045"/>
                </a:xfrm>
                <a:custGeom>
                  <a:avLst/>
                  <a:gdLst>
                    <a:gd name="T0" fmla="*/ 3 w 9124"/>
                    <a:gd name="T1" fmla="*/ 62 h 4182"/>
                    <a:gd name="T2" fmla="*/ 1 w 9124"/>
                    <a:gd name="T3" fmla="*/ 59 h 4182"/>
                    <a:gd name="T4" fmla="*/ 0 w 9124"/>
                    <a:gd name="T5" fmla="*/ 53 h 4182"/>
                    <a:gd name="T6" fmla="*/ 0 w 9124"/>
                    <a:gd name="T7" fmla="*/ 50 h 4182"/>
                    <a:gd name="T8" fmla="*/ 1 w 9124"/>
                    <a:gd name="T9" fmla="*/ 47 h 4182"/>
                    <a:gd name="T10" fmla="*/ 1 w 9124"/>
                    <a:gd name="T11" fmla="*/ 39 h 4182"/>
                    <a:gd name="T12" fmla="*/ 1 w 9124"/>
                    <a:gd name="T13" fmla="*/ 30 h 4182"/>
                    <a:gd name="T14" fmla="*/ 2 w 9124"/>
                    <a:gd name="T15" fmla="*/ 22 h 4182"/>
                    <a:gd name="T16" fmla="*/ 5 w 9124"/>
                    <a:gd name="T17" fmla="*/ 19 h 4182"/>
                    <a:gd name="T18" fmla="*/ 6 w 9124"/>
                    <a:gd name="T19" fmla="*/ 18 h 4182"/>
                    <a:gd name="T20" fmla="*/ 14 w 9124"/>
                    <a:gd name="T21" fmla="*/ 22 h 4182"/>
                    <a:gd name="T22" fmla="*/ 23 w 9124"/>
                    <a:gd name="T23" fmla="*/ 23 h 4182"/>
                    <a:gd name="T24" fmla="*/ 32 w 9124"/>
                    <a:gd name="T25" fmla="*/ 23 h 4182"/>
                    <a:gd name="T26" fmla="*/ 40 w 9124"/>
                    <a:gd name="T27" fmla="*/ 20 h 4182"/>
                    <a:gd name="T28" fmla="*/ 37 w 9124"/>
                    <a:gd name="T29" fmla="*/ 14 h 4182"/>
                    <a:gd name="T30" fmla="*/ 36 w 9124"/>
                    <a:gd name="T31" fmla="*/ 12 h 4182"/>
                    <a:gd name="T32" fmla="*/ 36 w 9124"/>
                    <a:gd name="T33" fmla="*/ 9 h 4182"/>
                    <a:gd name="T34" fmla="*/ 40 w 9124"/>
                    <a:gd name="T35" fmla="*/ 5 h 4182"/>
                    <a:gd name="T36" fmla="*/ 49 w 9124"/>
                    <a:gd name="T37" fmla="*/ 0 h 4182"/>
                    <a:gd name="T38" fmla="*/ 55 w 9124"/>
                    <a:gd name="T39" fmla="*/ 9 h 4182"/>
                    <a:gd name="T40" fmla="*/ 58 w 9124"/>
                    <a:gd name="T41" fmla="*/ 12 h 4182"/>
                    <a:gd name="T42" fmla="*/ 62 w 9124"/>
                    <a:gd name="T43" fmla="*/ 14 h 4182"/>
                    <a:gd name="T44" fmla="*/ 64 w 9124"/>
                    <a:gd name="T45" fmla="*/ 14 h 4182"/>
                    <a:gd name="T46" fmla="*/ 66 w 9124"/>
                    <a:gd name="T47" fmla="*/ 16 h 4182"/>
                    <a:gd name="T48" fmla="*/ 71 w 9124"/>
                    <a:gd name="T49" fmla="*/ 19 h 4182"/>
                    <a:gd name="T50" fmla="*/ 73 w 9124"/>
                    <a:gd name="T51" fmla="*/ 20 h 4182"/>
                    <a:gd name="T52" fmla="*/ 75 w 9124"/>
                    <a:gd name="T53" fmla="*/ 22 h 4182"/>
                    <a:gd name="T54" fmla="*/ 80 w 9124"/>
                    <a:gd name="T55" fmla="*/ 25 h 4182"/>
                    <a:gd name="T56" fmla="*/ 82 w 9124"/>
                    <a:gd name="T57" fmla="*/ 25 h 4182"/>
                    <a:gd name="T58" fmla="*/ 84 w 9124"/>
                    <a:gd name="T59" fmla="*/ 27 h 4182"/>
                    <a:gd name="T60" fmla="*/ 89 w 9124"/>
                    <a:gd name="T61" fmla="*/ 29 h 4182"/>
                    <a:gd name="T62" fmla="*/ 91 w 9124"/>
                    <a:gd name="T63" fmla="*/ 30 h 4182"/>
                    <a:gd name="T64" fmla="*/ 93 w 9124"/>
                    <a:gd name="T65" fmla="*/ 31 h 4182"/>
                    <a:gd name="T66" fmla="*/ 99 w 9124"/>
                    <a:gd name="T67" fmla="*/ 33 h 4182"/>
                    <a:gd name="T68" fmla="*/ 101 w 9124"/>
                    <a:gd name="T69" fmla="*/ 33 h 4182"/>
                    <a:gd name="T70" fmla="*/ 103 w 9124"/>
                    <a:gd name="T71" fmla="*/ 34 h 4182"/>
                    <a:gd name="T72" fmla="*/ 107 w 9124"/>
                    <a:gd name="T73" fmla="*/ 37 h 4182"/>
                    <a:gd name="T74" fmla="*/ 120 w 9124"/>
                    <a:gd name="T75" fmla="*/ 39 h 4182"/>
                    <a:gd name="T76" fmla="*/ 130 w 9124"/>
                    <a:gd name="T77" fmla="*/ 41 h 4182"/>
                    <a:gd name="T78" fmla="*/ 138 w 9124"/>
                    <a:gd name="T79" fmla="*/ 45 h 4182"/>
                    <a:gd name="T80" fmla="*/ 140 w 9124"/>
                    <a:gd name="T81" fmla="*/ 47 h 4182"/>
                    <a:gd name="T82" fmla="*/ 141 w 9124"/>
                    <a:gd name="T83" fmla="*/ 48 h 4182"/>
                    <a:gd name="T84" fmla="*/ 142 w 9124"/>
                    <a:gd name="T85" fmla="*/ 51 h 4182"/>
                    <a:gd name="T86" fmla="*/ 143 w 9124"/>
                    <a:gd name="T87" fmla="*/ 56 h 4182"/>
                    <a:gd name="T88" fmla="*/ 142 w 9124"/>
                    <a:gd name="T89" fmla="*/ 61 h 4182"/>
                    <a:gd name="T90" fmla="*/ 141 w 9124"/>
                    <a:gd name="T91" fmla="*/ 62 h 4182"/>
                    <a:gd name="T92" fmla="*/ 115 w 9124"/>
                    <a:gd name="T93" fmla="*/ 64 h 4182"/>
                    <a:gd name="T94" fmla="*/ 81 w 9124"/>
                    <a:gd name="T95" fmla="*/ 65 h 4182"/>
                    <a:gd name="T96" fmla="*/ 47 w 9124"/>
                    <a:gd name="T97" fmla="*/ 65 h 4182"/>
                    <a:gd name="T98" fmla="*/ 4 w 9124"/>
                    <a:gd name="T99" fmla="*/ 62 h 4182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9124"/>
                    <a:gd name="T151" fmla="*/ 0 h 4182"/>
                    <a:gd name="T152" fmla="*/ 9124 w 9124"/>
                    <a:gd name="T153" fmla="*/ 4182 h 4182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9124" h="4182">
                      <a:moveTo>
                        <a:pt x="243" y="3992"/>
                      </a:moveTo>
                      <a:lnTo>
                        <a:pt x="217" y="3989"/>
                      </a:lnTo>
                      <a:lnTo>
                        <a:pt x="193" y="3981"/>
                      </a:lnTo>
                      <a:lnTo>
                        <a:pt x="171" y="3968"/>
                      </a:lnTo>
                      <a:lnTo>
                        <a:pt x="151" y="3952"/>
                      </a:lnTo>
                      <a:lnTo>
                        <a:pt x="114" y="3910"/>
                      </a:lnTo>
                      <a:lnTo>
                        <a:pt x="83" y="3857"/>
                      </a:lnTo>
                      <a:lnTo>
                        <a:pt x="58" y="3795"/>
                      </a:lnTo>
                      <a:lnTo>
                        <a:pt x="38" y="3726"/>
                      </a:lnTo>
                      <a:lnTo>
                        <a:pt x="23" y="3653"/>
                      </a:lnTo>
                      <a:lnTo>
                        <a:pt x="11" y="3576"/>
                      </a:lnTo>
                      <a:lnTo>
                        <a:pt x="0" y="3428"/>
                      </a:lnTo>
                      <a:lnTo>
                        <a:pt x="4" y="3300"/>
                      </a:lnTo>
                      <a:lnTo>
                        <a:pt x="10" y="3249"/>
                      </a:lnTo>
                      <a:lnTo>
                        <a:pt x="17" y="3209"/>
                      </a:lnTo>
                      <a:lnTo>
                        <a:pt x="26" y="3184"/>
                      </a:lnTo>
                      <a:lnTo>
                        <a:pt x="32" y="3177"/>
                      </a:lnTo>
                      <a:lnTo>
                        <a:pt x="38" y="3174"/>
                      </a:lnTo>
                      <a:lnTo>
                        <a:pt x="36" y="3100"/>
                      </a:lnTo>
                      <a:lnTo>
                        <a:pt x="43" y="3026"/>
                      </a:lnTo>
                      <a:lnTo>
                        <a:pt x="58" y="2955"/>
                      </a:lnTo>
                      <a:lnTo>
                        <a:pt x="84" y="2885"/>
                      </a:lnTo>
                      <a:lnTo>
                        <a:pt x="50" y="2708"/>
                      </a:lnTo>
                      <a:lnTo>
                        <a:pt x="28" y="2535"/>
                      </a:lnTo>
                      <a:lnTo>
                        <a:pt x="17" y="2368"/>
                      </a:lnTo>
                      <a:lnTo>
                        <a:pt x="16" y="2206"/>
                      </a:lnTo>
                      <a:lnTo>
                        <a:pt x="24" y="2052"/>
                      </a:lnTo>
                      <a:lnTo>
                        <a:pt x="39" y="1908"/>
                      </a:lnTo>
                      <a:lnTo>
                        <a:pt x="62" y="1771"/>
                      </a:lnTo>
                      <a:lnTo>
                        <a:pt x="90" y="1647"/>
                      </a:lnTo>
                      <a:lnTo>
                        <a:pt x="122" y="1535"/>
                      </a:lnTo>
                      <a:lnTo>
                        <a:pt x="157" y="1436"/>
                      </a:lnTo>
                      <a:lnTo>
                        <a:pt x="194" y="1352"/>
                      </a:lnTo>
                      <a:lnTo>
                        <a:pt x="232" y="1283"/>
                      </a:lnTo>
                      <a:lnTo>
                        <a:pt x="270" y="1231"/>
                      </a:lnTo>
                      <a:lnTo>
                        <a:pt x="306" y="1197"/>
                      </a:lnTo>
                      <a:lnTo>
                        <a:pt x="324" y="1187"/>
                      </a:lnTo>
                      <a:lnTo>
                        <a:pt x="340" y="1181"/>
                      </a:lnTo>
                      <a:lnTo>
                        <a:pt x="357" y="1181"/>
                      </a:lnTo>
                      <a:lnTo>
                        <a:pt x="371" y="1187"/>
                      </a:lnTo>
                      <a:lnTo>
                        <a:pt x="500" y="1257"/>
                      </a:lnTo>
                      <a:lnTo>
                        <a:pt x="633" y="1317"/>
                      </a:lnTo>
                      <a:lnTo>
                        <a:pt x="768" y="1369"/>
                      </a:lnTo>
                      <a:lnTo>
                        <a:pt x="906" y="1413"/>
                      </a:lnTo>
                      <a:lnTo>
                        <a:pt x="1044" y="1448"/>
                      </a:lnTo>
                      <a:lnTo>
                        <a:pt x="1185" y="1475"/>
                      </a:lnTo>
                      <a:lnTo>
                        <a:pt x="1328" y="1493"/>
                      </a:lnTo>
                      <a:lnTo>
                        <a:pt x="1470" y="1502"/>
                      </a:lnTo>
                      <a:lnTo>
                        <a:pt x="1612" y="1503"/>
                      </a:lnTo>
                      <a:lnTo>
                        <a:pt x="1755" y="1496"/>
                      </a:lnTo>
                      <a:lnTo>
                        <a:pt x="1898" y="1480"/>
                      </a:lnTo>
                      <a:lnTo>
                        <a:pt x="2039" y="1455"/>
                      </a:lnTo>
                      <a:lnTo>
                        <a:pt x="2179" y="1421"/>
                      </a:lnTo>
                      <a:lnTo>
                        <a:pt x="2317" y="1380"/>
                      </a:lnTo>
                      <a:lnTo>
                        <a:pt x="2455" y="1328"/>
                      </a:lnTo>
                      <a:lnTo>
                        <a:pt x="2589" y="1270"/>
                      </a:lnTo>
                      <a:lnTo>
                        <a:pt x="2498" y="1146"/>
                      </a:lnTo>
                      <a:lnTo>
                        <a:pt x="2425" y="1033"/>
                      </a:lnTo>
                      <a:lnTo>
                        <a:pt x="2396" y="980"/>
                      </a:lnTo>
                      <a:lnTo>
                        <a:pt x="2371" y="930"/>
                      </a:lnTo>
                      <a:lnTo>
                        <a:pt x="2351" y="882"/>
                      </a:lnTo>
                      <a:lnTo>
                        <a:pt x="2335" y="836"/>
                      </a:lnTo>
                      <a:lnTo>
                        <a:pt x="2323" y="791"/>
                      </a:lnTo>
                      <a:lnTo>
                        <a:pt x="2316" y="749"/>
                      </a:lnTo>
                      <a:lnTo>
                        <a:pt x="2313" y="708"/>
                      </a:lnTo>
                      <a:lnTo>
                        <a:pt x="2314" y="669"/>
                      </a:lnTo>
                      <a:lnTo>
                        <a:pt x="2329" y="594"/>
                      </a:lnTo>
                      <a:lnTo>
                        <a:pt x="2342" y="559"/>
                      </a:lnTo>
                      <a:lnTo>
                        <a:pt x="2360" y="523"/>
                      </a:lnTo>
                      <a:lnTo>
                        <a:pt x="2407" y="456"/>
                      </a:lnTo>
                      <a:lnTo>
                        <a:pt x="2469" y="393"/>
                      </a:lnTo>
                      <a:lnTo>
                        <a:pt x="2547" y="329"/>
                      </a:lnTo>
                      <a:lnTo>
                        <a:pt x="2638" y="267"/>
                      </a:lnTo>
                      <a:lnTo>
                        <a:pt x="2744" y="204"/>
                      </a:lnTo>
                      <a:lnTo>
                        <a:pt x="2865" y="139"/>
                      </a:lnTo>
                      <a:lnTo>
                        <a:pt x="3146" y="0"/>
                      </a:lnTo>
                      <a:lnTo>
                        <a:pt x="3248" y="178"/>
                      </a:lnTo>
                      <a:lnTo>
                        <a:pt x="3356" y="351"/>
                      </a:lnTo>
                      <a:lnTo>
                        <a:pt x="3466" y="523"/>
                      </a:lnTo>
                      <a:lnTo>
                        <a:pt x="3517" y="612"/>
                      </a:lnTo>
                      <a:lnTo>
                        <a:pt x="3567" y="701"/>
                      </a:lnTo>
                      <a:lnTo>
                        <a:pt x="3619" y="709"/>
                      </a:lnTo>
                      <a:lnTo>
                        <a:pt x="3670" y="725"/>
                      </a:lnTo>
                      <a:lnTo>
                        <a:pt x="3721" y="749"/>
                      </a:lnTo>
                      <a:lnTo>
                        <a:pt x="3770" y="778"/>
                      </a:lnTo>
                      <a:lnTo>
                        <a:pt x="3869" y="845"/>
                      </a:lnTo>
                      <a:lnTo>
                        <a:pt x="3963" y="912"/>
                      </a:lnTo>
                      <a:lnTo>
                        <a:pt x="3965" y="901"/>
                      </a:lnTo>
                      <a:lnTo>
                        <a:pt x="3972" y="894"/>
                      </a:lnTo>
                      <a:lnTo>
                        <a:pt x="4003" y="892"/>
                      </a:lnTo>
                      <a:lnTo>
                        <a:pt x="4045" y="908"/>
                      </a:lnTo>
                      <a:lnTo>
                        <a:pt x="4097" y="935"/>
                      </a:lnTo>
                      <a:lnTo>
                        <a:pt x="4147" y="969"/>
                      </a:lnTo>
                      <a:lnTo>
                        <a:pt x="4193" y="1006"/>
                      </a:lnTo>
                      <a:lnTo>
                        <a:pt x="4226" y="1044"/>
                      </a:lnTo>
                      <a:lnTo>
                        <a:pt x="4236" y="1063"/>
                      </a:lnTo>
                      <a:lnTo>
                        <a:pt x="4240" y="1079"/>
                      </a:lnTo>
                      <a:lnTo>
                        <a:pt x="4540" y="1254"/>
                      </a:lnTo>
                      <a:lnTo>
                        <a:pt x="4541" y="1240"/>
                      </a:lnTo>
                      <a:lnTo>
                        <a:pt x="4549" y="1232"/>
                      </a:lnTo>
                      <a:lnTo>
                        <a:pt x="4562" y="1230"/>
                      </a:lnTo>
                      <a:lnTo>
                        <a:pt x="4579" y="1230"/>
                      </a:lnTo>
                      <a:lnTo>
                        <a:pt x="4622" y="1244"/>
                      </a:lnTo>
                      <a:lnTo>
                        <a:pt x="4673" y="1270"/>
                      </a:lnTo>
                      <a:lnTo>
                        <a:pt x="4723" y="1304"/>
                      </a:lnTo>
                      <a:lnTo>
                        <a:pt x="4769" y="1344"/>
                      </a:lnTo>
                      <a:lnTo>
                        <a:pt x="4803" y="1385"/>
                      </a:lnTo>
                      <a:lnTo>
                        <a:pt x="4813" y="1405"/>
                      </a:lnTo>
                      <a:lnTo>
                        <a:pt x="4817" y="1425"/>
                      </a:lnTo>
                      <a:lnTo>
                        <a:pt x="5111" y="1607"/>
                      </a:lnTo>
                      <a:lnTo>
                        <a:pt x="5114" y="1594"/>
                      </a:lnTo>
                      <a:lnTo>
                        <a:pt x="5121" y="1587"/>
                      </a:lnTo>
                      <a:lnTo>
                        <a:pt x="5134" y="1585"/>
                      </a:lnTo>
                      <a:lnTo>
                        <a:pt x="5151" y="1586"/>
                      </a:lnTo>
                      <a:lnTo>
                        <a:pt x="5194" y="1600"/>
                      </a:lnTo>
                      <a:lnTo>
                        <a:pt x="5245" y="1624"/>
                      </a:lnTo>
                      <a:lnTo>
                        <a:pt x="5296" y="1657"/>
                      </a:lnTo>
                      <a:lnTo>
                        <a:pt x="5342" y="1694"/>
                      </a:lnTo>
                      <a:lnTo>
                        <a:pt x="5375" y="1729"/>
                      </a:lnTo>
                      <a:lnTo>
                        <a:pt x="5384" y="1746"/>
                      </a:lnTo>
                      <a:lnTo>
                        <a:pt x="5389" y="1761"/>
                      </a:lnTo>
                      <a:lnTo>
                        <a:pt x="5707" y="1915"/>
                      </a:lnTo>
                      <a:lnTo>
                        <a:pt x="5710" y="1903"/>
                      </a:lnTo>
                      <a:lnTo>
                        <a:pt x="5717" y="1895"/>
                      </a:lnTo>
                      <a:lnTo>
                        <a:pt x="5730" y="1890"/>
                      </a:lnTo>
                      <a:lnTo>
                        <a:pt x="5746" y="1889"/>
                      </a:lnTo>
                      <a:lnTo>
                        <a:pt x="5788" y="1897"/>
                      </a:lnTo>
                      <a:lnTo>
                        <a:pt x="5839" y="1914"/>
                      </a:lnTo>
                      <a:lnTo>
                        <a:pt x="5890" y="1938"/>
                      </a:lnTo>
                      <a:lnTo>
                        <a:pt x="5934" y="1969"/>
                      </a:lnTo>
                      <a:lnTo>
                        <a:pt x="5966" y="2001"/>
                      </a:lnTo>
                      <a:lnTo>
                        <a:pt x="5976" y="2017"/>
                      </a:lnTo>
                      <a:lnTo>
                        <a:pt x="5980" y="2032"/>
                      </a:lnTo>
                      <a:lnTo>
                        <a:pt x="6357" y="2163"/>
                      </a:lnTo>
                      <a:lnTo>
                        <a:pt x="6359" y="2147"/>
                      </a:lnTo>
                      <a:lnTo>
                        <a:pt x="6367" y="2137"/>
                      </a:lnTo>
                      <a:lnTo>
                        <a:pt x="6378" y="2130"/>
                      </a:lnTo>
                      <a:lnTo>
                        <a:pt x="6395" y="2125"/>
                      </a:lnTo>
                      <a:lnTo>
                        <a:pt x="6436" y="2126"/>
                      </a:lnTo>
                      <a:lnTo>
                        <a:pt x="6484" y="2136"/>
                      </a:lnTo>
                      <a:lnTo>
                        <a:pt x="6532" y="2154"/>
                      </a:lnTo>
                      <a:lnTo>
                        <a:pt x="6576" y="2178"/>
                      </a:lnTo>
                      <a:lnTo>
                        <a:pt x="6607" y="2204"/>
                      </a:lnTo>
                      <a:lnTo>
                        <a:pt x="6616" y="2218"/>
                      </a:lnTo>
                      <a:lnTo>
                        <a:pt x="6621" y="2232"/>
                      </a:lnTo>
                      <a:lnTo>
                        <a:pt x="6702" y="2268"/>
                      </a:lnTo>
                      <a:lnTo>
                        <a:pt x="6782" y="2308"/>
                      </a:lnTo>
                      <a:lnTo>
                        <a:pt x="6859" y="2352"/>
                      </a:lnTo>
                      <a:lnTo>
                        <a:pt x="6934" y="2399"/>
                      </a:lnTo>
                      <a:lnTo>
                        <a:pt x="7232" y="2433"/>
                      </a:lnTo>
                      <a:lnTo>
                        <a:pt x="7549" y="2479"/>
                      </a:lnTo>
                      <a:lnTo>
                        <a:pt x="7711" y="2506"/>
                      </a:lnTo>
                      <a:lnTo>
                        <a:pt x="7872" y="2536"/>
                      </a:lnTo>
                      <a:lnTo>
                        <a:pt x="8030" y="2572"/>
                      </a:lnTo>
                      <a:lnTo>
                        <a:pt x="8183" y="2609"/>
                      </a:lnTo>
                      <a:lnTo>
                        <a:pt x="8329" y="2652"/>
                      </a:lnTo>
                      <a:lnTo>
                        <a:pt x="8465" y="2697"/>
                      </a:lnTo>
                      <a:lnTo>
                        <a:pt x="8591" y="2749"/>
                      </a:lnTo>
                      <a:lnTo>
                        <a:pt x="8702" y="2804"/>
                      </a:lnTo>
                      <a:lnTo>
                        <a:pt x="8798" y="2864"/>
                      </a:lnTo>
                      <a:lnTo>
                        <a:pt x="8840" y="2896"/>
                      </a:lnTo>
                      <a:lnTo>
                        <a:pt x="8876" y="2929"/>
                      </a:lnTo>
                      <a:lnTo>
                        <a:pt x="8909" y="2963"/>
                      </a:lnTo>
                      <a:lnTo>
                        <a:pt x="8935" y="2999"/>
                      </a:lnTo>
                      <a:lnTo>
                        <a:pt x="8957" y="3036"/>
                      </a:lnTo>
                      <a:lnTo>
                        <a:pt x="8973" y="3075"/>
                      </a:lnTo>
                      <a:lnTo>
                        <a:pt x="8982" y="3076"/>
                      </a:lnTo>
                      <a:lnTo>
                        <a:pt x="8993" y="3082"/>
                      </a:lnTo>
                      <a:lnTo>
                        <a:pt x="9014" y="3107"/>
                      </a:lnTo>
                      <a:lnTo>
                        <a:pt x="9035" y="3150"/>
                      </a:lnTo>
                      <a:lnTo>
                        <a:pt x="9056" y="3206"/>
                      </a:lnTo>
                      <a:lnTo>
                        <a:pt x="9075" y="3274"/>
                      </a:lnTo>
                      <a:lnTo>
                        <a:pt x="9093" y="3350"/>
                      </a:lnTo>
                      <a:lnTo>
                        <a:pt x="9107" y="3432"/>
                      </a:lnTo>
                      <a:lnTo>
                        <a:pt x="9117" y="3516"/>
                      </a:lnTo>
                      <a:lnTo>
                        <a:pt x="9123" y="3602"/>
                      </a:lnTo>
                      <a:lnTo>
                        <a:pt x="9124" y="3686"/>
                      </a:lnTo>
                      <a:lnTo>
                        <a:pt x="9118" y="3764"/>
                      </a:lnTo>
                      <a:lnTo>
                        <a:pt x="9106" y="3836"/>
                      </a:lnTo>
                      <a:lnTo>
                        <a:pt x="9084" y="3897"/>
                      </a:lnTo>
                      <a:lnTo>
                        <a:pt x="9055" y="3945"/>
                      </a:lnTo>
                      <a:lnTo>
                        <a:pt x="9036" y="3964"/>
                      </a:lnTo>
                      <a:lnTo>
                        <a:pt x="9015" y="3979"/>
                      </a:lnTo>
                      <a:lnTo>
                        <a:pt x="8992" y="3989"/>
                      </a:lnTo>
                      <a:lnTo>
                        <a:pt x="8966" y="3995"/>
                      </a:lnTo>
                      <a:lnTo>
                        <a:pt x="8430" y="4046"/>
                      </a:lnTo>
                      <a:lnTo>
                        <a:pt x="7895" y="4089"/>
                      </a:lnTo>
                      <a:lnTo>
                        <a:pt x="7360" y="4123"/>
                      </a:lnTo>
                      <a:lnTo>
                        <a:pt x="6825" y="4149"/>
                      </a:lnTo>
                      <a:lnTo>
                        <a:pt x="6289" y="4166"/>
                      </a:lnTo>
                      <a:lnTo>
                        <a:pt x="5753" y="4178"/>
                      </a:lnTo>
                      <a:lnTo>
                        <a:pt x="5215" y="4182"/>
                      </a:lnTo>
                      <a:lnTo>
                        <a:pt x="4675" y="4180"/>
                      </a:lnTo>
                      <a:lnTo>
                        <a:pt x="4133" y="4172"/>
                      </a:lnTo>
                      <a:lnTo>
                        <a:pt x="3588" y="4159"/>
                      </a:lnTo>
                      <a:lnTo>
                        <a:pt x="3041" y="4140"/>
                      </a:lnTo>
                      <a:lnTo>
                        <a:pt x="2490" y="4118"/>
                      </a:lnTo>
                      <a:lnTo>
                        <a:pt x="1935" y="4091"/>
                      </a:lnTo>
                      <a:lnTo>
                        <a:pt x="1376" y="4062"/>
                      </a:lnTo>
                      <a:lnTo>
                        <a:pt x="243" y="3992"/>
                      </a:lnTo>
                      <a:close/>
                    </a:path>
                  </a:pathLst>
                </a:custGeom>
                <a:solidFill>
                  <a:srgbClr val="A8A4FA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5" name="Line 37"/>
                <p:cNvSpPr>
                  <a:spLocks noChangeShapeType="1"/>
                </p:cNvSpPr>
                <p:nvPr/>
              </p:nvSpPr>
              <p:spPr bwMode="auto">
                <a:xfrm>
                  <a:off x="818" y="2929"/>
                  <a:ext cx="850" cy="0"/>
                </a:xfrm>
                <a:prstGeom prst="line">
                  <a:avLst/>
                </a:prstGeom>
                <a:noFill/>
                <a:ln w="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146" name="Freeform 38"/>
                <p:cNvSpPr>
                  <a:spLocks/>
                </p:cNvSpPr>
                <p:nvPr/>
              </p:nvSpPr>
              <p:spPr bwMode="auto">
                <a:xfrm>
                  <a:off x="1686" y="2904"/>
                  <a:ext cx="1366" cy="26"/>
                </a:xfrm>
                <a:custGeom>
                  <a:avLst/>
                  <a:gdLst>
                    <a:gd name="T0" fmla="*/ 0 w 5465"/>
                    <a:gd name="T1" fmla="*/ 2 h 102"/>
                    <a:gd name="T2" fmla="*/ 43 w 5465"/>
                    <a:gd name="T3" fmla="*/ 2 h 102"/>
                    <a:gd name="T4" fmla="*/ 48 w 5465"/>
                    <a:gd name="T5" fmla="*/ 2 h 102"/>
                    <a:gd name="T6" fmla="*/ 54 w 5465"/>
                    <a:gd name="T7" fmla="*/ 2 h 102"/>
                    <a:gd name="T8" fmla="*/ 59 w 5465"/>
                    <a:gd name="T9" fmla="*/ 2 h 102"/>
                    <a:gd name="T10" fmla="*/ 64 w 5465"/>
                    <a:gd name="T11" fmla="*/ 2 h 102"/>
                    <a:gd name="T12" fmla="*/ 70 w 5465"/>
                    <a:gd name="T13" fmla="*/ 2 h 102"/>
                    <a:gd name="T14" fmla="*/ 75 w 5465"/>
                    <a:gd name="T15" fmla="*/ 1 h 102"/>
                    <a:gd name="T16" fmla="*/ 77 w 5465"/>
                    <a:gd name="T17" fmla="*/ 1 h 102"/>
                    <a:gd name="T18" fmla="*/ 80 w 5465"/>
                    <a:gd name="T19" fmla="*/ 1 h 102"/>
                    <a:gd name="T20" fmla="*/ 83 w 5465"/>
                    <a:gd name="T21" fmla="*/ 1 h 102"/>
                    <a:gd name="T22" fmla="*/ 85 w 5465"/>
                    <a:gd name="T23" fmla="*/ 0 h 10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5465"/>
                    <a:gd name="T37" fmla="*/ 0 h 102"/>
                    <a:gd name="T38" fmla="*/ 5465 w 5465"/>
                    <a:gd name="T39" fmla="*/ 102 h 102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5465" h="102">
                      <a:moveTo>
                        <a:pt x="0" y="99"/>
                      </a:moveTo>
                      <a:lnTo>
                        <a:pt x="2768" y="99"/>
                      </a:lnTo>
                      <a:lnTo>
                        <a:pt x="3104" y="97"/>
                      </a:lnTo>
                      <a:lnTo>
                        <a:pt x="3443" y="99"/>
                      </a:lnTo>
                      <a:lnTo>
                        <a:pt x="3784" y="102"/>
                      </a:lnTo>
                      <a:lnTo>
                        <a:pt x="4124" y="102"/>
                      </a:lnTo>
                      <a:lnTo>
                        <a:pt x="4463" y="95"/>
                      </a:lnTo>
                      <a:lnTo>
                        <a:pt x="4801" y="77"/>
                      </a:lnTo>
                      <a:lnTo>
                        <a:pt x="4967" y="64"/>
                      </a:lnTo>
                      <a:lnTo>
                        <a:pt x="5134" y="47"/>
                      </a:lnTo>
                      <a:lnTo>
                        <a:pt x="5300" y="25"/>
                      </a:lnTo>
                      <a:lnTo>
                        <a:pt x="5465" y="0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7" name="Freeform 39"/>
                <p:cNvSpPr>
                  <a:spLocks/>
                </p:cNvSpPr>
                <p:nvPr/>
              </p:nvSpPr>
              <p:spPr bwMode="auto">
                <a:xfrm>
                  <a:off x="1687" y="2861"/>
                  <a:ext cx="1334" cy="24"/>
                </a:xfrm>
                <a:custGeom>
                  <a:avLst/>
                  <a:gdLst>
                    <a:gd name="T0" fmla="*/ 83 w 5336"/>
                    <a:gd name="T1" fmla="*/ 0 h 97"/>
                    <a:gd name="T2" fmla="*/ 80 w 5336"/>
                    <a:gd name="T3" fmla="*/ 0 h 97"/>
                    <a:gd name="T4" fmla="*/ 77 w 5336"/>
                    <a:gd name="T5" fmla="*/ 1 h 97"/>
                    <a:gd name="T6" fmla="*/ 74 w 5336"/>
                    <a:gd name="T7" fmla="*/ 1 h 97"/>
                    <a:gd name="T8" fmla="*/ 71 w 5336"/>
                    <a:gd name="T9" fmla="*/ 1 h 97"/>
                    <a:gd name="T10" fmla="*/ 67 w 5336"/>
                    <a:gd name="T11" fmla="*/ 1 h 97"/>
                    <a:gd name="T12" fmla="*/ 64 w 5336"/>
                    <a:gd name="T13" fmla="*/ 1 h 97"/>
                    <a:gd name="T14" fmla="*/ 59 w 5336"/>
                    <a:gd name="T15" fmla="*/ 1 h 97"/>
                    <a:gd name="T16" fmla="*/ 0 w 5336"/>
                    <a:gd name="T17" fmla="*/ 1 h 9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336"/>
                    <a:gd name="T28" fmla="*/ 0 h 97"/>
                    <a:gd name="T29" fmla="*/ 5336 w 5336"/>
                    <a:gd name="T30" fmla="*/ 97 h 9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336" h="97">
                      <a:moveTo>
                        <a:pt x="5336" y="0"/>
                      </a:moveTo>
                      <a:lnTo>
                        <a:pt x="5137" y="33"/>
                      </a:lnTo>
                      <a:lnTo>
                        <a:pt x="4928" y="56"/>
                      </a:lnTo>
                      <a:lnTo>
                        <a:pt x="4717" y="74"/>
                      </a:lnTo>
                      <a:lnTo>
                        <a:pt x="4505" y="85"/>
                      </a:lnTo>
                      <a:lnTo>
                        <a:pt x="4298" y="93"/>
                      </a:lnTo>
                      <a:lnTo>
                        <a:pt x="4103" y="96"/>
                      </a:lnTo>
                      <a:lnTo>
                        <a:pt x="3762" y="97"/>
                      </a:lnTo>
                      <a:lnTo>
                        <a:pt x="0" y="97"/>
                      </a:lnTo>
                    </a:path>
                  </a:pathLst>
                </a:custGeom>
                <a:noFill/>
                <a:ln w="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821" y="2885"/>
                  <a:ext cx="844" cy="0"/>
                </a:xfrm>
                <a:prstGeom prst="line">
                  <a:avLst/>
                </a:prstGeom>
                <a:noFill/>
                <a:ln w="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149" name="Freeform 41"/>
                <p:cNvSpPr>
                  <a:spLocks/>
                </p:cNvSpPr>
                <p:nvPr/>
              </p:nvSpPr>
              <p:spPr bwMode="auto">
                <a:xfrm>
                  <a:off x="1456" y="2311"/>
                  <a:ext cx="244" cy="142"/>
                </a:xfrm>
                <a:custGeom>
                  <a:avLst/>
                  <a:gdLst>
                    <a:gd name="T0" fmla="*/ 0 w 977"/>
                    <a:gd name="T1" fmla="*/ 9 h 570"/>
                    <a:gd name="T2" fmla="*/ 2 w 977"/>
                    <a:gd name="T3" fmla="*/ 8 h 570"/>
                    <a:gd name="T4" fmla="*/ 3 w 977"/>
                    <a:gd name="T5" fmla="*/ 7 h 570"/>
                    <a:gd name="T6" fmla="*/ 4 w 977"/>
                    <a:gd name="T7" fmla="*/ 6 h 570"/>
                    <a:gd name="T8" fmla="*/ 6 w 977"/>
                    <a:gd name="T9" fmla="*/ 5 h 570"/>
                    <a:gd name="T10" fmla="*/ 8 w 977"/>
                    <a:gd name="T11" fmla="*/ 4 h 570"/>
                    <a:gd name="T12" fmla="*/ 9 w 977"/>
                    <a:gd name="T13" fmla="*/ 2 h 570"/>
                    <a:gd name="T14" fmla="*/ 10 w 977"/>
                    <a:gd name="T15" fmla="*/ 1 h 570"/>
                    <a:gd name="T16" fmla="*/ 11 w 977"/>
                    <a:gd name="T17" fmla="*/ 1 h 570"/>
                    <a:gd name="T18" fmla="*/ 11 w 977"/>
                    <a:gd name="T19" fmla="*/ 1 h 570"/>
                    <a:gd name="T20" fmla="*/ 12 w 977"/>
                    <a:gd name="T21" fmla="*/ 0 h 570"/>
                    <a:gd name="T22" fmla="*/ 12 w 977"/>
                    <a:gd name="T23" fmla="*/ 0 h 570"/>
                    <a:gd name="T24" fmla="*/ 13 w 977"/>
                    <a:gd name="T25" fmla="*/ 0 h 570"/>
                    <a:gd name="T26" fmla="*/ 14 w 977"/>
                    <a:gd name="T27" fmla="*/ 0 h 570"/>
                    <a:gd name="T28" fmla="*/ 15 w 977"/>
                    <a:gd name="T29" fmla="*/ 0 h 5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977"/>
                    <a:gd name="T46" fmla="*/ 0 h 570"/>
                    <a:gd name="T47" fmla="*/ 977 w 977"/>
                    <a:gd name="T48" fmla="*/ 570 h 570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977" h="570">
                      <a:moveTo>
                        <a:pt x="0" y="570"/>
                      </a:moveTo>
                      <a:lnTo>
                        <a:pt x="110" y="513"/>
                      </a:lnTo>
                      <a:lnTo>
                        <a:pt x="208" y="458"/>
                      </a:lnTo>
                      <a:lnTo>
                        <a:pt x="293" y="403"/>
                      </a:lnTo>
                      <a:lnTo>
                        <a:pt x="368" y="350"/>
                      </a:lnTo>
                      <a:lnTo>
                        <a:pt x="491" y="250"/>
                      </a:lnTo>
                      <a:lnTo>
                        <a:pt x="589" y="163"/>
                      </a:lnTo>
                      <a:lnTo>
                        <a:pt x="675" y="90"/>
                      </a:lnTo>
                      <a:lnTo>
                        <a:pt x="717" y="61"/>
                      </a:lnTo>
                      <a:lnTo>
                        <a:pt x="733" y="51"/>
                      </a:lnTo>
                      <a:lnTo>
                        <a:pt x="761" y="37"/>
                      </a:lnTo>
                      <a:lnTo>
                        <a:pt x="806" y="18"/>
                      </a:lnTo>
                      <a:lnTo>
                        <a:pt x="857" y="6"/>
                      </a:lnTo>
                      <a:lnTo>
                        <a:pt x="913" y="0"/>
                      </a:lnTo>
                      <a:lnTo>
                        <a:pt x="977" y="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0" name="Freeform 42"/>
                <p:cNvSpPr>
                  <a:spLocks/>
                </p:cNvSpPr>
                <p:nvPr/>
              </p:nvSpPr>
              <p:spPr bwMode="auto">
                <a:xfrm>
                  <a:off x="1799" y="2364"/>
                  <a:ext cx="76" cy="151"/>
                </a:xfrm>
                <a:custGeom>
                  <a:avLst/>
                  <a:gdLst>
                    <a:gd name="T0" fmla="*/ 0 w 302"/>
                    <a:gd name="T1" fmla="*/ 0 h 607"/>
                    <a:gd name="T2" fmla="*/ 1 w 302"/>
                    <a:gd name="T3" fmla="*/ 7 h 607"/>
                    <a:gd name="T4" fmla="*/ 1 w 302"/>
                    <a:gd name="T5" fmla="*/ 8 h 607"/>
                    <a:gd name="T6" fmla="*/ 1 w 302"/>
                    <a:gd name="T7" fmla="*/ 8 h 607"/>
                    <a:gd name="T8" fmla="*/ 1 w 302"/>
                    <a:gd name="T9" fmla="*/ 9 h 607"/>
                    <a:gd name="T10" fmla="*/ 2 w 302"/>
                    <a:gd name="T11" fmla="*/ 9 h 607"/>
                    <a:gd name="T12" fmla="*/ 2 w 302"/>
                    <a:gd name="T13" fmla="*/ 9 h 607"/>
                    <a:gd name="T14" fmla="*/ 2 w 302"/>
                    <a:gd name="T15" fmla="*/ 9 h 607"/>
                    <a:gd name="T16" fmla="*/ 3 w 302"/>
                    <a:gd name="T17" fmla="*/ 9 h 607"/>
                    <a:gd name="T18" fmla="*/ 3 w 302"/>
                    <a:gd name="T19" fmla="*/ 9 h 607"/>
                    <a:gd name="T20" fmla="*/ 3 w 302"/>
                    <a:gd name="T21" fmla="*/ 9 h 607"/>
                    <a:gd name="T22" fmla="*/ 4 w 302"/>
                    <a:gd name="T23" fmla="*/ 9 h 607"/>
                    <a:gd name="T24" fmla="*/ 4 w 302"/>
                    <a:gd name="T25" fmla="*/ 9 h 607"/>
                    <a:gd name="T26" fmla="*/ 4 w 302"/>
                    <a:gd name="T27" fmla="*/ 9 h 607"/>
                    <a:gd name="T28" fmla="*/ 5 w 302"/>
                    <a:gd name="T29" fmla="*/ 8 h 607"/>
                    <a:gd name="T30" fmla="*/ 5 w 302"/>
                    <a:gd name="T31" fmla="*/ 8 h 607"/>
                    <a:gd name="T32" fmla="*/ 5 w 302"/>
                    <a:gd name="T33" fmla="*/ 7 h 607"/>
                    <a:gd name="T34" fmla="*/ 5 w 302"/>
                    <a:gd name="T35" fmla="*/ 7 h 607"/>
                    <a:gd name="T36" fmla="*/ 5 w 302"/>
                    <a:gd name="T37" fmla="*/ 2 h 60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2"/>
                    <a:gd name="T58" fmla="*/ 0 h 607"/>
                    <a:gd name="T59" fmla="*/ 302 w 302"/>
                    <a:gd name="T60" fmla="*/ 607 h 60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2" h="607">
                      <a:moveTo>
                        <a:pt x="0" y="0"/>
                      </a:moveTo>
                      <a:lnTo>
                        <a:pt x="41" y="486"/>
                      </a:lnTo>
                      <a:lnTo>
                        <a:pt x="46" y="512"/>
                      </a:lnTo>
                      <a:lnTo>
                        <a:pt x="55" y="536"/>
                      </a:lnTo>
                      <a:lnTo>
                        <a:pt x="69" y="557"/>
                      </a:lnTo>
                      <a:lnTo>
                        <a:pt x="87" y="576"/>
                      </a:lnTo>
                      <a:lnTo>
                        <a:pt x="108" y="590"/>
                      </a:lnTo>
                      <a:lnTo>
                        <a:pt x="132" y="601"/>
                      </a:lnTo>
                      <a:lnTo>
                        <a:pt x="156" y="607"/>
                      </a:lnTo>
                      <a:lnTo>
                        <a:pt x="183" y="607"/>
                      </a:lnTo>
                      <a:lnTo>
                        <a:pt x="209" y="602"/>
                      </a:lnTo>
                      <a:lnTo>
                        <a:pt x="233" y="591"/>
                      </a:lnTo>
                      <a:lnTo>
                        <a:pt x="254" y="577"/>
                      </a:lnTo>
                      <a:lnTo>
                        <a:pt x="271" y="560"/>
                      </a:lnTo>
                      <a:lnTo>
                        <a:pt x="286" y="539"/>
                      </a:lnTo>
                      <a:lnTo>
                        <a:pt x="296" y="515"/>
                      </a:lnTo>
                      <a:lnTo>
                        <a:pt x="302" y="488"/>
                      </a:lnTo>
                      <a:lnTo>
                        <a:pt x="302" y="461"/>
                      </a:lnTo>
                      <a:lnTo>
                        <a:pt x="277" y="16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1" name="Freeform 43"/>
                <p:cNvSpPr>
                  <a:spLocks/>
                </p:cNvSpPr>
                <p:nvPr/>
              </p:nvSpPr>
              <p:spPr bwMode="auto">
                <a:xfrm>
                  <a:off x="1944" y="2449"/>
                  <a:ext cx="76" cy="165"/>
                </a:xfrm>
                <a:custGeom>
                  <a:avLst/>
                  <a:gdLst>
                    <a:gd name="T0" fmla="*/ 0 w 307"/>
                    <a:gd name="T1" fmla="*/ 0 h 658"/>
                    <a:gd name="T2" fmla="*/ 1 w 307"/>
                    <a:gd name="T3" fmla="*/ 9 h 658"/>
                    <a:gd name="T4" fmla="*/ 1 w 307"/>
                    <a:gd name="T5" fmla="*/ 9 h 658"/>
                    <a:gd name="T6" fmla="*/ 1 w 307"/>
                    <a:gd name="T7" fmla="*/ 9 h 658"/>
                    <a:gd name="T8" fmla="*/ 1 w 307"/>
                    <a:gd name="T9" fmla="*/ 10 h 658"/>
                    <a:gd name="T10" fmla="*/ 1 w 307"/>
                    <a:gd name="T11" fmla="*/ 10 h 658"/>
                    <a:gd name="T12" fmla="*/ 2 w 307"/>
                    <a:gd name="T13" fmla="*/ 10 h 658"/>
                    <a:gd name="T14" fmla="*/ 2 w 307"/>
                    <a:gd name="T15" fmla="*/ 10 h 658"/>
                    <a:gd name="T16" fmla="*/ 2 w 307"/>
                    <a:gd name="T17" fmla="*/ 10 h 658"/>
                    <a:gd name="T18" fmla="*/ 3 w 307"/>
                    <a:gd name="T19" fmla="*/ 10 h 658"/>
                    <a:gd name="T20" fmla="*/ 3 w 307"/>
                    <a:gd name="T21" fmla="*/ 10 h 658"/>
                    <a:gd name="T22" fmla="*/ 4 w 307"/>
                    <a:gd name="T23" fmla="*/ 10 h 658"/>
                    <a:gd name="T24" fmla="*/ 4 w 307"/>
                    <a:gd name="T25" fmla="*/ 10 h 658"/>
                    <a:gd name="T26" fmla="*/ 4 w 307"/>
                    <a:gd name="T27" fmla="*/ 10 h 658"/>
                    <a:gd name="T28" fmla="*/ 4 w 307"/>
                    <a:gd name="T29" fmla="*/ 9 h 658"/>
                    <a:gd name="T30" fmla="*/ 5 w 307"/>
                    <a:gd name="T31" fmla="*/ 9 h 658"/>
                    <a:gd name="T32" fmla="*/ 5 w 307"/>
                    <a:gd name="T33" fmla="*/ 9 h 658"/>
                    <a:gd name="T34" fmla="*/ 5 w 307"/>
                    <a:gd name="T35" fmla="*/ 8 h 658"/>
                    <a:gd name="T36" fmla="*/ 4 w 307"/>
                    <a:gd name="T37" fmla="*/ 3 h 65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07"/>
                    <a:gd name="T58" fmla="*/ 0 h 658"/>
                    <a:gd name="T59" fmla="*/ 307 w 307"/>
                    <a:gd name="T60" fmla="*/ 658 h 65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07" h="658">
                      <a:moveTo>
                        <a:pt x="0" y="0"/>
                      </a:moveTo>
                      <a:lnTo>
                        <a:pt x="46" y="537"/>
                      </a:lnTo>
                      <a:lnTo>
                        <a:pt x="51" y="563"/>
                      </a:lnTo>
                      <a:lnTo>
                        <a:pt x="61" y="588"/>
                      </a:lnTo>
                      <a:lnTo>
                        <a:pt x="75" y="609"/>
                      </a:lnTo>
                      <a:lnTo>
                        <a:pt x="93" y="628"/>
                      </a:lnTo>
                      <a:lnTo>
                        <a:pt x="113" y="642"/>
                      </a:lnTo>
                      <a:lnTo>
                        <a:pt x="136" y="653"/>
                      </a:lnTo>
                      <a:lnTo>
                        <a:pt x="161" y="658"/>
                      </a:lnTo>
                      <a:lnTo>
                        <a:pt x="188" y="658"/>
                      </a:lnTo>
                      <a:lnTo>
                        <a:pt x="214" y="654"/>
                      </a:lnTo>
                      <a:lnTo>
                        <a:pt x="238" y="644"/>
                      </a:lnTo>
                      <a:lnTo>
                        <a:pt x="259" y="629"/>
                      </a:lnTo>
                      <a:lnTo>
                        <a:pt x="277" y="611"/>
                      </a:lnTo>
                      <a:lnTo>
                        <a:pt x="292" y="590"/>
                      </a:lnTo>
                      <a:lnTo>
                        <a:pt x="301" y="567"/>
                      </a:lnTo>
                      <a:lnTo>
                        <a:pt x="307" y="541"/>
                      </a:lnTo>
                      <a:lnTo>
                        <a:pt x="307" y="514"/>
                      </a:lnTo>
                      <a:lnTo>
                        <a:pt x="277" y="171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2" name="Freeform 44"/>
                <p:cNvSpPr>
                  <a:spLocks/>
                </p:cNvSpPr>
                <p:nvPr/>
              </p:nvSpPr>
              <p:spPr bwMode="auto">
                <a:xfrm>
                  <a:off x="2087" y="2537"/>
                  <a:ext cx="77" cy="173"/>
                </a:xfrm>
                <a:custGeom>
                  <a:avLst/>
                  <a:gdLst>
                    <a:gd name="T0" fmla="*/ 0 w 311"/>
                    <a:gd name="T1" fmla="*/ 0 h 691"/>
                    <a:gd name="T2" fmla="*/ 1 w 311"/>
                    <a:gd name="T3" fmla="*/ 9 h 691"/>
                    <a:gd name="T4" fmla="*/ 1 w 311"/>
                    <a:gd name="T5" fmla="*/ 9 h 691"/>
                    <a:gd name="T6" fmla="*/ 1 w 311"/>
                    <a:gd name="T7" fmla="*/ 10 h 691"/>
                    <a:gd name="T8" fmla="*/ 1 w 311"/>
                    <a:gd name="T9" fmla="*/ 10 h 691"/>
                    <a:gd name="T10" fmla="*/ 1 w 311"/>
                    <a:gd name="T11" fmla="*/ 10 h 691"/>
                    <a:gd name="T12" fmla="*/ 2 w 311"/>
                    <a:gd name="T13" fmla="*/ 11 h 691"/>
                    <a:gd name="T14" fmla="*/ 2 w 311"/>
                    <a:gd name="T15" fmla="*/ 11 h 691"/>
                    <a:gd name="T16" fmla="*/ 2 w 311"/>
                    <a:gd name="T17" fmla="*/ 11 h 691"/>
                    <a:gd name="T18" fmla="*/ 3 w 311"/>
                    <a:gd name="T19" fmla="*/ 11 h 691"/>
                    <a:gd name="T20" fmla="*/ 3 w 311"/>
                    <a:gd name="T21" fmla="*/ 11 h 691"/>
                    <a:gd name="T22" fmla="*/ 4 w 311"/>
                    <a:gd name="T23" fmla="*/ 11 h 691"/>
                    <a:gd name="T24" fmla="*/ 4 w 311"/>
                    <a:gd name="T25" fmla="*/ 10 h 691"/>
                    <a:gd name="T26" fmla="*/ 4 w 311"/>
                    <a:gd name="T27" fmla="*/ 10 h 691"/>
                    <a:gd name="T28" fmla="*/ 4 w 311"/>
                    <a:gd name="T29" fmla="*/ 10 h 691"/>
                    <a:gd name="T30" fmla="*/ 5 w 311"/>
                    <a:gd name="T31" fmla="*/ 10 h 691"/>
                    <a:gd name="T32" fmla="*/ 5 w 311"/>
                    <a:gd name="T33" fmla="*/ 9 h 691"/>
                    <a:gd name="T34" fmla="*/ 5 w 311"/>
                    <a:gd name="T35" fmla="*/ 9 h 691"/>
                    <a:gd name="T36" fmla="*/ 4 w 311"/>
                    <a:gd name="T37" fmla="*/ 3 h 69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311"/>
                    <a:gd name="T58" fmla="*/ 0 h 691"/>
                    <a:gd name="T59" fmla="*/ 311 w 311"/>
                    <a:gd name="T60" fmla="*/ 691 h 69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311" h="691">
                      <a:moveTo>
                        <a:pt x="0" y="0"/>
                      </a:moveTo>
                      <a:lnTo>
                        <a:pt x="50" y="570"/>
                      </a:lnTo>
                      <a:lnTo>
                        <a:pt x="54" y="596"/>
                      </a:lnTo>
                      <a:lnTo>
                        <a:pt x="64" y="620"/>
                      </a:lnTo>
                      <a:lnTo>
                        <a:pt x="78" y="641"/>
                      </a:lnTo>
                      <a:lnTo>
                        <a:pt x="96" y="659"/>
                      </a:lnTo>
                      <a:lnTo>
                        <a:pt x="117" y="674"/>
                      </a:lnTo>
                      <a:lnTo>
                        <a:pt x="140" y="685"/>
                      </a:lnTo>
                      <a:lnTo>
                        <a:pt x="165" y="691"/>
                      </a:lnTo>
                      <a:lnTo>
                        <a:pt x="192" y="691"/>
                      </a:lnTo>
                      <a:lnTo>
                        <a:pt x="218" y="686"/>
                      </a:lnTo>
                      <a:lnTo>
                        <a:pt x="241" y="676"/>
                      </a:lnTo>
                      <a:lnTo>
                        <a:pt x="262" y="661"/>
                      </a:lnTo>
                      <a:lnTo>
                        <a:pt x="280" y="643"/>
                      </a:lnTo>
                      <a:lnTo>
                        <a:pt x="294" y="621"/>
                      </a:lnTo>
                      <a:lnTo>
                        <a:pt x="305" y="598"/>
                      </a:lnTo>
                      <a:lnTo>
                        <a:pt x="311" y="572"/>
                      </a:lnTo>
                      <a:lnTo>
                        <a:pt x="311" y="545"/>
                      </a:lnTo>
                      <a:lnTo>
                        <a:pt x="278" y="154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3" name="Freeform 45"/>
                <p:cNvSpPr>
                  <a:spLocks/>
                </p:cNvSpPr>
                <p:nvPr/>
              </p:nvSpPr>
              <p:spPr bwMode="auto">
                <a:xfrm>
                  <a:off x="2235" y="2614"/>
                  <a:ext cx="75" cy="139"/>
                </a:xfrm>
                <a:custGeom>
                  <a:avLst/>
                  <a:gdLst>
                    <a:gd name="T0" fmla="*/ 0 w 299"/>
                    <a:gd name="T1" fmla="*/ 0 h 554"/>
                    <a:gd name="T2" fmla="*/ 1 w 299"/>
                    <a:gd name="T3" fmla="*/ 7 h 554"/>
                    <a:gd name="T4" fmla="*/ 1 w 299"/>
                    <a:gd name="T5" fmla="*/ 7 h 554"/>
                    <a:gd name="T6" fmla="*/ 1 w 299"/>
                    <a:gd name="T7" fmla="*/ 8 h 554"/>
                    <a:gd name="T8" fmla="*/ 1 w 299"/>
                    <a:gd name="T9" fmla="*/ 8 h 554"/>
                    <a:gd name="T10" fmla="*/ 1 w 299"/>
                    <a:gd name="T11" fmla="*/ 8 h 554"/>
                    <a:gd name="T12" fmla="*/ 2 w 299"/>
                    <a:gd name="T13" fmla="*/ 9 h 554"/>
                    <a:gd name="T14" fmla="*/ 2 w 299"/>
                    <a:gd name="T15" fmla="*/ 9 h 554"/>
                    <a:gd name="T16" fmla="*/ 3 w 299"/>
                    <a:gd name="T17" fmla="*/ 9 h 554"/>
                    <a:gd name="T18" fmla="*/ 3 w 299"/>
                    <a:gd name="T19" fmla="*/ 9 h 554"/>
                    <a:gd name="T20" fmla="*/ 3 w 299"/>
                    <a:gd name="T21" fmla="*/ 9 h 554"/>
                    <a:gd name="T22" fmla="*/ 4 w 299"/>
                    <a:gd name="T23" fmla="*/ 9 h 554"/>
                    <a:gd name="T24" fmla="*/ 4 w 299"/>
                    <a:gd name="T25" fmla="*/ 8 h 554"/>
                    <a:gd name="T26" fmla="*/ 4 w 299"/>
                    <a:gd name="T27" fmla="*/ 8 h 554"/>
                    <a:gd name="T28" fmla="*/ 5 w 299"/>
                    <a:gd name="T29" fmla="*/ 8 h 554"/>
                    <a:gd name="T30" fmla="*/ 5 w 299"/>
                    <a:gd name="T31" fmla="*/ 7 h 554"/>
                    <a:gd name="T32" fmla="*/ 5 w 299"/>
                    <a:gd name="T33" fmla="*/ 7 h 554"/>
                    <a:gd name="T34" fmla="*/ 5 w 299"/>
                    <a:gd name="T35" fmla="*/ 7 h 554"/>
                    <a:gd name="T36" fmla="*/ 4 w 299"/>
                    <a:gd name="T37" fmla="*/ 2 h 55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9"/>
                    <a:gd name="T58" fmla="*/ 0 h 554"/>
                    <a:gd name="T59" fmla="*/ 299 w 299"/>
                    <a:gd name="T60" fmla="*/ 554 h 55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9" h="554">
                      <a:moveTo>
                        <a:pt x="0" y="0"/>
                      </a:moveTo>
                      <a:lnTo>
                        <a:pt x="38" y="433"/>
                      </a:lnTo>
                      <a:lnTo>
                        <a:pt x="42" y="459"/>
                      </a:lnTo>
                      <a:lnTo>
                        <a:pt x="53" y="484"/>
                      </a:lnTo>
                      <a:lnTo>
                        <a:pt x="67" y="505"/>
                      </a:lnTo>
                      <a:lnTo>
                        <a:pt x="85" y="524"/>
                      </a:lnTo>
                      <a:lnTo>
                        <a:pt x="105" y="538"/>
                      </a:lnTo>
                      <a:lnTo>
                        <a:pt x="128" y="549"/>
                      </a:lnTo>
                      <a:lnTo>
                        <a:pt x="153" y="554"/>
                      </a:lnTo>
                      <a:lnTo>
                        <a:pt x="180" y="554"/>
                      </a:lnTo>
                      <a:lnTo>
                        <a:pt x="206" y="550"/>
                      </a:lnTo>
                      <a:lnTo>
                        <a:pt x="229" y="540"/>
                      </a:lnTo>
                      <a:lnTo>
                        <a:pt x="251" y="525"/>
                      </a:lnTo>
                      <a:lnTo>
                        <a:pt x="269" y="507"/>
                      </a:lnTo>
                      <a:lnTo>
                        <a:pt x="283" y="486"/>
                      </a:lnTo>
                      <a:lnTo>
                        <a:pt x="293" y="463"/>
                      </a:lnTo>
                      <a:lnTo>
                        <a:pt x="299" y="437"/>
                      </a:lnTo>
                      <a:lnTo>
                        <a:pt x="299" y="410"/>
                      </a:lnTo>
                      <a:lnTo>
                        <a:pt x="274" y="11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4" name="Freeform 46"/>
                <p:cNvSpPr>
                  <a:spLocks/>
                </p:cNvSpPr>
                <p:nvPr/>
              </p:nvSpPr>
              <p:spPr bwMode="auto">
                <a:xfrm>
                  <a:off x="2398" y="2676"/>
                  <a:ext cx="73" cy="124"/>
                </a:xfrm>
                <a:custGeom>
                  <a:avLst/>
                  <a:gdLst>
                    <a:gd name="T0" fmla="*/ 0 w 293"/>
                    <a:gd name="T1" fmla="*/ 0 h 492"/>
                    <a:gd name="T2" fmla="*/ 0 w 293"/>
                    <a:gd name="T3" fmla="*/ 6 h 492"/>
                    <a:gd name="T4" fmla="*/ 0 w 293"/>
                    <a:gd name="T5" fmla="*/ 6 h 492"/>
                    <a:gd name="T6" fmla="*/ 1 w 293"/>
                    <a:gd name="T7" fmla="*/ 7 h 492"/>
                    <a:gd name="T8" fmla="*/ 1 w 293"/>
                    <a:gd name="T9" fmla="*/ 7 h 492"/>
                    <a:gd name="T10" fmla="*/ 1 w 293"/>
                    <a:gd name="T11" fmla="*/ 7 h 492"/>
                    <a:gd name="T12" fmla="*/ 1 w 293"/>
                    <a:gd name="T13" fmla="*/ 8 h 492"/>
                    <a:gd name="T14" fmla="*/ 2 w 293"/>
                    <a:gd name="T15" fmla="*/ 8 h 492"/>
                    <a:gd name="T16" fmla="*/ 2 w 293"/>
                    <a:gd name="T17" fmla="*/ 8 h 492"/>
                    <a:gd name="T18" fmla="*/ 3 w 293"/>
                    <a:gd name="T19" fmla="*/ 8 h 492"/>
                    <a:gd name="T20" fmla="*/ 3 w 293"/>
                    <a:gd name="T21" fmla="*/ 8 h 492"/>
                    <a:gd name="T22" fmla="*/ 3 w 293"/>
                    <a:gd name="T23" fmla="*/ 8 h 492"/>
                    <a:gd name="T24" fmla="*/ 4 w 293"/>
                    <a:gd name="T25" fmla="*/ 7 h 492"/>
                    <a:gd name="T26" fmla="*/ 4 w 293"/>
                    <a:gd name="T27" fmla="*/ 7 h 492"/>
                    <a:gd name="T28" fmla="*/ 4 w 293"/>
                    <a:gd name="T29" fmla="*/ 7 h 492"/>
                    <a:gd name="T30" fmla="*/ 4 w 293"/>
                    <a:gd name="T31" fmla="*/ 6 h 492"/>
                    <a:gd name="T32" fmla="*/ 4 w 293"/>
                    <a:gd name="T33" fmla="*/ 6 h 492"/>
                    <a:gd name="T34" fmla="*/ 4 w 293"/>
                    <a:gd name="T35" fmla="*/ 6 h 492"/>
                    <a:gd name="T36" fmla="*/ 4 w 293"/>
                    <a:gd name="T37" fmla="*/ 1 h 49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93"/>
                    <a:gd name="T58" fmla="*/ 0 h 492"/>
                    <a:gd name="T59" fmla="*/ 293 w 293"/>
                    <a:gd name="T60" fmla="*/ 492 h 49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93" h="492">
                      <a:moveTo>
                        <a:pt x="0" y="0"/>
                      </a:moveTo>
                      <a:lnTo>
                        <a:pt x="32" y="371"/>
                      </a:lnTo>
                      <a:lnTo>
                        <a:pt x="37" y="397"/>
                      </a:lnTo>
                      <a:lnTo>
                        <a:pt x="47" y="422"/>
                      </a:lnTo>
                      <a:lnTo>
                        <a:pt x="61" y="443"/>
                      </a:lnTo>
                      <a:lnTo>
                        <a:pt x="79" y="462"/>
                      </a:lnTo>
                      <a:lnTo>
                        <a:pt x="99" y="476"/>
                      </a:lnTo>
                      <a:lnTo>
                        <a:pt x="123" y="486"/>
                      </a:lnTo>
                      <a:lnTo>
                        <a:pt x="147" y="492"/>
                      </a:lnTo>
                      <a:lnTo>
                        <a:pt x="174" y="492"/>
                      </a:lnTo>
                      <a:lnTo>
                        <a:pt x="200" y="487"/>
                      </a:lnTo>
                      <a:lnTo>
                        <a:pt x="224" y="477"/>
                      </a:lnTo>
                      <a:lnTo>
                        <a:pt x="245" y="463"/>
                      </a:lnTo>
                      <a:lnTo>
                        <a:pt x="264" y="445"/>
                      </a:lnTo>
                      <a:lnTo>
                        <a:pt x="278" y="424"/>
                      </a:lnTo>
                      <a:lnTo>
                        <a:pt x="287" y="400"/>
                      </a:lnTo>
                      <a:lnTo>
                        <a:pt x="293" y="373"/>
                      </a:lnTo>
                      <a:lnTo>
                        <a:pt x="293" y="346"/>
                      </a:lnTo>
                      <a:lnTo>
                        <a:pt x="264" y="69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5" name="Freeform 47"/>
                <p:cNvSpPr>
                  <a:spLocks/>
                </p:cNvSpPr>
                <p:nvPr/>
              </p:nvSpPr>
              <p:spPr bwMode="auto">
                <a:xfrm>
                  <a:off x="2542" y="2735"/>
                  <a:ext cx="94" cy="90"/>
                </a:xfrm>
                <a:custGeom>
                  <a:avLst/>
                  <a:gdLst>
                    <a:gd name="T0" fmla="*/ 0 w 374"/>
                    <a:gd name="T1" fmla="*/ 0 h 357"/>
                    <a:gd name="T2" fmla="*/ 2 w 374"/>
                    <a:gd name="T3" fmla="*/ 1 h 357"/>
                    <a:gd name="T4" fmla="*/ 3 w 374"/>
                    <a:gd name="T5" fmla="*/ 3 h 357"/>
                    <a:gd name="T6" fmla="*/ 5 w 374"/>
                    <a:gd name="T7" fmla="*/ 4 h 357"/>
                    <a:gd name="T8" fmla="*/ 6 w 374"/>
                    <a:gd name="T9" fmla="*/ 6 h 3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4"/>
                    <a:gd name="T16" fmla="*/ 0 h 357"/>
                    <a:gd name="T17" fmla="*/ 374 w 374"/>
                    <a:gd name="T18" fmla="*/ 357 h 3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4" h="357">
                      <a:moveTo>
                        <a:pt x="0" y="0"/>
                      </a:moveTo>
                      <a:lnTo>
                        <a:pt x="103" y="80"/>
                      </a:lnTo>
                      <a:lnTo>
                        <a:pt x="199" y="166"/>
                      </a:lnTo>
                      <a:lnTo>
                        <a:pt x="290" y="258"/>
                      </a:lnTo>
                      <a:lnTo>
                        <a:pt x="374" y="357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6" name="Freeform 48"/>
                <p:cNvSpPr>
                  <a:spLocks/>
                </p:cNvSpPr>
                <p:nvPr/>
              </p:nvSpPr>
              <p:spPr bwMode="auto">
                <a:xfrm>
                  <a:off x="2628" y="2749"/>
                  <a:ext cx="24" cy="135"/>
                </a:xfrm>
                <a:custGeom>
                  <a:avLst/>
                  <a:gdLst>
                    <a:gd name="T0" fmla="*/ 1 w 99"/>
                    <a:gd name="T1" fmla="*/ 0 h 543"/>
                    <a:gd name="T2" fmla="*/ 1 w 99"/>
                    <a:gd name="T3" fmla="*/ 2 h 543"/>
                    <a:gd name="T4" fmla="*/ 0 w 99"/>
                    <a:gd name="T5" fmla="*/ 4 h 543"/>
                    <a:gd name="T6" fmla="*/ 0 w 99"/>
                    <a:gd name="T7" fmla="*/ 6 h 543"/>
                    <a:gd name="T8" fmla="*/ 0 w 99"/>
                    <a:gd name="T9" fmla="*/ 8 h 5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"/>
                    <a:gd name="T16" fmla="*/ 0 h 543"/>
                    <a:gd name="T17" fmla="*/ 99 w 99"/>
                    <a:gd name="T18" fmla="*/ 543 h 5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" h="543">
                      <a:moveTo>
                        <a:pt x="99" y="0"/>
                      </a:moveTo>
                      <a:lnTo>
                        <a:pt x="66" y="134"/>
                      </a:lnTo>
                      <a:lnTo>
                        <a:pt x="39" y="269"/>
                      </a:lnTo>
                      <a:lnTo>
                        <a:pt x="17" y="405"/>
                      </a:lnTo>
                      <a:lnTo>
                        <a:pt x="0" y="54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7" name="Line 49"/>
                <p:cNvSpPr>
                  <a:spLocks noChangeShapeType="1"/>
                </p:cNvSpPr>
                <p:nvPr/>
              </p:nvSpPr>
              <p:spPr bwMode="auto">
                <a:xfrm>
                  <a:off x="2378" y="2929"/>
                  <a:ext cx="0" cy="249"/>
                </a:xfrm>
                <a:prstGeom prst="line">
                  <a:avLst/>
                </a:prstGeom>
                <a:noFill/>
                <a:ln w="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4158" name="Freeform 50"/>
                <p:cNvSpPr>
                  <a:spLocks/>
                </p:cNvSpPr>
                <p:nvPr/>
              </p:nvSpPr>
              <p:spPr bwMode="auto">
                <a:xfrm>
                  <a:off x="1623" y="2369"/>
                  <a:ext cx="105" cy="651"/>
                </a:xfrm>
                <a:custGeom>
                  <a:avLst/>
                  <a:gdLst>
                    <a:gd name="T0" fmla="*/ 4 w 420"/>
                    <a:gd name="T1" fmla="*/ 31 h 2604"/>
                    <a:gd name="T2" fmla="*/ 4 w 420"/>
                    <a:gd name="T3" fmla="*/ 41 h 2604"/>
                    <a:gd name="T4" fmla="*/ 3 w 420"/>
                    <a:gd name="T5" fmla="*/ 41 h 2604"/>
                    <a:gd name="T6" fmla="*/ 3 w 420"/>
                    <a:gd name="T7" fmla="*/ 31 h 2604"/>
                    <a:gd name="T8" fmla="*/ 2 w 420"/>
                    <a:gd name="T9" fmla="*/ 29 h 2604"/>
                    <a:gd name="T10" fmla="*/ 2 w 420"/>
                    <a:gd name="T11" fmla="*/ 28 h 2604"/>
                    <a:gd name="T12" fmla="*/ 2 w 420"/>
                    <a:gd name="T13" fmla="*/ 26 h 2604"/>
                    <a:gd name="T14" fmla="*/ 2 w 420"/>
                    <a:gd name="T15" fmla="*/ 24 h 2604"/>
                    <a:gd name="T16" fmla="*/ 2 w 420"/>
                    <a:gd name="T17" fmla="*/ 23 h 2604"/>
                    <a:gd name="T18" fmla="*/ 2 w 420"/>
                    <a:gd name="T19" fmla="*/ 22 h 2604"/>
                    <a:gd name="T20" fmla="*/ 2 w 420"/>
                    <a:gd name="T21" fmla="*/ 21 h 2604"/>
                    <a:gd name="T22" fmla="*/ 2 w 420"/>
                    <a:gd name="T23" fmla="*/ 20 h 2604"/>
                    <a:gd name="T24" fmla="*/ 1 w 420"/>
                    <a:gd name="T25" fmla="*/ 19 h 2604"/>
                    <a:gd name="T26" fmla="*/ 1 w 420"/>
                    <a:gd name="T27" fmla="*/ 19 h 2604"/>
                    <a:gd name="T28" fmla="*/ 1 w 420"/>
                    <a:gd name="T29" fmla="*/ 17 h 2604"/>
                    <a:gd name="T30" fmla="*/ 0 w 420"/>
                    <a:gd name="T31" fmla="*/ 15 h 2604"/>
                    <a:gd name="T32" fmla="*/ 0 w 420"/>
                    <a:gd name="T33" fmla="*/ 13 h 2604"/>
                    <a:gd name="T34" fmla="*/ 0 w 420"/>
                    <a:gd name="T35" fmla="*/ 12 h 2604"/>
                    <a:gd name="T36" fmla="*/ 0 w 420"/>
                    <a:gd name="T37" fmla="*/ 11 h 2604"/>
                    <a:gd name="T38" fmla="*/ 0 w 420"/>
                    <a:gd name="T39" fmla="*/ 10 h 2604"/>
                    <a:gd name="T40" fmla="*/ 1 w 420"/>
                    <a:gd name="T41" fmla="*/ 8 h 2604"/>
                    <a:gd name="T42" fmla="*/ 1 w 420"/>
                    <a:gd name="T43" fmla="*/ 6 h 2604"/>
                    <a:gd name="T44" fmla="*/ 2 w 420"/>
                    <a:gd name="T45" fmla="*/ 5 h 2604"/>
                    <a:gd name="T46" fmla="*/ 2 w 420"/>
                    <a:gd name="T47" fmla="*/ 3 h 2604"/>
                    <a:gd name="T48" fmla="*/ 3 w 420"/>
                    <a:gd name="T49" fmla="*/ 1 h 2604"/>
                    <a:gd name="T50" fmla="*/ 3 w 420"/>
                    <a:gd name="T51" fmla="*/ 1 h 2604"/>
                    <a:gd name="T52" fmla="*/ 3 w 420"/>
                    <a:gd name="T53" fmla="*/ 0 h 2604"/>
                    <a:gd name="T54" fmla="*/ 3 w 420"/>
                    <a:gd name="T55" fmla="*/ 0 h 2604"/>
                    <a:gd name="T56" fmla="*/ 4 w 420"/>
                    <a:gd name="T57" fmla="*/ 0 h 2604"/>
                    <a:gd name="T58" fmla="*/ 4 w 420"/>
                    <a:gd name="T59" fmla="*/ 0 h 2604"/>
                    <a:gd name="T60" fmla="*/ 5 w 420"/>
                    <a:gd name="T61" fmla="*/ 0 h 2604"/>
                    <a:gd name="T62" fmla="*/ 5 w 420"/>
                    <a:gd name="T63" fmla="*/ 0 h 2604"/>
                    <a:gd name="T64" fmla="*/ 6 w 420"/>
                    <a:gd name="T65" fmla="*/ 0 h 2604"/>
                    <a:gd name="T66" fmla="*/ 6 w 420"/>
                    <a:gd name="T67" fmla="*/ 1 h 2604"/>
                    <a:gd name="T68" fmla="*/ 6 w 420"/>
                    <a:gd name="T69" fmla="*/ 1 h 2604"/>
                    <a:gd name="T70" fmla="*/ 6 w 420"/>
                    <a:gd name="T71" fmla="*/ 1 h 2604"/>
                    <a:gd name="T72" fmla="*/ 7 w 420"/>
                    <a:gd name="T73" fmla="*/ 1 h 2604"/>
                    <a:gd name="T74" fmla="*/ 7 w 420"/>
                    <a:gd name="T75" fmla="*/ 2 h 2604"/>
                    <a:gd name="T76" fmla="*/ 7 w 420"/>
                    <a:gd name="T77" fmla="*/ 2 h 2604"/>
                    <a:gd name="T78" fmla="*/ 7 w 420"/>
                    <a:gd name="T79" fmla="*/ 3 h 2604"/>
                    <a:gd name="T80" fmla="*/ 6 w 420"/>
                    <a:gd name="T81" fmla="*/ 3 h 2604"/>
                    <a:gd name="T82" fmla="*/ 6 w 420"/>
                    <a:gd name="T83" fmla="*/ 4 h 2604"/>
                    <a:gd name="T84" fmla="*/ 5 w 420"/>
                    <a:gd name="T85" fmla="*/ 5 h 2604"/>
                    <a:gd name="T86" fmla="*/ 5 w 420"/>
                    <a:gd name="T87" fmla="*/ 6 h 2604"/>
                    <a:gd name="T88" fmla="*/ 5 w 420"/>
                    <a:gd name="T89" fmla="*/ 7 h 2604"/>
                    <a:gd name="T90" fmla="*/ 4 w 420"/>
                    <a:gd name="T91" fmla="*/ 8 h 2604"/>
                    <a:gd name="T92" fmla="*/ 4 w 420"/>
                    <a:gd name="T93" fmla="*/ 9 h 2604"/>
                    <a:gd name="T94" fmla="*/ 4 w 420"/>
                    <a:gd name="T95" fmla="*/ 10 h 2604"/>
                    <a:gd name="T96" fmla="*/ 3 w 420"/>
                    <a:gd name="T97" fmla="*/ 12 h 2604"/>
                    <a:gd name="T98" fmla="*/ 4 w 420"/>
                    <a:gd name="T99" fmla="*/ 14 h 2604"/>
                    <a:gd name="T100" fmla="*/ 4 w 420"/>
                    <a:gd name="T101" fmla="*/ 16 h 2604"/>
                    <a:gd name="T102" fmla="*/ 4 w 420"/>
                    <a:gd name="T103" fmla="*/ 18 h 2604"/>
                    <a:gd name="T104" fmla="*/ 5 w 420"/>
                    <a:gd name="T105" fmla="*/ 21 h 2604"/>
                    <a:gd name="T106" fmla="*/ 5 w 420"/>
                    <a:gd name="T107" fmla="*/ 23 h 2604"/>
                    <a:gd name="T108" fmla="*/ 5 w 420"/>
                    <a:gd name="T109" fmla="*/ 24 h 2604"/>
                    <a:gd name="T110" fmla="*/ 5 w 420"/>
                    <a:gd name="T111" fmla="*/ 25 h 2604"/>
                    <a:gd name="T112" fmla="*/ 5 w 420"/>
                    <a:gd name="T113" fmla="*/ 26 h 2604"/>
                    <a:gd name="T114" fmla="*/ 5 w 420"/>
                    <a:gd name="T115" fmla="*/ 27 h 2604"/>
                    <a:gd name="T116" fmla="*/ 5 w 420"/>
                    <a:gd name="T117" fmla="*/ 28 h 2604"/>
                    <a:gd name="T118" fmla="*/ 5 w 420"/>
                    <a:gd name="T119" fmla="*/ 29 h 2604"/>
                    <a:gd name="T120" fmla="*/ 4 w 420"/>
                    <a:gd name="T121" fmla="*/ 30 h 2604"/>
                    <a:gd name="T122" fmla="*/ 4 w 420"/>
                    <a:gd name="T123" fmla="*/ 31 h 2604"/>
                    <a:gd name="T124" fmla="*/ 3 w 420"/>
                    <a:gd name="T125" fmla="*/ 31 h 2604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  <a:gd name="T189" fmla="*/ 0 w 420"/>
                    <a:gd name="T190" fmla="*/ 0 h 2604"/>
                    <a:gd name="T191" fmla="*/ 420 w 420"/>
                    <a:gd name="T192" fmla="*/ 2604 h 2604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T189" t="T190" r="T191" b="T192"/>
                  <a:pathLst>
                    <a:path w="420" h="2604">
                      <a:moveTo>
                        <a:pt x="255" y="1973"/>
                      </a:moveTo>
                      <a:lnTo>
                        <a:pt x="242" y="2604"/>
                      </a:lnTo>
                      <a:lnTo>
                        <a:pt x="197" y="2604"/>
                      </a:lnTo>
                      <a:lnTo>
                        <a:pt x="165" y="1973"/>
                      </a:lnTo>
                      <a:lnTo>
                        <a:pt x="145" y="1889"/>
                      </a:lnTo>
                      <a:lnTo>
                        <a:pt x="137" y="1809"/>
                      </a:lnTo>
                      <a:lnTo>
                        <a:pt x="136" y="1648"/>
                      </a:lnTo>
                      <a:lnTo>
                        <a:pt x="134" y="1562"/>
                      </a:lnTo>
                      <a:lnTo>
                        <a:pt x="125" y="1467"/>
                      </a:lnTo>
                      <a:lnTo>
                        <a:pt x="117" y="1414"/>
                      </a:lnTo>
                      <a:lnTo>
                        <a:pt x="105" y="1359"/>
                      </a:lnTo>
                      <a:lnTo>
                        <a:pt x="89" y="1300"/>
                      </a:lnTo>
                      <a:lnTo>
                        <a:pt x="69" y="1236"/>
                      </a:lnTo>
                      <a:lnTo>
                        <a:pt x="50" y="1184"/>
                      </a:lnTo>
                      <a:lnTo>
                        <a:pt x="28" y="1104"/>
                      </a:lnTo>
                      <a:lnTo>
                        <a:pt x="9" y="995"/>
                      </a:lnTo>
                      <a:lnTo>
                        <a:pt x="0" y="862"/>
                      </a:lnTo>
                      <a:lnTo>
                        <a:pt x="1" y="784"/>
                      </a:lnTo>
                      <a:lnTo>
                        <a:pt x="6" y="701"/>
                      </a:lnTo>
                      <a:lnTo>
                        <a:pt x="16" y="610"/>
                      </a:lnTo>
                      <a:lnTo>
                        <a:pt x="33" y="514"/>
                      </a:lnTo>
                      <a:lnTo>
                        <a:pt x="56" y="410"/>
                      </a:lnTo>
                      <a:lnTo>
                        <a:pt x="87" y="301"/>
                      </a:lnTo>
                      <a:lnTo>
                        <a:pt x="125" y="186"/>
                      </a:lnTo>
                      <a:lnTo>
                        <a:pt x="174" y="64"/>
                      </a:lnTo>
                      <a:lnTo>
                        <a:pt x="188" y="39"/>
                      </a:lnTo>
                      <a:lnTo>
                        <a:pt x="205" y="21"/>
                      </a:lnTo>
                      <a:lnTo>
                        <a:pt x="225" y="10"/>
                      </a:lnTo>
                      <a:lnTo>
                        <a:pt x="249" y="2"/>
                      </a:lnTo>
                      <a:lnTo>
                        <a:pt x="274" y="0"/>
                      </a:lnTo>
                      <a:lnTo>
                        <a:pt x="298" y="4"/>
                      </a:lnTo>
                      <a:lnTo>
                        <a:pt x="323" y="11"/>
                      </a:lnTo>
                      <a:lnTo>
                        <a:pt x="348" y="21"/>
                      </a:lnTo>
                      <a:lnTo>
                        <a:pt x="369" y="37"/>
                      </a:lnTo>
                      <a:lnTo>
                        <a:pt x="388" y="54"/>
                      </a:lnTo>
                      <a:lnTo>
                        <a:pt x="403" y="74"/>
                      </a:lnTo>
                      <a:lnTo>
                        <a:pt x="415" y="98"/>
                      </a:lnTo>
                      <a:lnTo>
                        <a:pt x="420" y="122"/>
                      </a:lnTo>
                      <a:lnTo>
                        <a:pt x="419" y="149"/>
                      </a:lnTo>
                      <a:lnTo>
                        <a:pt x="412" y="178"/>
                      </a:lnTo>
                      <a:lnTo>
                        <a:pt x="397" y="207"/>
                      </a:lnTo>
                      <a:lnTo>
                        <a:pt x="362" y="265"/>
                      </a:lnTo>
                      <a:lnTo>
                        <a:pt x="331" y="322"/>
                      </a:lnTo>
                      <a:lnTo>
                        <a:pt x="305" y="380"/>
                      </a:lnTo>
                      <a:lnTo>
                        <a:pt x="284" y="438"/>
                      </a:lnTo>
                      <a:lnTo>
                        <a:pt x="268" y="496"/>
                      </a:lnTo>
                      <a:lnTo>
                        <a:pt x="255" y="555"/>
                      </a:lnTo>
                      <a:lnTo>
                        <a:pt x="238" y="673"/>
                      </a:lnTo>
                      <a:lnTo>
                        <a:pt x="234" y="792"/>
                      </a:lnTo>
                      <a:lnTo>
                        <a:pt x="238" y="910"/>
                      </a:lnTo>
                      <a:lnTo>
                        <a:pt x="249" y="1027"/>
                      </a:lnTo>
                      <a:lnTo>
                        <a:pt x="264" y="1144"/>
                      </a:lnTo>
                      <a:lnTo>
                        <a:pt x="299" y="1370"/>
                      </a:lnTo>
                      <a:lnTo>
                        <a:pt x="314" y="1480"/>
                      </a:lnTo>
                      <a:lnTo>
                        <a:pt x="317" y="1521"/>
                      </a:lnTo>
                      <a:lnTo>
                        <a:pt x="322" y="1587"/>
                      </a:lnTo>
                      <a:lnTo>
                        <a:pt x="323" y="1690"/>
                      </a:lnTo>
                      <a:lnTo>
                        <a:pt x="319" y="1739"/>
                      </a:lnTo>
                      <a:lnTo>
                        <a:pt x="314" y="1789"/>
                      </a:lnTo>
                      <a:lnTo>
                        <a:pt x="291" y="1884"/>
                      </a:lnTo>
                      <a:lnTo>
                        <a:pt x="275" y="1929"/>
                      </a:lnTo>
                      <a:lnTo>
                        <a:pt x="255" y="1973"/>
                      </a:lnTo>
                      <a:lnTo>
                        <a:pt x="165" y="1973"/>
                      </a:lnTo>
                    </a:path>
                  </a:pathLst>
                </a:custGeom>
                <a:no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36" name="Text Box 52"/>
            <p:cNvSpPr txBox="1">
              <a:spLocks noChangeArrowheads="1"/>
            </p:cNvSpPr>
            <p:nvPr/>
          </p:nvSpPr>
          <p:spPr bwMode="auto">
            <a:xfrm>
              <a:off x="2789" y="981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4137" name="Text Box 53"/>
            <p:cNvSpPr txBox="1">
              <a:spLocks noChangeArrowheads="1"/>
            </p:cNvSpPr>
            <p:nvPr/>
          </p:nvSpPr>
          <p:spPr bwMode="auto">
            <a:xfrm>
              <a:off x="3787" y="2069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+3</a:t>
              </a:r>
            </a:p>
          </p:txBody>
        </p:sp>
        <p:sp>
          <p:nvSpPr>
            <p:cNvPr id="4138" name="Text Box 54"/>
            <p:cNvSpPr txBox="1">
              <a:spLocks noChangeArrowheads="1"/>
            </p:cNvSpPr>
            <p:nvPr/>
          </p:nvSpPr>
          <p:spPr bwMode="auto">
            <a:xfrm>
              <a:off x="4195" y="2024"/>
              <a:ext cx="31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x2</a:t>
              </a:r>
            </a:p>
          </p:txBody>
        </p:sp>
      </p:grpSp>
      <p:grpSp>
        <p:nvGrpSpPr>
          <p:cNvPr id="7" name="Group 81"/>
          <p:cNvGrpSpPr>
            <a:grpSpLocks/>
          </p:cNvGrpSpPr>
          <p:nvPr/>
        </p:nvGrpSpPr>
        <p:grpSpPr bwMode="auto">
          <a:xfrm>
            <a:off x="827088" y="5589588"/>
            <a:ext cx="7129462" cy="647700"/>
            <a:chOff x="521" y="3521"/>
            <a:chExt cx="4491" cy="408"/>
          </a:xfrm>
        </p:grpSpPr>
        <p:graphicFrame>
          <p:nvGraphicFramePr>
            <p:cNvPr id="4100" name="Object 56"/>
            <p:cNvGraphicFramePr>
              <a:graphicFrameLocks noChangeAspect="1"/>
            </p:cNvGraphicFramePr>
            <p:nvPr/>
          </p:nvGraphicFramePr>
          <p:xfrm>
            <a:off x="3152" y="3521"/>
            <a:ext cx="15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3" imgW="152280" imgH="393480" progId="Equation.3">
                    <p:embed/>
                  </p:oleObj>
                </mc:Choice>
                <mc:Fallback>
                  <p:oleObj name="Equation" r:id="rId3" imgW="152280" imgH="3934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521"/>
                          <a:ext cx="158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4" name="Rectangle 55"/>
            <p:cNvSpPr>
              <a:spLocks noChangeArrowheads="1"/>
            </p:cNvSpPr>
            <p:nvPr/>
          </p:nvSpPr>
          <p:spPr bwMode="auto">
            <a:xfrm>
              <a:off x="521" y="3521"/>
              <a:ext cx="44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400"/>
                <a:t>f : x</a:t>
              </a:r>
              <a:r>
                <a:rPr lang="en-GB" sz="2400">
                  <a:sym typeface="Symbol" pitchFamily="18" charset="2"/>
                </a:rPr>
                <a:t></a:t>
              </a:r>
              <a:r>
                <a:rPr lang="en-GB" sz="2400"/>
                <a:t>2(x+3)      then f </a:t>
              </a:r>
              <a:r>
                <a:rPr lang="en-GB" sz="2400" baseline="30000"/>
                <a:t>-1</a:t>
              </a:r>
              <a:r>
                <a:rPr lang="en-GB" sz="2400"/>
                <a:t> : x</a:t>
              </a:r>
              <a:r>
                <a:rPr lang="en-GB" sz="2400">
                  <a:sym typeface="Symbol" pitchFamily="18" charset="2"/>
                </a:rPr>
                <a:t></a:t>
              </a:r>
              <a:r>
                <a:rPr lang="en-GB" sz="2400"/>
                <a:t> 	- 3</a:t>
              </a:r>
            </a:p>
          </p:txBody>
        </p:sp>
      </p:grpSp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5003800" y="3357563"/>
            <a:ext cx="4105275" cy="2495550"/>
            <a:chOff x="3152" y="2115"/>
            <a:chExt cx="2586" cy="1572"/>
          </a:xfrm>
        </p:grpSpPr>
        <p:sp>
          <p:nvSpPr>
            <p:cNvPr id="4124" name="Rectangle 61"/>
            <p:cNvSpPr>
              <a:spLocks noChangeArrowheads="1"/>
            </p:cNvSpPr>
            <p:nvPr/>
          </p:nvSpPr>
          <p:spPr bwMode="auto">
            <a:xfrm>
              <a:off x="3152" y="2641"/>
              <a:ext cx="439" cy="33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Rectangle 62"/>
            <p:cNvSpPr>
              <a:spLocks noChangeArrowheads="1"/>
            </p:cNvSpPr>
            <p:nvPr/>
          </p:nvSpPr>
          <p:spPr bwMode="auto">
            <a:xfrm>
              <a:off x="3913" y="3267"/>
              <a:ext cx="527" cy="39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AutoShape 64"/>
            <p:cNvSpPr>
              <a:spLocks noChangeArrowheads="1"/>
            </p:cNvSpPr>
            <p:nvPr/>
          </p:nvSpPr>
          <p:spPr bwMode="auto">
            <a:xfrm flipH="1">
              <a:off x="4499" y="3299"/>
              <a:ext cx="586" cy="330"/>
            </a:xfrm>
            <a:prstGeom prst="rightArrow">
              <a:avLst>
                <a:gd name="adj1" fmla="val 50000"/>
                <a:gd name="adj2" fmla="val 44394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AutoShape 65"/>
            <p:cNvSpPr>
              <a:spLocks noChangeArrowheads="1"/>
            </p:cNvSpPr>
            <p:nvPr/>
          </p:nvSpPr>
          <p:spPr bwMode="auto">
            <a:xfrm flipV="1">
              <a:off x="3240" y="2280"/>
              <a:ext cx="263" cy="296"/>
            </a:xfrm>
            <a:prstGeom prst="downArrow">
              <a:avLst>
                <a:gd name="adj1" fmla="val 50000"/>
                <a:gd name="adj2" fmla="val 28137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Text Box 66"/>
            <p:cNvSpPr txBox="1">
              <a:spLocks noChangeArrowheads="1"/>
            </p:cNvSpPr>
            <p:nvPr/>
          </p:nvSpPr>
          <p:spPr bwMode="auto">
            <a:xfrm>
              <a:off x="3211" y="2741"/>
              <a:ext cx="4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-3</a:t>
              </a:r>
            </a:p>
          </p:txBody>
        </p:sp>
        <p:sp>
          <p:nvSpPr>
            <p:cNvPr id="4129" name="Text Box 67"/>
            <p:cNvSpPr txBox="1">
              <a:spLocks noChangeArrowheads="1"/>
            </p:cNvSpPr>
            <p:nvPr/>
          </p:nvSpPr>
          <p:spPr bwMode="auto">
            <a:xfrm>
              <a:off x="4001" y="3399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2400" b="1"/>
                <a:t>/2</a:t>
              </a:r>
            </a:p>
          </p:txBody>
        </p:sp>
        <p:sp>
          <p:nvSpPr>
            <p:cNvPr id="4130" name="Text Box 68"/>
            <p:cNvSpPr txBox="1">
              <a:spLocks noChangeArrowheads="1"/>
            </p:cNvSpPr>
            <p:nvPr/>
          </p:nvSpPr>
          <p:spPr bwMode="auto">
            <a:xfrm>
              <a:off x="3299" y="2115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4131" name="Text Box 69"/>
            <p:cNvSpPr txBox="1">
              <a:spLocks noChangeArrowheads="1"/>
            </p:cNvSpPr>
            <p:nvPr/>
          </p:nvSpPr>
          <p:spPr bwMode="auto">
            <a:xfrm>
              <a:off x="4235" y="2773"/>
              <a:ext cx="5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x+3</a:t>
              </a:r>
            </a:p>
          </p:txBody>
        </p:sp>
        <p:sp>
          <p:nvSpPr>
            <p:cNvPr id="4132" name="Text Box 70"/>
            <p:cNvSpPr txBox="1">
              <a:spLocks noChangeArrowheads="1"/>
            </p:cNvSpPr>
            <p:nvPr/>
          </p:nvSpPr>
          <p:spPr bwMode="auto">
            <a:xfrm>
              <a:off x="5173" y="3398"/>
              <a:ext cx="5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2(x+3)</a:t>
              </a:r>
            </a:p>
          </p:txBody>
        </p:sp>
        <p:sp>
          <p:nvSpPr>
            <p:cNvPr id="4133" name="AutoShape 72"/>
            <p:cNvSpPr>
              <a:spLocks noChangeArrowheads="1"/>
            </p:cNvSpPr>
            <p:nvPr/>
          </p:nvSpPr>
          <p:spPr bwMode="auto">
            <a:xfrm flipH="1">
              <a:off x="3606" y="2659"/>
              <a:ext cx="590" cy="5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11 w 21600"/>
                <a:gd name="T13" fmla="*/ 2897 h 21600"/>
                <a:gd name="T14" fmla="*/ 18232 w 21600"/>
                <a:gd name="T15" fmla="*/ 924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489" name="Rectangle 73"/>
          <p:cNvSpPr>
            <a:spLocks noChangeArrowheads="1"/>
          </p:cNvSpPr>
          <p:nvPr/>
        </p:nvSpPr>
        <p:spPr bwMode="auto">
          <a:xfrm>
            <a:off x="8243888" y="5229225"/>
            <a:ext cx="720725" cy="576263"/>
          </a:xfrm>
          <a:prstGeom prst="rect">
            <a:avLst/>
          </a:prstGeom>
          <a:solidFill>
            <a:srgbClr val="E0BE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/>
              <a:t>x</a:t>
            </a: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6659563" y="4149725"/>
            <a:ext cx="936625" cy="647700"/>
            <a:chOff x="4195" y="2659"/>
            <a:chExt cx="590" cy="408"/>
          </a:xfrm>
        </p:grpSpPr>
        <p:sp>
          <p:nvSpPr>
            <p:cNvPr id="4123" name="Rectangle 74"/>
            <p:cNvSpPr>
              <a:spLocks noChangeArrowheads="1"/>
            </p:cNvSpPr>
            <p:nvPr/>
          </p:nvSpPr>
          <p:spPr bwMode="auto">
            <a:xfrm>
              <a:off x="4195" y="2659"/>
              <a:ext cx="590" cy="408"/>
            </a:xfrm>
            <a:prstGeom prst="rect">
              <a:avLst/>
            </a:prstGeom>
            <a:solidFill>
              <a:srgbClr val="E0BE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4099" name="Object 75"/>
            <p:cNvGraphicFramePr>
              <a:graphicFrameLocks noChangeAspect="1"/>
            </p:cNvGraphicFramePr>
            <p:nvPr/>
          </p:nvGraphicFramePr>
          <p:xfrm>
            <a:off x="4377" y="2659"/>
            <a:ext cx="14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9" name="Equation" r:id="rId5" imgW="152280" imgH="393480" progId="Equation.3">
                    <p:embed/>
                  </p:oleObj>
                </mc:Choice>
                <mc:Fallback>
                  <p:oleObj name="Equation" r:id="rId5" imgW="152280" imgH="39348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659"/>
                          <a:ext cx="140" cy="363"/>
                        </a:xfrm>
                        <a:prstGeom prst="rect">
                          <a:avLst/>
                        </a:prstGeom>
                        <a:solidFill>
                          <a:srgbClr val="E0BEDD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0"/>
          <p:cNvGrpSpPr>
            <a:grpSpLocks/>
          </p:cNvGrpSpPr>
          <p:nvPr/>
        </p:nvGrpSpPr>
        <p:grpSpPr bwMode="auto">
          <a:xfrm>
            <a:off x="5003800" y="2997200"/>
            <a:ext cx="863600" cy="647700"/>
            <a:chOff x="3152" y="1933"/>
            <a:chExt cx="544" cy="408"/>
          </a:xfrm>
        </p:grpSpPr>
        <p:sp>
          <p:nvSpPr>
            <p:cNvPr id="4122" name="Rectangle 78"/>
            <p:cNvSpPr>
              <a:spLocks noChangeArrowheads="1"/>
            </p:cNvSpPr>
            <p:nvPr/>
          </p:nvSpPr>
          <p:spPr bwMode="auto">
            <a:xfrm>
              <a:off x="3152" y="1933"/>
              <a:ext cx="544" cy="408"/>
            </a:xfrm>
            <a:prstGeom prst="rect">
              <a:avLst/>
            </a:prstGeom>
            <a:solidFill>
              <a:srgbClr val="E0BE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/>
                <a:t>-3</a:t>
              </a:r>
            </a:p>
          </p:txBody>
        </p:sp>
        <p:graphicFrame>
          <p:nvGraphicFramePr>
            <p:cNvPr id="4098" name="Object 79"/>
            <p:cNvGraphicFramePr>
              <a:graphicFrameLocks noChangeAspect="1"/>
            </p:cNvGraphicFramePr>
            <p:nvPr/>
          </p:nvGraphicFramePr>
          <p:xfrm>
            <a:off x="3198" y="1933"/>
            <a:ext cx="15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Equation" r:id="rId7" imgW="152280" imgH="393480" progId="Equation.3">
                    <p:embed/>
                  </p:oleObj>
                </mc:Choice>
                <mc:Fallback>
                  <p:oleObj name="Equation" r:id="rId7" imgW="152280" imgH="39348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933"/>
                          <a:ext cx="158" cy="408"/>
                        </a:xfrm>
                        <a:prstGeom prst="rect">
                          <a:avLst/>
                        </a:prstGeom>
                        <a:solidFill>
                          <a:srgbClr val="E0BEDD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99" name="Text Box 83"/>
          <p:cNvSpPr txBox="1">
            <a:spLocks noChangeArrowheads="1"/>
          </p:cNvSpPr>
          <p:nvPr/>
        </p:nvSpPr>
        <p:spPr bwMode="auto">
          <a:xfrm>
            <a:off x="6732588" y="3141663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Inverse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89" grpId="0" animBg="1"/>
      <p:bldP spid="6049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Tutorial groups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775" y="5891514"/>
            <a:ext cx="8469313" cy="682907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  </a:t>
            </a:r>
            <a:r>
              <a:rPr lang="en-GB" sz="2800" dirty="0" smtClean="0"/>
              <a:t>Check where you are meant to go … on your timetable.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C6BF6EF-9A95-4D29-B2BA-3BF2582169DB}" type="slidenum">
              <a:rPr lang="en-GB"/>
              <a:pPr>
                <a:defRPr/>
              </a:pPr>
              <a:t>53</a:t>
            </a:fld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3725"/>
              </p:ext>
            </p:extLst>
          </p:nvPr>
        </p:nvGraphicFramePr>
        <p:xfrm>
          <a:off x="482278" y="1708873"/>
          <a:ext cx="8208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000"/>
                <a:gridCol w="41040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Analytical Methods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for Computing  - </a:t>
                      </a: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Friday  -  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Tutorial Groups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11-12pm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12-1pm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17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5 – QA120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Yvonne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Fryer</a:t>
                      </a:r>
                      <a:endParaRPr lang="en-GB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7 – QA165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Babak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Takand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2 – SL002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Joy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Botu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1 – SL002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Andrejs Tucs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– QA239</a:t>
                      </a:r>
                    </a:p>
                    <a:p>
                      <a:pPr algn="ctr"/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Ivana Nikolic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8 – QA239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Mohammad </a:t>
                      </a:r>
                      <a:r>
                        <a:rPr lang="en-GB" sz="2400" dirty="0" err="1" smtClean="0">
                          <a:solidFill>
                            <a:schemeClr val="tx1"/>
                          </a:solidFill>
                        </a:rPr>
                        <a:t>Shajalal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4 – QA175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Sidra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Athar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6 – SL105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Veronica Pellacini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8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Tutorial groups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775" y="5891514"/>
            <a:ext cx="8469313" cy="682907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  </a:t>
            </a:r>
            <a:r>
              <a:rPr lang="en-GB" sz="2800" dirty="0" smtClean="0"/>
              <a:t>Check where you are meant to go … on your timetable.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C6BF6EF-9A95-4D29-B2BA-3BF2582169DB}" type="slidenum">
              <a:rPr lang="en-GB"/>
              <a:pPr>
                <a:defRPr/>
              </a:pPr>
              <a:t>6</a:t>
            </a:fld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77248"/>
              </p:ext>
            </p:extLst>
          </p:nvPr>
        </p:nvGraphicFramePr>
        <p:xfrm>
          <a:off x="482278" y="1708873"/>
          <a:ext cx="8208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000"/>
                <a:gridCol w="4104000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Analytical Methods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for Computing  - </a:t>
                      </a:r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Friday  -  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Tutorial Groups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11-12pm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12-1pm</a:t>
                      </a:r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67175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5 – QA120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Yvonne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Fryer</a:t>
                      </a:r>
                      <a:endParaRPr lang="en-GB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7 – QA165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Babak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Takand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2 – SL002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Joy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Botu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1 – SL002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Andrejs Tucs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– QA239</a:t>
                      </a:r>
                    </a:p>
                    <a:p>
                      <a:pPr algn="ctr"/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Ivana Nikolic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8 – QA239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Mohammad </a:t>
                      </a:r>
                      <a:r>
                        <a:rPr lang="en-GB" sz="2400" dirty="0" err="1" smtClean="0">
                          <a:solidFill>
                            <a:schemeClr val="tx1"/>
                          </a:solidFill>
                        </a:rPr>
                        <a:t>Shajalal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4 – QA175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Sidra</a:t>
                      </a:r>
                      <a:r>
                        <a:rPr lang="en-GB" sz="2400" baseline="0" dirty="0" smtClean="0">
                          <a:solidFill>
                            <a:schemeClr val="tx1"/>
                          </a:solidFill>
                        </a:rPr>
                        <a:t> Athar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6 – SL105</a:t>
                      </a:r>
                    </a:p>
                    <a:p>
                      <a:pPr algn="ctr"/>
                      <a:r>
                        <a:rPr lang="en-GB" sz="2400" dirty="0" smtClean="0">
                          <a:solidFill>
                            <a:schemeClr val="tx1"/>
                          </a:solidFill>
                        </a:rPr>
                        <a:t>Veronica Pellacini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3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Relations Mappings &amp; Functions</a:t>
            </a:r>
          </a:p>
        </p:txBody>
      </p:sp>
      <p:sp>
        <p:nvSpPr>
          <p:cNvPr id="29699" name="Oval 4"/>
          <p:cNvSpPr>
            <a:spLocks noChangeArrowheads="1"/>
          </p:cNvSpPr>
          <p:nvPr/>
        </p:nvSpPr>
        <p:spPr bwMode="auto">
          <a:xfrm>
            <a:off x="1116013" y="2117725"/>
            <a:ext cx="2447925" cy="18002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Oval 5"/>
          <p:cNvSpPr>
            <a:spLocks noChangeArrowheads="1"/>
          </p:cNvSpPr>
          <p:nvPr/>
        </p:nvSpPr>
        <p:spPr bwMode="auto">
          <a:xfrm>
            <a:off x="5508625" y="2190750"/>
            <a:ext cx="2447925" cy="18002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7"/>
          <p:cNvSpPr>
            <a:spLocks noChangeShapeType="1"/>
          </p:cNvSpPr>
          <p:nvPr/>
        </p:nvSpPr>
        <p:spPr bwMode="auto">
          <a:xfrm>
            <a:off x="2628900" y="2982913"/>
            <a:ext cx="40322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Relations</a:t>
            </a: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15366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6E35D4D-091A-41ED-9967-28ABB918AC8B}" type="slidenum">
              <a:rPr lang="en-GB"/>
              <a:pPr>
                <a:defRPr/>
              </a:pPr>
              <a:t>8</a:t>
            </a:fld>
            <a:endParaRPr lang="en-GB"/>
          </a:p>
        </p:txBody>
      </p:sp>
      <p:pic>
        <p:nvPicPr>
          <p:cNvPr id="3076" name="Picture 4" descr="FAMILY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1916113"/>
            <a:ext cx="3786188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FAMILY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916113"/>
            <a:ext cx="3956050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11188" y="5589588"/>
            <a:ext cx="799306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Judy	Tom        Ben</a:t>
            </a:r>
            <a:r>
              <a:rPr lang="en-GB"/>
              <a:t>			</a:t>
            </a:r>
            <a:r>
              <a:rPr lang="en-GB" sz="2400"/>
              <a:t>Errol	Marsha   Tanya</a:t>
            </a:r>
            <a:r>
              <a:rPr lang="en-GB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r>
              <a:rPr lang="en-GB" smtClean="0"/>
              <a:t>A </a:t>
            </a:r>
            <a:r>
              <a:rPr lang="en-GB" smtClean="0">
                <a:solidFill>
                  <a:schemeClr val="accent2"/>
                </a:solidFill>
              </a:rPr>
              <a:t>subset</a:t>
            </a:r>
            <a:r>
              <a:rPr lang="en-GB" smtClean="0"/>
              <a:t> of Parents x Children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1 AMC</a:t>
            </a:r>
            <a:endParaRPr lang="en-GB" dirty="0"/>
          </a:p>
        </p:txBody>
      </p:sp>
      <p:sp>
        <p:nvSpPr>
          <p:cNvPr id="16400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1B5F35A-B673-4617-AC9B-EAE8E1D184A4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31749" name="Oval 8"/>
          <p:cNvSpPr>
            <a:spLocks noChangeArrowheads="1"/>
          </p:cNvSpPr>
          <p:nvPr/>
        </p:nvSpPr>
        <p:spPr bwMode="auto">
          <a:xfrm>
            <a:off x="1331913" y="2781300"/>
            <a:ext cx="1944687" cy="2232025"/>
          </a:xfrm>
          <a:prstGeom prst="ellipse">
            <a:avLst/>
          </a:prstGeom>
          <a:solidFill>
            <a:srgbClr val="A8A4F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9"/>
          <p:cNvSpPr>
            <a:spLocks noChangeArrowheads="1"/>
          </p:cNvSpPr>
          <p:nvPr/>
        </p:nvSpPr>
        <p:spPr bwMode="auto">
          <a:xfrm>
            <a:off x="4787900" y="2781300"/>
            <a:ext cx="1944688" cy="22320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Text Box 4"/>
          <p:cNvSpPr txBox="1">
            <a:spLocks noChangeArrowheads="1"/>
          </p:cNvSpPr>
          <p:nvPr/>
        </p:nvSpPr>
        <p:spPr bwMode="auto">
          <a:xfrm>
            <a:off x="1187450" y="2565400"/>
            <a:ext cx="2305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1547813" y="3068638"/>
            <a:ext cx="1728787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Judy</a:t>
            </a:r>
          </a:p>
          <a:p>
            <a:pPr>
              <a:spcBef>
                <a:spcPct val="50000"/>
              </a:spcBef>
            </a:pPr>
            <a:r>
              <a:rPr lang="en-GB" sz="2400"/>
              <a:t>Tom</a:t>
            </a:r>
          </a:p>
          <a:p>
            <a:pPr>
              <a:spcBef>
                <a:spcPct val="50000"/>
              </a:spcBef>
            </a:pPr>
            <a:r>
              <a:rPr lang="en-GB" sz="2400"/>
              <a:t>Marsha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5219700" y="3213100"/>
            <a:ext cx="17287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Ben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Errol</a:t>
            </a:r>
          </a:p>
          <a:p>
            <a:pPr>
              <a:spcBef>
                <a:spcPct val="50000"/>
              </a:spcBef>
            </a:pPr>
            <a:r>
              <a:rPr lang="en-GB" sz="2400" dirty="0"/>
              <a:t>Tanya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2484438" y="3355975"/>
            <a:ext cx="2735262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V="1">
            <a:off x="2555875" y="3573463"/>
            <a:ext cx="2592388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2771775" y="4005263"/>
            <a:ext cx="2447925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2843213" y="4437063"/>
            <a:ext cx="2520950" cy="14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325" name="Text Box 14"/>
          <p:cNvSpPr txBox="1">
            <a:spLocks noChangeArrowheads="1"/>
          </p:cNvSpPr>
          <p:nvPr/>
        </p:nvSpPr>
        <p:spPr bwMode="auto">
          <a:xfrm>
            <a:off x="468313" y="5013325"/>
            <a:ext cx="3598862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P = { Parents} = </a:t>
            </a:r>
          </a:p>
          <a:p>
            <a:pPr>
              <a:spcBef>
                <a:spcPct val="50000"/>
              </a:spcBef>
            </a:pPr>
            <a:r>
              <a:rPr lang="en-GB" sz="2400"/>
              <a:t>{Judy,Tom,Marsha}</a:t>
            </a: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5003800" y="4941888"/>
            <a:ext cx="3598863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/>
              <a:t>C= { Children} = </a:t>
            </a:r>
          </a:p>
          <a:p>
            <a:pPr>
              <a:spcBef>
                <a:spcPct val="50000"/>
              </a:spcBef>
            </a:pPr>
            <a:r>
              <a:rPr lang="en-GB" sz="2400"/>
              <a:t>{Ben, Errol,Tanya}</a:t>
            </a:r>
          </a:p>
        </p:txBody>
      </p:sp>
      <p:pic>
        <p:nvPicPr>
          <p:cNvPr id="31760" name="Picture 16" descr="FAMILY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9713" y="1285875"/>
            <a:ext cx="2057400" cy="168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61" name="Picture 17" descr="FAMILY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1387475"/>
            <a:ext cx="16748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0" y="2660650"/>
            <a:ext cx="17367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Judy Tom  Ben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286125" y="3786188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b="1"/>
              <a:t>Relation R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6716713" y="2909888"/>
            <a:ext cx="2181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Errol Marsha Tanya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4106" grpId="0" animBg="1"/>
      <p:bldP spid="4107" grpId="0" animBg="1"/>
      <p:bldP spid="4108" grpId="0" animBg="1"/>
      <p:bldP spid="4109" grpId="0" animBg="1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3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002060"/>
      </a:accent1>
      <a:accent2>
        <a:srgbClr val="5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</TotalTime>
  <Words>2473</Words>
  <Application>Microsoft Office PowerPoint</Application>
  <PresentationFormat>On-screen Show (4:3)</PresentationFormat>
  <Paragraphs>798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Symbol</vt:lpstr>
      <vt:lpstr>Times New Roman</vt:lpstr>
      <vt:lpstr>Times Roman</vt:lpstr>
      <vt:lpstr>Tw Cen MT</vt:lpstr>
      <vt:lpstr>Wingdings</vt:lpstr>
      <vt:lpstr>Wingdings 2</vt:lpstr>
      <vt:lpstr>Median</vt:lpstr>
      <vt:lpstr>Equation</vt:lpstr>
      <vt:lpstr>Document</vt:lpstr>
      <vt:lpstr>Analytical Methods for Computing</vt:lpstr>
      <vt:lpstr>Welcome</vt:lpstr>
      <vt:lpstr>Analytical Methods for Computing</vt:lpstr>
      <vt:lpstr>To pass this course</vt:lpstr>
      <vt:lpstr>Tutorial-type submissions</vt:lpstr>
      <vt:lpstr>Tutorial groups</vt:lpstr>
      <vt:lpstr>Relations Mappings &amp; Functions</vt:lpstr>
      <vt:lpstr>Relations</vt:lpstr>
      <vt:lpstr>A subset of Parents x Children</vt:lpstr>
      <vt:lpstr>Cartesian Product set</vt:lpstr>
      <vt:lpstr>PowerPoint Presentation</vt:lpstr>
      <vt:lpstr>Other types of relations</vt:lpstr>
      <vt:lpstr>What sort of relations are these?</vt:lpstr>
      <vt:lpstr>Projection Mappings</vt:lpstr>
      <vt:lpstr>Database Queries</vt:lpstr>
      <vt:lpstr>PowerPoint Presentation</vt:lpstr>
      <vt:lpstr>Relational Database</vt:lpstr>
      <vt:lpstr>Queries using relations</vt:lpstr>
      <vt:lpstr>PowerPoint Presentation</vt:lpstr>
      <vt:lpstr>PowerPoint Presentation</vt:lpstr>
      <vt:lpstr>Mappings or Functions?</vt:lpstr>
      <vt:lpstr>PowerPoint Presentation</vt:lpstr>
      <vt:lpstr>PowerPoint Presentation</vt:lpstr>
      <vt:lpstr>PowerPoint Presentation</vt:lpstr>
      <vt:lpstr>Functions (special mappings)</vt:lpstr>
      <vt:lpstr>PowerPoint Presentation</vt:lpstr>
      <vt:lpstr>Definition of a Function</vt:lpstr>
      <vt:lpstr>Range</vt:lpstr>
      <vt:lpstr>Java functions</vt:lpstr>
      <vt:lpstr>Notation- in LF we use letters</vt:lpstr>
      <vt:lpstr>if f is our tripleit function </vt:lpstr>
      <vt:lpstr>Types of Function</vt:lpstr>
      <vt:lpstr>Types of Function</vt:lpstr>
      <vt:lpstr> f:AB,  Is it a Function? Type? (give 2 answers INTO/ONTO &amp; M-1/1-1)</vt:lpstr>
      <vt:lpstr>Composition of Functions  (like nested queries)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Nesting/Composition</vt:lpstr>
      <vt:lpstr>Numerical example</vt:lpstr>
      <vt:lpstr>PowerPoint Presentation</vt:lpstr>
      <vt:lpstr>PowerPoint Presentation</vt:lpstr>
      <vt:lpstr>Inverse Functions</vt:lpstr>
      <vt:lpstr>PowerPoint Presentation</vt:lpstr>
      <vt:lpstr>PowerPoint Presentation</vt:lpstr>
      <vt:lpstr>PowerPoint Presentation</vt:lpstr>
      <vt:lpstr>PowerPoint Presentation</vt:lpstr>
      <vt:lpstr>Reverse the order of operations </vt:lpstr>
      <vt:lpstr>Dressing and undressing Reverse the order</vt:lpstr>
      <vt:lpstr>Similarly for functions</vt:lpstr>
      <vt:lpstr>Tutorial groups</vt:lpstr>
    </vt:vector>
  </TitlesOfParts>
  <Company>CMS Department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Mappings &amp; Functions</dc:title>
  <dc:creator>yvonne fryer</dc:creator>
  <cp:lastModifiedBy>Usman Basharat</cp:lastModifiedBy>
  <cp:revision>101</cp:revision>
  <dcterms:created xsi:type="dcterms:W3CDTF">2003-10-08T19:13:30Z</dcterms:created>
  <dcterms:modified xsi:type="dcterms:W3CDTF">2016-02-05T16:23:54Z</dcterms:modified>
</cp:coreProperties>
</file>