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50"/>
  </p:notesMasterIdLst>
  <p:handoutMasterIdLst>
    <p:handoutMasterId r:id="rId51"/>
  </p:handoutMasterIdLst>
  <p:sldIdLst>
    <p:sldId id="256" r:id="rId2"/>
    <p:sldId id="300" r:id="rId3"/>
    <p:sldId id="258" r:id="rId4"/>
    <p:sldId id="259" r:id="rId5"/>
    <p:sldId id="260" r:id="rId6"/>
    <p:sldId id="261" r:id="rId7"/>
    <p:sldId id="304" r:id="rId8"/>
    <p:sldId id="305" r:id="rId9"/>
    <p:sldId id="299" r:id="rId10"/>
    <p:sldId id="302" r:id="rId11"/>
    <p:sldId id="294" r:id="rId12"/>
    <p:sldId id="262" r:id="rId13"/>
    <p:sldId id="257" r:id="rId14"/>
    <p:sldId id="263" r:id="rId15"/>
    <p:sldId id="264" r:id="rId16"/>
    <p:sldId id="29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85" r:id="rId29"/>
    <p:sldId id="277" r:id="rId30"/>
    <p:sldId id="278" r:id="rId31"/>
    <p:sldId id="279" r:id="rId32"/>
    <p:sldId id="280" r:id="rId33"/>
    <p:sldId id="292" r:id="rId34"/>
    <p:sldId id="281" r:id="rId35"/>
    <p:sldId id="282" r:id="rId36"/>
    <p:sldId id="283" r:id="rId37"/>
    <p:sldId id="284" r:id="rId38"/>
    <p:sldId id="286" r:id="rId39"/>
    <p:sldId id="287" r:id="rId40"/>
    <p:sldId id="288" r:id="rId41"/>
    <p:sldId id="289" r:id="rId42"/>
    <p:sldId id="290" r:id="rId43"/>
    <p:sldId id="291" r:id="rId44"/>
    <p:sldId id="298" r:id="rId45"/>
    <p:sldId id="295" r:id="rId46"/>
    <p:sldId id="296" r:id="rId47"/>
    <p:sldId id="297" r:id="rId48"/>
    <p:sldId id="306" r:id="rId49"/>
  </p:sldIdLst>
  <p:sldSz cx="9144000" cy="6858000" type="screen4x3"/>
  <p:notesSz cx="6946900" cy="100838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E7EFFF"/>
    <a:srgbClr val="0033CC"/>
    <a:srgbClr val="CDDEFF"/>
    <a:srgbClr val="FDF3A5"/>
    <a:srgbClr val="F62616"/>
    <a:srgbClr val="D0512E"/>
    <a:srgbClr val="B4B1ED"/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0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2x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2"/>
            <c:spPr>
              <a:solidFill>
                <a:schemeClr val="accent2"/>
              </a:solidFill>
            </c:spPr>
          </c:marker>
          <c:xVal>
            <c:numRef>
              <c:f>Sheet1!$A$6:$A$10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Sheet1!$B$6:$B$10</c:f>
              <c:numCache>
                <c:formatCode>General</c:formatCode>
                <c:ptCount val="5"/>
                <c:pt idx="0">
                  <c:v>-4</c:v>
                </c:pt>
                <c:pt idx="1">
                  <c:v>-2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330384"/>
        <c:axId val="235330944"/>
      </c:scatterChart>
      <c:valAx>
        <c:axId val="235330384"/>
        <c:scaling>
          <c:orientation val="minMax"/>
          <c:max val="3"/>
          <c:min val="-3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35330944"/>
        <c:crosses val="autoZero"/>
        <c:crossBetween val="midCat"/>
        <c:majorUnit val="1"/>
      </c:valAx>
      <c:valAx>
        <c:axId val="23533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3533038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accent1">
          <a:lumMod val="90000"/>
          <a:lumOff val="1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t" anchorCtr="0" compatLnSpc="1">
            <a:prstTxWarp prst="textNoShape">
              <a:avLst/>
            </a:prstTxWarp>
          </a:bodyPr>
          <a:lstStyle>
            <a:lvl1pPr defTabSz="9731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77388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b" anchorCtr="0" compatLnSpc="1">
            <a:prstTxWarp prst="textNoShape">
              <a:avLst/>
            </a:prstTxWarp>
          </a:bodyPr>
          <a:lstStyle>
            <a:lvl1pPr defTabSz="9731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9577388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/>
            </a:lvl1pPr>
          </a:lstStyle>
          <a:p>
            <a:pPr>
              <a:defRPr/>
            </a:pPr>
            <a:fld id="{CA7799E7-8AE4-432D-AD49-3E7BD20B02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65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t" anchorCtr="0" compatLnSpc="1">
            <a:prstTxWarp prst="textNoShape">
              <a:avLst/>
            </a:prstTxWarp>
          </a:bodyPr>
          <a:lstStyle>
            <a:lvl1pPr defTabSz="9731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55650"/>
            <a:ext cx="5041900" cy="3781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789488"/>
            <a:ext cx="555625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77388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b" anchorCtr="0" compatLnSpc="1">
            <a:prstTxWarp prst="textNoShape">
              <a:avLst/>
            </a:prstTxWarp>
          </a:bodyPr>
          <a:lstStyle>
            <a:lvl1pPr defTabSz="9731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9577388"/>
            <a:ext cx="3009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/>
            </a:lvl1pPr>
          </a:lstStyle>
          <a:p>
            <a:pPr>
              <a:defRPr/>
            </a:pPr>
            <a:fld id="{20A4ACE0-7B63-41CB-A101-2F904174C4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58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1F951-A934-4D14-88B2-7A112204EB5F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46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F3B7D3F-32B8-46B0-AAAA-9A8CD9629ED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6CE66-B8C2-46FA-A1BE-CE563A9A0AB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E9F38-D7B0-475B-A957-62E77E5308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2011/12 Lecture 1 AMC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8B973-EE43-4D10-95F2-B8AD3B2FB91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2011/12 Lecture 1 AMC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4A271-1FE6-4E89-AB1C-0F69E5A7CF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2011/12 Lecture 1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BB66C-C66D-420F-B3DA-34A6EC7E85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18E9C-DAEF-46CE-9E74-30EA132C18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3" y="228600"/>
            <a:ext cx="856342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90285" y="1600200"/>
            <a:ext cx="8606971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88D7175-FE47-4FEC-A2DC-D4E7FE4571B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71954A-1F1F-49B6-9959-2B3AA38CDC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436C2C1-618E-4898-94F8-CBD1A489170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6A36FA4-5CDD-46FE-83D7-B0EE2278256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EF44F6-CF1F-44F0-B416-CA7B7643E12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62D391-7924-4A3F-B4CC-598082F960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C67DEE-8C51-48AC-BF80-162202C6A7E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FB41416E-2E40-4914-8535-6F2870851B1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304799" y="228600"/>
            <a:ext cx="85779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90286" y="1600200"/>
            <a:ext cx="86069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8062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0624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CD93443-7F9A-40FB-B5CC-972073AD5A7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Excel_97-2003_Worksheet1.xls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Worksheet2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Excel_97-2003_Worksheet3.xls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Excel_97-2003_Worksheet5.xls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Excel_97-2003_Worksheet6.xls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7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8.doc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Functions and Graphs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60000">
            <a:off x="3335469" y="584635"/>
            <a:ext cx="5039269" cy="41602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53336"/>
            <a:ext cx="2895600" cy="40424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E058F86-6A44-4373-B433-62C603E5EA2D}" type="slidenum">
              <a:rPr lang="en-GB"/>
              <a:pPr/>
              <a:t>10</a:t>
            </a:fld>
            <a:endParaRPr lang="en-GB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76250"/>
            <a:ext cx="6911975" cy="5294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749" name="AutoShape 8"/>
          <p:cNvSpPr>
            <a:spLocks noChangeArrowheads="1"/>
          </p:cNvSpPr>
          <p:nvPr/>
        </p:nvSpPr>
        <p:spPr bwMode="auto">
          <a:xfrm>
            <a:off x="2484438" y="2924175"/>
            <a:ext cx="2159000" cy="1152525"/>
          </a:xfrm>
          <a:prstGeom prst="rtTriangle">
            <a:avLst/>
          </a:prstGeom>
          <a:solidFill>
            <a:schemeClr val="accent1">
              <a:alpha val="3411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9"/>
          <p:cNvSpPr>
            <a:spLocks noChangeArrowheads="1"/>
          </p:cNvSpPr>
          <p:nvPr/>
        </p:nvSpPr>
        <p:spPr bwMode="auto">
          <a:xfrm>
            <a:off x="611188" y="5084763"/>
            <a:ext cx="2160587" cy="1296987"/>
          </a:xfrm>
          <a:prstGeom prst="wedgeRectCallout">
            <a:avLst>
              <a:gd name="adj1" fmla="val 54556"/>
              <a:gd name="adj2" fmla="val -1280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dirty="0"/>
              <a:t>getting a total of under 5</a:t>
            </a:r>
          </a:p>
          <a:p>
            <a:pPr algn="ctr"/>
            <a:r>
              <a:rPr lang="en-GB" dirty="0"/>
              <a:t>6 ordered pairs are in this set</a:t>
            </a:r>
          </a:p>
        </p:txBody>
      </p:sp>
      <p:pic>
        <p:nvPicPr>
          <p:cNvPr id="31745" name="Picture 1" descr="C:\Users\fy02\AppData\Local\Microsoft\Windows\Temporary Internet Files\Content.IE5\WMXK0BSE\MP900316465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8744" y="5203704"/>
            <a:ext cx="2475256" cy="165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Special Functions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Some functions have special properties because of their domain and codomain</a:t>
            </a:r>
          </a:p>
          <a:p>
            <a:r>
              <a:rPr lang="en-GB" smtClean="0"/>
              <a:t>This means we can represent them in </a:t>
            </a:r>
            <a:r>
              <a:rPr lang="en-GB" smtClean="0">
                <a:solidFill>
                  <a:srgbClr val="0070C0"/>
                </a:solidFill>
              </a:rPr>
              <a:t>graphs</a:t>
            </a:r>
            <a:r>
              <a:rPr lang="en-GB" smtClean="0"/>
              <a:t> </a:t>
            </a:r>
          </a:p>
          <a:p>
            <a:r>
              <a:rPr lang="en-GB" smtClean="0"/>
              <a:t>We use the pairs of each element of the domain and its image as a point to plot i.e. we plot (x,f(x)) as a pair</a:t>
            </a:r>
          </a:p>
          <a:p>
            <a:r>
              <a:rPr lang="en-GB" smtClean="0"/>
              <a:t>This means we can then find out other properties of the function by looking at the ‘picture’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376988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C9C1BE1-FBC4-4563-9711-1A09885DC133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0" y="1196752"/>
            <a:ext cx="533400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  <a:normAutofit/>
          </a:bodyPr>
          <a:lstStyle/>
          <a:p>
            <a:fld id="{4E7877F2-7C12-4ABB-825C-CF0152955059}" type="slidenum">
              <a:rPr lang="en-GB" sz="1200">
                <a:solidFill>
                  <a:schemeClr val="bg1"/>
                </a:solidFill>
              </a:rPr>
              <a:pPr/>
              <a:t>12</a:t>
            </a:fld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260350"/>
            <a:ext cx="8686800" cy="6192838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 smtClean="0"/>
              <a:t>So we can have a function f : R </a:t>
            </a:r>
            <a:r>
              <a:rPr lang="en-GB" sz="2800" dirty="0" smtClean="0">
                <a:cs typeface="Arial" charset="0"/>
              </a:rPr>
              <a:t>→ R </a:t>
            </a: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(here the  domain and </a:t>
            </a:r>
            <a:r>
              <a:rPr lang="en-GB" sz="2800" dirty="0" err="1" smtClean="0">
                <a:cs typeface="Arial" charset="0"/>
              </a:rPr>
              <a:t>codomain</a:t>
            </a:r>
            <a:r>
              <a:rPr lang="en-GB" sz="2800" dirty="0" smtClean="0">
                <a:cs typeface="Arial" charset="0"/>
              </a:rPr>
              <a:t> are Real numbers)</a:t>
            </a:r>
          </a:p>
          <a:p>
            <a:pPr algn="ctr">
              <a:buFontTx/>
              <a:buNone/>
            </a:pPr>
            <a:endParaRPr lang="en-GB" sz="1050" dirty="0" smtClean="0"/>
          </a:p>
          <a:p>
            <a:pPr algn="ctr">
              <a:buFontTx/>
              <a:buNone/>
            </a:pPr>
            <a:r>
              <a:rPr lang="en-GB" sz="2800" dirty="0" smtClean="0"/>
              <a:t>f : x </a:t>
            </a:r>
            <a:r>
              <a:rPr lang="en-GB" sz="2800" dirty="0" smtClean="0">
                <a:cs typeface="Arial" charset="0"/>
              </a:rPr>
              <a:t>→  3x + 1 or  f(x) = 3x+1</a:t>
            </a: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(every x of the domain is tripled then 1 is added)</a:t>
            </a: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Sometimes we use y for  the image of x </a:t>
            </a:r>
          </a:p>
          <a:p>
            <a:pPr>
              <a:buFontTx/>
              <a:buNone/>
            </a:pPr>
            <a:endParaRPr lang="en-GB" sz="2400" dirty="0" smtClean="0">
              <a:cs typeface="Arial" charset="0"/>
            </a:endParaRPr>
          </a:p>
          <a:p>
            <a:pPr>
              <a:buFontTx/>
              <a:buNone/>
            </a:pPr>
            <a:endParaRPr lang="en-GB" sz="2400" dirty="0" smtClean="0">
              <a:cs typeface="Arial" charset="0"/>
            </a:endParaRPr>
          </a:p>
          <a:p>
            <a:pPr>
              <a:buFontTx/>
              <a:buNone/>
            </a:pPr>
            <a:endParaRPr lang="en-GB" sz="2400" dirty="0" smtClean="0">
              <a:cs typeface="Arial" charset="0"/>
            </a:endParaRPr>
          </a:p>
          <a:p>
            <a:pPr>
              <a:buFontTx/>
              <a:buNone/>
            </a:pPr>
            <a:endParaRPr lang="en-GB" sz="2400" dirty="0" smtClean="0">
              <a:cs typeface="Arial" charset="0"/>
            </a:endParaRPr>
          </a:p>
          <a:p>
            <a:pPr>
              <a:buFontTx/>
              <a:buNone/>
            </a:pPr>
            <a:endParaRPr lang="en-GB" sz="2800" dirty="0" smtClean="0">
              <a:cs typeface="Arial" charset="0"/>
            </a:endParaRP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The image of x is 		(3x+1)  so leading to </a:t>
            </a: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us to use y = 3x+1 to describe this function</a:t>
            </a:r>
          </a:p>
        </p:txBody>
      </p:sp>
      <p:grpSp>
        <p:nvGrpSpPr>
          <p:cNvPr id="33797" name="Group 22"/>
          <p:cNvGrpSpPr>
            <a:grpSpLocks/>
          </p:cNvGrpSpPr>
          <p:nvPr/>
        </p:nvGrpSpPr>
        <p:grpSpPr bwMode="auto">
          <a:xfrm>
            <a:off x="1979613" y="3228975"/>
            <a:ext cx="4752975" cy="2144713"/>
            <a:chOff x="1979613" y="3228975"/>
            <a:chExt cx="4752627" cy="2144713"/>
          </a:xfrm>
        </p:grpSpPr>
        <p:sp>
          <p:nvSpPr>
            <p:cNvPr id="33805" name="Oval 5"/>
            <p:cNvSpPr>
              <a:spLocks noChangeArrowheads="1"/>
            </p:cNvSpPr>
            <p:nvPr/>
          </p:nvSpPr>
          <p:spPr bwMode="auto">
            <a:xfrm>
              <a:off x="1979613" y="3355907"/>
              <a:ext cx="1802449" cy="20177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Oval 6"/>
            <p:cNvSpPr>
              <a:spLocks noChangeArrowheads="1"/>
            </p:cNvSpPr>
            <p:nvPr/>
          </p:nvSpPr>
          <p:spPr bwMode="auto">
            <a:xfrm>
              <a:off x="5068566" y="3356992"/>
              <a:ext cx="1663674" cy="20166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Arc 7"/>
            <p:cNvSpPr>
              <a:spLocks/>
            </p:cNvSpPr>
            <p:nvPr/>
          </p:nvSpPr>
          <p:spPr bwMode="auto">
            <a:xfrm flipH="1">
              <a:off x="3009264" y="3355907"/>
              <a:ext cx="1288740" cy="505539"/>
            </a:xfrm>
            <a:custGeom>
              <a:avLst/>
              <a:gdLst>
                <a:gd name="T0" fmla="*/ 0 w 21600"/>
                <a:gd name="T1" fmla="*/ 0 h 21600"/>
                <a:gd name="T2" fmla="*/ 895 w 21600"/>
                <a:gd name="T3" fmla="*/ 47 h 21600"/>
                <a:gd name="T4" fmla="*/ 0 w 21600"/>
                <a:gd name="T5" fmla="*/ 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Arc 8"/>
            <p:cNvSpPr>
              <a:spLocks/>
            </p:cNvSpPr>
            <p:nvPr/>
          </p:nvSpPr>
          <p:spPr bwMode="auto">
            <a:xfrm>
              <a:off x="4295770" y="3355907"/>
              <a:ext cx="1288740" cy="505539"/>
            </a:xfrm>
            <a:custGeom>
              <a:avLst/>
              <a:gdLst>
                <a:gd name="T0" fmla="*/ 0 w 21600"/>
                <a:gd name="T1" fmla="*/ 0 h 21600"/>
                <a:gd name="T2" fmla="*/ 895 w 21600"/>
                <a:gd name="T3" fmla="*/ 47 h 21600"/>
                <a:gd name="T4" fmla="*/ 0 w 21600"/>
                <a:gd name="T5" fmla="*/ 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Arc 9"/>
            <p:cNvSpPr>
              <a:spLocks/>
            </p:cNvSpPr>
            <p:nvPr/>
          </p:nvSpPr>
          <p:spPr bwMode="auto">
            <a:xfrm flipH="1" flipV="1">
              <a:off x="3009264" y="4592400"/>
              <a:ext cx="1288740" cy="505539"/>
            </a:xfrm>
            <a:custGeom>
              <a:avLst/>
              <a:gdLst>
                <a:gd name="T0" fmla="*/ 0 w 21600"/>
                <a:gd name="T1" fmla="*/ 0 h 21600"/>
                <a:gd name="T2" fmla="*/ 895 w 21600"/>
                <a:gd name="T3" fmla="*/ 47 h 21600"/>
                <a:gd name="T4" fmla="*/ 0 w 21600"/>
                <a:gd name="T5" fmla="*/ 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Arc 10"/>
            <p:cNvSpPr>
              <a:spLocks/>
            </p:cNvSpPr>
            <p:nvPr/>
          </p:nvSpPr>
          <p:spPr bwMode="auto">
            <a:xfrm flipV="1">
              <a:off x="4295770" y="4592400"/>
              <a:ext cx="1288740" cy="505539"/>
            </a:xfrm>
            <a:custGeom>
              <a:avLst/>
              <a:gdLst>
                <a:gd name="T0" fmla="*/ 0 w 21600"/>
                <a:gd name="T1" fmla="*/ 0 h 21600"/>
                <a:gd name="T2" fmla="*/ 895 w 21600"/>
                <a:gd name="T3" fmla="*/ 47 h 21600"/>
                <a:gd name="T4" fmla="*/ 0 w 21600"/>
                <a:gd name="T5" fmla="*/ 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1"/>
            <p:cNvSpPr>
              <a:spLocks noChangeShapeType="1"/>
            </p:cNvSpPr>
            <p:nvPr/>
          </p:nvSpPr>
          <p:spPr bwMode="auto">
            <a:xfrm>
              <a:off x="4168460" y="3228975"/>
              <a:ext cx="129544" cy="1269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2" name="Line 12"/>
            <p:cNvSpPr>
              <a:spLocks noChangeShapeType="1"/>
            </p:cNvSpPr>
            <p:nvPr/>
          </p:nvSpPr>
          <p:spPr bwMode="auto">
            <a:xfrm flipV="1">
              <a:off x="4168460" y="3355907"/>
              <a:ext cx="129544" cy="1269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3" name="Line 13"/>
            <p:cNvSpPr>
              <a:spLocks noChangeShapeType="1"/>
            </p:cNvSpPr>
            <p:nvPr/>
          </p:nvSpPr>
          <p:spPr bwMode="auto">
            <a:xfrm flipV="1">
              <a:off x="4168460" y="5080431"/>
              <a:ext cx="129544" cy="1269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4" name="Line 14"/>
            <p:cNvSpPr>
              <a:spLocks noChangeShapeType="1"/>
            </p:cNvSpPr>
            <p:nvPr/>
          </p:nvSpPr>
          <p:spPr bwMode="auto">
            <a:xfrm>
              <a:off x="4168460" y="4955688"/>
              <a:ext cx="129544" cy="1269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8" name="Text Box 15"/>
          <p:cNvSpPr txBox="1">
            <a:spLocks noChangeArrowheads="1"/>
          </p:cNvSpPr>
          <p:nvPr/>
        </p:nvSpPr>
        <p:spPr bwMode="auto">
          <a:xfrm>
            <a:off x="3995738" y="3403600"/>
            <a:ext cx="935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f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484438" y="4365625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5.2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580063" y="4437063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16.6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9975" y="3933825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292725" y="400526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3x+1 =y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2700338" y="3789363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580063" y="3644900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/>
      <p:bldP spid="8210" grpId="0"/>
      <p:bldP spid="8211" grpId="0"/>
      <p:bldP spid="8212" grpId="0"/>
      <p:bldP spid="8213" grpId="0"/>
      <p:bldP spid="82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plot thickens!</a:t>
            </a:r>
          </a:p>
        </p:txBody>
      </p:sp>
      <p:graphicFrame>
        <p:nvGraphicFramePr>
          <p:cNvPr id="3984" name="Group 912"/>
          <p:cNvGraphicFramePr>
            <a:graphicFrameLocks noGrp="1"/>
          </p:cNvGraphicFramePr>
          <p:nvPr>
            <p:ph type="tbl" idx="1"/>
          </p:nvPr>
        </p:nvGraphicFramePr>
        <p:xfrm>
          <a:off x="3708400" y="3141663"/>
          <a:ext cx="4619625" cy="1223963"/>
        </p:xfrm>
        <a:graphic>
          <a:graphicData uri="http://schemas.openxmlformats.org/drawingml/2006/table">
            <a:tbl>
              <a:tblPr/>
              <a:tblGrid>
                <a:gridCol w="1304925"/>
                <a:gridCol w="820738"/>
                <a:gridCol w="498475"/>
                <a:gridCol w="596900"/>
                <a:gridCol w="465137"/>
                <a:gridCol w="490538"/>
                <a:gridCol w="442912"/>
              </a:tblGrid>
              <a:tr h="6127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Domain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images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f(x)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276600" y="6408738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5EEA709-6491-43FC-893A-4CF1C2A13D78}" type="slidenum">
              <a:rPr lang="en-GB" smtClean="0"/>
              <a:pPr>
                <a:defRPr/>
              </a:pPr>
              <a:t>13</a:t>
            </a:fld>
            <a:endParaRPr lang="en-GB" smtClean="0"/>
          </a:p>
        </p:txBody>
      </p:sp>
      <p:sp>
        <p:nvSpPr>
          <p:cNvPr id="3882" name="Rectangle 810"/>
          <p:cNvSpPr>
            <a:spLocks noChangeArrowheads="1"/>
          </p:cNvSpPr>
          <p:nvPr/>
        </p:nvSpPr>
        <p:spPr bwMode="auto">
          <a:xfrm>
            <a:off x="3492500" y="2420938"/>
            <a:ext cx="5400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/>
              <a:t>Let f(x) = 2x  where domain f  is {-2,-1,0,1,2}				</a:t>
            </a:r>
          </a:p>
        </p:txBody>
      </p:sp>
      <p:sp>
        <p:nvSpPr>
          <p:cNvPr id="3883" name="Rectangle 811"/>
          <p:cNvSpPr>
            <a:spLocks noChangeArrowheads="1"/>
          </p:cNvSpPr>
          <p:nvPr/>
        </p:nvSpPr>
        <p:spPr bwMode="auto">
          <a:xfrm>
            <a:off x="3560763" y="1465263"/>
            <a:ext cx="540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-457200" algn="l"/>
              </a:tabLst>
            </a:pPr>
            <a:r>
              <a:rPr lang="en-GB"/>
              <a:t>We have already looked at functions defined </a:t>
            </a:r>
          </a:p>
          <a:p>
            <a:pPr algn="just">
              <a:tabLst>
                <a:tab pos="-457200" algn="l"/>
              </a:tabLst>
            </a:pPr>
            <a:r>
              <a:rPr lang="en-GB"/>
              <a:t>by a formula, now we will turn these into graphs</a:t>
            </a:r>
          </a:p>
        </p:txBody>
      </p:sp>
      <p:sp>
        <p:nvSpPr>
          <p:cNvPr id="3982" name="Text Box 910"/>
          <p:cNvSpPr txBox="1">
            <a:spLocks noChangeArrowheads="1"/>
          </p:cNvSpPr>
          <p:nvPr/>
        </p:nvSpPr>
        <p:spPr bwMode="auto">
          <a:xfrm>
            <a:off x="3565525" y="4581525"/>
            <a:ext cx="532765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Traditionally we plotted on graph paper using domain and image points as ordered pairs</a:t>
            </a:r>
          </a:p>
          <a:p>
            <a:r>
              <a:rPr lang="en-GB"/>
              <a:t>Now more commonly plotted using a graphical calculator or a package.</a:t>
            </a:r>
          </a:p>
          <a:p>
            <a:pPr>
              <a:spcBef>
                <a:spcPts val="600"/>
              </a:spcBef>
            </a:pPr>
            <a:r>
              <a:rPr lang="en-GB"/>
              <a:t>Note this is </a:t>
            </a:r>
            <a:r>
              <a:rPr lang="en-GB" b="1"/>
              <a:t>NOT</a:t>
            </a:r>
            <a:r>
              <a:rPr lang="en-GB"/>
              <a:t> a line and only has 5 data points</a:t>
            </a:r>
          </a:p>
        </p:txBody>
      </p:sp>
      <p:sp>
        <p:nvSpPr>
          <p:cNvPr id="3983" name="Rectangle 911"/>
          <p:cNvSpPr>
            <a:spLocks noChangeArrowheads="1"/>
          </p:cNvSpPr>
          <p:nvPr/>
        </p:nvSpPr>
        <p:spPr bwMode="auto">
          <a:xfrm>
            <a:off x="5867400" y="3789363"/>
            <a:ext cx="2449513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449469"/>
              </p:ext>
            </p:extLst>
          </p:nvPr>
        </p:nvGraphicFramePr>
        <p:xfrm>
          <a:off x="0" y="1452314"/>
          <a:ext cx="3492500" cy="5405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2" grpId="0"/>
      <p:bldP spid="3883" grpId="0"/>
      <p:bldP spid="3982" grpId="0"/>
      <p:bldP spid="3983" grpId="0" animBg="1"/>
      <p:bldP spid="3983" grpId="1" animBg="1"/>
      <p:bldGraphic spid="2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Domain x Codomain 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639341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GB" dirty="0" smtClean="0"/>
              <a:t>f(x) = 2x+1     or y = f(x)  so y = 2x+1</a:t>
            </a:r>
          </a:p>
          <a:p>
            <a:pPr>
              <a:buFontTx/>
              <a:buNone/>
            </a:pPr>
            <a:r>
              <a:rPr lang="en-GB" dirty="0" smtClean="0"/>
              <a:t>f(2) = 5  or when x = 2       y = 5         (2,5)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00563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113E9-62B8-4573-AE4E-EA80E0FB7112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35846" name="Line 1473"/>
          <p:cNvSpPr>
            <a:spLocks noChangeShapeType="1"/>
          </p:cNvSpPr>
          <p:nvPr/>
        </p:nvSpPr>
        <p:spPr bwMode="auto">
          <a:xfrm>
            <a:off x="3924300" y="3070225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47" name="Line 1474"/>
          <p:cNvSpPr>
            <a:spLocks noChangeShapeType="1"/>
          </p:cNvSpPr>
          <p:nvPr/>
        </p:nvSpPr>
        <p:spPr bwMode="auto">
          <a:xfrm>
            <a:off x="1331913" y="4652963"/>
            <a:ext cx="561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48" name="Text Box 1475"/>
          <p:cNvSpPr txBox="1">
            <a:spLocks noChangeArrowheads="1"/>
          </p:cNvSpPr>
          <p:nvPr/>
        </p:nvSpPr>
        <p:spPr bwMode="auto">
          <a:xfrm>
            <a:off x="5437188" y="4725988"/>
            <a:ext cx="172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 is a cross</a:t>
            </a:r>
          </a:p>
        </p:txBody>
      </p:sp>
      <p:sp>
        <p:nvSpPr>
          <p:cNvPr id="35849" name="Text Box 1476"/>
          <p:cNvSpPr txBox="1">
            <a:spLocks noChangeArrowheads="1"/>
          </p:cNvSpPr>
          <p:nvPr/>
        </p:nvSpPr>
        <p:spPr bwMode="auto">
          <a:xfrm>
            <a:off x="3348038" y="3502025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</a:p>
        </p:txBody>
      </p:sp>
      <p:sp>
        <p:nvSpPr>
          <p:cNvPr id="29125" name="Text Box 1477"/>
          <p:cNvSpPr txBox="1">
            <a:spLocks noChangeArrowheads="1"/>
          </p:cNvSpPr>
          <p:nvPr/>
        </p:nvSpPr>
        <p:spPr bwMode="auto">
          <a:xfrm>
            <a:off x="4643438" y="2924175"/>
            <a:ext cx="1944687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(2,5)</a:t>
            </a:r>
          </a:p>
          <a:p>
            <a:pPr>
              <a:spcBef>
                <a:spcPct val="50000"/>
              </a:spcBef>
            </a:pPr>
            <a:r>
              <a:rPr lang="en-GB"/>
              <a:t>2 across 5 up</a:t>
            </a:r>
          </a:p>
        </p:txBody>
      </p:sp>
      <p:sp>
        <p:nvSpPr>
          <p:cNvPr id="35851" name="Text Box 1478"/>
          <p:cNvSpPr txBox="1">
            <a:spLocks noChangeArrowheads="1"/>
          </p:cNvSpPr>
          <p:nvPr/>
        </p:nvSpPr>
        <p:spPr bwMode="auto">
          <a:xfrm>
            <a:off x="2555875" y="472440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Origin (0,0)</a:t>
            </a:r>
          </a:p>
        </p:txBody>
      </p:sp>
      <p:sp>
        <p:nvSpPr>
          <p:cNvPr id="29127" name="AutoShape 1479"/>
          <p:cNvSpPr>
            <a:spLocks noChangeArrowheads="1"/>
          </p:cNvSpPr>
          <p:nvPr/>
        </p:nvSpPr>
        <p:spPr bwMode="auto">
          <a:xfrm>
            <a:off x="3995738" y="4437063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28" name="AutoShape 1480"/>
          <p:cNvSpPr>
            <a:spLocks noChangeArrowheads="1"/>
          </p:cNvSpPr>
          <p:nvPr/>
        </p:nvSpPr>
        <p:spPr bwMode="auto">
          <a:xfrm>
            <a:off x="4427538" y="3141663"/>
            <a:ext cx="144462" cy="1223962"/>
          </a:xfrm>
          <a:prstGeom prst="upArrow">
            <a:avLst>
              <a:gd name="adj1" fmla="val 50000"/>
              <a:gd name="adj2" fmla="val 2118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25" grpId="0"/>
      <p:bldP spid="29127" grpId="0" animBg="1"/>
      <p:bldP spid="29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Plotting by hand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To plot f :x</a:t>
            </a:r>
            <a:r>
              <a:rPr lang="en-GB" sz="2800" smtClean="0">
                <a:sym typeface="Symbol" pitchFamily="18" charset="2"/>
              </a:rPr>
              <a:t>5</a:t>
            </a:r>
            <a:r>
              <a:rPr lang="en-GB" sz="2800" smtClean="0"/>
              <a:t>x -1 if the domain and codomain are given as R then choose sample values for x</a:t>
            </a:r>
          </a:p>
        </p:txBody>
      </p:sp>
      <p:graphicFrame>
        <p:nvGraphicFramePr>
          <p:cNvPr id="10306" name="Group 66"/>
          <p:cNvGraphicFramePr>
            <a:graphicFrameLocks noGrp="1"/>
          </p:cNvGraphicFramePr>
          <p:nvPr>
            <p:ph sz="half" idx="2"/>
          </p:nvPr>
        </p:nvGraphicFramePr>
        <p:xfrm>
          <a:off x="1116013" y="2781300"/>
          <a:ext cx="5983287" cy="1079500"/>
        </p:xfrm>
        <a:graphic>
          <a:graphicData uri="http://schemas.openxmlformats.org/drawingml/2006/table">
            <a:tbl>
              <a:tblPr/>
              <a:tblGrid>
                <a:gridCol w="1223962"/>
                <a:gridCol w="719138"/>
                <a:gridCol w="649287"/>
                <a:gridCol w="647700"/>
                <a:gridCol w="792163"/>
                <a:gridCol w="647700"/>
                <a:gridCol w="647700"/>
                <a:gridCol w="655637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= f(x)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500563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4A6509C-6C8E-4B5B-97B0-0D905B3E0183}" type="slidenum">
              <a:rPr lang="en-GB" smtClean="0"/>
              <a:pPr>
                <a:defRPr/>
              </a:pPr>
              <a:t>15</a:t>
            </a:fld>
            <a:endParaRPr lang="en-GB" smtClean="0"/>
          </a:p>
        </p:txBody>
      </p:sp>
      <p:sp>
        <p:nvSpPr>
          <p:cNvPr id="36899" name="Line 67"/>
          <p:cNvSpPr>
            <a:spLocks noChangeShapeType="1"/>
          </p:cNvSpPr>
          <p:nvPr/>
        </p:nvSpPr>
        <p:spPr bwMode="auto">
          <a:xfrm>
            <a:off x="2051050" y="4076700"/>
            <a:ext cx="0" cy="252095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0" name="Line 68"/>
          <p:cNvSpPr>
            <a:spLocks noChangeShapeType="1"/>
          </p:cNvSpPr>
          <p:nvPr/>
        </p:nvSpPr>
        <p:spPr bwMode="auto">
          <a:xfrm>
            <a:off x="539750" y="5373688"/>
            <a:ext cx="309562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309" name="Line 69"/>
          <p:cNvSpPr>
            <a:spLocks noChangeShapeType="1"/>
          </p:cNvSpPr>
          <p:nvPr/>
        </p:nvSpPr>
        <p:spPr bwMode="auto">
          <a:xfrm flipH="1">
            <a:off x="1691680" y="4149080"/>
            <a:ext cx="936526" cy="2376562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4284663" y="4292600"/>
            <a:ext cx="3600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This is a </a:t>
            </a:r>
            <a:r>
              <a:rPr lang="en-GB" b="1"/>
              <a:t>continuous</a:t>
            </a:r>
            <a:r>
              <a:rPr lang="en-GB"/>
              <a:t> graph as we can choose any values from R to ‘fill the holes in’</a:t>
            </a:r>
          </a:p>
        </p:txBody>
      </p:sp>
      <p:sp>
        <p:nvSpPr>
          <p:cNvPr id="10311" name="Rectangle 71"/>
          <p:cNvSpPr>
            <a:spLocks noChangeArrowheads="1"/>
          </p:cNvSpPr>
          <p:nvPr/>
        </p:nvSpPr>
        <p:spPr bwMode="auto">
          <a:xfrm>
            <a:off x="2339975" y="3357563"/>
            <a:ext cx="48244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9" grpId="0" animBg="1"/>
      <p:bldP spid="10310" grpId="0"/>
      <p:bldP spid="10311" grpId="0" animBg="1"/>
      <p:bldP spid="103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Sketch the following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SzPct val="100000"/>
              <a:buFont typeface="+mj-lt"/>
              <a:buAutoNum type="arabicParenR"/>
            </a:pPr>
            <a:r>
              <a:rPr lang="en-GB" dirty="0" smtClean="0"/>
              <a:t>f(x) = 2x +3</a:t>
            </a:r>
          </a:p>
          <a:p>
            <a:pPr marL="609600" indent="-609600">
              <a:buSzPct val="100000"/>
              <a:buFont typeface="+mj-lt"/>
              <a:buAutoNum type="arabicParenR"/>
            </a:pPr>
            <a:r>
              <a:rPr lang="en-GB" dirty="0" smtClean="0"/>
              <a:t>f(x) = 7x</a:t>
            </a:r>
          </a:p>
          <a:p>
            <a:pPr marL="609600" indent="-609600">
              <a:buSzPct val="100000"/>
              <a:buFont typeface="+mj-lt"/>
              <a:buAutoNum type="arabicParenR"/>
            </a:pPr>
            <a:r>
              <a:rPr lang="en-GB" dirty="0" smtClean="0"/>
              <a:t>y = 2(x+3)</a:t>
            </a:r>
          </a:p>
          <a:p>
            <a:pPr marL="609600" indent="-609600">
              <a:buSzPct val="100000"/>
              <a:buFont typeface="+mj-lt"/>
              <a:buAutoNum type="arabicParenR"/>
            </a:pPr>
            <a:r>
              <a:rPr lang="en-GB" dirty="0" err="1" smtClean="0"/>
              <a:t>x+y</a:t>
            </a:r>
            <a:r>
              <a:rPr lang="en-GB" dirty="0" smtClean="0"/>
              <a:t> = 8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81327"/>
            <a:ext cx="2895600" cy="34014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3ACDDFE-E786-422F-BF82-C95DD49480B6}" type="slidenum">
              <a:rPr lang="en-GB"/>
              <a:pPr>
                <a:defRPr/>
              </a:pPr>
              <a:t>16</a:t>
            </a:fld>
            <a:endParaRPr lang="en-GB"/>
          </a:p>
        </p:txBody>
      </p:sp>
      <p:pic>
        <p:nvPicPr>
          <p:cNvPr id="37894" name="Picture 4" descr="PENCIL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7164288" y="6237312"/>
            <a:ext cx="16970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35375" y="1700213"/>
            <a:ext cx="2016125" cy="2087562"/>
            <a:chOff x="2290" y="1071"/>
            <a:chExt cx="1270" cy="1315"/>
          </a:xfrm>
        </p:grpSpPr>
        <p:sp>
          <p:nvSpPr>
            <p:cNvPr id="37909" name="Line 5"/>
            <p:cNvSpPr>
              <a:spLocks noChangeShapeType="1"/>
            </p:cNvSpPr>
            <p:nvPr/>
          </p:nvSpPr>
          <p:spPr bwMode="auto">
            <a:xfrm>
              <a:off x="2880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10" name="Line 6"/>
            <p:cNvSpPr>
              <a:spLocks noChangeShapeType="1"/>
            </p:cNvSpPr>
            <p:nvPr/>
          </p:nvSpPr>
          <p:spPr bwMode="auto">
            <a:xfrm>
              <a:off x="2290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855" name="Line 7"/>
          <p:cNvSpPr>
            <a:spLocks noChangeShapeType="1"/>
          </p:cNvSpPr>
          <p:nvPr/>
        </p:nvSpPr>
        <p:spPr bwMode="auto">
          <a:xfrm flipH="1">
            <a:off x="4140200" y="1700213"/>
            <a:ext cx="71913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56325" y="1701800"/>
            <a:ext cx="2016125" cy="2087563"/>
            <a:chOff x="2290" y="1071"/>
            <a:chExt cx="1270" cy="1315"/>
          </a:xfrm>
        </p:grpSpPr>
        <p:sp>
          <p:nvSpPr>
            <p:cNvPr id="37907" name="Line 10"/>
            <p:cNvSpPr>
              <a:spLocks noChangeShapeType="1"/>
            </p:cNvSpPr>
            <p:nvPr/>
          </p:nvSpPr>
          <p:spPr bwMode="auto">
            <a:xfrm>
              <a:off x="2880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08" name="Line 11"/>
            <p:cNvSpPr>
              <a:spLocks noChangeShapeType="1"/>
            </p:cNvSpPr>
            <p:nvPr/>
          </p:nvSpPr>
          <p:spPr bwMode="auto">
            <a:xfrm>
              <a:off x="2290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635375" y="3862388"/>
            <a:ext cx="2016125" cy="2087562"/>
            <a:chOff x="2290" y="1071"/>
            <a:chExt cx="1270" cy="1315"/>
          </a:xfrm>
        </p:grpSpPr>
        <p:sp>
          <p:nvSpPr>
            <p:cNvPr id="37905" name="Line 13"/>
            <p:cNvSpPr>
              <a:spLocks noChangeShapeType="1"/>
            </p:cNvSpPr>
            <p:nvPr/>
          </p:nvSpPr>
          <p:spPr bwMode="auto">
            <a:xfrm>
              <a:off x="2880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06" name="Line 14"/>
            <p:cNvSpPr>
              <a:spLocks noChangeShapeType="1"/>
            </p:cNvSpPr>
            <p:nvPr/>
          </p:nvSpPr>
          <p:spPr bwMode="auto">
            <a:xfrm>
              <a:off x="2290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156325" y="3933825"/>
            <a:ext cx="2016125" cy="2087563"/>
            <a:chOff x="2290" y="1071"/>
            <a:chExt cx="1270" cy="1315"/>
          </a:xfrm>
        </p:grpSpPr>
        <p:sp>
          <p:nvSpPr>
            <p:cNvPr id="37903" name="Line 16"/>
            <p:cNvSpPr>
              <a:spLocks noChangeShapeType="1"/>
            </p:cNvSpPr>
            <p:nvPr/>
          </p:nvSpPr>
          <p:spPr bwMode="auto">
            <a:xfrm>
              <a:off x="2880" y="1071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04" name="Line 17"/>
            <p:cNvSpPr>
              <a:spLocks noChangeShapeType="1"/>
            </p:cNvSpPr>
            <p:nvPr/>
          </p:nvSpPr>
          <p:spPr bwMode="auto">
            <a:xfrm>
              <a:off x="2290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866" name="Line 18"/>
          <p:cNvSpPr>
            <a:spLocks noChangeShapeType="1"/>
          </p:cNvSpPr>
          <p:nvPr/>
        </p:nvSpPr>
        <p:spPr bwMode="auto">
          <a:xfrm flipH="1">
            <a:off x="6948488" y="1628775"/>
            <a:ext cx="287337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H="1">
            <a:off x="3995738" y="3068638"/>
            <a:ext cx="107950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6732588" y="3860800"/>
            <a:ext cx="158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/>
      <p:bldP spid="78866" grpId="0" animBg="1"/>
      <p:bldP spid="78867" grpId="0" animBg="1"/>
      <p:bldP spid="788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913"/>
            <a:ext cx="6984775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e.g., Using Excel for       y = 5x-1</a:t>
            </a:r>
          </a:p>
        </p:txBody>
      </p:sp>
      <p:graphicFrame>
        <p:nvGraphicFramePr>
          <p:cNvPr id="2050" name="Object 36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3850" y="1576388"/>
          <a:ext cx="89281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6489205" imgH="2706470" progId="Excel.Sheet.8">
                  <p:embed/>
                </p:oleObj>
              </mc:Choice>
              <mc:Fallback>
                <p:oleObj name="Worksheet" r:id="rId4" imgW="6489205" imgH="2706470" progId="Excel.Sheet.8">
                  <p:embed/>
                  <p:pic>
                    <p:nvPicPr>
                      <p:cNvPr id="0" name="Object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76388"/>
                        <a:ext cx="8928100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203575" y="633730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AC7CD4-24E4-4E28-945E-BEB779BD2CE6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054" name="AutoShape 369"/>
          <p:cNvSpPr>
            <a:spLocks noChangeArrowheads="1"/>
          </p:cNvSpPr>
          <p:nvPr/>
        </p:nvSpPr>
        <p:spPr bwMode="auto">
          <a:xfrm>
            <a:off x="323850" y="4005263"/>
            <a:ext cx="1728788" cy="1439862"/>
          </a:xfrm>
          <a:prstGeom prst="wedgeRectCallout">
            <a:avLst>
              <a:gd name="adj1" fmla="val -15130"/>
              <a:gd name="adj2" fmla="val -74185"/>
            </a:avLst>
          </a:prstGeom>
          <a:solidFill>
            <a:srgbClr val="CDD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dirty="0"/>
              <a:t>Put the x values in </a:t>
            </a:r>
            <a:r>
              <a:rPr lang="en-GB" dirty="0" err="1"/>
              <a:t>col</a:t>
            </a:r>
            <a:r>
              <a:rPr lang="en-GB" dirty="0"/>
              <a:t> A and the formula in </a:t>
            </a:r>
            <a:r>
              <a:rPr lang="en-GB" dirty="0" err="1"/>
              <a:t>colB</a:t>
            </a:r>
            <a:endParaRPr lang="en-GB" dirty="0"/>
          </a:p>
        </p:txBody>
      </p:sp>
      <p:sp>
        <p:nvSpPr>
          <p:cNvPr id="2055" name="AutoShape 370"/>
          <p:cNvSpPr>
            <a:spLocks noChangeArrowheads="1"/>
          </p:cNvSpPr>
          <p:nvPr/>
        </p:nvSpPr>
        <p:spPr bwMode="auto">
          <a:xfrm>
            <a:off x="4140200" y="4581525"/>
            <a:ext cx="2665413" cy="865188"/>
          </a:xfrm>
          <a:prstGeom prst="wedgeRectCallout">
            <a:avLst>
              <a:gd name="adj1" fmla="val -38324"/>
              <a:gd name="adj2" fmla="val -99542"/>
            </a:avLst>
          </a:prstGeom>
          <a:solidFill>
            <a:srgbClr val="CDD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dirty="0"/>
              <a:t>Use the </a:t>
            </a:r>
            <a:r>
              <a:rPr lang="en-GB" dirty="0" err="1"/>
              <a:t>xy</a:t>
            </a:r>
            <a:r>
              <a:rPr lang="en-GB" dirty="0"/>
              <a:t> scatter with lines to get a joined up 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Straight lines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800" smtClean="0"/>
              <a:t>Straight lines can always be written in the  form  </a:t>
            </a:r>
          </a:p>
          <a:p>
            <a:pPr>
              <a:buFontTx/>
              <a:buNone/>
            </a:pPr>
            <a:r>
              <a:rPr lang="en-GB" sz="2800" smtClean="0"/>
              <a:t>			f(x) =  mx+c</a:t>
            </a:r>
          </a:p>
          <a:p>
            <a:pPr>
              <a:buFontTx/>
              <a:buNone/>
            </a:pPr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Usually use 	y = mx + c	</a:t>
            </a:r>
          </a:p>
          <a:p>
            <a:pPr>
              <a:buFontTx/>
              <a:buNone/>
            </a:pPr>
            <a:r>
              <a:rPr lang="en-GB" sz="2800" smtClean="0"/>
              <a:t>			m gradient    c intercept</a:t>
            </a:r>
          </a:p>
          <a:p>
            <a:pPr>
              <a:buFontTx/>
              <a:buNone/>
            </a:pPr>
            <a:r>
              <a:rPr lang="en-GB" sz="2800" smtClean="0"/>
              <a:t>The finished graph can be used to find f(x) </a:t>
            </a:r>
          </a:p>
          <a:p>
            <a:pPr>
              <a:buFontTx/>
              <a:buNone/>
            </a:pPr>
            <a:r>
              <a:rPr lang="en-GB" sz="2800" smtClean="0"/>
              <a:t>for values in the domain not chosen and</a:t>
            </a:r>
          </a:p>
          <a:p>
            <a:pPr>
              <a:buFontTx/>
              <a:buNone/>
            </a:pPr>
            <a:r>
              <a:rPr lang="en-GB" sz="2800" smtClean="0"/>
              <a:t> also to find f </a:t>
            </a:r>
            <a:r>
              <a:rPr lang="en-GB" sz="2800" baseline="30000" smtClean="0"/>
              <a:t>-1</a:t>
            </a:r>
            <a:r>
              <a:rPr lang="en-GB" sz="2800" smtClean="0"/>
              <a:t>(y) for selected image points.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82EF71-35E1-4C35-8651-E9836F36A0AE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08738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11188" y="333375"/>
          <a:ext cx="7921625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Chart" r:id="rId4" imgW="5572196" imgH="3210039" progId="Excel.Sheet.8">
                  <p:embed/>
                </p:oleObj>
              </mc:Choice>
              <mc:Fallback>
                <p:oleObj name="Chart" r:id="rId4" imgW="5572196" imgH="3210039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3375"/>
                        <a:ext cx="7921625" cy="456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84213" y="4941888"/>
            <a:ext cx="2808287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Find f (-1.5)  </a:t>
            </a:r>
          </a:p>
          <a:p>
            <a:pPr>
              <a:spcBef>
                <a:spcPct val="50000"/>
              </a:spcBef>
            </a:pPr>
            <a:r>
              <a:rPr lang="en-GB"/>
              <a:t>What is y when x is 4.2?</a:t>
            </a:r>
          </a:p>
          <a:p>
            <a:pPr>
              <a:spcBef>
                <a:spcPct val="50000"/>
              </a:spcBef>
            </a:pPr>
            <a:r>
              <a:rPr lang="en-GB"/>
              <a:t>What is x when y = 4.5? </a:t>
            </a:r>
          </a:p>
          <a:p>
            <a:pPr>
              <a:spcBef>
                <a:spcPct val="50000"/>
              </a:spcBef>
            </a:pPr>
            <a:r>
              <a:rPr lang="en-GB"/>
              <a:t>Can you guess f?</a:t>
            </a:r>
          </a:p>
        </p:txBody>
      </p:sp>
      <p:pic>
        <p:nvPicPr>
          <p:cNvPr id="3077" name="Picture 6" descr="PENCIL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7236296" y="6309320"/>
            <a:ext cx="16970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508625" y="4868863"/>
            <a:ext cx="187325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2.25</a:t>
            </a:r>
          </a:p>
          <a:p>
            <a:pPr>
              <a:spcBef>
                <a:spcPct val="50000"/>
              </a:spcBef>
            </a:pPr>
            <a:r>
              <a:rPr lang="en-GB"/>
              <a:t>5.1</a:t>
            </a:r>
          </a:p>
          <a:p>
            <a:pPr>
              <a:spcBef>
                <a:spcPct val="50000"/>
              </a:spcBef>
            </a:pPr>
            <a:r>
              <a:rPr lang="en-GB"/>
              <a:t>3</a:t>
            </a:r>
          </a:p>
          <a:p>
            <a:pPr>
              <a:spcBef>
                <a:spcPct val="50000"/>
              </a:spcBef>
            </a:pPr>
            <a:r>
              <a:rPr lang="en-GB"/>
              <a:t>y = 0.5x + 3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44463"/>
            <a:ext cx="3743325" cy="836612"/>
          </a:xfrm>
        </p:spPr>
        <p:txBody>
          <a:bodyPr/>
          <a:lstStyle/>
          <a:p>
            <a:r>
              <a:rPr lang="en-GB" smtClean="0"/>
              <a:t>Relations</a:t>
            </a:r>
          </a:p>
        </p:txBody>
      </p:sp>
      <p:pic>
        <p:nvPicPr>
          <p:cNvPr id="24581" name="Picture 4" descr="BSBALCA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88913"/>
            <a:ext cx="1296988" cy="661987"/>
          </a:xfrm>
          <a:noFill/>
        </p:spPr>
      </p:pic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25344"/>
            <a:ext cx="2895600" cy="33265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F65DDF-741B-4343-9E16-B0DBD02A8ACA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8507413" cy="464185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Last week we had relations – a connection between 2 sets which is a </a:t>
            </a:r>
            <a:r>
              <a:rPr lang="en-GB" sz="2800" smtClean="0">
                <a:solidFill>
                  <a:srgbClr val="0033CC"/>
                </a:solidFill>
              </a:rPr>
              <a:t>subset </a:t>
            </a:r>
            <a:r>
              <a:rPr lang="en-GB" sz="2800" smtClean="0"/>
              <a:t>of the cross product. </a:t>
            </a:r>
          </a:p>
          <a:p>
            <a:pPr>
              <a:buFontTx/>
              <a:buNone/>
            </a:pPr>
            <a:r>
              <a:rPr lang="en-GB" sz="2800" smtClean="0"/>
              <a:t>The relation R = {(f,s): f </a:t>
            </a:r>
            <a:r>
              <a:rPr lang="en-GB" sz="2800" b="1" smtClean="0">
                <a:sym typeface="Symbol" pitchFamily="18" charset="2"/>
              </a:rPr>
              <a:t> </a:t>
            </a:r>
            <a:r>
              <a:rPr lang="en-GB" sz="2800" smtClean="0"/>
              <a:t>F,</a:t>
            </a:r>
            <a:r>
              <a:rPr lang="en-GB" sz="2800" b="1" smtClean="0">
                <a:sym typeface="Symbol" pitchFamily="18" charset="2"/>
              </a:rPr>
              <a:t> </a:t>
            </a:r>
            <a:r>
              <a:rPr lang="en-GB" sz="2800" smtClean="0"/>
              <a:t>s </a:t>
            </a:r>
            <a:r>
              <a:rPr lang="en-GB" sz="2800" b="1" smtClean="0">
                <a:sym typeface="Symbol" pitchFamily="18" charset="2"/>
              </a:rPr>
              <a:t> </a:t>
            </a:r>
            <a:r>
              <a:rPr lang="en-GB" sz="2800" smtClean="0"/>
              <a:t>S, f is eaten by s }</a:t>
            </a:r>
            <a:endParaRPr lang="en-GB" sz="28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GB" sz="2800" smtClean="0"/>
              <a:t>is </a:t>
            </a:r>
            <a:r>
              <a:rPr lang="en-GB" sz="1800" b="1" smtClean="0"/>
              <a:t>{(Oranges, Peter), (Apples, Peter), (Bananas, Paul), (Bananas, Mary)}</a:t>
            </a: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1331913" y="3500438"/>
            <a:ext cx="1944687" cy="2232025"/>
          </a:xfrm>
          <a:prstGeom prst="ellipse">
            <a:avLst/>
          </a:prstGeom>
          <a:solidFill>
            <a:srgbClr val="A8A4F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4787900" y="3571875"/>
            <a:ext cx="1944688" cy="2232025"/>
          </a:xfrm>
          <a:prstGeom prst="ellipse">
            <a:avLst/>
          </a:prstGeom>
          <a:solidFill>
            <a:srgbClr val="CDDE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1187450" y="3716338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547813" y="3787775"/>
            <a:ext cx="1728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Oranges</a:t>
            </a:r>
          </a:p>
          <a:p>
            <a:pPr>
              <a:spcBef>
                <a:spcPct val="50000"/>
              </a:spcBef>
            </a:pPr>
            <a:r>
              <a:rPr lang="en-GB" sz="2400"/>
              <a:t>Apples</a:t>
            </a:r>
          </a:p>
          <a:p>
            <a:pPr>
              <a:spcBef>
                <a:spcPct val="50000"/>
              </a:spcBef>
            </a:pPr>
            <a:r>
              <a:rPr lang="en-GB" sz="2400"/>
              <a:t>Bananas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5219700" y="3932238"/>
            <a:ext cx="17287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Peter</a:t>
            </a:r>
          </a:p>
          <a:p>
            <a:pPr>
              <a:spcBef>
                <a:spcPct val="50000"/>
              </a:spcBef>
            </a:pPr>
            <a:r>
              <a:rPr lang="en-GB" sz="2400"/>
              <a:t>Paul</a:t>
            </a:r>
          </a:p>
          <a:p>
            <a:pPr>
              <a:spcBef>
                <a:spcPct val="50000"/>
              </a:spcBef>
            </a:pPr>
            <a:r>
              <a:rPr lang="en-GB" sz="2400"/>
              <a:t>Mary</a:t>
            </a: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2843213" y="4149725"/>
            <a:ext cx="2376487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flipV="1">
            <a:off x="2700338" y="4221163"/>
            <a:ext cx="251936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flipV="1">
            <a:off x="2987675" y="4724400"/>
            <a:ext cx="2232025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916238" y="5157788"/>
            <a:ext cx="2376487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403350" y="5876925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 = {Fruit}</a:t>
            </a:r>
            <a:r>
              <a:rPr lang="en-GB"/>
              <a:t> 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5076825" y="594995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S = {Singers}</a:t>
            </a:r>
            <a:r>
              <a:rPr lang="en-GB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  <p:bldP spid="86022" grpId="0" animBg="1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08738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pic>
        <p:nvPicPr>
          <p:cNvPr id="4100" name="Picture 4" descr="st 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49275"/>
            <a:ext cx="3959225" cy="307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1" name="Picture 5" descr="quadrat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357563"/>
            <a:ext cx="4197350" cy="2843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436096" y="273129"/>
            <a:ext cx="2665413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If this represents the function y = 2x+3 with a </a:t>
            </a:r>
            <a:r>
              <a:rPr lang="en-GB" dirty="0" smtClean="0"/>
              <a:t>domain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{x: -4&lt;x&lt;4}</a:t>
            </a:r>
          </a:p>
          <a:p>
            <a:pPr>
              <a:spcBef>
                <a:spcPct val="50000"/>
              </a:spcBef>
            </a:pPr>
            <a:r>
              <a:rPr lang="en-GB" dirty="0"/>
              <a:t>What does the excel spreadsheet below represent?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Text Box 7"/>
              <p:cNvSpPr txBox="1">
                <a:spLocks noChangeArrowheads="1"/>
              </p:cNvSpPr>
              <p:nvPr/>
            </p:nvSpPr>
            <p:spPr bwMode="auto">
              <a:xfrm>
                <a:off x="1376356" y="4515984"/>
                <a:ext cx="3240087" cy="591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𝑦</m:t>
                    </m:r>
                    <m:r>
                      <a:rPr lang="en-GB" sz="2400" i="1" dirty="0" smtClean="0">
                        <a:latin typeface="Cambria Math"/>
                      </a:rPr>
                      <m:t> =   </m:t>
                    </m:r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dirty="0">
                            <a:latin typeface="Cambria Math"/>
                          </a:rPr>
                          <m:t>𝑥</m:t>
                        </m:r>
                        <m:r>
                          <a:rPr lang="en-GB" sz="2400" i="1" baseline="30000" dirty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GB" sz="2400" i="1" dirty="0">
                        <a:latin typeface="Cambria Math"/>
                      </a:rPr>
                      <m:t> – 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34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6356" y="4515984"/>
                <a:ext cx="3240087" cy="5915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080293" y="5262563"/>
            <a:ext cx="2735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What will the graph look like?</a:t>
            </a: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12"/>
          <p:cNvSpPr>
            <a:spLocks noChangeArrowheads="1"/>
          </p:cNvSpPr>
          <p:nvPr/>
        </p:nvSpPr>
        <p:spPr bwMode="auto">
          <a:xfrm>
            <a:off x="0" y="3003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GB" smtClean="0"/>
              <a:t>Cup or Cap?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39750" y="1798638"/>
          <a:ext cx="5481638" cy="44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r:id="rId4" imgW="5495996" imgH="4486296" progId="Excel.Sheet.8">
                  <p:embed/>
                </p:oleObj>
              </mc:Choice>
              <mc:Fallback>
                <p:oleObj name="Worksheet" r:id="rId4" imgW="5495996" imgH="448629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98638"/>
                        <a:ext cx="5481638" cy="447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08738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FBB958B-F67D-4EEC-96A7-614BB619C81D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6156325" y="2565400"/>
            <a:ext cx="27368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This is known as a quadratic as it has an x</a:t>
            </a:r>
            <a:r>
              <a:rPr lang="en-GB" sz="2800" baseline="30000" dirty="0"/>
              <a:t>2</a:t>
            </a:r>
            <a:r>
              <a:rPr lang="en-GB" sz="2800" dirty="0"/>
              <a:t> as its highest power and it is always a </a:t>
            </a:r>
            <a:r>
              <a:rPr lang="en-GB" sz="2800" b="1" dirty="0"/>
              <a:t>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53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Quadratic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In general  y = ax</a:t>
            </a:r>
            <a:r>
              <a:rPr lang="en-GB" baseline="30000" smtClean="0"/>
              <a:t>2</a:t>
            </a:r>
            <a:r>
              <a:rPr lang="en-GB" smtClean="0"/>
              <a:t> + bx + c     intercept still c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If factorising  y = (x-p)(x-q)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roots p &amp; q  are where the curve crosses the x axis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32138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A0B720-5715-4AC3-B264-FD0607BA9E3B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1042988" y="2636838"/>
            <a:ext cx="2305050" cy="1655762"/>
          </a:xfrm>
          <a:custGeom>
            <a:avLst/>
            <a:gdLst>
              <a:gd name="T0" fmla="*/ 0 w 862"/>
              <a:gd name="T1" fmla="*/ 111899547 h 1050"/>
              <a:gd name="T2" fmla="*/ 2147483647 w 862"/>
              <a:gd name="T3" fmla="*/ 2147483647 h 1050"/>
              <a:gd name="T4" fmla="*/ 2147483647 w 862"/>
              <a:gd name="T5" fmla="*/ 0 h 1050"/>
              <a:gd name="T6" fmla="*/ 0 60000 65536"/>
              <a:gd name="T7" fmla="*/ 0 60000 65536"/>
              <a:gd name="T8" fmla="*/ 0 60000 65536"/>
              <a:gd name="T9" fmla="*/ 0 w 862"/>
              <a:gd name="T10" fmla="*/ 0 h 1050"/>
              <a:gd name="T11" fmla="*/ 862 w 862"/>
              <a:gd name="T12" fmla="*/ 1050 h 10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1050">
                <a:moveTo>
                  <a:pt x="0" y="45"/>
                </a:moveTo>
                <a:cubicBezTo>
                  <a:pt x="109" y="547"/>
                  <a:pt x="219" y="1050"/>
                  <a:pt x="363" y="1043"/>
                </a:cubicBezTo>
                <a:cubicBezTo>
                  <a:pt x="507" y="1036"/>
                  <a:pt x="779" y="174"/>
                  <a:pt x="86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 flipV="1">
            <a:off x="5292725" y="2565400"/>
            <a:ext cx="2305050" cy="1655763"/>
          </a:xfrm>
          <a:custGeom>
            <a:avLst/>
            <a:gdLst>
              <a:gd name="T0" fmla="*/ 0 w 862"/>
              <a:gd name="T1" fmla="*/ 111899615 h 1050"/>
              <a:gd name="T2" fmla="*/ 2147483647 w 862"/>
              <a:gd name="T3" fmla="*/ 2147483647 h 1050"/>
              <a:gd name="T4" fmla="*/ 2147483647 w 862"/>
              <a:gd name="T5" fmla="*/ 0 h 1050"/>
              <a:gd name="T6" fmla="*/ 0 60000 65536"/>
              <a:gd name="T7" fmla="*/ 0 60000 65536"/>
              <a:gd name="T8" fmla="*/ 0 60000 65536"/>
              <a:gd name="T9" fmla="*/ 0 w 862"/>
              <a:gd name="T10" fmla="*/ 0 h 1050"/>
              <a:gd name="T11" fmla="*/ 862 w 862"/>
              <a:gd name="T12" fmla="*/ 1050 h 10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1050">
                <a:moveTo>
                  <a:pt x="0" y="45"/>
                </a:moveTo>
                <a:cubicBezTo>
                  <a:pt x="109" y="547"/>
                  <a:pt x="219" y="1050"/>
                  <a:pt x="363" y="1043"/>
                </a:cubicBezTo>
                <a:cubicBezTo>
                  <a:pt x="507" y="1036"/>
                  <a:pt x="779" y="174"/>
                  <a:pt x="86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403350" y="299720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 positive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651500" y="3860800"/>
            <a:ext cx="1871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/>
      <p:bldP spid="163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16113"/>
            <a:ext cx="8229600" cy="39163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Sketch (don’t plot) the following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y = 2x+7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y = x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-2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y = -x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+ 4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y = 3x-11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y = -x/2 + 3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y = x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+ 4x +3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y = x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+ 2x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 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Sketch time</a:t>
            </a:r>
          </a:p>
        </p:txBody>
      </p:sp>
      <p:pic>
        <p:nvPicPr>
          <p:cNvPr id="40965" name="Picture 4" descr="PENCIL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732240" y="260648"/>
            <a:ext cx="2042155" cy="469072"/>
          </a:xfrm>
          <a:noFill/>
        </p:spPr>
      </p:pic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32138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690CED2-485F-43FD-807E-9B3F79FCE47E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Growth and decay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The germs on a tea </a:t>
            </a:r>
          </a:p>
          <a:p>
            <a:pPr>
              <a:buFontTx/>
              <a:buNone/>
            </a:pPr>
            <a:r>
              <a:rPr lang="en-GB" sz="2800" smtClean="0"/>
              <a:t>towel multiply by 2</a:t>
            </a:r>
          </a:p>
          <a:p>
            <a:pPr>
              <a:buFontTx/>
              <a:buNone/>
            </a:pPr>
            <a:r>
              <a:rPr lang="en-GB" sz="2800" smtClean="0"/>
              <a:t> every 10 minutes. </a:t>
            </a:r>
          </a:p>
          <a:p>
            <a:pPr>
              <a:buFontTx/>
              <a:buNone/>
            </a:pPr>
            <a:r>
              <a:rPr lang="en-GB" sz="2800" smtClean="0"/>
              <a:t>If I start with 1 germ</a:t>
            </a:r>
          </a:p>
          <a:p>
            <a:pPr>
              <a:buFontTx/>
              <a:buNone/>
            </a:pPr>
            <a:r>
              <a:rPr lang="en-GB" sz="2800" smtClean="0"/>
              <a:t> how soon do I get over 1000?</a:t>
            </a:r>
          </a:p>
        </p:txBody>
      </p:sp>
      <p:pic>
        <p:nvPicPr>
          <p:cNvPr id="4198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 rot="878699">
            <a:off x="4116388" y="530225"/>
            <a:ext cx="4848225" cy="3205163"/>
          </a:xfrm>
          <a:noFill/>
        </p:spPr>
      </p:pic>
      <p:graphicFrame>
        <p:nvGraphicFramePr>
          <p:cNvPr id="18588" name="Group 156"/>
          <p:cNvGraphicFramePr>
            <a:graphicFrameLocks noGrp="1"/>
          </p:cNvGraphicFramePr>
          <p:nvPr>
            <p:ph sz="quarter" idx="3"/>
          </p:nvPr>
        </p:nvGraphicFramePr>
        <p:xfrm>
          <a:off x="468313" y="4984750"/>
          <a:ext cx="8218487" cy="1036320"/>
        </p:xfrm>
        <a:graphic>
          <a:graphicData uri="http://schemas.openxmlformats.org/drawingml/2006/table">
            <a:tbl>
              <a:tblPr/>
              <a:tblGrid>
                <a:gridCol w="1055687"/>
                <a:gridCol w="649288"/>
                <a:gridCol w="654050"/>
                <a:gridCol w="649287"/>
                <a:gridCol w="652463"/>
                <a:gridCol w="652462"/>
                <a:gridCol w="649288"/>
                <a:gridCol w="652462"/>
                <a:gridCol w="649288"/>
                <a:gridCol w="652462"/>
                <a:gridCol w="649288"/>
                <a:gridCol w="652462"/>
              </a:tblGrid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time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germs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31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203575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174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9AFAA58-AD24-4642-A97D-428DDA69C55E}" type="slidenum">
              <a:rPr lang="en-GB" smtClean="0"/>
              <a:pPr>
                <a:defRPr/>
              </a:pPr>
              <a:t>24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" name="Group 103"/>
          <p:cNvGraphicFramePr>
            <a:graphicFrameLocks noGrp="1"/>
          </p:cNvGraphicFramePr>
          <p:nvPr>
            <p:ph type="title"/>
          </p:nvPr>
        </p:nvGraphicFramePr>
        <p:xfrm>
          <a:off x="457200" y="1565275"/>
          <a:ext cx="8229600" cy="1215390"/>
        </p:xfrm>
        <a:graphic>
          <a:graphicData uri="http://schemas.openxmlformats.org/drawingml/2006/table">
            <a:tbl>
              <a:tblPr/>
              <a:tblGrid>
                <a:gridCol w="1057275"/>
                <a:gridCol w="358775"/>
                <a:gridCol w="561975"/>
                <a:gridCol w="490538"/>
                <a:gridCol w="561975"/>
                <a:gridCol w="631825"/>
                <a:gridCol w="631825"/>
                <a:gridCol w="633412"/>
                <a:gridCol w="701675"/>
                <a:gridCol w="633413"/>
                <a:gridCol w="771525"/>
                <a:gridCol w="1195387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Germs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 UGH!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968625"/>
            <a:ext cx="8218488" cy="2620963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This sort of growth is known as </a:t>
            </a:r>
            <a:r>
              <a:rPr lang="en-GB" sz="2800" b="1" smtClean="0"/>
              <a:t>Exponential</a:t>
            </a:r>
          </a:p>
          <a:p>
            <a:pPr>
              <a:buFontTx/>
              <a:buNone/>
            </a:pPr>
            <a:r>
              <a:rPr lang="en-GB" sz="2800" smtClean="0"/>
              <a:t> as it is growing in proportion to powers of 2</a:t>
            </a:r>
          </a:p>
          <a:p>
            <a:pPr>
              <a:buFontTx/>
              <a:buNone/>
            </a:pPr>
            <a:r>
              <a:rPr lang="en-GB" sz="2800" smtClean="0"/>
              <a:t> or with the exponent of 2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z="2800" smtClean="0"/>
              <a:t>What we have here is  y = 2</a:t>
            </a:r>
            <a:r>
              <a:rPr lang="en-GB" sz="2800" b="1" baseline="30000" smtClean="0"/>
              <a:t>x</a:t>
            </a:r>
            <a:endParaRPr lang="en-GB" sz="2800" b="1" smtClean="0"/>
          </a:p>
        </p:txBody>
      </p:sp>
      <p:graphicFrame>
        <p:nvGraphicFramePr>
          <p:cNvPr id="19562" name="Group 106"/>
          <p:cNvGraphicFramePr>
            <a:graphicFrameLocks noGrp="1"/>
          </p:cNvGraphicFramePr>
          <p:nvPr>
            <p:ph sz="half" idx="2"/>
          </p:nvPr>
        </p:nvGraphicFramePr>
        <p:xfrm>
          <a:off x="468313" y="5445125"/>
          <a:ext cx="8291512" cy="792480"/>
        </p:xfrm>
        <a:graphic>
          <a:graphicData uri="http://schemas.openxmlformats.org/drawingml/2006/table">
            <a:tbl>
              <a:tblPr/>
              <a:tblGrid>
                <a:gridCol w="1065212"/>
                <a:gridCol w="374650"/>
                <a:gridCol w="550863"/>
                <a:gridCol w="495300"/>
                <a:gridCol w="568325"/>
                <a:gridCol w="635000"/>
                <a:gridCol w="638175"/>
                <a:gridCol w="636587"/>
                <a:gridCol w="706438"/>
                <a:gridCol w="639762"/>
                <a:gridCol w="774700"/>
                <a:gridCol w="12065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94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059113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5169836-859A-435B-B757-2A3CB61D44DC}" type="slidenum">
              <a:rPr lang="en-GB" smtClean="0"/>
              <a:pPr>
                <a:defRPr/>
              </a:pPr>
              <a:t>25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C987845-65E7-4F33-83C2-080B867ACD33}" type="slidenum">
              <a:rPr lang="en-GB"/>
              <a:pPr/>
              <a:t>26</a:t>
            </a:fld>
            <a:endParaRPr lang="en-GB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87450" y="212725"/>
          <a:ext cx="63373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hart" r:id="rId5" imgW="5572196" imgH="4600648" progId="Excel.Sheet.8">
                  <p:embed/>
                </p:oleObj>
              </mc:Choice>
              <mc:Fallback>
                <p:oleObj name="Chart" r:id="rId5" imgW="5572196" imgH="460064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725"/>
                        <a:ext cx="63373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61938" y="5545138"/>
            <a:ext cx="813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 sz="2400"/>
              <a:t>This is the classic growth shape of an exponential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524D881-D7A0-4808-A05B-8B319A11BB02}" type="slidenum">
              <a:rPr lang="en-GB"/>
              <a:pPr/>
              <a:t>27</a:t>
            </a:fld>
            <a:endParaRPr lang="en-GB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268538" y="115888"/>
            <a:ext cx="4400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/>
              <a:t>We can plot y =  3</a:t>
            </a:r>
            <a:r>
              <a:rPr lang="en-GB" baseline="30000"/>
              <a:t>x</a:t>
            </a:r>
            <a:r>
              <a:rPr lang="en-GB"/>
              <a:t> in a similar way.</a:t>
            </a:r>
          </a:p>
          <a:p>
            <a:pPr algn="ctr">
              <a:tabLst>
                <a:tab pos="-457200" algn="l"/>
              </a:tabLst>
            </a:pPr>
            <a:r>
              <a:rPr lang="en-GB"/>
              <a:t>More usually we need y =  e </a:t>
            </a:r>
            <a:r>
              <a:rPr lang="en-GB" baseline="30000"/>
              <a:t>x</a:t>
            </a:r>
            <a:r>
              <a:rPr lang="en-GB"/>
              <a:t>(e </a:t>
            </a:r>
            <a:r>
              <a:rPr lang="en-GB">
                <a:sym typeface="Symbol" pitchFamily="18" charset="2"/>
              </a:rPr>
              <a:t></a:t>
            </a:r>
            <a:r>
              <a:rPr lang="en-GB"/>
              <a:t> 2.7)</a:t>
            </a:r>
            <a:endParaRPr lang="en-GB">
              <a:sym typeface="Symbol" pitchFamily="18" charset="2"/>
            </a:endParaRPr>
          </a:p>
          <a:p>
            <a:pPr algn="ctr">
              <a:tabLst>
                <a:tab pos="-457200" algn="l"/>
              </a:tabLst>
            </a:pPr>
            <a:r>
              <a:rPr lang="en-GB">
                <a:sym typeface="Symbol" pitchFamily="18" charset="2"/>
              </a:rPr>
              <a:t>This will lie between the other two curves.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1042988" y="1052513"/>
          <a:ext cx="63373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hart" r:id="rId4" imgW="5572196" imgH="4600648" progId="Excel.Sheet.8">
                  <p:embed/>
                </p:oleObj>
              </mc:Choice>
              <mc:Fallback>
                <p:oleObj name="Chart" r:id="rId4" imgW="5572196" imgH="4600648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52513"/>
                        <a:ext cx="63373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GB" smtClean="0"/>
              <a:t>Reflections</a:t>
            </a:r>
          </a:p>
        </p:txBody>
      </p:sp>
      <p:pic>
        <p:nvPicPr>
          <p:cNvPr id="51204" name="Picture 4" descr="FISH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 flipH="1">
            <a:off x="782638" y="1754188"/>
            <a:ext cx="3357562" cy="1876425"/>
          </a:xfrm>
          <a:noFill/>
        </p:spPr>
      </p:pic>
      <p:pic>
        <p:nvPicPr>
          <p:cNvPr id="44036" name="Picture 6" descr="FISH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989195" y="1754981"/>
            <a:ext cx="3356610" cy="1876425"/>
          </a:xfrm>
          <a:noFill/>
        </p:spPr>
      </p:pic>
      <p:pic>
        <p:nvPicPr>
          <p:cNvPr id="51208" name="Picture 8" descr="FISH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tretch>
            <a:fillRect/>
          </a:stretch>
        </p:blipFill>
        <p:spPr>
          <a:xfrm flipH="1" flipV="1">
            <a:off x="798195" y="4094163"/>
            <a:ext cx="3356610" cy="1876425"/>
          </a:xfrm>
          <a:noFill/>
        </p:spPr>
      </p:pic>
      <p:pic>
        <p:nvPicPr>
          <p:cNvPr id="51210" name="Picture 10" descr="FISH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 flipV="1">
            <a:off x="4989195" y="4094163"/>
            <a:ext cx="3356610" cy="1876425"/>
          </a:xfrm>
          <a:noFill/>
        </p:spPr>
      </p:pic>
      <p:sp>
        <p:nvSpPr>
          <p:cNvPr id="3379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03CEDD8-98FB-4C78-8E07-036B217DF5C2}" type="slidenum">
              <a:rPr lang="en-GB" smtClean="0"/>
              <a:pPr>
                <a:defRPr/>
              </a:pPr>
              <a:t>28</a:t>
            </a:fld>
            <a:endParaRPr lang="en-GB" smtClean="0"/>
          </a:p>
        </p:txBody>
      </p:sp>
      <p:sp>
        <p:nvSpPr>
          <p:cNvPr id="44040" name="Footer Placeholder 7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4041" name="Line 12"/>
          <p:cNvSpPr>
            <a:spLocks noChangeShapeType="1"/>
          </p:cNvSpPr>
          <p:nvPr/>
        </p:nvSpPr>
        <p:spPr bwMode="auto">
          <a:xfrm>
            <a:off x="4572000" y="1341438"/>
            <a:ext cx="0" cy="4824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42" name="Line 13"/>
          <p:cNvSpPr>
            <a:spLocks noChangeShapeType="1"/>
          </p:cNvSpPr>
          <p:nvPr/>
        </p:nvSpPr>
        <p:spPr bwMode="auto">
          <a:xfrm>
            <a:off x="395288" y="3789363"/>
            <a:ext cx="8137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43" name="Text Box 14"/>
          <p:cNvSpPr txBox="1">
            <a:spLocks noChangeArrowheads="1"/>
          </p:cNvSpPr>
          <p:nvPr/>
        </p:nvSpPr>
        <p:spPr bwMode="auto">
          <a:xfrm>
            <a:off x="7596188" y="15494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(x,y)</a:t>
            </a:r>
          </a:p>
        </p:txBody>
      </p:sp>
      <p:sp>
        <p:nvSpPr>
          <p:cNvPr id="44044" name="Text Box 15"/>
          <p:cNvSpPr txBox="1">
            <a:spLocks noChangeArrowheads="1"/>
          </p:cNvSpPr>
          <p:nvPr/>
        </p:nvSpPr>
        <p:spPr bwMode="auto">
          <a:xfrm>
            <a:off x="7667625" y="55895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(x,-y)</a:t>
            </a:r>
          </a:p>
        </p:txBody>
      </p:sp>
      <p:sp>
        <p:nvSpPr>
          <p:cNvPr id="44045" name="Text Box 16"/>
          <p:cNvSpPr txBox="1">
            <a:spLocks noChangeArrowheads="1"/>
          </p:cNvSpPr>
          <p:nvPr/>
        </p:nvSpPr>
        <p:spPr bwMode="auto">
          <a:xfrm>
            <a:off x="252413" y="15494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(-x,y)</a:t>
            </a:r>
          </a:p>
        </p:txBody>
      </p:sp>
      <p:sp>
        <p:nvSpPr>
          <p:cNvPr id="44046" name="Text Box 17"/>
          <p:cNvSpPr txBox="1">
            <a:spLocks noChangeArrowheads="1"/>
          </p:cNvSpPr>
          <p:nvPr/>
        </p:nvSpPr>
        <p:spPr bwMode="auto">
          <a:xfrm>
            <a:off x="250825" y="5589588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(-x,-y)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332656"/>
            <a:ext cx="8424936" cy="5904656"/>
          </a:xfrm>
          <a:prstGeom prst="rect">
            <a:avLst/>
          </a:prstGeom>
          <a:solidFill>
            <a:srgbClr val="E7EFFF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5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31840" y="6309320"/>
            <a:ext cx="2895600" cy="34014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1196752"/>
            <a:ext cx="395536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  <a:normAutofit/>
          </a:bodyPr>
          <a:lstStyle/>
          <a:p>
            <a:fld id="{C2445666-D501-45EA-ABEC-8998C3E3C91B}" type="slidenum">
              <a:rPr lang="en-GB" sz="1200">
                <a:solidFill>
                  <a:schemeClr val="bg1"/>
                </a:solidFill>
              </a:rPr>
              <a:pPr/>
              <a:t>29</a:t>
            </a:fld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 cstate="print"/>
          <a:srcRect r="60916"/>
          <a:stretch>
            <a:fillRect/>
          </a:stretch>
        </p:blipFill>
        <p:spPr bwMode="auto">
          <a:xfrm>
            <a:off x="5159731" y="386281"/>
            <a:ext cx="3014307" cy="542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 cstate="print"/>
          <a:srcRect l="40611"/>
          <a:stretch>
            <a:fillRect/>
          </a:stretch>
        </p:blipFill>
        <p:spPr bwMode="auto">
          <a:xfrm>
            <a:off x="468313" y="333375"/>
            <a:ext cx="4582106" cy="542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1692275" y="144463"/>
            <a:ext cx="2447925" cy="836612"/>
          </a:xfrm>
        </p:spPr>
        <p:txBody>
          <a:bodyPr/>
          <a:lstStyle/>
          <a:p>
            <a:r>
              <a:rPr lang="en-GB" smtClean="0"/>
              <a:t>Relations</a:t>
            </a:r>
          </a:p>
        </p:txBody>
      </p:sp>
      <p:pic>
        <p:nvPicPr>
          <p:cNvPr id="25605" name="Picture 4" descr="BSBALCA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88913"/>
            <a:ext cx="1296988" cy="661987"/>
          </a:xfrm>
          <a:noFill/>
        </p:spPr>
      </p:pic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32138" y="6453336"/>
            <a:ext cx="2895600" cy="404664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78F254E-80AF-4F3A-B78E-F7B165D2E657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2560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36588" y="1484313"/>
            <a:ext cx="8507412" cy="464185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The cross product |FxS| = 9 and has all possible combinations of (f,s) where f </a:t>
            </a:r>
            <a:r>
              <a:rPr lang="en-GB" sz="2800" b="1" smtClean="0">
                <a:sym typeface="Symbol" pitchFamily="18" charset="2"/>
              </a:rPr>
              <a:t> </a:t>
            </a:r>
            <a:r>
              <a:rPr lang="en-GB" sz="2800" smtClean="0"/>
              <a:t>F,</a:t>
            </a:r>
            <a:r>
              <a:rPr lang="en-GB" sz="2800" b="1" smtClean="0">
                <a:sym typeface="Symbol" pitchFamily="18" charset="2"/>
              </a:rPr>
              <a:t> </a:t>
            </a:r>
            <a:r>
              <a:rPr lang="en-GB" sz="2800" smtClean="0"/>
              <a:t>s </a:t>
            </a:r>
            <a:r>
              <a:rPr lang="en-GB" sz="2800" b="1" smtClean="0">
                <a:sym typeface="Symbol" pitchFamily="18" charset="2"/>
              </a:rPr>
              <a:t> </a:t>
            </a:r>
            <a:r>
              <a:rPr lang="en-GB" sz="2800" smtClean="0"/>
              <a:t>S, </a:t>
            </a:r>
          </a:p>
          <a:p>
            <a:pPr>
              <a:buFontTx/>
              <a:buNone/>
            </a:pPr>
            <a:r>
              <a:rPr lang="en-GB" sz="2800" smtClean="0"/>
              <a:t>i.e all possible pairs of Fruit and Singers</a:t>
            </a:r>
          </a:p>
          <a:p>
            <a:pPr>
              <a:buFontTx/>
              <a:buNone/>
            </a:pPr>
            <a:r>
              <a:rPr lang="en-GB" sz="2800" smtClean="0"/>
              <a:t>R is a subset of this and |R| = 4 </a:t>
            </a:r>
            <a:endParaRPr lang="en-GB" sz="2800" smtClean="0">
              <a:sym typeface="Symbol" pitchFamily="18" charset="2"/>
            </a:endParaRPr>
          </a:p>
          <a:p>
            <a:endParaRPr lang="en-GB" sz="2800" smtClean="0"/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1331913" y="3500438"/>
            <a:ext cx="1944687" cy="2232025"/>
          </a:xfrm>
          <a:prstGeom prst="ellipse">
            <a:avLst/>
          </a:prstGeom>
          <a:solidFill>
            <a:srgbClr val="A8A4F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4787900" y="3571875"/>
            <a:ext cx="1944688" cy="2232025"/>
          </a:xfrm>
          <a:prstGeom prst="ellipse">
            <a:avLst/>
          </a:prstGeom>
          <a:solidFill>
            <a:srgbClr val="CDDE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1187450" y="3716338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1547813" y="3787775"/>
            <a:ext cx="1728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Oranges</a:t>
            </a:r>
          </a:p>
          <a:p>
            <a:pPr>
              <a:spcBef>
                <a:spcPct val="50000"/>
              </a:spcBef>
            </a:pPr>
            <a:r>
              <a:rPr lang="en-GB" sz="2400"/>
              <a:t>Apples</a:t>
            </a:r>
          </a:p>
          <a:p>
            <a:pPr>
              <a:spcBef>
                <a:spcPct val="50000"/>
              </a:spcBef>
            </a:pPr>
            <a:r>
              <a:rPr lang="en-GB" sz="2400"/>
              <a:t>Bananas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5219700" y="3932238"/>
            <a:ext cx="17287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Peter</a:t>
            </a:r>
          </a:p>
          <a:p>
            <a:pPr>
              <a:spcBef>
                <a:spcPct val="50000"/>
              </a:spcBef>
            </a:pPr>
            <a:r>
              <a:rPr lang="en-GB" sz="2400"/>
              <a:t>Paul</a:t>
            </a:r>
          </a:p>
          <a:p>
            <a:pPr>
              <a:spcBef>
                <a:spcPct val="50000"/>
              </a:spcBef>
            </a:pPr>
            <a:r>
              <a:rPr lang="en-GB" sz="2400"/>
              <a:t>Mary</a:t>
            </a:r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>
            <a:off x="2843213" y="4076700"/>
            <a:ext cx="2376487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613" name="Line 14"/>
          <p:cNvSpPr>
            <a:spLocks noChangeShapeType="1"/>
          </p:cNvSpPr>
          <p:nvPr/>
        </p:nvSpPr>
        <p:spPr bwMode="auto">
          <a:xfrm flipV="1">
            <a:off x="2700338" y="4221163"/>
            <a:ext cx="24479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 flipV="1">
            <a:off x="2916238" y="4724400"/>
            <a:ext cx="2303462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2916238" y="5157788"/>
            <a:ext cx="2376487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1403350" y="5876925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 = {Fruit}</a:t>
            </a:r>
            <a:r>
              <a:rPr lang="en-GB"/>
              <a:t> 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076825" y="594995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S = {Singers}</a:t>
            </a:r>
            <a:r>
              <a:rPr lang="en-GB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Reflecting exponentials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16263" y="6408738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079E914-D8C4-424B-A467-6160E14EBBBE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68313" y="1446213"/>
            <a:ext cx="8280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 sz="2400"/>
              <a:t>By considering reflections we can easily draw using y = e </a:t>
            </a:r>
            <a:r>
              <a:rPr lang="en-GB" sz="2400" baseline="30000"/>
              <a:t>x</a:t>
            </a:r>
            <a:r>
              <a:rPr lang="en-GB" sz="2400"/>
              <a:t>  </a:t>
            </a:r>
          </a:p>
          <a:p>
            <a:pPr algn="ctr">
              <a:tabLst>
                <a:tab pos="-457200" algn="l"/>
              </a:tabLst>
            </a:pPr>
            <a:r>
              <a:rPr lang="en-GB" sz="2400"/>
              <a:t>its companions y = e </a:t>
            </a:r>
            <a:r>
              <a:rPr lang="en-GB" sz="2400" baseline="30000"/>
              <a:t>-x</a:t>
            </a:r>
            <a:r>
              <a:rPr lang="en-GB" sz="2400"/>
              <a:t> y = -e </a:t>
            </a:r>
            <a:r>
              <a:rPr lang="en-GB" sz="2400" baseline="30000"/>
              <a:t>x</a:t>
            </a:r>
            <a:r>
              <a:rPr lang="en-GB" sz="2400" b="1"/>
              <a:t> </a:t>
            </a:r>
            <a:r>
              <a:rPr lang="en-GB" sz="2400"/>
              <a:t> and y = -e </a:t>
            </a:r>
            <a:r>
              <a:rPr lang="en-GB" sz="2400" baseline="30000"/>
              <a:t>-x</a:t>
            </a:r>
            <a:endParaRPr lang="en-GB" sz="2400" b="1"/>
          </a:p>
        </p:txBody>
      </p:sp>
      <p:grpSp>
        <p:nvGrpSpPr>
          <p:cNvPr id="46086" name="Group 8"/>
          <p:cNvGrpSpPr>
            <a:grpSpLocks/>
          </p:cNvGrpSpPr>
          <p:nvPr/>
        </p:nvGrpSpPr>
        <p:grpSpPr bwMode="auto">
          <a:xfrm>
            <a:off x="4932363" y="2420938"/>
            <a:ext cx="3240087" cy="1943100"/>
            <a:chOff x="476" y="1480"/>
            <a:chExt cx="2041" cy="1224"/>
          </a:xfrm>
        </p:grpSpPr>
        <p:sp>
          <p:nvSpPr>
            <p:cNvPr id="46104" name="Arc 5"/>
            <p:cNvSpPr>
              <a:spLocks/>
            </p:cNvSpPr>
            <p:nvPr/>
          </p:nvSpPr>
          <p:spPr bwMode="auto">
            <a:xfrm flipV="1">
              <a:off x="703" y="1570"/>
              <a:ext cx="1556" cy="749"/>
            </a:xfrm>
            <a:custGeom>
              <a:avLst/>
              <a:gdLst>
                <a:gd name="T0" fmla="*/ 0 w 21600"/>
                <a:gd name="T1" fmla="*/ 0 h 21600"/>
                <a:gd name="T2" fmla="*/ 8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6"/>
            <p:cNvSpPr>
              <a:spLocks noChangeShapeType="1"/>
            </p:cNvSpPr>
            <p:nvPr/>
          </p:nvSpPr>
          <p:spPr bwMode="auto">
            <a:xfrm>
              <a:off x="975" y="1480"/>
              <a:ext cx="0" cy="122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6" name="Line 7"/>
            <p:cNvSpPr>
              <a:spLocks noChangeShapeType="1"/>
            </p:cNvSpPr>
            <p:nvPr/>
          </p:nvSpPr>
          <p:spPr bwMode="auto">
            <a:xfrm>
              <a:off x="476" y="2387"/>
              <a:ext cx="20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6087" name="Group 9"/>
          <p:cNvGrpSpPr>
            <a:grpSpLocks/>
          </p:cNvGrpSpPr>
          <p:nvPr/>
        </p:nvGrpSpPr>
        <p:grpSpPr bwMode="auto">
          <a:xfrm flipV="1">
            <a:off x="4859338" y="4292600"/>
            <a:ext cx="3240087" cy="1943100"/>
            <a:chOff x="476" y="1480"/>
            <a:chExt cx="2041" cy="1224"/>
          </a:xfrm>
        </p:grpSpPr>
        <p:sp>
          <p:nvSpPr>
            <p:cNvPr id="46101" name="Arc 10"/>
            <p:cNvSpPr>
              <a:spLocks/>
            </p:cNvSpPr>
            <p:nvPr/>
          </p:nvSpPr>
          <p:spPr bwMode="auto">
            <a:xfrm flipV="1">
              <a:off x="703" y="1570"/>
              <a:ext cx="1556" cy="749"/>
            </a:xfrm>
            <a:custGeom>
              <a:avLst/>
              <a:gdLst>
                <a:gd name="T0" fmla="*/ 0 w 21600"/>
                <a:gd name="T1" fmla="*/ 0 h 21600"/>
                <a:gd name="T2" fmla="*/ 8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11"/>
            <p:cNvSpPr>
              <a:spLocks noChangeShapeType="1"/>
            </p:cNvSpPr>
            <p:nvPr/>
          </p:nvSpPr>
          <p:spPr bwMode="auto">
            <a:xfrm>
              <a:off x="975" y="1480"/>
              <a:ext cx="0" cy="122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3" name="Line 12"/>
            <p:cNvSpPr>
              <a:spLocks noChangeShapeType="1"/>
            </p:cNvSpPr>
            <p:nvPr/>
          </p:nvSpPr>
          <p:spPr bwMode="auto">
            <a:xfrm>
              <a:off x="476" y="2387"/>
              <a:ext cx="20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6088" name="Group 13"/>
          <p:cNvGrpSpPr>
            <a:grpSpLocks/>
          </p:cNvGrpSpPr>
          <p:nvPr/>
        </p:nvGrpSpPr>
        <p:grpSpPr bwMode="auto">
          <a:xfrm flipH="1" flipV="1">
            <a:off x="755650" y="4365625"/>
            <a:ext cx="3240088" cy="1943100"/>
            <a:chOff x="476" y="1480"/>
            <a:chExt cx="2041" cy="1224"/>
          </a:xfrm>
        </p:grpSpPr>
        <p:sp>
          <p:nvSpPr>
            <p:cNvPr id="46098" name="Arc 14"/>
            <p:cNvSpPr>
              <a:spLocks/>
            </p:cNvSpPr>
            <p:nvPr/>
          </p:nvSpPr>
          <p:spPr bwMode="auto">
            <a:xfrm flipV="1">
              <a:off x="703" y="1570"/>
              <a:ext cx="1556" cy="749"/>
            </a:xfrm>
            <a:custGeom>
              <a:avLst/>
              <a:gdLst>
                <a:gd name="T0" fmla="*/ 0 w 21600"/>
                <a:gd name="T1" fmla="*/ 0 h 21600"/>
                <a:gd name="T2" fmla="*/ 8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5"/>
            <p:cNvSpPr>
              <a:spLocks noChangeShapeType="1"/>
            </p:cNvSpPr>
            <p:nvPr/>
          </p:nvSpPr>
          <p:spPr bwMode="auto">
            <a:xfrm>
              <a:off x="975" y="1480"/>
              <a:ext cx="0" cy="122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0" name="Line 16"/>
            <p:cNvSpPr>
              <a:spLocks noChangeShapeType="1"/>
            </p:cNvSpPr>
            <p:nvPr/>
          </p:nvSpPr>
          <p:spPr bwMode="auto">
            <a:xfrm>
              <a:off x="476" y="2387"/>
              <a:ext cx="20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6089" name="Group 17"/>
          <p:cNvGrpSpPr>
            <a:grpSpLocks/>
          </p:cNvGrpSpPr>
          <p:nvPr/>
        </p:nvGrpSpPr>
        <p:grpSpPr bwMode="auto">
          <a:xfrm flipH="1">
            <a:off x="755650" y="2349500"/>
            <a:ext cx="3240088" cy="1943100"/>
            <a:chOff x="476" y="1480"/>
            <a:chExt cx="2041" cy="1224"/>
          </a:xfrm>
        </p:grpSpPr>
        <p:sp>
          <p:nvSpPr>
            <p:cNvPr id="46095" name="Arc 18"/>
            <p:cNvSpPr>
              <a:spLocks/>
            </p:cNvSpPr>
            <p:nvPr/>
          </p:nvSpPr>
          <p:spPr bwMode="auto">
            <a:xfrm flipV="1">
              <a:off x="703" y="1570"/>
              <a:ext cx="1556" cy="749"/>
            </a:xfrm>
            <a:custGeom>
              <a:avLst/>
              <a:gdLst>
                <a:gd name="T0" fmla="*/ 0 w 21600"/>
                <a:gd name="T1" fmla="*/ 0 h 21600"/>
                <a:gd name="T2" fmla="*/ 8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9"/>
            <p:cNvSpPr>
              <a:spLocks noChangeShapeType="1"/>
            </p:cNvSpPr>
            <p:nvPr/>
          </p:nvSpPr>
          <p:spPr bwMode="auto">
            <a:xfrm>
              <a:off x="975" y="1480"/>
              <a:ext cx="0" cy="122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097" name="Line 20"/>
            <p:cNvSpPr>
              <a:spLocks noChangeShapeType="1"/>
            </p:cNvSpPr>
            <p:nvPr/>
          </p:nvSpPr>
          <p:spPr bwMode="auto">
            <a:xfrm>
              <a:off x="476" y="2387"/>
              <a:ext cx="20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6090" name="Text Box 22"/>
          <p:cNvSpPr txBox="1">
            <a:spLocks noChangeArrowheads="1"/>
          </p:cNvSpPr>
          <p:nvPr/>
        </p:nvSpPr>
        <p:spPr bwMode="auto">
          <a:xfrm>
            <a:off x="4716463" y="27082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6011863" y="2636838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33CC"/>
                </a:solidFill>
              </a:rPr>
              <a:t>y = e </a:t>
            </a:r>
            <a:r>
              <a:rPr lang="en-GB" sz="2000" b="1" baseline="30000">
                <a:solidFill>
                  <a:srgbClr val="0033CC"/>
                </a:solidFill>
              </a:rPr>
              <a:t>x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940425" y="5589588"/>
            <a:ext cx="1081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33CC"/>
                </a:solidFill>
              </a:rPr>
              <a:t>y = -e </a:t>
            </a:r>
            <a:r>
              <a:rPr lang="en-GB" sz="2000" b="1" baseline="30000">
                <a:solidFill>
                  <a:srgbClr val="0033CC"/>
                </a:solidFill>
              </a:rPr>
              <a:t>x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468313" y="3068638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33CC"/>
                </a:solidFill>
              </a:rPr>
              <a:t>y = e -</a:t>
            </a:r>
            <a:r>
              <a:rPr lang="en-GB" sz="2000" b="1" baseline="30000">
                <a:solidFill>
                  <a:srgbClr val="0033CC"/>
                </a:solidFill>
              </a:rPr>
              <a:t>x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95288" y="5084763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33CC"/>
                </a:solidFill>
              </a:rPr>
              <a:t>y = -e -</a:t>
            </a:r>
            <a:r>
              <a:rPr lang="en-GB" sz="2000" b="1" baseline="30000">
                <a:solidFill>
                  <a:srgbClr val="0033CC"/>
                </a:solidFill>
              </a:rPr>
              <a:t>x</a:t>
            </a:r>
            <a:endParaRPr lang="en-GB" sz="20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  <p:bldP spid="440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Inverting Functions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600200"/>
            <a:ext cx="5400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 smtClean="0"/>
              <a:t>A function is a special mapping from </a:t>
            </a:r>
            <a:r>
              <a:rPr lang="en-GB" sz="2800" dirty="0" err="1" smtClean="0"/>
              <a:t>x</a:t>
            </a:r>
            <a:r>
              <a:rPr lang="en-GB" sz="2800" dirty="0" err="1" smtClean="0">
                <a:cs typeface="Arial" charset="0"/>
              </a:rPr>
              <a:t>→y</a:t>
            </a:r>
            <a:endParaRPr lang="en-GB" sz="2800" dirty="0" smtClean="0">
              <a:cs typeface="Arial" charset="0"/>
            </a:endParaRP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An inverse function </a:t>
            </a: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(if it exists) maps </a:t>
            </a:r>
            <a:r>
              <a:rPr lang="en-GB" sz="2800" dirty="0" err="1" smtClean="0">
                <a:cs typeface="Arial" charset="0"/>
              </a:rPr>
              <a:t>y→x</a:t>
            </a:r>
            <a:endParaRPr lang="en-GB" sz="2800" dirty="0" smtClean="0">
              <a:cs typeface="Arial" charset="0"/>
            </a:endParaRP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e.g. if 	f:x→2x  </a:t>
            </a: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      then 	f </a:t>
            </a:r>
            <a:r>
              <a:rPr lang="en-GB" sz="2800" baseline="30000" dirty="0" smtClean="0">
                <a:cs typeface="Arial" charset="0"/>
              </a:rPr>
              <a:t>-1</a:t>
            </a:r>
            <a:r>
              <a:rPr lang="en-GB" sz="2800" dirty="0" smtClean="0">
                <a:cs typeface="Arial" charset="0"/>
              </a:rPr>
              <a:t> : x →x/2</a:t>
            </a: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These are reflections in the line </a:t>
            </a:r>
          </a:p>
          <a:p>
            <a:pPr>
              <a:buFontTx/>
              <a:buNone/>
            </a:pPr>
            <a:r>
              <a:rPr lang="en-GB" sz="2800" dirty="0">
                <a:cs typeface="Arial" charset="0"/>
              </a:rPr>
              <a:t>	</a:t>
            </a:r>
            <a:r>
              <a:rPr lang="en-GB" sz="2800" dirty="0" smtClean="0">
                <a:cs typeface="Arial" charset="0"/>
              </a:rPr>
              <a:t>		y = x</a:t>
            </a:r>
          </a:p>
          <a:p>
            <a:pPr>
              <a:buFontTx/>
              <a:buNone/>
            </a:pPr>
            <a:r>
              <a:rPr lang="en-GB" sz="2800" dirty="0" smtClean="0">
                <a:cs typeface="Arial" charset="0"/>
              </a:rPr>
              <a:t>As we are swapping y for x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893644"/>
              </p:ext>
            </p:extLst>
          </p:nvPr>
        </p:nvGraphicFramePr>
        <p:xfrm>
          <a:off x="5652120" y="260648"/>
          <a:ext cx="3327449" cy="649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Chart" r:id="rId4" imgW="2543161" imgH="4962444" progId="Excel.Sheet.8">
                  <p:embed/>
                </p:oleObj>
              </mc:Choice>
              <mc:Fallback>
                <p:oleObj name="Chart" r:id="rId4" imgW="2543161" imgH="496244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60648"/>
                        <a:ext cx="3327449" cy="649319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0" y="6533257"/>
            <a:ext cx="2895600" cy="35212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1CE7BBA-9689-45B6-94C9-30470AFAB8DA}" type="slidenum">
              <a:rPr lang="en-GB" smtClean="0"/>
              <a:pPr>
                <a:defRPr/>
              </a:pPr>
              <a:t>31</a:t>
            </a:fld>
            <a:endParaRPr lang="en-GB" smtClean="0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3347864" y="3861048"/>
            <a:ext cx="6477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4211960" y="4365625"/>
            <a:ext cx="720725" cy="0"/>
          </a:xfrm>
          <a:prstGeom prst="line">
            <a:avLst/>
          </a:prstGeom>
          <a:noFill/>
          <a:ln w="57150">
            <a:solidFill>
              <a:srgbClr val="FF66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3095451" y="5445224"/>
            <a:ext cx="1152525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08738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50825" y="260350"/>
            <a:ext cx="8424863" cy="586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If  f(x) = </a:t>
            </a:r>
            <a:r>
              <a:rPr lang="en-GB" b="1" dirty="0" err="1"/>
              <a:t>n</a:t>
            </a:r>
            <a:r>
              <a:rPr lang="en-GB" b="1" baseline="30000" dirty="0" err="1"/>
              <a:t>x</a:t>
            </a:r>
            <a:r>
              <a:rPr lang="en-GB" b="1" baseline="30000" dirty="0"/>
              <a:t> </a:t>
            </a:r>
            <a:r>
              <a:rPr lang="en-GB" b="1" dirty="0"/>
              <a:t>    then  the inverse function is		 f</a:t>
            </a:r>
            <a:r>
              <a:rPr lang="en-GB" b="1" baseline="30000" dirty="0"/>
              <a:t>-1</a:t>
            </a:r>
            <a:r>
              <a:rPr lang="en-GB" b="1" dirty="0"/>
              <a:t>(x) = </a:t>
            </a:r>
            <a:r>
              <a:rPr lang="en-GB" b="1" dirty="0" err="1"/>
              <a:t>log</a:t>
            </a:r>
            <a:r>
              <a:rPr lang="en-GB" b="1" baseline="-25000" dirty="0" err="1"/>
              <a:t>n</a:t>
            </a:r>
            <a:r>
              <a:rPr lang="en-GB" b="1" dirty="0"/>
              <a:t> x</a:t>
            </a:r>
          </a:p>
          <a:p>
            <a:pPr>
              <a:spcBef>
                <a:spcPts val="600"/>
              </a:spcBef>
            </a:pPr>
            <a:r>
              <a:rPr lang="en-GB" dirty="0"/>
              <a:t>	Because you are </a:t>
            </a:r>
            <a:r>
              <a:rPr lang="en-GB" i="1" dirty="0" err="1"/>
              <a:t>unexponentialling</a:t>
            </a:r>
            <a:r>
              <a:rPr lang="en-GB" dirty="0"/>
              <a:t> from a certain number </a:t>
            </a:r>
          </a:p>
          <a:p>
            <a:pPr>
              <a:spcBef>
                <a:spcPts val="600"/>
              </a:spcBef>
            </a:pPr>
            <a:r>
              <a:rPr lang="en-GB" dirty="0"/>
              <a:t>		logarithms must have a certain ‘base’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e.g. 		</a:t>
            </a:r>
            <a:r>
              <a:rPr lang="en-GB" b="1" dirty="0"/>
              <a:t>8 = 2</a:t>
            </a:r>
            <a:r>
              <a:rPr lang="en-GB" b="1" baseline="30000" dirty="0"/>
              <a:t>3 </a:t>
            </a:r>
            <a:r>
              <a:rPr lang="en-GB" b="1" dirty="0"/>
              <a:t>  		 therefore 	log</a:t>
            </a:r>
            <a:r>
              <a:rPr lang="en-GB" b="1" baseline="-25000" dirty="0"/>
              <a:t>2</a:t>
            </a:r>
            <a:r>
              <a:rPr lang="en-GB" b="1" dirty="0"/>
              <a:t> 8 = 3</a:t>
            </a:r>
          </a:p>
          <a:p>
            <a:pPr>
              <a:spcBef>
                <a:spcPct val="50000"/>
              </a:spcBef>
            </a:pPr>
            <a:r>
              <a:rPr lang="en-GB" b="1" dirty="0"/>
              <a:t>		100 = 10</a:t>
            </a:r>
            <a:r>
              <a:rPr lang="en-GB" b="1" baseline="30000" dirty="0"/>
              <a:t>2 </a:t>
            </a:r>
            <a:r>
              <a:rPr lang="en-GB" baseline="30000" dirty="0"/>
              <a:t> </a:t>
            </a:r>
            <a:r>
              <a:rPr lang="en-GB" dirty="0"/>
              <a:t> 	 </a:t>
            </a:r>
            <a:r>
              <a:rPr lang="en-GB" b="1" dirty="0"/>
              <a:t>therefore   	log</a:t>
            </a:r>
            <a:r>
              <a:rPr lang="en-GB" b="1" baseline="-25000" dirty="0"/>
              <a:t>10</a:t>
            </a:r>
            <a:r>
              <a:rPr lang="en-GB" b="1" dirty="0"/>
              <a:t>100 = 2</a:t>
            </a:r>
          </a:p>
          <a:p>
            <a:pPr>
              <a:spcBef>
                <a:spcPct val="50000"/>
              </a:spcBef>
            </a:pPr>
            <a:r>
              <a:rPr lang="en-GB" b="1" dirty="0"/>
              <a:t>		p = </a:t>
            </a:r>
            <a:r>
              <a:rPr lang="en-GB" b="1" dirty="0" err="1"/>
              <a:t>r</a:t>
            </a:r>
            <a:r>
              <a:rPr lang="en-GB" b="1" baseline="30000" dirty="0" err="1"/>
              <a:t>q</a:t>
            </a:r>
            <a:r>
              <a:rPr lang="en-GB" b="1" dirty="0"/>
              <a:t> 		 therefore	</a:t>
            </a:r>
            <a:r>
              <a:rPr lang="en-GB" b="1" dirty="0" err="1"/>
              <a:t>log</a:t>
            </a:r>
            <a:r>
              <a:rPr lang="en-GB" b="1" baseline="-25000" dirty="0" err="1"/>
              <a:t>r</a:t>
            </a:r>
            <a:r>
              <a:rPr lang="en-GB" b="1" dirty="0"/>
              <a:t> p = q</a:t>
            </a:r>
          </a:p>
          <a:p>
            <a:pPr>
              <a:spcBef>
                <a:spcPct val="50000"/>
              </a:spcBef>
            </a:pPr>
            <a:r>
              <a:rPr lang="en-GB" dirty="0"/>
              <a:t>		</a:t>
            </a:r>
            <a:r>
              <a:rPr lang="en-GB" b="1" dirty="0"/>
              <a:t>20.086 = e</a:t>
            </a:r>
            <a:r>
              <a:rPr lang="en-GB" b="1" baseline="30000" dirty="0"/>
              <a:t>x	 </a:t>
            </a:r>
            <a:r>
              <a:rPr lang="en-GB" b="1" dirty="0"/>
              <a:t>therefore 	log</a:t>
            </a:r>
            <a:r>
              <a:rPr lang="en-GB" b="1" baseline="-25000" dirty="0"/>
              <a:t>e</a:t>
            </a:r>
            <a:r>
              <a:rPr lang="en-GB" b="1" dirty="0"/>
              <a:t>20.086= x </a:t>
            </a: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As this last example is a special case using e </a:t>
            </a:r>
            <a:endParaRPr lang="en-GB" dirty="0" smtClean="0"/>
          </a:p>
          <a:p>
            <a:pPr>
              <a:spcBef>
                <a:spcPct val="50000"/>
              </a:spcBef>
            </a:pPr>
            <a:r>
              <a:rPr lang="en-GB" dirty="0" smtClean="0"/>
              <a:t>log</a:t>
            </a:r>
            <a:r>
              <a:rPr lang="en-GB" baseline="-25000" dirty="0" smtClean="0"/>
              <a:t>e</a:t>
            </a:r>
            <a:r>
              <a:rPr lang="en-GB" dirty="0" smtClean="0"/>
              <a:t> </a:t>
            </a:r>
            <a:r>
              <a:rPr lang="en-GB" dirty="0"/>
              <a:t>are designated ‘natural’ logarithms and written </a:t>
            </a:r>
            <a:r>
              <a:rPr lang="en-GB" dirty="0" err="1"/>
              <a:t>ln</a:t>
            </a: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On the calculator </a:t>
            </a:r>
            <a:r>
              <a:rPr lang="en-GB" i="1" dirty="0"/>
              <a:t>log</a:t>
            </a:r>
            <a:r>
              <a:rPr lang="en-GB" i="1" baseline="-25000" dirty="0"/>
              <a:t>10</a:t>
            </a:r>
            <a:r>
              <a:rPr lang="en-GB" dirty="0"/>
              <a:t> and </a:t>
            </a:r>
            <a:r>
              <a:rPr lang="en-GB" i="1" dirty="0" err="1"/>
              <a:t>ln</a:t>
            </a:r>
            <a:r>
              <a:rPr lang="en-GB" dirty="0"/>
              <a:t> are both given</a:t>
            </a:r>
          </a:p>
          <a:p>
            <a:pPr>
              <a:spcBef>
                <a:spcPct val="50000"/>
              </a:spcBef>
            </a:pPr>
            <a:r>
              <a:rPr lang="en-GB" dirty="0"/>
              <a:t>to use other logs you must use a change of base rule.</a:t>
            </a:r>
          </a:p>
          <a:p>
            <a:pPr>
              <a:spcBef>
                <a:spcPct val="50000"/>
              </a:spcBef>
            </a:pPr>
            <a:r>
              <a:rPr lang="en-GB" dirty="0"/>
              <a:t>One of the advantages of using logs was that as they are related to indices multiplication and division could be replaces by addition  and subtraction.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Graph of </a:t>
            </a:r>
            <a:r>
              <a:rPr lang="en-GB" smtClean="0">
                <a:solidFill>
                  <a:srgbClr val="0070C0"/>
                </a:solidFill>
              </a:rPr>
              <a:t>lnx</a:t>
            </a:r>
            <a:r>
              <a:rPr lang="en-GB" smtClean="0"/>
              <a:t> inverse of </a:t>
            </a:r>
            <a:r>
              <a:rPr lang="en-GB" smtClean="0">
                <a:solidFill>
                  <a:srgbClr val="0070C0"/>
                </a:solidFill>
              </a:rPr>
              <a:t>e</a:t>
            </a:r>
            <a:r>
              <a:rPr lang="en-GB" baseline="30000" smtClean="0">
                <a:solidFill>
                  <a:srgbClr val="0070C0"/>
                </a:solidFill>
              </a:rPr>
              <a:t>x</a:t>
            </a:r>
            <a:r>
              <a:rPr lang="en-GB" smtClean="0"/>
              <a:t> </a:t>
            </a:r>
          </a:p>
        </p:txBody>
      </p:sp>
      <p:pic>
        <p:nvPicPr>
          <p:cNvPr id="48133" name="Picture 17" descr="PENCIL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1" y="6263939"/>
            <a:ext cx="1583978" cy="363873"/>
          </a:xfrm>
        </p:spPr>
      </p:pic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4842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AA45DEA-4F8A-41FB-9050-506CD7ABF33A}" type="slidenum">
              <a:rPr lang="en-GB"/>
              <a:pPr>
                <a:defRPr/>
              </a:pPr>
              <a:t>33</a:t>
            </a:fld>
            <a:endParaRPr lang="en-GB"/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611188" y="1700213"/>
            <a:ext cx="3743325" cy="2663825"/>
            <a:chOff x="476" y="1480"/>
            <a:chExt cx="2041" cy="1224"/>
          </a:xfrm>
        </p:grpSpPr>
        <p:sp>
          <p:nvSpPr>
            <p:cNvPr id="48141" name="Arc 7"/>
            <p:cNvSpPr>
              <a:spLocks/>
            </p:cNvSpPr>
            <p:nvPr/>
          </p:nvSpPr>
          <p:spPr bwMode="auto">
            <a:xfrm flipV="1">
              <a:off x="703" y="1570"/>
              <a:ext cx="1556" cy="749"/>
            </a:xfrm>
            <a:custGeom>
              <a:avLst/>
              <a:gdLst>
                <a:gd name="T0" fmla="*/ 0 w 21600"/>
                <a:gd name="T1" fmla="*/ 0 h 21600"/>
                <a:gd name="T2" fmla="*/ 8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8142" name="Line 8"/>
            <p:cNvSpPr>
              <a:spLocks noChangeShapeType="1"/>
            </p:cNvSpPr>
            <p:nvPr/>
          </p:nvSpPr>
          <p:spPr bwMode="auto">
            <a:xfrm>
              <a:off x="975" y="1480"/>
              <a:ext cx="0" cy="122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3" name="Line 9"/>
            <p:cNvSpPr>
              <a:spLocks noChangeShapeType="1"/>
            </p:cNvSpPr>
            <p:nvPr/>
          </p:nvSpPr>
          <p:spPr bwMode="auto">
            <a:xfrm>
              <a:off x="476" y="2387"/>
              <a:ext cx="20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16438" y="2873375"/>
            <a:ext cx="3871912" cy="2906713"/>
            <a:chOff x="2845" y="1810"/>
            <a:chExt cx="2439" cy="1831"/>
          </a:xfrm>
        </p:grpSpPr>
        <p:sp>
          <p:nvSpPr>
            <p:cNvPr id="48138" name="Arc 11"/>
            <p:cNvSpPr>
              <a:spLocks/>
            </p:cNvSpPr>
            <p:nvPr/>
          </p:nvSpPr>
          <p:spPr bwMode="auto">
            <a:xfrm flipH="1">
              <a:off x="3560" y="2205"/>
              <a:ext cx="1724" cy="1436"/>
            </a:xfrm>
            <a:custGeom>
              <a:avLst/>
              <a:gdLst>
                <a:gd name="T0" fmla="*/ 0 w 21600"/>
                <a:gd name="T1" fmla="*/ 0 h 21583"/>
                <a:gd name="T2" fmla="*/ 11 w 21600"/>
                <a:gd name="T3" fmla="*/ 6 h 21583"/>
                <a:gd name="T4" fmla="*/ 0 w 21600"/>
                <a:gd name="T5" fmla="*/ 6 h 2158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3"/>
                <a:gd name="T11" fmla="*/ 21600 w 21600"/>
                <a:gd name="T12" fmla="*/ 21583 h 215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3" fill="none" extrusionOk="0">
                  <a:moveTo>
                    <a:pt x="849" y="-1"/>
                  </a:moveTo>
                  <a:cubicBezTo>
                    <a:pt x="12439" y="455"/>
                    <a:pt x="21600" y="9983"/>
                    <a:pt x="21600" y="21583"/>
                  </a:cubicBezTo>
                </a:path>
                <a:path w="21600" h="21583" stroke="0" extrusionOk="0">
                  <a:moveTo>
                    <a:pt x="849" y="-1"/>
                  </a:moveTo>
                  <a:cubicBezTo>
                    <a:pt x="12439" y="455"/>
                    <a:pt x="21600" y="9983"/>
                    <a:pt x="21600" y="21583"/>
                  </a:cubicBezTo>
                  <a:lnTo>
                    <a:pt x="0" y="21583"/>
                  </a:lnTo>
                  <a:close/>
                </a:path>
              </a:pathLst>
            </a:cu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12"/>
            <p:cNvSpPr>
              <a:spLocks noChangeShapeType="1"/>
            </p:cNvSpPr>
            <p:nvPr/>
          </p:nvSpPr>
          <p:spPr bwMode="auto">
            <a:xfrm>
              <a:off x="3422" y="1810"/>
              <a:ext cx="0" cy="167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0" name="Line 13"/>
            <p:cNvSpPr>
              <a:spLocks noChangeShapeType="1"/>
            </p:cNvSpPr>
            <p:nvPr/>
          </p:nvSpPr>
          <p:spPr bwMode="auto">
            <a:xfrm>
              <a:off x="2845" y="3053"/>
              <a:ext cx="2358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8136" name="Text Box 14"/>
          <p:cNvSpPr txBox="1">
            <a:spLocks noChangeArrowheads="1"/>
          </p:cNvSpPr>
          <p:nvPr/>
        </p:nvSpPr>
        <p:spPr bwMode="auto">
          <a:xfrm>
            <a:off x="1979613" y="1773238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33CC"/>
                </a:solidFill>
              </a:rPr>
              <a:t>y = e </a:t>
            </a:r>
            <a:r>
              <a:rPr lang="en-GB" sz="2000" b="1" baseline="30000">
                <a:solidFill>
                  <a:srgbClr val="0033CC"/>
                </a:solidFill>
              </a:rPr>
              <a:t>x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48137" name="Text Box 15"/>
          <p:cNvSpPr txBox="1">
            <a:spLocks noChangeArrowheads="1"/>
          </p:cNvSpPr>
          <p:nvPr/>
        </p:nvSpPr>
        <p:spPr bwMode="auto">
          <a:xfrm>
            <a:off x="6011863" y="2636838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33CC"/>
                </a:solidFill>
              </a:rPr>
              <a:t>y = ln x</a:t>
            </a:r>
            <a:endParaRPr lang="en-GB" sz="20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Going round in circles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267325" cy="4525963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 smtClean="0"/>
              <a:t>Measuring the amount of turn – angle</a:t>
            </a:r>
          </a:p>
          <a:p>
            <a:pPr>
              <a:buFontTx/>
              <a:buNone/>
            </a:pPr>
            <a:r>
              <a:rPr lang="en-GB" sz="2400" dirty="0" smtClean="0"/>
              <a:t>Quarter turn</a:t>
            </a:r>
          </a:p>
          <a:p>
            <a:pPr>
              <a:buFontTx/>
              <a:buNone/>
            </a:pPr>
            <a:r>
              <a:rPr lang="en-GB" sz="2400" dirty="0" smtClean="0"/>
              <a:t>Half turn </a:t>
            </a:r>
          </a:p>
          <a:p>
            <a:pPr>
              <a:buFontTx/>
              <a:buNone/>
            </a:pPr>
            <a:r>
              <a:rPr lang="en-GB" sz="2400" dirty="0" smtClean="0"/>
              <a:t>Full turn</a:t>
            </a:r>
          </a:p>
          <a:p>
            <a:pPr>
              <a:buFontTx/>
              <a:buNone/>
            </a:pPr>
            <a:endParaRPr lang="en-GB" sz="2000" dirty="0" smtClean="0"/>
          </a:p>
          <a:p>
            <a:pPr>
              <a:buFontTx/>
              <a:buNone/>
            </a:pPr>
            <a:r>
              <a:rPr lang="en-GB" sz="2400" dirty="0" smtClean="0"/>
              <a:t>Also in degrees</a:t>
            </a:r>
          </a:p>
          <a:p>
            <a:pPr>
              <a:buFontTx/>
              <a:buNone/>
            </a:pPr>
            <a:r>
              <a:rPr lang="en-GB" sz="2400" dirty="0" smtClean="0"/>
              <a:t>90, 180, 360</a:t>
            </a:r>
          </a:p>
        </p:txBody>
      </p:sp>
      <p:graphicFrame>
        <p:nvGraphicFramePr>
          <p:cNvPr id="9218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4724400"/>
          <a:ext cx="611663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6736271" imgH="1485205" progId="Word.Document.8">
                  <p:embed/>
                </p:oleObj>
              </mc:Choice>
              <mc:Fallback>
                <p:oleObj name="Document" r:id="rId4" imgW="6736271" imgH="1485205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6116638" cy="1349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43808" y="6525344"/>
            <a:ext cx="2895600" cy="33265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53F75CD-2CF4-4F0D-8D85-3347EF0E4138}" type="slidenum">
              <a:rPr lang="en-GB" smtClean="0"/>
              <a:pPr>
                <a:defRPr/>
              </a:pPr>
              <a:t>34</a:t>
            </a:fld>
            <a:endParaRPr lang="en-GB" smtClean="0"/>
          </a:p>
        </p:txBody>
      </p:sp>
      <p:grpSp>
        <p:nvGrpSpPr>
          <p:cNvPr id="9223" name="Group 4"/>
          <p:cNvGrpSpPr>
            <a:grpSpLocks/>
          </p:cNvGrpSpPr>
          <p:nvPr/>
        </p:nvGrpSpPr>
        <p:grpSpPr bwMode="auto">
          <a:xfrm>
            <a:off x="3779838" y="2492375"/>
            <a:ext cx="1847850" cy="1685925"/>
            <a:chOff x="1020" y="2340"/>
            <a:chExt cx="2910" cy="2655"/>
          </a:xfrm>
        </p:grpSpPr>
        <p:sp>
          <p:nvSpPr>
            <p:cNvPr id="9226" name="Line 5"/>
            <p:cNvSpPr>
              <a:spLocks noChangeShapeType="1"/>
            </p:cNvSpPr>
            <p:nvPr/>
          </p:nvSpPr>
          <p:spPr bwMode="auto">
            <a:xfrm>
              <a:off x="1140" y="2340"/>
              <a:ext cx="0" cy="26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27" name="Line 6"/>
            <p:cNvSpPr>
              <a:spLocks noChangeShapeType="1"/>
            </p:cNvSpPr>
            <p:nvPr/>
          </p:nvSpPr>
          <p:spPr bwMode="auto">
            <a:xfrm>
              <a:off x="1200" y="4980"/>
              <a:ext cx="27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28" name="AutoShape 7"/>
            <p:cNvSpPr>
              <a:spLocks noChangeArrowheads="1"/>
            </p:cNvSpPr>
            <p:nvPr/>
          </p:nvSpPr>
          <p:spPr bwMode="auto">
            <a:xfrm rot="2058505">
              <a:off x="1020" y="3570"/>
              <a:ext cx="1695" cy="1365"/>
            </a:xfrm>
            <a:custGeom>
              <a:avLst/>
              <a:gdLst>
                <a:gd name="T0" fmla="*/ 5 w 21600"/>
                <a:gd name="T1" fmla="*/ 0 h 21600"/>
                <a:gd name="T2" fmla="*/ 1 w 21600"/>
                <a:gd name="T3" fmla="*/ 3 h 21600"/>
                <a:gd name="T4" fmla="*/ 5 w 21600"/>
                <a:gd name="T5" fmla="*/ 1 h 21600"/>
                <a:gd name="T6" fmla="*/ 12 w 21600"/>
                <a:gd name="T7" fmla="*/ 3 h 21600"/>
                <a:gd name="T8" fmla="*/ 9 w 21600"/>
                <a:gd name="T9" fmla="*/ 4 h 21600"/>
                <a:gd name="T10" fmla="*/ 7 w 21600"/>
                <a:gd name="T11" fmla="*/ 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0 w 21600"/>
                <a:gd name="T19" fmla="*/ 3165 h 21600"/>
                <a:gd name="T20" fmla="*/ 18440 w 21600"/>
                <a:gd name="T21" fmla="*/ 1843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66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5868144" y="2132856"/>
            <a:ext cx="3096269" cy="1439862"/>
          </a:xfrm>
          <a:prstGeom prst="rect">
            <a:avLst/>
          </a:prstGeom>
          <a:solidFill>
            <a:srgbClr val="DBEEF4"/>
          </a:solidFill>
          <a:ln w="9525">
            <a:solidFill>
              <a:schemeClr val="tx2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800"/>
              <a:t>Radian measure</a:t>
            </a:r>
          </a:p>
          <a:p>
            <a:r>
              <a:rPr lang="en-GB" sz="2800"/>
              <a:t>360</a:t>
            </a:r>
            <a:r>
              <a:rPr lang="en-GB" sz="2800" baseline="30000"/>
              <a:t>o</a:t>
            </a:r>
            <a:r>
              <a:rPr lang="en-GB" sz="2800"/>
              <a:t> = 2</a:t>
            </a:r>
            <a:r>
              <a:rPr lang="en-GB" sz="2800">
                <a:sym typeface="Symbol" pitchFamily="18" charset="2"/>
              </a:rPr>
              <a:t></a:t>
            </a:r>
            <a:r>
              <a:rPr lang="en-GB" sz="2800"/>
              <a:t> radians</a:t>
            </a:r>
          </a:p>
          <a:p>
            <a:r>
              <a:rPr lang="en-GB" sz="2800"/>
              <a:t>180</a:t>
            </a:r>
            <a:r>
              <a:rPr lang="en-GB" sz="2800" baseline="30000"/>
              <a:t>o</a:t>
            </a:r>
            <a:r>
              <a:rPr lang="en-GB" sz="2800"/>
              <a:t> = </a:t>
            </a:r>
            <a:r>
              <a:rPr lang="en-GB" sz="2800">
                <a:sym typeface="Symbol" pitchFamily="18" charset="2"/>
              </a:rPr>
              <a:t></a:t>
            </a:r>
            <a:r>
              <a:rPr lang="en-GB" sz="2800"/>
              <a:t>   radians</a:t>
            </a:r>
          </a:p>
        </p:txBody>
      </p:sp>
      <p:sp>
        <p:nvSpPr>
          <p:cNvPr id="9225" name="Rectangle 19"/>
          <p:cNvSpPr>
            <a:spLocks noChangeArrowheads="1"/>
          </p:cNvSpPr>
          <p:nvPr/>
        </p:nvSpPr>
        <p:spPr bwMode="auto">
          <a:xfrm>
            <a:off x="1619250" y="5013325"/>
            <a:ext cx="5040313" cy="936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Degrees and  Radians</a:t>
            </a:r>
          </a:p>
        </p:txBody>
      </p:sp>
      <p:graphicFrame>
        <p:nvGraphicFramePr>
          <p:cNvPr id="10242" name="Object 16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5288" y="2779713"/>
          <a:ext cx="7980362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4" imgW="6699757" imgH="1540680" progId="Word.Document.8">
                  <p:embed/>
                </p:oleObj>
              </mc:Choice>
              <mc:Fallback>
                <p:oleObj name="Document" r:id="rId4" imgW="6699757" imgH="1540680" progId="Word.Document.8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79713"/>
                        <a:ext cx="7980362" cy="1836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FC1C43B-2B3B-46FF-8F9D-E82CD3FF1C58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10246" name="Text Box 175"/>
          <p:cNvSpPr txBox="1">
            <a:spLocks noChangeArrowheads="1"/>
          </p:cNvSpPr>
          <p:nvPr/>
        </p:nvSpPr>
        <p:spPr bwMode="auto">
          <a:xfrm>
            <a:off x="827088" y="1773238"/>
            <a:ext cx="76327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Radian measure is used a lot in CS&amp;N with signals etc.</a:t>
            </a:r>
          </a:p>
          <a:p>
            <a:pPr>
              <a:spcBef>
                <a:spcPct val="50000"/>
              </a:spcBef>
            </a:pPr>
            <a:r>
              <a:rPr lang="en-GB"/>
              <a:t>When using sine cosine functions it is better to use radians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Sine function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40225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FEBB668-54E5-45F9-B6D8-8C140B0DB405}" type="slidenum">
              <a:rPr lang="en-GB"/>
              <a:pPr>
                <a:defRPr/>
              </a:pPr>
              <a:t>36</a:t>
            </a:fld>
            <a:endParaRPr lang="en-GB"/>
          </a:p>
        </p:txBody>
      </p:sp>
      <p:grpSp>
        <p:nvGrpSpPr>
          <p:cNvPr id="49157" name="Group 8"/>
          <p:cNvGrpSpPr>
            <a:grpSpLocks/>
          </p:cNvGrpSpPr>
          <p:nvPr/>
        </p:nvGrpSpPr>
        <p:grpSpPr bwMode="auto">
          <a:xfrm>
            <a:off x="323850" y="3498850"/>
            <a:ext cx="8569325" cy="3243263"/>
            <a:chOff x="1242" y="7991"/>
            <a:chExt cx="7104" cy="2160"/>
          </a:xfrm>
        </p:grpSpPr>
        <p:pic>
          <p:nvPicPr>
            <p:cNvPr id="4916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" y="8091"/>
              <a:ext cx="7104" cy="2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9" name="Text Box 10"/>
            <p:cNvSpPr txBox="1">
              <a:spLocks noChangeArrowheads="1"/>
            </p:cNvSpPr>
            <p:nvPr/>
          </p:nvSpPr>
          <p:spPr bwMode="auto">
            <a:xfrm>
              <a:off x="7810" y="9088"/>
              <a:ext cx="426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/>
                <a:t>t</a:t>
              </a:r>
              <a:endParaRPr lang="en-GB"/>
            </a:p>
          </p:txBody>
        </p:sp>
        <p:sp>
          <p:nvSpPr>
            <p:cNvPr id="49170" name="Text Box 11"/>
            <p:cNvSpPr txBox="1">
              <a:spLocks noChangeArrowheads="1"/>
            </p:cNvSpPr>
            <p:nvPr/>
          </p:nvSpPr>
          <p:spPr bwMode="auto">
            <a:xfrm>
              <a:off x="5538" y="9088"/>
              <a:ext cx="28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2</a:t>
              </a:r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49171" name="Text Box 12"/>
            <p:cNvSpPr txBox="1">
              <a:spLocks noChangeArrowheads="1"/>
            </p:cNvSpPr>
            <p:nvPr/>
          </p:nvSpPr>
          <p:spPr bwMode="auto">
            <a:xfrm>
              <a:off x="4544" y="9088"/>
              <a:ext cx="142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49172" name="Text Box 13"/>
            <p:cNvSpPr txBox="1">
              <a:spLocks noChangeArrowheads="1"/>
            </p:cNvSpPr>
            <p:nvPr/>
          </p:nvSpPr>
          <p:spPr bwMode="auto">
            <a:xfrm>
              <a:off x="2698" y="9088"/>
              <a:ext cx="281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-</a:t>
              </a:r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49173" name="Text Box 14"/>
            <p:cNvSpPr txBox="1">
              <a:spLocks noChangeArrowheads="1"/>
            </p:cNvSpPr>
            <p:nvPr/>
          </p:nvSpPr>
          <p:spPr bwMode="auto">
            <a:xfrm>
              <a:off x="6390" y="9088"/>
              <a:ext cx="28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3</a:t>
              </a:r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49174" name="Text Box 15"/>
            <p:cNvSpPr txBox="1">
              <a:spLocks noChangeArrowheads="1"/>
            </p:cNvSpPr>
            <p:nvPr/>
          </p:nvSpPr>
          <p:spPr bwMode="auto">
            <a:xfrm>
              <a:off x="1846" y="9088"/>
              <a:ext cx="413" cy="2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-2</a:t>
              </a:r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2" name="Text Box 16"/>
            <p:cNvSpPr txBox="1">
              <a:spLocks noChangeArrowheads="1"/>
            </p:cNvSpPr>
            <p:nvPr/>
          </p:nvSpPr>
          <p:spPr bwMode="auto">
            <a:xfrm>
              <a:off x="3834" y="9088"/>
              <a:ext cx="163" cy="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0</a:t>
              </a:r>
              <a:endParaRPr lang="en-GB"/>
            </a:p>
          </p:txBody>
        </p:sp>
        <p:sp>
          <p:nvSpPr>
            <p:cNvPr id="3" name="Text Box 17"/>
            <p:cNvSpPr txBox="1">
              <a:spLocks noChangeArrowheads="1"/>
            </p:cNvSpPr>
            <p:nvPr/>
          </p:nvSpPr>
          <p:spPr bwMode="auto">
            <a:xfrm>
              <a:off x="7242" y="9088"/>
              <a:ext cx="28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 dirty="0"/>
                <a:t>4</a:t>
              </a:r>
              <a:r>
                <a:rPr lang="en-GB" sz="1200" dirty="0">
                  <a:sym typeface="Symbol" pitchFamily="18" charset="2"/>
                </a:rPr>
                <a:t></a:t>
              </a:r>
              <a:endParaRPr lang="en-GB" dirty="0"/>
            </a:p>
          </p:txBody>
        </p:sp>
        <p:sp>
          <p:nvSpPr>
            <p:cNvPr id="4" name="Line 18"/>
            <p:cNvSpPr>
              <a:spLocks noChangeShapeType="1"/>
            </p:cNvSpPr>
            <p:nvPr/>
          </p:nvSpPr>
          <p:spPr bwMode="auto">
            <a:xfrm flipV="1">
              <a:off x="1431" y="9088"/>
              <a:ext cx="6805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Line 19"/>
            <p:cNvSpPr>
              <a:spLocks noChangeShapeType="1"/>
            </p:cNvSpPr>
            <p:nvPr/>
          </p:nvSpPr>
          <p:spPr bwMode="auto">
            <a:xfrm flipV="1">
              <a:off x="3879" y="7991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58" name="Oval 22"/>
          <p:cNvSpPr>
            <a:spLocks noChangeArrowheads="1"/>
          </p:cNvSpPr>
          <p:nvPr/>
        </p:nvSpPr>
        <p:spPr bwMode="auto">
          <a:xfrm>
            <a:off x="971550" y="1700213"/>
            <a:ext cx="2016125" cy="2016125"/>
          </a:xfrm>
          <a:prstGeom prst="ellipse">
            <a:avLst/>
          </a:prstGeom>
          <a:solidFill>
            <a:srgbClr val="E7E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 flipV="1">
            <a:off x="1979613" y="1844675"/>
            <a:ext cx="5032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2482850" y="18446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 flipV="1">
            <a:off x="1116013" y="2133600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1116013" y="21336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1979613" y="27813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3851275" y="40767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4427538" y="457993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V="1">
            <a:off x="5076825" y="51562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167" name="Text Box 32"/>
          <p:cNvSpPr txBox="1">
            <a:spLocks noChangeArrowheads="1"/>
          </p:cNvSpPr>
          <p:nvPr/>
        </p:nvSpPr>
        <p:spPr bwMode="auto">
          <a:xfrm>
            <a:off x="4284663" y="1700213"/>
            <a:ext cx="460692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Circular motion converted into wave form we plot sint against t</a:t>
            </a:r>
          </a:p>
          <a:p>
            <a:pPr>
              <a:spcBef>
                <a:spcPct val="50000"/>
              </a:spcBef>
            </a:pPr>
            <a:r>
              <a:rPr lang="en-GB" sz="2400"/>
              <a:t>Using t as it is usually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animBg="1"/>
      <p:bldP spid="49176" grpId="0" animBg="1"/>
      <p:bldP spid="49177" grpId="0" animBg="1"/>
      <p:bldP spid="49178" grpId="0" animBg="1"/>
      <p:bldP spid="49180" grpId="0" animBg="1"/>
      <p:bldP spid="49181" grpId="0" animBg="1"/>
      <p:bldP spid="49182" grpId="0" animBg="1"/>
      <p:bldP spid="491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Amplitude, period &amp; cycle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32138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BA071E4-4D04-43A7-B613-89AAA1970F78}" type="slidenum">
              <a:rPr lang="en-GB"/>
              <a:pPr>
                <a:defRPr/>
              </a:pPr>
              <a:t>37</a:t>
            </a:fld>
            <a:endParaRPr lang="en-GB"/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323850" y="1628775"/>
            <a:ext cx="8280400" cy="4464050"/>
            <a:chOff x="1242" y="7991"/>
            <a:chExt cx="7104" cy="2160"/>
          </a:xfrm>
        </p:grpSpPr>
        <p:pic>
          <p:nvPicPr>
            <p:cNvPr id="5018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" y="8091"/>
              <a:ext cx="7104" cy="2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6" name="Text Box 6"/>
            <p:cNvSpPr txBox="1">
              <a:spLocks noChangeArrowheads="1"/>
            </p:cNvSpPr>
            <p:nvPr/>
          </p:nvSpPr>
          <p:spPr bwMode="auto">
            <a:xfrm>
              <a:off x="7810" y="9088"/>
              <a:ext cx="426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/>
                <a:t>t</a:t>
              </a:r>
              <a:endParaRPr lang="en-GB"/>
            </a:p>
          </p:txBody>
        </p:sp>
        <p:sp>
          <p:nvSpPr>
            <p:cNvPr id="50187" name="Text Box 7"/>
            <p:cNvSpPr txBox="1">
              <a:spLocks noChangeArrowheads="1"/>
            </p:cNvSpPr>
            <p:nvPr/>
          </p:nvSpPr>
          <p:spPr bwMode="auto">
            <a:xfrm>
              <a:off x="5538" y="9088"/>
              <a:ext cx="28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 dirty="0"/>
                <a:t>2</a:t>
              </a:r>
              <a:r>
                <a:rPr lang="en-GB" sz="1200" dirty="0">
                  <a:sym typeface="Symbol" pitchFamily="18" charset="2"/>
                </a:rPr>
                <a:t></a:t>
              </a:r>
              <a:endParaRPr lang="en-GB" dirty="0"/>
            </a:p>
          </p:txBody>
        </p:sp>
        <p:sp>
          <p:nvSpPr>
            <p:cNvPr id="50188" name="Text Box 8"/>
            <p:cNvSpPr txBox="1">
              <a:spLocks noChangeArrowheads="1"/>
            </p:cNvSpPr>
            <p:nvPr/>
          </p:nvSpPr>
          <p:spPr bwMode="auto">
            <a:xfrm>
              <a:off x="4544" y="9088"/>
              <a:ext cx="142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50189" name="Text Box 9"/>
            <p:cNvSpPr txBox="1">
              <a:spLocks noChangeArrowheads="1"/>
            </p:cNvSpPr>
            <p:nvPr/>
          </p:nvSpPr>
          <p:spPr bwMode="auto">
            <a:xfrm>
              <a:off x="2698" y="9088"/>
              <a:ext cx="281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-</a:t>
              </a:r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50190" name="Text Box 10"/>
            <p:cNvSpPr txBox="1">
              <a:spLocks noChangeArrowheads="1"/>
            </p:cNvSpPr>
            <p:nvPr/>
          </p:nvSpPr>
          <p:spPr bwMode="auto">
            <a:xfrm>
              <a:off x="6390" y="9088"/>
              <a:ext cx="28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3</a:t>
              </a:r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50191" name="Text Box 11"/>
            <p:cNvSpPr txBox="1">
              <a:spLocks noChangeArrowheads="1"/>
            </p:cNvSpPr>
            <p:nvPr/>
          </p:nvSpPr>
          <p:spPr bwMode="auto">
            <a:xfrm>
              <a:off x="1846" y="9088"/>
              <a:ext cx="413" cy="2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-2</a:t>
              </a:r>
              <a:r>
                <a:rPr lang="en-GB" sz="1200">
                  <a:sym typeface="Symbol" pitchFamily="18" charset="2"/>
                </a:rPr>
                <a:t></a:t>
              </a:r>
              <a:endParaRPr lang="en-GB"/>
            </a:p>
          </p:txBody>
        </p:sp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3834" y="9088"/>
              <a:ext cx="1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0</a:t>
              </a:r>
              <a:endParaRPr lang="en-GB"/>
            </a:p>
          </p:txBody>
        </p:sp>
        <p:sp>
          <p:nvSpPr>
            <p:cNvPr id="50193" name="Text Box 13"/>
            <p:cNvSpPr txBox="1">
              <a:spLocks noChangeArrowheads="1"/>
            </p:cNvSpPr>
            <p:nvPr/>
          </p:nvSpPr>
          <p:spPr bwMode="auto">
            <a:xfrm>
              <a:off x="7242" y="9088"/>
              <a:ext cx="28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 dirty="0"/>
                <a:t>4</a:t>
              </a:r>
              <a:r>
                <a:rPr lang="en-GB" sz="1200" dirty="0">
                  <a:sym typeface="Symbol" pitchFamily="18" charset="2"/>
                </a:rPr>
                <a:t></a:t>
              </a:r>
              <a:endParaRPr lang="en-GB" dirty="0"/>
            </a:p>
          </p:txBody>
        </p:sp>
        <p:sp>
          <p:nvSpPr>
            <p:cNvPr id="50194" name="Line 14"/>
            <p:cNvSpPr>
              <a:spLocks noChangeShapeType="1"/>
            </p:cNvSpPr>
            <p:nvPr/>
          </p:nvSpPr>
          <p:spPr bwMode="auto">
            <a:xfrm flipV="1">
              <a:off x="1431" y="9088"/>
              <a:ext cx="6805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195" name="Line 15"/>
            <p:cNvSpPr>
              <a:spLocks noChangeShapeType="1"/>
            </p:cNvSpPr>
            <p:nvPr/>
          </p:nvSpPr>
          <p:spPr bwMode="auto">
            <a:xfrm flipV="1">
              <a:off x="3879" y="7991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0182" name="Line 16"/>
          <p:cNvSpPr>
            <a:spLocks noChangeShapeType="1"/>
          </p:cNvSpPr>
          <p:nvPr/>
        </p:nvSpPr>
        <p:spPr bwMode="auto">
          <a:xfrm>
            <a:off x="468313" y="2133600"/>
            <a:ext cx="0" cy="172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183" name="Text Box 17"/>
          <p:cNvSpPr txBox="1">
            <a:spLocks noChangeArrowheads="1"/>
          </p:cNvSpPr>
          <p:nvPr/>
        </p:nvSpPr>
        <p:spPr bwMode="auto">
          <a:xfrm>
            <a:off x="395288" y="2708275"/>
            <a:ext cx="1295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Amplitude</a:t>
            </a:r>
          </a:p>
          <a:p>
            <a:pPr>
              <a:spcBef>
                <a:spcPct val="50000"/>
              </a:spcBef>
            </a:pPr>
            <a:r>
              <a:rPr lang="en-GB"/>
              <a:t>= 1 for sint</a:t>
            </a:r>
          </a:p>
        </p:txBody>
      </p:sp>
      <p:sp>
        <p:nvSpPr>
          <p:cNvPr id="50184" name="AutoShape 19"/>
          <p:cNvSpPr>
            <a:spLocks noChangeArrowheads="1"/>
          </p:cNvSpPr>
          <p:nvPr/>
        </p:nvSpPr>
        <p:spPr bwMode="auto">
          <a:xfrm>
            <a:off x="2051050" y="5661025"/>
            <a:ext cx="2881313" cy="720725"/>
          </a:xfrm>
          <a:prstGeom prst="wedgeRectCallout">
            <a:avLst>
              <a:gd name="adj1" fmla="val 62505"/>
              <a:gd name="adj2" fmla="val -266301"/>
            </a:avLst>
          </a:prstGeom>
          <a:solidFill>
            <a:srgbClr val="E7E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/>
              <a:t>period = length of one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Cosine- a sine wave a bit late</a:t>
            </a:r>
          </a:p>
        </p:txBody>
      </p:sp>
      <p:pic>
        <p:nvPicPr>
          <p:cNvPr id="51205" name="Picture 30"/>
          <p:cNvPicPr preferRelativeResize="0"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98805" y="1600200"/>
            <a:ext cx="5990840" cy="4495800"/>
          </a:xfrm>
          <a:noFill/>
        </p:spPr>
      </p:pic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08738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68413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45D60F60-2BA9-4461-8342-237CFB14CA28}" type="slidenum">
              <a:rPr lang="en-GB"/>
              <a:pPr>
                <a:defRPr/>
              </a:pPr>
              <a:t>38</a:t>
            </a:fld>
            <a:endParaRPr lang="en-GB" dirty="0"/>
          </a:p>
        </p:txBody>
      </p:sp>
      <p:pic>
        <p:nvPicPr>
          <p:cNvPr id="51206" name="Picture 5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841500"/>
            <a:ext cx="76073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8148638" y="3857625"/>
            <a:ext cx="455612" cy="865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1200"/>
              <a:t>t</a:t>
            </a:r>
            <a:endParaRPr lang="en-GB"/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5715000" y="3857625"/>
            <a:ext cx="301625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200"/>
              <a:t>2</a:t>
            </a:r>
            <a:r>
              <a:rPr lang="en-GB" sz="1200">
                <a:sym typeface="Symbol" pitchFamily="18" charset="2"/>
              </a:rPr>
              <a:t></a:t>
            </a:r>
            <a:endParaRPr lang="en-GB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651375" y="3857625"/>
            <a:ext cx="150813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200">
                <a:sym typeface="Symbol" pitchFamily="18" charset="2"/>
              </a:rPr>
              <a:t></a:t>
            </a:r>
            <a:endParaRPr lang="en-GB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2673350" y="3857625"/>
            <a:ext cx="301625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200"/>
              <a:t>-</a:t>
            </a:r>
            <a:r>
              <a:rPr lang="en-GB" sz="1200">
                <a:sym typeface="Symbol" pitchFamily="18" charset="2"/>
              </a:rPr>
              <a:t></a:t>
            </a:r>
            <a:endParaRPr lang="en-GB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6627813" y="3857625"/>
            <a:ext cx="300037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200"/>
              <a:t>3</a:t>
            </a:r>
            <a:r>
              <a:rPr lang="en-GB" sz="1200">
                <a:sym typeface="Symbol" pitchFamily="18" charset="2"/>
              </a:rPr>
              <a:t></a:t>
            </a:r>
            <a:endParaRPr lang="en-GB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762125" y="3857625"/>
            <a:ext cx="441325" cy="557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200"/>
              <a:t>-2</a:t>
            </a:r>
            <a:r>
              <a:rPr lang="en-GB" sz="1200">
                <a:sym typeface="Symbol" pitchFamily="18" charset="2"/>
              </a:rPr>
              <a:t></a:t>
            </a:r>
            <a:endParaRPr lang="en-GB"/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3890963" y="3857625"/>
            <a:ext cx="174625" cy="625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200"/>
              <a:t>0</a:t>
            </a:r>
            <a:endParaRPr lang="en-GB"/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7539038" y="3857625"/>
            <a:ext cx="301625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200"/>
              <a:t>4</a:t>
            </a:r>
            <a:r>
              <a:rPr lang="en-GB" sz="1200">
                <a:sym typeface="Symbol" pitchFamily="18" charset="2"/>
              </a:rPr>
              <a:t></a:t>
            </a:r>
            <a:endParaRPr lang="en-GB"/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 flipV="1">
            <a:off x="1317625" y="3857625"/>
            <a:ext cx="7286625" cy="22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 flipV="1">
            <a:off x="3938588" y="1625600"/>
            <a:ext cx="0" cy="4391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17" name="Freeform 32"/>
          <p:cNvSpPr>
            <a:spLocks/>
          </p:cNvSpPr>
          <p:nvPr/>
        </p:nvSpPr>
        <p:spPr bwMode="auto">
          <a:xfrm>
            <a:off x="3995738" y="1912938"/>
            <a:ext cx="3684587" cy="3949700"/>
          </a:xfrm>
          <a:custGeom>
            <a:avLst/>
            <a:gdLst>
              <a:gd name="T0" fmla="*/ 0 w 2321"/>
              <a:gd name="T1" fmla="*/ 2147483647 h 2488"/>
              <a:gd name="T2" fmla="*/ 572074555 w 2321"/>
              <a:gd name="T3" fmla="*/ 458668456 h 2488"/>
              <a:gd name="T4" fmla="*/ 1144150698 w 2321"/>
              <a:gd name="T5" fmla="*/ 2147483647 h 2488"/>
              <a:gd name="T6" fmla="*/ 1943039388 w 2321"/>
              <a:gd name="T7" fmla="*/ 2147483647 h 2488"/>
              <a:gd name="T8" fmla="*/ 2147483647 w 2321"/>
              <a:gd name="T9" fmla="*/ 2147483647 h 2488"/>
              <a:gd name="T10" fmla="*/ 2147483647 w 2321"/>
              <a:gd name="T11" fmla="*/ 458668456 h 2488"/>
              <a:gd name="T12" fmla="*/ 2147483647 w 2321"/>
              <a:gd name="T13" fmla="*/ 2147483647 h 2488"/>
              <a:gd name="T14" fmla="*/ 2147483647 w 2321"/>
              <a:gd name="T15" fmla="*/ 2147483647 h 2488"/>
              <a:gd name="T16" fmla="*/ 2147483647 w 2321"/>
              <a:gd name="T17" fmla="*/ 2147483647 h 24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21"/>
              <a:gd name="T28" fmla="*/ 0 h 2488"/>
              <a:gd name="T29" fmla="*/ 2321 w 2321"/>
              <a:gd name="T30" fmla="*/ 2488 h 24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21" h="2488">
                <a:moveTo>
                  <a:pt x="0" y="1225"/>
                </a:moveTo>
                <a:cubicBezTo>
                  <a:pt x="75" y="703"/>
                  <a:pt x="151" y="182"/>
                  <a:pt x="227" y="182"/>
                </a:cubicBezTo>
                <a:cubicBezTo>
                  <a:pt x="303" y="182"/>
                  <a:pt x="363" y="870"/>
                  <a:pt x="454" y="1225"/>
                </a:cubicBezTo>
                <a:cubicBezTo>
                  <a:pt x="545" y="1580"/>
                  <a:pt x="665" y="2314"/>
                  <a:pt x="771" y="2314"/>
                </a:cubicBezTo>
                <a:cubicBezTo>
                  <a:pt x="877" y="2314"/>
                  <a:pt x="983" y="1580"/>
                  <a:pt x="1089" y="1225"/>
                </a:cubicBezTo>
                <a:cubicBezTo>
                  <a:pt x="1195" y="870"/>
                  <a:pt x="1255" y="0"/>
                  <a:pt x="1406" y="182"/>
                </a:cubicBezTo>
                <a:cubicBezTo>
                  <a:pt x="1557" y="364"/>
                  <a:pt x="1852" y="2140"/>
                  <a:pt x="1996" y="2314"/>
                </a:cubicBezTo>
                <a:cubicBezTo>
                  <a:pt x="2140" y="2488"/>
                  <a:pt x="2215" y="1399"/>
                  <a:pt x="2268" y="1225"/>
                </a:cubicBezTo>
                <a:cubicBezTo>
                  <a:pt x="2321" y="1051"/>
                  <a:pt x="2317" y="1161"/>
                  <a:pt x="2313" y="127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Line 33"/>
          <p:cNvSpPr>
            <a:spLocks noChangeShapeType="1"/>
          </p:cNvSpPr>
          <p:nvPr/>
        </p:nvSpPr>
        <p:spPr bwMode="auto">
          <a:xfrm>
            <a:off x="755650" y="6091238"/>
            <a:ext cx="93662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19" name="Line 34"/>
          <p:cNvSpPr>
            <a:spLocks noChangeShapeType="1"/>
          </p:cNvSpPr>
          <p:nvPr/>
        </p:nvSpPr>
        <p:spPr bwMode="auto">
          <a:xfrm>
            <a:off x="755650" y="56578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20" name="Text Box 35"/>
          <p:cNvSpPr txBox="1">
            <a:spLocks noChangeArrowheads="1"/>
          </p:cNvSpPr>
          <p:nvPr/>
        </p:nvSpPr>
        <p:spPr bwMode="auto">
          <a:xfrm>
            <a:off x="1979613" y="5441950"/>
            <a:ext cx="13684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Sine </a:t>
            </a:r>
          </a:p>
          <a:p>
            <a:pPr>
              <a:spcBef>
                <a:spcPct val="50000"/>
              </a:spcBef>
            </a:pPr>
            <a:r>
              <a:rPr lang="en-GB"/>
              <a:t>Cosine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Further transformation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09975" cy="4525963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starting with a </a:t>
            </a:r>
          </a:p>
          <a:p>
            <a:pPr>
              <a:buFontTx/>
              <a:buNone/>
            </a:pPr>
            <a:r>
              <a:rPr lang="en-GB" smtClean="0"/>
              <a:t>basic graph of a</a:t>
            </a:r>
          </a:p>
          <a:p>
            <a:pPr>
              <a:buFontTx/>
              <a:buNone/>
            </a:pPr>
            <a:r>
              <a:rPr lang="en-GB" smtClean="0"/>
              <a:t> function we can</a:t>
            </a:r>
          </a:p>
          <a:p>
            <a:pPr>
              <a:buFontTx/>
              <a:buNone/>
            </a:pPr>
            <a:r>
              <a:rPr lang="en-GB" smtClean="0"/>
              <a:t> use various</a:t>
            </a:r>
          </a:p>
          <a:p>
            <a:pPr>
              <a:buFontTx/>
              <a:buNone/>
            </a:pPr>
            <a:r>
              <a:rPr lang="en-GB" smtClean="0"/>
              <a:t> transformations to</a:t>
            </a:r>
          </a:p>
          <a:p>
            <a:pPr>
              <a:buFontTx/>
              <a:buNone/>
            </a:pPr>
            <a:r>
              <a:rPr lang="en-GB" smtClean="0"/>
              <a:t> produce </a:t>
            </a:r>
          </a:p>
          <a:p>
            <a:pPr>
              <a:buFontTx/>
              <a:buNone/>
            </a:pPr>
            <a:r>
              <a:rPr lang="en-GB" smtClean="0"/>
              <a:t>related functions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529CC2D-5F41-4189-84D2-DFC17A91941B}" type="slidenum">
              <a:rPr lang="en-GB"/>
              <a:pPr>
                <a:defRPr/>
              </a:pPr>
              <a:t>39</a:t>
            </a:fld>
            <a:endParaRPr lang="en-GB"/>
          </a:p>
        </p:txBody>
      </p:sp>
      <p:grpSp>
        <p:nvGrpSpPr>
          <p:cNvPr id="52230" name="Group 4"/>
          <p:cNvGrpSpPr>
            <a:grpSpLocks/>
          </p:cNvGrpSpPr>
          <p:nvPr/>
        </p:nvGrpSpPr>
        <p:grpSpPr bwMode="auto">
          <a:xfrm>
            <a:off x="4067175" y="2205038"/>
            <a:ext cx="4686300" cy="3857625"/>
            <a:chOff x="612" y="8760"/>
            <a:chExt cx="3885" cy="2970"/>
          </a:xfrm>
        </p:grpSpPr>
        <p:grpSp>
          <p:nvGrpSpPr>
            <p:cNvPr id="52231" name="Group 5"/>
            <p:cNvGrpSpPr>
              <a:grpSpLocks/>
            </p:cNvGrpSpPr>
            <p:nvPr/>
          </p:nvGrpSpPr>
          <p:grpSpPr bwMode="auto">
            <a:xfrm>
              <a:off x="1212" y="8850"/>
              <a:ext cx="3285" cy="2725"/>
              <a:chOff x="1215" y="8850"/>
              <a:chExt cx="3285" cy="2725"/>
            </a:xfrm>
          </p:grpSpPr>
          <p:sp>
            <p:nvSpPr>
              <p:cNvPr id="52236" name="Line 6"/>
              <p:cNvSpPr>
                <a:spLocks noChangeShapeType="1"/>
              </p:cNvSpPr>
              <p:nvPr/>
            </p:nvSpPr>
            <p:spPr bwMode="auto">
              <a:xfrm>
                <a:off x="1245" y="8850"/>
                <a:ext cx="0" cy="21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37" name="Line 7"/>
              <p:cNvSpPr>
                <a:spLocks noChangeShapeType="1"/>
              </p:cNvSpPr>
              <p:nvPr/>
            </p:nvSpPr>
            <p:spPr bwMode="auto">
              <a:xfrm>
                <a:off x="1215" y="11055"/>
                <a:ext cx="32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38" name="Freeform 8"/>
              <p:cNvSpPr>
                <a:spLocks/>
              </p:cNvSpPr>
              <p:nvPr/>
            </p:nvSpPr>
            <p:spPr bwMode="auto">
              <a:xfrm>
                <a:off x="1605" y="9400"/>
                <a:ext cx="1910" cy="2175"/>
              </a:xfrm>
              <a:custGeom>
                <a:avLst/>
                <a:gdLst>
                  <a:gd name="T0" fmla="*/ 0 w 1910"/>
                  <a:gd name="T1" fmla="*/ 1820 h 2175"/>
                  <a:gd name="T2" fmla="*/ 885 w 1910"/>
                  <a:gd name="T3" fmla="*/ 5 h 2175"/>
                  <a:gd name="T4" fmla="*/ 1755 w 1910"/>
                  <a:gd name="T5" fmla="*/ 1850 h 2175"/>
                  <a:gd name="T6" fmla="*/ 1815 w 1910"/>
                  <a:gd name="T7" fmla="*/ 1955 h 21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0"/>
                  <a:gd name="T13" fmla="*/ 0 h 2175"/>
                  <a:gd name="T14" fmla="*/ 1910 w 1910"/>
                  <a:gd name="T15" fmla="*/ 2175 h 21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0" h="2175">
                    <a:moveTo>
                      <a:pt x="0" y="1820"/>
                    </a:moveTo>
                    <a:cubicBezTo>
                      <a:pt x="296" y="910"/>
                      <a:pt x="593" y="0"/>
                      <a:pt x="885" y="5"/>
                    </a:cubicBezTo>
                    <a:cubicBezTo>
                      <a:pt x="1177" y="10"/>
                      <a:pt x="1600" y="1525"/>
                      <a:pt x="1755" y="1850"/>
                    </a:cubicBezTo>
                    <a:cubicBezTo>
                      <a:pt x="1910" y="2175"/>
                      <a:pt x="1862" y="2065"/>
                      <a:pt x="1815" y="1955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32" name="Text Box 9"/>
            <p:cNvSpPr txBox="1">
              <a:spLocks noChangeArrowheads="1"/>
            </p:cNvSpPr>
            <p:nvPr/>
          </p:nvSpPr>
          <p:spPr bwMode="auto">
            <a:xfrm>
              <a:off x="612" y="9255"/>
              <a:ext cx="54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2</a:t>
              </a:r>
              <a:endParaRPr lang="en-GB"/>
            </a:p>
          </p:txBody>
        </p:sp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1347" y="11205"/>
              <a:ext cx="64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1</a:t>
              </a:r>
              <a:endParaRPr lang="en-GB"/>
            </a:p>
          </p:txBody>
        </p:sp>
        <p:sp>
          <p:nvSpPr>
            <p:cNvPr id="52234" name="Text Box 11"/>
            <p:cNvSpPr txBox="1">
              <a:spLocks noChangeArrowheads="1"/>
            </p:cNvSpPr>
            <p:nvPr/>
          </p:nvSpPr>
          <p:spPr bwMode="auto">
            <a:xfrm>
              <a:off x="2967" y="11205"/>
              <a:ext cx="64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dirty="0"/>
                <a:t>4</a:t>
              </a:r>
              <a:endParaRPr lang="en-GB" dirty="0"/>
            </a:p>
          </p:txBody>
        </p: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1707" y="8760"/>
              <a:ext cx="165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y = f(x)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0" y="228600"/>
            <a:ext cx="3022600" cy="990600"/>
          </a:xfrm>
        </p:spPr>
        <p:txBody>
          <a:bodyPr/>
          <a:lstStyle/>
          <a:p>
            <a:r>
              <a:rPr lang="en-GB" smtClean="0"/>
              <a:t>Mappings</a:t>
            </a:r>
          </a:p>
        </p:txBody>
      </p:sp>
      <p:pic>
        <p:nvPicPr>
          <p:cNvPr id="26629" name="Picture 4" descr="BSBALCA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88913"/>
            <a:ext cx="1080815" cy="551471"/>
          </a:xfrm>
          <a:noFill/>
        </p:spPr>
      </p:pic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25170"/>
            <a:ext cx="2895600" cy="360214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273D1CB-88A6-4353-83F1-EE8061C5E385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84313"/>
            <a:ext cx="8229600" cy="4641850"/>
          </a:xfrm>
        </p:spPr>
        <p:txBody>
          <a:bodyPr/>
          <a:lstStyle/>
          <a:p>
            <a:pPr>
              <a:buFontTx/>
              <a:buNone/>
            </a:pPr>
            <a:r>
              <a:rPr lang="en-GB" dirty="0" smtClean="0"/>
              <a:t>Mappings introduced a sense of ‘direction’ from </a:t>
            </a:r>
            <a:r>
              <a:rPr lang="en-GB" dirty="0" smtClean="0">
                <a:solidFill>
                  <a:srgbClr val="0033CC"/>
                </a:solidFill>
              </a:rPr>
              <a:t>inputs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0033CC"/>
                </a:solidFill>
              </a:rPr>
              <a:t>outputs</a:t>
            </a:r>
          </a:p>
          <a:p>
            <a:pPr>
              <a:buFontTx/>
              <a:buNone/>
            </a:pPr>
            <a:r>
              <a:rPr lang="en-GB" dirty="0" smtClean="0"/>
              <a:t>A mapping FROM a </a:t>
            </a:r>
            <a:r>
              <a:rPr lang="en-GB" dirty="0" smtClean="0">
                <a:solidFill>
                  <a:srgbClr val="0033CC"/>
                </a:solidFill>
              </a:rPr>
              <a:t>set A</a:t>
            </a:r>
            <a:r>
              <a:rPr lang="en-GB" dirty="0" smtClean="0"/>
              <a:t> TO a </a:t>
            </a:r>
            <a:r>
              <a:rPr lang="en-GB" dirty="0" smtClean="0">
                <a:solidFill>
                  <a:srgbClr val="0033CC"/>
                </a:solidFill>
              </a:rPr>
              <a:t>set B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258888" y="3351213"/>
            <a:ext cx="1727200" cy="2303462"/>
          </a:xfrm>
          <a:prstGeom prst="ellipse">
            <a:avLst/>
          </a:prstGeom>
          <a:solidFill>
            <a:srgbClr val="FDF3A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17663" y="5799138"/>
            <a:ext cx="1225550" cy="366712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33CC"/>
                </a:solidFill>
              </a:rPr>
              <a:t>DOMAIN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5794375" y="3422650"/>
            <a:ext cx="1727200" cy="2303463"/>
          </a:xfrm>
          <a:prstGeom prst="ellipse">
            <a:avLst/>
          </a:prstGeom>
          <a:solidFill>
            <a:srgbClr val="FDF3A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867400" y="5870575"/>
            <a:ext cx="1511300" cy="3667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0033CC"/>
                </a:solidFill>
              </a:rPr>
              <a:t>CODOMAIN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867400" y="3709988"/>
            <a:ext cx="1943100" cy="1657350"/>
            <a:chOff x="3470" y="2205"/>
            <a:chExt cx="1224" cy="1044"/>
          </a:xfrm>
        </p:grpSpPr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3470" y="2205"/>
              <a:ext cx="409" cy="1044"/>
            </a:xfrm>
            <a:prstGeom prst="ellipse">
              <a:avLst/>
            </a:prstGeom>
            <a:solidFill>
              <a:srgbClr val="F6261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3923" y="2568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RANGE</a:t>
              </a:r>
            </a:p>
          </p:txBody>
        </p:sp>
      </p:grpSp>
      <p:sp>
        <p:nvSpPr>
          <p:cNvPr id="5132" name="Freeform 12"/>
          <p:cNvSpPr>
            <a:spLocks/>
          </p:cNvSpPr>
          <p:nvPr/>
        </p:nvSpPr>
        <p:spPr bwMode="auto">
          <a:xfrm>
            <a:off x="2482850" y="3133725"/>
            <a:ext cx="3671888" cy="720725"/>
          </a:xfrm>
          <a:custGeom>
            <a:avLst/>
            <a:gdLst>
              <a:gd name="T0" fmla="*/ 0 w 2313"/>
              <a:gd name="T1" fmla="*/ 1144151027 h 454"/>
              <a:gd name="T2" fmla="*/ 2147483647 w 2313"/>
              <a:gd name="T3" fmla="*/ 0 h 454"/>
              <a:gd name="T4" fmla="*/ 2147483647 w 2313"/>
              <a:gd name="T5" fmla="*/ 1144151027 h 454"/>
              <a:gd name="T6" fmla="*/ 0 60000 65536"/>
              <a:gd name="T7" fmla="*/ 0 60000 65536"/>
              <a:gd name="T8" fmla="*/ 0 60000 65536"/>
              <a:gd name="T9" fmla="*/ 0 w 2313"/>
              <a:gd name="T10" fmla="*/ 0 h 454"/>
              <a:gd name="T11" fmla="*/ 2313 w 2313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3" h="454">
                <a:moveTo>
                  <a:pt x="0" y="454"/>
                </a:moveTo>
                <a:cubicBezTo>
                  <a:pt x="329" y="227"/>
                  <a:pt x="658" y="0"/>
                  <a:pt x="1043" y="0"/>
                </a:cubicBezTo>
                <a:cubicBezTo>
                  <a:pt x="1428" y="0"/>
                  <a:pt x="2094" y="378"/>
                  <a:pt x="2313" y="45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2554288" y="3783013"/>
            <a:ext cx="3671887" cy="720725"/>
          </a:xfrm>
          <a:custGeom>
            <a:avLst/>
            <a:gdLst>
              <a:gd name="T0" fmla="*/ 0 w 2313"/>
              <a:gd name="T1" fmla="*/ 1144151027 h 454"/>
              <a:gd name="T2" fmla="*/ 2147483647 w 2313"/>
              <a:gd name="T3" fmla="*/ 0 h 454"/>
              <a:gd name="T4" fmla="*/ 2147483647 w 2313"/>
              <a:gd name="T5" fmla="*/ 1144151027 h 454"/>
              <a:gd name="T6" fmla="*/ 0 60000 65536"/>
              <a:gd name="T7" fmla="*/ 0 60000 65536"/>
              <a:gd name="T8" fmla="*/ 0 60000 65536"/>
              <a:gd name="T9" fmla="*/ 0 w 2313"/>
              <a:gd name="T10" fmla="*/ 0 h 454"/>
              <a:gd name="T11" fmla="*/ 2313 w 2313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3" h="454">
                <a:moveTo>
                  <a:pt x="0" y="454"/>
                </a:moveTo>
                <a:cubicBezTo>
                  <a:pt x="329" y="227"/>
                  <a:pt x="658" y="0"/>
                  <a:pt x="1043" y="0"/>
                </a:cubicBezTo>
                <a:cubicBezTo>
                  <a:pt x="1428" y="0"/>
                  <a:pt x="2094" y="378"/>
                  <a:pt x="2313" y="45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14"/>
          <p:cNvSpPr>
            <a:spLocks/>
          </p:cNvSpPr>
          <p:nvPr/>
        </p:nvSpPr>
        <p:spPr bwMode="auto">
          <a:xfrm>
            <a:off x="2627313" y="4430713"/>
            <a:ext cx="3671887" cy="720725"/>
          </a:xfrm>
          <a:custGeom>
            <a:avLst/>
            <a:gdLst>
              <a:gd name="T0" fmla="*/ 0 w 2313"/>
              <a:gd name="T1" fmla="*/ 1144151027 h 454"/>
              <a:gd name="T2" fmla="*/ 2147483647 w 2313"/>
              <a:gd name="T3" fmla="*/ 0 h 454"/>
              <a:gd name="T4" fmla="*/ 2147483647 w 2313"/>
              <a:gd name="T5" fmla="*/ 1144151027 h 454"/>
              <a:gd name="T6" fmla="*/ 0 60000 65536"/>
              <a:gd name="T7" fmla="*/ 0 60000 65536"/>
              <a:gd name="T8" fmla="*/ 0 60000 65536"/>
              <a:gd name="T9" fmla="*/ 0 w 2313"/>
              <a:gd name="T10" fmla="*/ 0 h 454"/>
              <a:gd name="T11" fmla="*/ 2313 w 2313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3" h="454">
                <a:moveTo>
                  <a:pt x="0" y="454"/>
                </a:moveTo>
                <a:cubicBezTo>
                  <a:pt x="329" y="227"/>
                  <a:pt x="658" y="0"/>
                  <a:pt x="1043" y="0"/>
                </a:cubicBezTo>
                <a:cubicBezTo>
                  <a:pt x="1428" y="0"/>
                  <a:pt x="2094" y="378"/>
                  <a:pt x="2313" y="45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nimBg="1"/>
      <p:bldP spid="5133" grpId="0" animBg="1"/>
      <p:bldP spid="51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39552" y="476672"/>
            <a:ext cx="3024336" cy="1872208"/>
          </a:xfrm>
          <a:prstGeom prst="rect">
            <a:avLst/>
          </a:prstGeom>
          <a:solidFill>
            <a:srgbClr val="E7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31840" y="6517853"/>
            <a:ext cx="2895600" cy="34014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7B00A35-612F-460C-AA35-8F9C4194F431}" type="slidenum">
              <a:rPr lang="en-GB"/>
              <a:pPr/>
              <a:t>40</a:t>
            </a:fld>
            <a:endParaRPr lang="en-GB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250825" y="2492375"/>
            <a:ext cx="5548313" cy="4130675"/>
            <a:chOff x="1257" y="990"/>
            <a:chExt cx="8739" cy="6505"/>
          </a:xfrm>
          <a:noFill/>
        </p:grpSpPr>
        <p:grpSp>
          <p:nvGrpSpPr>
            <p:cNvPr id="53263" name="Group 5"/>
            <p:cNvGrpSpPr>
              <a:grpSpLocks/>
            </p:cNvGrpSpPr>
            <p:nvPr/>
          </p:nvGrpSpPr>
          <p:grpSpPr bwMode="auto">
            <a:xfrm>
              <a:off x="1257" y="990"/>
              <a:ext cx="7375" cy="6505"/>
              <a:chOff x="1257" y="990"/>
              <a:chExt cx="7375" cy="5800"/>
            </a:xfrm>
            <a:grpFill/>
          </p:grpSpPr>
          <p:grpSp>
            <p:nvGrpSpPr>
              <p:cNvPr id="53265" name="Group 6"/>
              <p:cNvGrpSpPr>
                <a:grpSpLocks/>
              </p:cNvGrpSpPr>
              <p:nvPr/>
            </p:nvGrpSpPr>
            <p:grpSpPr bwMode="auto">
              <a:xfrm>
                <a:off x="1984" y="1115"/>
                <a:ext cx="6648" cy="5675"/>
                <a:chOff x="1215" y="8850"/>
                <a:chExt cx="3285" cy="2725"/>
              </a:xfrm>
              <a:grpFill/>
            </p:grpSpPr>
            <p:sp>
              <p:nvSpPr>
                <p:cNvPr id="53270" name="Line 7"/>
                <p:cNvSpPr>
                  <a:spLocks noChangeShapeType="1"/>
                </p:cNvSpPr>
                <p:nvPr/>
              </p:nvSpPr>
              <p:spPr bwMode="auto">
                <a:xfrm>
                  <a:off x="1245" y="8850"/>
                  <a:ext cx="0" cy="219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3271" name="Line 8"/>
                <p:cNvSpPr>
                  <a:spLocks noChangeShapeType="1"/>
                </p:cNvSpPr>
                <p:nvPr/>
              </p:nvSpPr>
              <p:spPr bwMode="auto">
                <a:xfrm>
                  <a:off x="1215" y="11055"/>
                  <a:ext cx="3285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3272" name="Freeform 9"/>
                <p:cNvSpPr>
                  <a:spLocks/>
                </p:cNvSpPr>
                <p:nvPr/>
              </p:nvSpPr>
              <p:spPr bwMode="auto">
                <a:xfrm>
                  <a:off x="1605" y="9400"/>
                  <a:ext cx="1910" cy="2175"/>
                </a:xfrm>
                <a:custGeom>
                  <a:avLst/>
                  <a:gdLst>
                    <a:gd name="T0" fmla="*/ 0 w 1910"/>
                    <a:gd name="T1" fmla="*/ 1820 h 2175"/>
                    <a:gd name="T2" fmla="*/ 885 w 1910"/>
                    <a:gd name="T3" fmla="*/ 5 h 2175"/>
                    <a:gd name="T4" fmla="*/ 1755 w 1910"/>
                    <a:gd name="T5" fmla="*/ 1850 h 2175"/>
                    <a:gd name="T6" fmla="*/ 1815 w 1910"/>
                    <a:gd name="T7" fmla="*/ 1955 h 21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10"/>
                    <a:gd name="T13" fmla="*/ 0 h 2175"/>
                    <a:gd name="T14" fmla="*/ 1910 w 1910"/>
                    <a:gd name="T15" fmla="*/ 2175 h 21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10" h="2175">
                      <a:moveTo>
                        <a:pt x="0" y="1820"/>
                      </a:moveTo>
                      <a:cubicBezTo>
                        <a:pt x="296" y="910"/>
                        <a:pt x="593" y="0"/>
                        <a:pt x="885" y="5"/>
                      </a:cubicBezTo>
                      <a:cubicBezTo>
                        <a:pt x="1177" y="10"/>
                        <a:pt x="1600" y="1525"/>
                        <a:pt x="1755" y="1850"/>
                      </a:cubicBezTo>
                      <a:cubicBezTo>
                        <a:pt x="1910" y="2175"/>
                        <a:pt x="1862" y="2065"/>
                        <a:pt x="1815" y="1955"/>
                      </a:cubicBezTo>
                    </a:path>
                  </a:pathLst>
                </a:cu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266" name="Text Box 10"/>
              <p:cNvSpPr txBox="1">
                <a:spLocks noChangeArrowheads="1"/>
              </p:cNvSpPr>
              <p:nvPr/>
            </p:nvSpPr>
            <p:spPr bwMode="auto">
              <a:xfrm>
                <a:off x="1257" y="2082"/>
                <a:ext cx="678" cy="6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000"/>
                  <a:t>6</a:t>
                </a:r>
                <a:endParaRPr lang="en-GB"/>
              </a:p>
            </p:txBody>
          </p:sp>
          <p:sp>
            <p:nvSpPr>
              <p:cNvPr id="53267" name="Text Box 11"/>
              <p:cNvSpPr txBox="1">
                <a:spLocks noChangeArrowheads="1"/>
              </p:cNvSpPr>
              <p:nvPr/>
            </p:nvSpPr>
            <p:spPr bwMode="auto">
              <a:xfrm>
                <a:off x="2174" y="5985"/>
                <a:ext cx="452" cy="66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000"/>
                  <a:t>1</a:t>
                </a:r>
                <a:endParaRPr lang="en-GB"/>
              </a:p>
            </p:txBody>
          </p:sp>
          <p:sp>
            <p:nvSpPr>
              <p:cNvPr id="53268" name="Text Box 12"/>
              <p:cNvSpPr txBox="1">
                <a:spLocks noChangeArrowheads="1"/>
              </p:cNvSpPr>
              <p:nvPr/>
            </p:nvSpPr>
            <p:spPr bwMode="auto">
              <a:xfrm>
                <a:off x="5614" y="5944"/>
                <a:ext cx="540" cy="72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000"/>
                  <a:t>4</a:t>
                </a:r>
                <a:endParaRPr lang="en-GB"/>
              </a:p>
            </p:txBody>
          </p:sp>
          <p:sp>
            <p:nvSpPr>
              <p:cNvPr id="53269" name="Text Box 13"/>
              <p:cNvSpPr txBox="1">
                <a:spLocks noChangeArrowheads="1"/>
              </p:cNvSpPr>
              <p:nvPr/>
            </p:nvSpPr>
            <p:spPr bwMode="auto">
              <a:xfrm>
                <a:off x="2881" y="990"/>
                <a:ext cx="3287" cy="79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000"/>
                  <a:t>y = 3f(x)</a:t>
                </a:r>
                <a:endParaRPr lang="en-GB"/>
              </a:p>
            </p:txBody>
          </p:sp>
        </p:grpSp>
        <p:sp>
          <p:nvSpPr>
            <p:cNvPr id="53264" name="AutoShape 14"/>
            <p:cNvSpPr>
              <a:spLocks noChangeArrowheads="1"/>
            </p:cNvSpPr>
            <p:nvPr/>
          </p:nvSpPr>
          <p:spPr bwMode="auto">
            <a:xfrm>
              <a:off x="9420" y="1965"/>
              <a:ext cx="576" cy="3000"/>
            </a:xfrm>
            <a:prstGeom prst="upDownArrow">
              <a:avLst>
                <a:gd name="adj1" fmla="val 50000"/>
                <a:gd name="adj2" fmla="val 104167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53" name="Group 15"/>
          <p:cNvGrpSpPr>
            <a:grpSpLocks/>
          </p:cNvGrpSpPr>
          <p:nvPr/>
        </p:nvGrpSpPr>
        <p:grpSpPr bwMode="auto">
          <a:xfrm>
            <a:off x="4572000" y="260350"/>
            <a:ext cx="4319588" cy="2922588"/>
            <a:chOff x="612" y="8760"/>
            <a:chExt cx="3885" cy="2970"/>
          </a:xfrm>
          <a:noFill/>
        </p:grpSpPr>
        <p:grpSp>
          <p:nvGrpSpPr>
            <p:cNvPr id="53255" name="Group 16"/>
            <p:cNvGrpSpPr>
              <a:grpSpLocks/>
            </p:cNvGrpSpPr>
            <p:nvPr/>
          </p:nvGrpSpPr>
          <p:grpSpPr bwMode="auto">
            <a:xfrm>
              <a:off x="1212" y="8850"/>
              <a:ext cx="3285" cy="2725"/>
              <a:chOff x="1215" y="8850"/>
              <a:chExt cx="3285" cy="2725"/>
            </a:xfrm>
            <a:grpFill/>
          </p:grpSpPr>
          <p:sp>
            <p:nvSpPr>
              <p:cNvPr id="53260" name="Line 17"/>
              <p:cNvSpPr>
                <a:spLocks noChangeShapeType="1"/>
              </p:cNvSpPr>
              <p:nvPr/>
            </p:nvSpPr>
            <p:spPr bwMode="auto">
              <a:xfrm>
                <a:off x="1245" y="8850"/>
                <a:ext cx="0" cy="219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8"/>
              <p:cNvSpPr>
                <a:spLocks noChangeShapeType="1"/>
              </p:cNvSpPr>
              <p:nvPr/>
            </p:nvSpPr>
            <p:spPr bwMode="auto">
              <a:xfrm>
                <a:off x="1215" y="11055"/>
                <a:ext cx="3285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Freeform 19"/>
              <p:cNvSpPr>
                <a:spLocks/>
              </p:cNvSpPr>
              <p:nvPr/>
            </p:nvSpPr>
            <p:spPr bwMode="auto">
              <a:xfrm>
                <a:off x="1605" y="9400"/>
                <a:ext cx="1910" cy="2175"/>
              </a:xfrm>
              <a:custGeom>
                <a:avLst/>
                <a:gdLst>
                  <a:gd name="T0" fmla="*/ 0 w 1910"/>
                  <a:gd name="T1" fmla="*/ 1820 h 2175"/>
                  <a:gd name="T2" fmla="*/ 885 w 1910"/>
                  <a:gd name="T3" fmla="*/ 5 h 2175"/>
                  <a:gd name="T4" fmla="*/ 1755 w 1910"/>
                  <a:gd name="T5" fmla="*/ 1850 h 2175"/>
                  <a:gd name="T6" fmla="*/ 1815 w 1910"/>
                  <a:gd name="T7" fmla="*/ 1955 h 21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0"/>
                  <a:gd name="T13" fmla="*/ 0 h 2175"/>
                  <a:gd name="T14" fmla="*/ 1910 w 1910"/>
                  <a:gd name="T15" fmla="*/ 2175 h 21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0" h="2175">
                    <a:moveTo>
                      <a:pt x="0" y="1820"/>
                    </a:moveTo>
                    <a:cubicBezTo>
                      <a:pt x="296" y="910"/>
                      <a:pt x="593" y="0"/>
                      <a:pt x="885" y="5"/>
                    </a:cubicBezTo>
                    <a:cubicBezTo>
                      <a:pt x="1177" y="10"/>
                      <a:pt x="1600" y="1525"/>
                      <a:pt x="1755" y="1850"/>
                    </a:cubicBezTo>
                    <a:cubicBezTo>
                      <a:pt x="1910" y="2175"/>
                      <a:pt x="1862" y="2065"/>
                      <a:pt x="1815" y="1955"/>
                    </a:cubicBezTo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56" name="Text Box 20"/>
            <p:cNvSpPr txBox="1">
              <a:spLocks noChangeArrowheads="1"/>
            </p:cNvSpPr>
            <p:nvPr/>
          </p:nvSpPr>
          <p:spPr bwMode="auto">
            <a:xfrm>
              <a:off x="612" y="9255"/>
              <a:ext cx="540" cy="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2</a:t>
              </a:r>
              <a:endParaRPr lang="en-GB"/>
            </a:p>
          </p:txBody>
        </p:sp>
        <p:sp>
          <p:nvSpPr>
            <p:cNvPr id="53257" name="Text Box 21"/>
            <p:cNvSpPr txBox="1">
              <a:spLocks noChangeArrowheads="1"/>
            </p:cNvSpPr>
            <p:nvPr/>
          </p:nvSpPr>
          <p:spPr bwMode="auto">
            <a:xfrm>
              <a:off x="1347" y="11205"/>
              <a:ext cx="645" cy="4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1</a:t>
              </a:r>
              <a:endParaRPr lang="en-GB"/>
            </a:p>
          </p:txBody>
        </p:sp>
        <p:sp>
          <p:nvSpPr>
            <p:cNvPr id="53258" name="Text Box 22"/>
            <p:cNvSpPr txBox="1">
              <a:spLocks noChangeArrowheads="1"/>
            </p:cNvSpPr>
            <p:nvPr/>
          </p:nvSpPr>
          <p:spPr bwMode="auto">
            <a:xfrm>
              <a:off x="2967" y="11205"/>
              <a:ext cx="645" cy="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4</a:t>
              </a:r>
              <a:endParaRPr lang="en-GB"/>
            </a:p>
          </p:txBody>
        </p:sp>
        <p:sp>
          <p:nvSpPr>
            <p:cNvPr id="53259" name="Text Box 23"/>
            <p:cNvSpPr txBox="1">
              <a:spLocks noChangeArrowheads="1"/>
            </p:cNvSpPr>
            <p:nvPr/>
          </p:nvSpPr>
          <p:spPr bwMode="auto">
            <a:xfrm>
              <a:off x="1707" y="8760"/>
              <a:ext cx="1650" cy="57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y = f(x)</a:t>
              </a:r>
              <a:endParaRPr lang="en-GB"/>
            </a:p>
          </p:txBody>
        </p:sp>
      </p:grpSp>
      <p:sp>
        <p:nvSpPr>
          <p:cNvPr id="53254" name="Text Box 24"/>
          <p:cNvSpPr txBox="1">
            <a:spLocks noChangeArrowheads="1"/>
          </p:cNvSpPr>
          <p:nvPr/>
        </p:nvSpPr>
        <p:spPr bwMode="auto">
          <a:xfrm>
            <a:off x="684213" y="692150"/>
            <a:ext cx="259238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Multiplying the whole function by a scalar</a:t>
            </a:r>
          </a:p>
          <a:p>
            <a:pPr>
              <a:spcBef>
                <a:spcPct val="50000"/>
              </a:spcBef>
            </a:pPr>
            <a:r>
              <a:rPr lang="en-GB" dirty="0"/>
              <a:t>Stretching on the y axis</a:t>
            </a:r>
          </a:p>
          <a:p>
            <a:pPr>
              <a:spcBef>
                <a:spcPct val="50000"/>
              </a:spcBef>
            </a:pPr>
            <a:r>
              <a:rPr lang="en-GB" dirty="0"/>
              <a:t>(if 0 to 1 contracts)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39552" y="476672"/>
            <a:ext cx="3024336" cy="1872208"/>
          </a:xfrm>
          <a:prstGeom prst="rect">
            <a:avLst/>
          </a:prstGeom>
          <a:solidFill>
            <a:srgbClr val="E7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E543E563-8279-4D13-90DC-279B576F91EF}" type="slidenum">
              <a:rPr lang="en-GB"/>
              <a:pPr/>
              <a:t>41</a:t>
            </a:fld>
            <a:endParaRPr lang="en-GB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468313" y="2472690"/>
            <a:ext cx="5792787" cy="3925570"/>
            <a:chOff x="1797" y="7077"/>
            <a:chExt cx="9123" cy="6182"/>
          </a:xfrm>
          <a:noFill/>
        </p:grpSpPr>
        <p:grpSp>
          <p:nvGrpSpPr>
            <p:cNvPr id="54287" name="Group 5"/>
            <p:cNvGrpSpPr>
              <a:grpSpLocks/>
            </p:cNvGrpSpPr>
            <p:nvPr/>
          </p:nvGrpSpPr>
          <p:grpSpPr bwMode="auto">
            <a:xfrm>
              <a:off x="1797" y="7077"/>
              <a:ext cx="6164" cy="6182"/>
              <a:chOff x="7407" y="12300"/>
              <a:chExt cx="4004" cy="2880"/>
            </a:xfrm>
            <a:grpFill/>
          </p:grpSpPr>
          <p:sp>
            <p:nvSpPr>
              <p:cNvPr id="54289" name="Line 6"/>
              <p:cNvSpPr>
                <a:spLocks noChangeShapeType="1"/>
              </p:cNvSpPr>
              <p:nvPr/>
            </p:nvSpPr>
            <p:spPr bwMode="auto">
              <a:xfrm>
                <a:off x="8038" y="12300"/>
                <a:ext cx="0" cy="219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290" name="Line 7"/>
              <p:cNvSpPr>
                <a:spLocks noChangeShapeType="1"/>
              </p:cNvSpPr>
              <p:nvPr/>
            </p:nvSpPr>
            <p:spPr bwMode="auto">
              <a:xfrm>
                <a:off x="8007" y="14505"/>
                <a:ext cx="3404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291" name="Freeform 8"/>
              <p:cNvSpPr>
                <a:spLocks/>
              </p:cNvSpPr>
              <p:nvPr/>
            </p:nvSpPr>
            <p:spPr bwMode="auto">
              <a:xfrm>
                <a:off x="8216" y="12865"/>
                <a:ext cx="779" cy="2175"/>
              </a:xfrm>
              <a:custGeom>
                <a:avLst/>
                <a:gdLst>
                  <a:gd name="T0" fmla="*/ 0 w 1910"/>
                  <a:gd name="T1" fmla="*/ 1820 h 2175"/>
                  <a:gd name="T2" fmla="*/ 147 w 1910"/>
                  <a:gd name="T3" fmla="*/ 5 h 2175"/>
                  <a:gd name="T4" fmla="*/ 292 w 1910"/>
                  <a:gd name="T5" fmla="*/ 1850 h 2175"/>
                  <a:gd name="T6" fmla="*/ 302 w 1910"/>
                  <a:gd name="T7" fmla="*/ 1955 h 21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0"/>
                  <a:gd name="T13" fmla="*/ 0 h 2175"/>
                  <a:gd name="T14" fmla="*/ 1910 w 1910"/>
                  <a:gd name="T15" fmla="*/ 2175 h 21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0" h="2175">
                    <a:moveTo>
                      <a:pt x="0" y="1820"/>
                    </a:moveTo>
                    <a:cubicBezTo>
                      <a:pt x="296" y="910"/>
                      <a:pt x="593" y="0"/>
                      <a:pt x="885" y="5"/>
                    </a:cubicBezTo>
                    <a:cubicBezTo>
                      <a:pt x="1177" y="10"/>
                      <a:pt x="1600" y="1525"/>
                      <a:pt x="1755" y="1850"/>
                    </a:cubicBezTo>
                    <a:cubicBezTo>
                      <a:pt x="1910" y="2175"/>
                      <a:pt x="1862" y="2065"/>
                      <a:pt x="1815" y="1955"/>
                    </a:cubicBezTo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2" name="Text Box 9"/>
              <p:cNvSpPr txBox="1">
                <a:spLocks noChangeArrowheads="1"/>
              </p:cNvSpPr>
              <p:nvPr/>
            </p:nvSpPr>
            <p:spPr bwMode="auto">
              <a:xfrm>
                <a:off x="7407" y="12705"/>
                <a:ext cx="560" cy="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000"/>
                  <a:t>2</a:t>
                </a:r>
                <a:endParaRPr lang="en-GB"/>
              </a:p>
            </p:txBody>
          </p:sp>
          <p:sp>
            <p:nvSpPr>
              <p:cNvPr id="54293" name="Text Box 10"/>
              <p:cNvSpPr txBox="1">
                <a:spLocks noChangeArrowheads="1"/>
              </p:cNvSpPr>
              <p:nvPr/>
            </p:nvSpPr>
            <p:spPr bwMode="auto">
              <a:xfrm>
                <a:off x="8352" y="14580"/>
                <a:ext cx="413" cy="6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000"/>
                  <a:t>1</a:t>
                </a:r>
                <a:endParaRPr lang="en-GB"/>
              </a:p>
            </p:txBody>
          </p:sp>
          <p:sp>
            <p:nvSpPr>
              <p:cNvPr id="54294" name="Text Box 11"/>
              <p:cNvSpPr txBox="1">
                <a:spLocks noChangeArrowheads="1"/>
              </p:cNvSpPr>
              <p:nvPr/>
            </p:nvSpPr>
            <p:spPr bwMode="auto">
              <a:xfrm>
                <a:off x="9762" y="14655"/>
                <a:ext cx="668" cy="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000"/>
                  <a:t>4</a:t>
                </a:r>
                <a:endParaRPr lang="en-GB"/>
              </a:p>
            </p:txBody>
          </p:sp>
          <p:sp>
            <p:nvSpPr>
              <p:cNvPr id="54295" name="Text Box 12"/>
              <p:cNvSpPr txBox="1">
                <a:spLocks noChangeArrowheads="1"/>
              </p:cNvSpPr>
              <p:nvPr/>
            </p:nvSpPr>
            <p:spPr bwMode="auto">
              <a:xfrm>
                <a:off x="8438" y="12315"/>
                <a:ext cx="1710" cy="317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000"/>
                  <a:t>y = f(3x)</a:t>
                </a:r>
                <a:endParaRPr lang="en-GB"/>
              </a:p>
            </p:txBody>
          </p:sp>
        </p:grpSp>
        <p:sp>
          <p:nvSpPr>
            <p:cNvPr id="54288" name="AutoShape 13"/>
            <p:cNvSpPr>
              <a:spLocks noChangeArrowheads="1"/>
            </p:cNvSpPr>
            <p:nvPr/>
          </p:nvSpPr>
          <p:spPr bwMode="auto">
            <a:xfrm>
              <a:off x="8490" y="8863"/>
              <a:ext cx="2430" cy="786"/>
            </a:xfrm>
            <a:prstGeom prst="leftRightArrow">
              <a:avLst>
                <a:gd name="adj1" fmla="val 50000"/>
                <a:gd name="adj2" fmla="val 61832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77" name="Group 14"/>
          <p:cNvGrpSpPr>
            <a:grpSpLocks/>
          </p:cNvGrpSpPr>
          <p:nvPr/>
        </p:nvGrpSpPr>
        <p:grpSpPr bwMode="auto">
          <a:xfrm>
            <a:off x="4572000" y="260350"/>
            <a:ext cx="4319588" cy="2922588"/>
            <a:chOff x="612" y="8760"/>
            <a:chExt cx="3885" cy="2970"/>
          </a:xfrm>
          <a:noFill/>
        </p:grpSpPr>
        <p:grpSp>
          <p:nvGrpSpPr>
            <p:cNvPr id="54279" name="Group 15"/>
            <p:cNvGrpSpPr>
              <a:grpSpLocks/>
            </p:cNvGrpSpPr>
            <p:nvPr/>
          </p:nvGrpSpPr>
          <p:grpSpPr bwMode="auto">
            <a:xfrm>
              <a:off x="1212" y="8850"/>
              <a:ext cx="3285" cy="2725"/>
              <a:chOff x="1215" y="8850"/>
              <a:chExt cx="3285" cy="2725"/>
            </a:xfrm>
            <a:grpFill/>
          </p:grpSpPr>
          <p:sp>
            <p:nvSpPr>
              <p:cNvPr id="54284" name="Line 16"/>
              <p:cNvSpPr>
                <a:spLocks noChangeShapeType="1"/>
              </p:cNvSpPr>
              <p:nvPr/>
            </p:nvSpPr>
            <p:spPr bwMode="auto">
              <a:xfrm>
                <a:off x="1245" y="8850"/>
                <a:ext cx="0" cy="219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285" name="Line 17"/>
              <p:cNvSpPr>
                <a:spLocks noChangeShapeType="1"/>
              </p:cNvSpPr>
              <p:nvPr/>
            </p:nvSpPr>
            <p:spPr bwMode="auto">
              <a:xfrm>
                <a:off x="1215" y="11055"/>
                <a:ext cx="3285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286" name="Freeform 18"/>
              <p:cNvSpPr>
                <a:spLocks/>
              </p:cNvSpPr>
              <p:nvPr/>
            </p:nvSpPr>
            <p:spPr bwMode="auto">
              <a:xfrm>
                <a:off x="1605" y="9400"/>
                <a:ext cx="1910" cy="2175"/>
              </a:xfrm>
              <a:custGeom>
                <a:avLst/>
                <a:gdLst>
                  <a:gd name="T0" fmla="*/ 0 w 1910"/>
                  <a:gd name="T1" fmla="*/ 1820 h 2175"/>
                  <a:gd name="T2" fmla="*/ 885 w 1910"/>
                  <a:gd name="T3" fmla="*/ 5 h 2175"/>
                  <a:gd name="T4" fmla="*/ 1755 w 1910"/>
                  <a:gd name="T5" fmla="*/ 1850 h 2175"/>
                  <a:gd name="T6" fmla="*/ 1815 w 1910"/>
                  <a:gd name="T7" fmla="*/ 1955 h 21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0"/>
                  <a:gd name="T13" fmla="*/ 0 h 2175"/>
                  <a:gd name="T14" fmla="*/ 1910 w 1910"/>
                  <a:gd name="T15" fmla="*/ 2175 h 21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0" h="2175">
                    <a:moveTo>
                      <a:pt x="0" y="1820"/>
                    </a:moveTo>
                    <a:cubicBezTo>
                      <a:pt x="296" y="910"/>
                      <a:pt x="593" y="0"/>
                      <a:pt x="885" y="5"/>
                    </a:cubicBezTo>
                    <a:cubicBezTo>
                      <a:pt x="1177" y="10"/>
                      <a:pt x="1600" y="1525"/>
                      <a:pt x="1755" y="1850"/>
                    </a:cubicBezTo>
                    <a:cubicBezTo>
                      <a:pt x="1910" y="2175"/>
                      <a:pt x="1862" y="2065"/>
                      <a:pt x="1815" y="1955"/>
                    </a:cubicBezTo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0" name="Text Box 19"/>
            <p:cNvSpPr txBox="1">
              <a:spLocks noChangeArrowheads="1"/>
            </p:cNvSpPr>
            <p:nvPr/>
          </p:nvSpPr>
          <p:spPr bwMode="auto">
            <a:xfrm>
              <a:off x="612" y="9255"/>
              <a:ext cx="540" cy="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2</a:t>
              </a:r>
              <a:endParaRPr lang="en-GB"/>
            </a:p>
          </p:txBody>
        </p:sp>
        <p:sp>
          <p:nvSpPr>
            <p:cNvPr id="54281" name="Text Box 20"/>
            <p:cNvSpPr txBox="1">
              <a:spLocks noChangeArrowheads="1"/>
            </p:cNvSpPr>
            <p:nvPr/>
          </p:nvSpPr>
          <p:spPr bwMode="auto">
            <a:xfrm>
              <a:off x="1347" y="11205"/>
              <a:ext cx="645" cy="4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1</a:t>
              </a:r>
              <a:endParaRPr lang="en-GB"/>
            </a:p>
          </p:txBody>
        </p:sp>
        <p:sp>
          <p:nvSpPr>
            <p:cNvPr id="54282" name="Text Box 21"/>
            <p:cNvSpPr txBox="1">
              <a:spLocks noChangeArrowheads="1"/>
            </p:cNvSpPr>
            <p:nvPr/>
          </p:nvSpPr>
          <p:spPr bwMode="auto">
            <a:xfrm>
              <a:off x="2967" y="11205"/>
              <a:ext cx="645" cy="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4</a:t>
              </a:r>
              <a:endParaRPr lang="en-GB"/>
            </a:p>
          </p:txBody>
        </p:sp>
        <p:sp>
          <p:nvSpPr>
            <p:cNvPr id="54283" name="Text Box 22"/>
            <p:cNvSpPr txBox="1">
              <a:spLocks noChangeArrowheads="1"/>
            </p:cNvSpPr>
            <p:nvPr/>
          </p:nvSpPr>
          <p:spPr bwMode="auto">
            <a:xfrm>
              <a:off x="1707" y="8760"/>
              <a:ext cx="1650" cy="57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y = f(x)</a:t>
              </a:r>
              <a:endParaRPr lang="en-GB"/>
            </a:p>
          </p:txBody>
        </p:sp>
      </p:grpSp>
      <p:sp>
        <p:nvSpPr>
          <p:cNvPr id="54278" name="Text Box 23"/>
          <p:cNvSpPr txBox="1">
            <a:spLocks noChangeArrowheads="1"/>
          </p:cNvSpPr>
          <p:nvPr/>
        </p:nvSpPr>
        <p:spPr bwMode="auto">
          <a:xfrm>
            <a:off x="684213" y="692150"/>
            <a:ext cx="3382962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Multiplying the x by a scalar</a:t>
            </a:r>
          </a:p>
          <a:p>
            <a:pPr>
              <a:spcBef>
                <a:spcPct val="50000"/>
              </a:spcBef>
            </a:pPr>
            <a:r>
              <a:rPr lang="en-GB"/>
              <a:t>Contracting on the  x axis</a:t>
            </a:r>
          </a:p>
          <a:p>
            <a:pPr>
              <a:spcBef>
                <a:spcPct val="50000"/>
              </a:spcBef>
            </a:pPr>
            <a:r>
              <a:rPr lang="en-GB"/>
              <a:t>(if 0 to 1 expands)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9552" y="476672"/>
            <a:ext cx="3024336" cy="1872208"/>
          </a:xfrm>
          <a:prstGeom prst="rect">
            <a:avLst/>
          </a:prstGeom>
          <a:solidFill>
            <a:srgbClr val="E7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D2FE2FB-AD0D-4DE3-B980-E109FF8894D9}" type="slidenum">
              <a:rPr lang="en-GB"/>
              <a:pPr/>
              <a:t>42</a:t>
            </a:fld>
            <a:endParaRPr lang="en-GB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0" y="2636838"/>
            <a:ext cx="6002338" cy="3798887"/>
            <a:chOff x="972" y="1110"/>
            <a:chExt cx="9453" cy="5983"/>
          </a:xfrm>
          <a:noFill/>
        </p:grpSpPr>
        <p:sp>
          <p:nvSpPr>
            <p:cNvPr id="55311" name="Line 5"/>
            <p:cNvSpPr>
              <a:spLocks noChangeShapeType="1"/>
            </p:cNvSpPr>
            <p:nvPr/>
          </p:nvSpPr>
          <p:spPr bwMode="auto">
            <a:xfrm>
              <a:off x="2169" y="1264"/>
              <a:ext cx="0" cy="448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312" name="Line 6"/>
            <p:cNvSpPr>
              <a:spLocks noChangeShapeType="1"/>
            </p:cNvSpPr>
            <p:nvPr/>
          </p:nvSpPr>
          <p:spPr bwMode="auto">
            <a:xfrm>
              <a:off x="2112" y="5774"/>
              <a:ext cx="6240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313" name="Freeform 7"/>
            <p:cNvSpPr>
              <a:spLocks/>
            </p:cNvSpPr>
            <p:nvPr/>
          </p:nvSpPr>
          <p:spPr bwMode="auto">
            <a:xfrm>
              <a:off x="5448" y="2344"/>
              <a:ext cx="3628" cy="4449"/>
            </a:xfrm>
            <a:custGeom>
              <a:avLst/>
              <a:gdLst>
                <a:gd name="T0" fmla="*/ 0 w 1910"/>
                <a:gd name="T1" fmla="*/ 7615 h 2175"/>
                <a:gd name="T2" fmla="*/ 3193 w 1910"/>
                <a:gd name="T3" fmla="*/ 20 h 2175"/>
                <a:gd name="T4" fmla="*/ 6333 w 1910"/>
                <a:gd name="T5" fmla="*/ 7740 h 2175"/>
                <a:gd name="T6" fmla="*/ 6549 w 1910"/>
                <a:gd name="T7" fmla="*/ 8180 h 2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10"/>
                <a:gd name="T13" fmla="*/ 0 h 2175"/>
                <a:gd name="T14" fmla="*/ 1910 w 1910"/>
                <a:gd name="T15" fmla="*/ 2175 h 2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10" h="2175">
                  <a:moveTo>
                    <a:pt x="0" y="1820"/>
                  </a:moveTo>
                  <a:cubicBezTo>
                    <a:pt x="296" y="910"/>
                    <a:pt x="593" y="0"/>
                    <a:pt x="885" y="5"/>
                  </a:cubicBezTo>
                  <a:cubicBezTo>
                    <a:pt x="1177" y="10"/>
                    <a:pt x="1600" y="1525"/>
                    <a:pt x="1755" y="1850"/>
                  </a:cubicBezTo>
                  <a:cubicBezTo>
                    <a:pt x="1910" y="2175"/>
                    <a:pt x="1862" y="2065"/>
                    <a:pt x="1815" y="1955"/>
                  </a:cubicBezTo>
                </a:path>
              </a:pathLst>
            </a:cu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Text Box 8"/>
            <p:cNvSpPr txBox="1">
              <a:spLocks noChangeArrowheads="1"/>
            </p:cNvSpPr>
            <p:nvPr/>
          </p:nvSpPr>
          <p:spPr bwMode="auto">
            <a:xfrm>
              <a:off x="972" y="2123"/>
              <a:ext cx="1026" cy="10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2</a:t>
              </a:r>
              <a:endParaRPr lang="en-GB"/>
            </a:p>
          </p:txBody>
        </p:sp>
        <p:sp>
          <p:nvSpPr>
            <p:cNvPr id="55315" name="Text Box 9"/>
            <p:cNvSpPr txBox="1">
              <a:spLocks noChangeArrowheads="1"/>
            </p:cNvSpPr>
            <p:nvPr/>
          </p:nvSpPr>
          <p:spPr bwMode="auto">
            <a:xfrm>
              <a:off x="2368" y="6111"/>
              <a:ext cx="1225" cy="9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1</a:t>
              </a:r>
              <a:endParaRPr lang="en-GB"/>
            </a:p>
          </p:txBody>
        </p:sp>
        <p:sp>
          <p:nvSpPr>
            <p:cNvPr id="55316" name="Text Box 10"/>
            <p:cNvSpPr txBox="1">
              <a:spLocks noChangeArrowheads="1"/>
            </p:cNvSpPr>
            <p:nvPr/>
          </p:nvSpPr>
          <p:spPr bwMode="auto">
            <a:xfrm>
              <a:off x="3052" y="1110"/>
              <a:ext cx="3134" cy="116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y = f(x) -3</a:t>
              </a:r>
              <a:endParaRPr lang="en-GB"/>
            </a:p>
          </p:txBody>
        </p:sp>
        <p:sp>
          <p:nvSpPr>
            <p:cNvPr id="55317" name="Text Box 11"/>
            <p:cNvSpPr txBox="1">
              <a:spLocks noChangeArrowheads="1"/>
            </p:cNvSpPr>
            <p:nvPr/>
          </p:nvSpPr>
          <p:spPr bwMode="auto">
            <a:xfrm>
              <a:off x="7950" y="5925"/>
              <a:ext cx="705" cy="8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7</a:t>
              </a:r>
              <a:endParaRPr lang="en-GB"/>
            </a:p>
          </p:txBody>
        </p:sp>
        <p:sp>
          <p:nvSpPr>
            <p:cNvPr id="55318" name="AutoShape 12"/>
            <p:cNvSpPr>
              <a:spLocks noChangeArrowheads="1"/>
            </p:cNvSpPr>
            <p:nvPr/>
          </p:nvSpPr>
          <p:spPr bwMode="auto">
            <a:xfrm>
              <a:off x="8835" y="2475"/>
              <a:ext cx="1590" cy="750"/>
            </a:xfrm>
            <a:prstGeom prst="rightArrow">
              <a:avLst>
                <a:gd name="adj1" fmla="val 50000"/>
                <a:gd name="adj2" fmla="val 53000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1" name="Group 13"/>
          <p:cNvGrpSpPr>
            <a:grpSpLocks/>
          </p:cNvGrpSpPr>
          <p:nvPr/>
        </p:nvGrpSpPr>
        <p:grpSpPr bwMode="auto">
          <a:xfrm>
            <a:off x="4572000" y="260350"/>
            <a:ext cx="4319588" cy="2922588"/>
            <a:chOff x="612" y="8760"/>
            <a:chExt cx="3885" cy="2970"/>
          </a:xfrm>
          <a:noFill/>
        </p:grpSpPr>
        <p:grpSp>
          <p:nvGrpSpPr>
            <p:cNvPr id="55303" name="Group 14"/>
            <p:cNvGrpSpPr>
              <a:grpSpLocks/>
            </p:cNvGrpSpPr>
            <p:nvPr/>
          </p:nvGrpSpPr>
          <p:grpSpPr bwMode="auto">
            <a:xfrm>
              <a:off x="1212" y="8850"/>
              <a:ext cx="3285" cy="2725"/>
              <a:chOff x="1215" y="8850"/>
              <a:chExt cx="3285" cy="2725"/>
            </a:xfrm>
            <a:grpFill/>
          </p:grpSpPr>
          <p:sp>
            <p:nvSpPr>
              <p:cNvPr id="55308" name="Line 15"/>
              <p:cNvSpPr>
                <a:spLocks noChangeShapeType="1"/>
              </p:cNvSpPr>
              <p:nvPr/>
            </p:nvSpPr>
            <p:spPr bwMode="auto">
              <a:xfrm>
                <a:off x="1245" y="8850"/>
                <a:ext cx="0" cy="219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09" name="Line 16"/>
              <p:cNvSpPr>
                <a:spLocks noChangeShapeType="1"/>
              </p:cNvSpPr>
              <p:nvPr/>
            </p:nvSpPr>
            <p:spPr bwMode="auto">
              <a:xfrm>
                <a:off x="1215" y="11055"/>
                <a:ext cx="3285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10" name="Freeform 17"/>
              <p:cNvSpPr>
                <a:spLocks/>
              </p:cNvSpPr>
              <p:nvPr/>
            </p:nvSpPr>
            <p:spPr bwMode="auto">
              <a:xfrm>
                <a:off x="1605" y="9400"/>
                <a:ext cx="1910" cy="2175"/>
              </a:xfrm>
              <a:custGeom>
                <a:avLst/>
                <a:gdLst>
                  <a:gd name="T0" fmla="*/ 0 w 1910"/>
                  <a:gd name="T1" fmla="*/ 1820 h 2175"/>
                  <a:gd name="T2" fmla="*/ 885 w 1910"/>
                  <a:gd name="T3" fmla="*/ 5 h 2175"/>
                  <a:gd name="T4" fmla="*/ 1755 w 1910"/>
                  <a:gd name="T5" fmla="*/ 1850 h 2175"/>
                  <a:gd name="T6" fmla="*/ 1815 w 1910"/>
                  <a:gd name="T7" fmla="*/ 1955 h 21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0"/>
                  <a:gd name="T13" fmla="*/ 0 h 2175"/>
                  <a:gd name="T14" fmla="*/ 1910 w 1910"/>
                  <a:gd name="T15" fmla="*/ 2175 h 21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0" h="2175">
                    <a:moveTo>
                      <a:pt x="0" y="1820"/>
                    </a:moveTo>
                    <a:cubicBezTo>
                      <a:pt x="296" y="910"/>
                      <a:pt x="593" y="0"/>
                      <a:pt x="885" y="5"/>
                    </a:cubicBezTo>
                    <a:cubicBezTo>
                      <a:pt x="1177" y="10"/>
                      <a:pt x="1600" y="1525"/>
                      <a:pt x="1755" y="1850"/>
                    </a:cubicBezTo>
                    <a:cubicBezTo>
                      <a:pt x="1910" y="2175"/>
                      <a:pt x="1862" y="2065"/>
                      <a:pt x="1815" y="1955"/>
                    </a:cubicBezTo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04" name="Text Box 18"/>
            <p:cNvSpPr txBox="1">
              <a:spLocks noChangeArrowheads="1"/>
            </p:cNvSpPr>
            <p:nvPr/>
          </p:nvSpPr>
          <p:spPr bwMode="auto">
            <a:xfrm>
              <a:off x="612" y="9255"/>
              <a:ext cx="540" cy="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2</a:t>
              </a:r>
              <a:endParaRPr lang="en-GB"/>
            </a:p>
          </p:txBody>
        </p:sp>
        <p:sp>
          <p:nvSpPr>
            <p:cNvPr id="55305" name="Text Box 19"/>
            <p:cNvSpPr txBox="1">
              <a:spLocks noChangeArrowheads="1"/>
            </p:cNvSpPr>
            <p:nvPr/>
          </p:nvSpPr>
          <p:spPr bwMode="auto">
            <a:xfrm>
              <a:off x="1347" y="11205"/>
              <a:ext cx="645" cy="4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1</a:t>
              </a:r>
              <a:endParaRPr lang="en-GB"/>
            </a:p>
          </p:txBody>
        </p:sp>
        <p:sp>
          <p:nvSpPr>
            <p:cNvPr id="55306" name="Text Box 20"/>
            <p:cNvSpPr txBox="1">
              <a:spLocks noChangeArrowheads="1"/>
            </p:cNvSpPr>
            <p:nvPr/>
          </p:nvSpPr>
          <p:spPr bwMode="auto">
            <a:xfrm>
              <a:off x="2967" y="11205"/>
              <a:ext cx="645" cy="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dirty="0"/>
                <a:t>4</a:t>
              </a:r>
              <a:endParaRPr lang="en-GB" dirty="0"/>
            </a:p>
          </p:txBody>
        </p:sp>
        <p:sp>
          <p:nvSpPr>
            <p:cNvPr id="55307" name="Text Box 21"/>
            <p:cNvSpPr txBox="1">
              <a:spLocks noChangeArrowheads="1"/>
            </p:cNvSpPr>
            <p:nvPr/>
          </p:nvSpPr>
          <p:spPr bwMode="auto">
            <a:xfrm>
              <a:off x="1707" y="8760"/>
              <a:ext cx="1650" cy="57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y = f(x)</a:t>
              </a:r>
              <a:endParaRPr lang="en-GB"/>
            </a:p>
          </p:txBody>
        </p:sp>
      </p:grpSp>
      <p:sp>
        <p:nvSpPr>
          <p:cNvPr id="55302" name="Text Box 22"/>
          <p:cNvSpPr txBox="1">
            <a:spLocks noChangeArrowheads="1"/>
          </p:cNvSpPr>
          <p:nvPr/>
        </p:nvSpPr>
        <p:spPr bwMode="auto">
          <a:xfrm>
            <a:off x="611560" y="692150"/>
            <a:ext cx="3382962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Adding a constant term</a:t>
            </a:r>
          </a:p>
          <a:p>
            <a:pPr>
              <a:spcBef>
                <a:spcPct val="50000"/>
              </a:spcBef>
            </a:pPr>
            <a:r>
              <a:rPr lang="en-GB" dirty="0"/>
              <a:t>Shifts the graph along the x axis + to the left </a:t>
            </a:r>
          </a:p>
          <a:p>
            <a:pPr>
              <a:spcBef>
                <a:spcPct val="50000"/>
              </a:spcBef>
            </a:pPr>
            <a:r>
              <a:rPr lang="en-GB" dirty="0"/>
              <a:t>and –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Transforming the basic sine curve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31840" y="6517853"/>
            <a:ext cx="2895600" cy="34014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3819156-D0B9-4BEF-A10A-41910C8C3074}" type="slidenum">
              <a:rPr lang="en-GB"/>
              <a:pPr>
                <a:defRPr/>
              </a:pPr>
              <a:t>43</a:t>
            </a:fld>
            <a:endParaRPr lang="en-GB"/>
          </a:p>
        </p:txBody>
      </p:sp>
      <p:grpSp>
        <p:nvGrpSpPr>
          <p:cNvPr id="56325" name="Group 6"/>
          <p:cNvGrpSpPr>
            <a:grpSpLocks/>
          </p:cNvGrpSpPr>
          <p:nvPr/>
        </p:nvGrpSpPr>
        <p:grpSpPr bwMode="auto">
          <a:xfrm>
            <a:off x="729294" y="1628775"/>
            <a:ext cx="7874956" cy="4464050"/>
            <a:chOff x="845" y="8763"/>
            <a:chExt cx="10535" cy="5550"/>
          </a:xfrm>
          <a:noFill/>
        </p:grpSpPr>
        <p:sp>
          <p:nvSpPr>
            <p:cNvPr id="56328" name="Text Box 7"/>
            <p:cNvSpPr txBox="1">
              <a:spLocks noChangeArrowheads="1"/>
            </p:cNvSpPr>
            <p:nvPr/>
          </p:nvSpPr>
          <p:spPr bwMode="auto">
            <a:xfrm>
              <a:off x="2564" y="13072"/>
              <a:ext cx="5693" cy="124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 dirty="0"/>
                <a:t>Amplitude</a:t>
              </a:r>
              <a:r>
                <a:rPr lang="en-GB" sz="2000" dirty="0"/>
                <a:t> = 3	</a:t>
              </a:r>
              <a:r>
                <a:rPr lang="en-GB" sz="2000" b="1" dirty="0"/>
                <a:t>period</a:t>
              </a:r>
              <a:r>
                <a:rPr lang="en-GB" sz="2000" dirty="0"/>
                <a:t> = 0.5 = 1/2	</a:t>
              </a:r>
              <a:r>
                <a:rPr lang="en-GB" sz="2000" b="1" dirty="0"/>
                <a:t>frequency</a:t>
              </a:r>
              <a:r>
                <a:rPr lang="en-GB" sz="2000" dirty="0"/>
                <a:t> = 1/period</a:t>
              </a:r>
            </a:p>
            <a:p>
              <a:r>
                <a:rPr lang="en-GB" sz="2000" dirty="0"/>
                <a:t> 		= 1/1/2  = 2</a:t>
              </a:r>
              <a:endParaRPr lang="en-GB" dirty="0"/>
            </a:p>
          </p:txBody>
        </p:sp>
        <p:pic>
          <p:nvPicPr>
            <p:cNvPr id="56329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" y="8827"/>
              <a:ext cx="9030" cy="4065"/>
            </a:xfrm>
            <a:prstGeom prst="rect">
              <a:avLst/>
            </a:prstGeom>
            <a:grpFill/>
            <a:ln w="9525">
              <a:solidFill>
                <a:schemeClr val="accent4"/>
              </a:solidFill>
              <a:miter lim="800000"/>
              <a:headEnd/>
              <a:tailEnd/>
            </a:ln>
          </p:spPr>
        </p:pic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845" y="10741"/>
              <a:ext cx="9135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 flipV="1">
              <a:off x="1947" y="8827"/>
              <a:ext cx="0" cy="406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1571" y="10935"/>
              <a:ext cx="229" cy="8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200"/>
                <a:t>0</a:t>
              </a:r>
              <a:endParaRPr lang="en-GB"/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1205" y="12141"/>
              <a:ext cx="344" cy="9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/>
                <a:t>-3</a:t>
              </a:r>
              <a:endParaRPr lang="en-GB"/>
            </a:p>
          </p:txBody>
        </p:sp>
        <p:sp>
          <p:nvSpPr>
            <p:cNvPr id="56334" name="Text Box 13"/>
            <p:cNvSpPr txBox="1">
              <a:spLocks noChangeArrowheads="1"/>
            </p:cNvSpPr>
            <p:nvPr/>
          </p:nvSpPr>
          <p:spPr bwMode="auto">
            <a:xfrm>
              <a:off x="1296" y="8763"/>
              <a:ext cx="345" cy="9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/>
                <a:t>3</a:t>
              </a:r>
              <a:endParaRPr lang="en-GB"/>
            </a:p>
          </p:txBody>
        </p:sp>
        <p:sp>
          <p:nvSpPr>
            <p:cNvPr id="56335" name="Text Box 14"/>
            <p:cNvSpPr txBox="1">
              <a:spLocks noChangeArrowheads="1"/>
            </p:cNvSpPr>
            <p:nvPr/>
          </p:nvSpPr>
          <p:spPr bwMode="auto">
            <a:xfrm>
              <a:off x="9526" y="10383"/>
              <a:ext cx="1854" cy="10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3sin4</a:t>
              </a:r>
              <a:r>
                <a:rPr lang="en-GB" sz="2000">
                  <a:sym typeface="Symbol" pitchFamily="18" charset="2"/>
                </a:rPr>
                <a:t></a:t>
              </a:r>
              <a:r>
                <a:rPr lang="en-GB" sz="2000"/>
                <a:t>t</a:t>
              </a:r>
              <a:endParaRPr lang="en-GB"/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8201" y="9540"/>
              <a:ext cx="1149" cy="8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Text Box 16"/>
            <p:cNvSpPr txBox="1">
              <a:spLocks noChangeArrowheads="1"/>
            </p:cNvSpPr>
            <p:nvPr/>
          </p:nvSpPr>
          <p:spPr bwMode="auto">
            <a:xfrm>
              <a:off x="5443" y="10893"/>
              <a:ext cx="488" cy="7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54000" bIns="0"/>
            <a:lstStyle/>
            <a:p>
              <a:r>
                <a:rPr lang="en-GB" sz="1200"/>
                <a:t>0.5</a:t>
              </a:r>
              <a:endParaRPr lang="en-GB"/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8963" y="10859"/>
              <a:ext cx="213" cy="7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54000" bIns="0"/>
            <a:lstStyle/>
            <a:p>
              <a:r>
                <a:rPr lang="en-GB" sz="1200"/>
                <a:t>1</a:t>
              </a:r>
              <a:endParaRPr lang="en-GB"/>
            </a:p>
          </p:txBody>
        </p:sp>
      </p:grpSp>
      <p:sp>
        <p:nvSpPr>
          <p:cNvPr id="56326" name="AutoShape 18"/>
          <p:cNvSpPr>
            <a:spLocks noChangeArrowheads="1"/>
          </p:cNvSpPr>
          <p:nvPr/>
        </p:nvSpPr>
        <p:spPr bwMode="auto">
          <a:xfrm>
            <a:off x="6372225" y="4365625"/>
            <a:ext cx="2447925" cy="1439863"/>
          </a:xfrm>
          <a:prstGeom prst="wedgeRectCallout">
            <a:avLst>
              <a:gd name="adj1" fmla="val 13880"/>
              <a:gd name="adj2" fmla="val -127287"/>
            </a:avLst>
          </a:prstGeom>
          <a:solidFill>
            <a:srgbClr val="E7E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/>
              <a:t>Using a 4</a:t>
            </a:r>
            <a:r>
              <a:rPr lang="el-GR">
                <a:cs typeface="Arial" charset="0"/>
              </a:rPr>
              <a:t>π</a:t>
            </a:r>
            <a:r>
              <a:rPr lang="en-GB">
                <a:cs typeface="Arial" charset="0"/>
              </a:rPr>
              <a:t> scalar multiplication makes the curve cross at </a:t>
            </a:r>
          </a:p>
          <a:p>
            <a:pPr algn="ctr"/>
            <a:r>
              <a:rPr lang="en-GB">
                <a:cs typeface="Arial" charset="0"/>
              </a:rPr>
              <a:t>2 </a:t>
            </a:r>
            <a:r>
              <a:rPr lang="el-GR"/>
              <a:t>π</a:t>
            </a:r>
            <a:r>
              <a:rPr lang="en-GB"/>
              <a:t>/4 </a:t>
            </a:r>
            <a:r>
              <a:rPr lang="el-GR"/>
              <a:t>π</a:t>
            </a:r>
            <a:r>
              <a:rPr lang="en-GB"/>
              <a:t> = 0.5</a:t>
            </a:r>
            <a:endParaRPr lang="el-GR"/>
          </a:p>
        </p:txBody>
      </p:sp>
      <p:sp>
        <p:nvSpPr>
          <p:cNvPr id="56327" name="AutoShape 19"/>
          <p:cNvSpPr>
            <a:spLocks noChangeArrowheads="1"/>
          </p:cNvSpPr>
          <p:nvPr/>
        </p:nvSpPr>
        <p:spPr bwMode="auto">
          <a:xfrm>
            <a:off x="5364163" y="1412875"/>
            <a:ext cx="3095625" cy="1008063"/>
          </a:xfrm>
          <a:prstGeom prst="wedgeRectCallout">
            <a:avLst>
              <a:gd name="adj1" fmla="val 14718"/>
              <a:gd name="adj2" fmla="val 104486"/>
            </a:avLst>
          </a:prstGeom>
          <a:solidFill>
            <a:srgbClr val="E7E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/>
              <a:t>Using a factor of 3 outside the function stretches the curve to amplitude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Functions of two values f(x,y)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All the functions we have had here start with a single valued domain but we have dealt with two place predicates and we have dealt with multivalued functions in programming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31840" y="6517853"/>
            <a:ext cx="2895600" cy="34014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88ECC32-DD60-478A-9D40-C5BA5E14F5A7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57350" name="Oval 4"/>
          <p:cNvSpPr>
            <a:spLocks noChangeArrowheads="1"/>
          </p:cNvSpPr>
          <p:nvPr/>
        </p:nvSpPr>
        <p:spPr bwMode="auto">
          <a:xfrm>
            <a:off x="3779838" y="3789363"/>
            <a:ext cx="863600" cy="1079500"/>
          </a:xfrm>
          <a:prstGeom prst="ellipse">
            <a:avLst/>
          </a:prstGeom>
          <a:solidFill>
            <a:srgbClr val="E7E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5"/>
          <p:cNvSpPr>
            <a:spLocks noChangeArrowheads="1"/>
          </p:cNvSpPr>
          <p:nvPr/>
        </p:nvSpPr>
        <p:spPr bwMode="auto">
          <a:xfrm>
            <a:off x="4140200" y="5157788"/>
            <a:ext cx="719138" cy="1008062"/>
          </a:xfrm>
          <a:prstGeom prst="ellipse">
            <a:avLst/>
          </a:prstGeom>
          <a:solidFill>
            <a:srgbClr val="E7E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6"/>
          <p:cNvSpPr>
            <a:spLocks noChangeArrowheads="1"/>
          </p:cNvSpPr>
          <p:nvPr/>
        </p:nvSpPr>
        <p:spPr bwMode="auto">
          <a:xfrm>
            <a:off x="6516688" y="4292600"/>
            <a:ext cx="935037" cy="1441450"/>
          </a:xfrm>
          <a:prstGeom prst="ellipse">
            <a:avLst/>
          </a:prstGeom>
          <a:solidFill>
            <a:srgbClr val="E7E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Freeform 7"/>
          <p:cNvSpPr>
            <a:spLocks/>
          </p:cNvSpPr>
          <p:nvPr/>
        </p:nvSpPr>
        <p:spPr bwMode="auto">
          <a:xfrm>
            <a:off x="4284663" y="3873500"/>
            <a:ext cx="2592387" cy="923925"/>
          </a:xfrm>
          <a:custGeom>
            <a:avLst/>
            <a:gdLst>
              <a:gd name="T0" fmla="*/ 0 w 1633"/>
              <a:gd name="T1" fmla="*/ 894654697 h 582"/>
              <a:gd name="T2" fmla="*/ 2147483647 w 1633"/>
              <a:gd name="T3" fmla="*/ 95765922 h 582"/>
              <a:gd name="T4" fmla="*/ 2147483647 w 1633"/>
              <a:gd name="T5" fmla="*/ 1466730719 h 582"/>
              <a:gd name="T6" fmla="*/ 0 60000 65536"/>
              <a:gd name="T7" fmla="*/ 0 60000 65536"/>
              <a:gd name="T8" fmla="*/ 0 60000 65536"/>
              <a:gd name="T9" fmla="*/ 0 w 1633"/>
              <a:gd name="T10" fmla="*/ 0 h 582"/>
              <a:gd name="T11" fmla="*/ 1633 w 1633"/>
              <a:gd name="T12" fmla="*/ 582 h 5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582">
                <a:moveTo>
                  <a:pt x="0" y="355"/>
                </a:moveTo>
                <a:cubicBezTo>
                  <a:pt x="317" y="177"/>
                  <a:pt x="635" y="0"/>
                  <a:pt x="907" y="38"/>
                </a:cubicBezTo>
                <a:cubicBezTo>
                  <a:pt x="1179" y="76"/>
                  <a:pt x="1512" y="491"/>
                  <a:pt x="1633" y="5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Freeform 8"/>
          <p:cNvSpPr>
            <a:spLocks/>
          </p:cNvSpPr>
          <p:nvPr/>
        </p:nvSpPr>
        <p:spPr bwMode="auto">
          <a:xfrm>
            <a:off x="4500563" y="4868863"/>
            <a:ext cx="2376487" cy="1344612"/>
          </a:xfrm>
          <a:custGeom>
            <a:avLst/>
            <a:gdLst>
              <a:gd name="T0" fmla="*/ 0 w 1497"/>
              <a:gd name="T1" fmla="*/ 1144150579 h 847"/>
              <a:gd name="T2" fmla="*/ 1600297963 w 1497"/>
              <a:gd name="T3" fmla="*/ 1943039186 h 847"/>
              <a:gd name="T4" fmla="*/ 2147483647 w 1497"/>
              <a:gd name="T5" fmla="*/ 0 h 847"/>
              <a:gd name="T6" fmla="*/ 0 60000 65536"/>
              <a:gd name="T7" fmla="*/ 0 60000 65536"/>
              <a:gd name="T8" fmla="*/ 0 60000 65536"/>
              <a:gd name="T9" fmla="*/ 0 w 1497"/>
              <a:gd name="T10" fmla="*/ 0 h 847"/>
              <a:gd name="T11" fmla="*/ 1497 w 1497"/>
              <a:gd name="T12" fmla="*/ 847 h 8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7" h="847">
                <a:moveTo>
                  <a:pt x="0" y="454"/>
                </a:moveTo>
                <a:cubicBezTo>
                  <a:pt x="192" y="650"/>
                  <a:pt x="385" y="847"/>
                  <a:pt x="635" y="771"/>
                </a:cubicBezTo>
                <a:cubicBezTo>
                  <a:pt x="885" y="695"/>
                  <a:pt x="1353" y="129"/>
                  <a:pt x="149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6948488" y="4581525"/>
            <a:ext cx="1150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f(x,y)</a:t>
            </a:r>
          </a:p>
        </p:txBody>
      </p:sp>
      <p:sp>
        <p:nvSpPr>
          <p:cNvPr id="57356" name="Text Box 10"/>
          <p:cNvSpPr txBox="1">
            <a:spLocks noChangeArrowheads="1"/>
          </p:cNvSpPr>
          <p:nvPr/>
        </p:nvSpPr>
        <p:spPr bwMode="auto">
          <a:xfrm>
            <a:off x="3924300" y="42926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x</a:t>
            </a:r>
          </a:p>
        </p:txBody>
      </p:sp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4140200" y="53736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Functions in programming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We use the term in programming when we send parameters into a function method like Calculate Bill which returns the answer </a:t>
            </a:r>
          </a:p>
          <a:p>
            <a:endParaRPr lang="en-GB" smtClean="0"/>
          </a:p>
          <a:p>
            <a:endParaRPr lang="en-GB" smtClean="0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31840" y="6453336"/>
            <a:ext cx="2895600" cy="404664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6B43574-9725-4C4A-80CF-3A69F9CC6CE8}" type="slidenum">
              <a:rPr lang="en-GB"/>
              <a:pPr>
                <a:defRPr/>
              </a:pPr>
              <a:t>45</a:t>
            </a:fld>
            <a:endParaRPr lang="en-GB"/>
          </a:p>
        </p:txBody>
      </p:sp>
      <p:pic>
        <p:nvPicPr>
          <p:cNvPr id="583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352800"/>
            <a:ext cx="5064125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Calling a function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If you want to use a function in programming you must first define what it does and then call it in an appropriate way expecting to do something with the return answer.</a:t>
            </a:r>
          </a:p>
          <a:p>
            <a:r>
              <a:rPr lang="en-GB" smtClean="0"/>
              <a:t>Some methods are really just subroutines like ‘display’ which don’t return any value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8377B05-419C-48BE-8BD3-9BDCDA3DE77A}" type="slidenum">
              <a:rPr lang="en-GB"/>
              <a:pPr>
                <a:defRPr/>
              </a:pPr>
              <a:t>46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F7F8294-7170-4AC9-A9F4-557DB42F6999}" type="slidenum">
              <a:rPr lang="en-GB"/>
              <a:pPr>
                <a:defRPr/>
              </a:pPr>
              <a:t>47</a:t>
            </a:fld>
            <a:endParaRPr lang="en-GB"/>
          </a:p>
        </p:txBody>
      </p:sp>
      <p:pic>
        <p:nvPicPr>
          <p:cNvPr id="60420" name="Picture 4" descr="CarRepai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38"/>
            <a:ext cx="88519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421" name="Group 30"/>
          <p:cNvGrpSpPr>
            <a:grpSpLocks/>
          </p:cNvGrpSpPr>
          <p:nvPr/>
        </p:nvGrpSpPr>
        <p:grpSpPr bwMode="auto">
          <a:xfrm>
            <a:off x="5435600" y="692150"/>
            <a:ext cx="3744913" cy="2592388"/>
            <a:chOff x="3424" y="436"/>
            <a:chExt cx="2359" cy="1633"/>
          </a:xfrm>
        </p:grpSpPr>
        <p:sp>
          <p:nvSpPr>
            <p:cNvPr id="60440" name="Oval 5"/>
            <p:cNvSpPr>
              <a:spLocks noChangeArrowheads="1"/>
            </p:cNvSpPr>
            <p:nvPr/>
          </p:nvSpPr>
          <p:spPr bwMode="auto">
            <a:xfrm>
              <a:off x="3470" y="482"/>
              <a:ext cx="544" cy="680"/>
            </a:xfrm>
            <a:prstGeom prst="ellipse">
              <a:avLst/>
            </a:prstGeom>
            <a:solidFill>
              <a:srgbClr val="E7E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1" name="Oval 6"/>
            <p:cNvSpPr>
              <a:spLocks noChangeArrowheads="1"/>
            </p:cNvSpPr>
            <p:nvPr/>
          </p:nvSpPr>
          <p:spPr bwMode="auto">
            <a:xfrm>
              <a:off x="3697" y="1344"/>
              <a:ext cx="453" cy="635"/>
            </a:xfrm>
            <a:prstGeom prst="ellipse">
              <a:avLst/>
            </a:prstGeom>
            <a:solidFill>
              <a:srgbClr val="E7E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2" name="Oval 7"/>
            <p:cNvSpPr>
              <a:spLocks noChangeArrowheads="1"/>
            </p:cNvSpPr>
            <p:nvPr/>
          </p:nvSpPr>
          <p:spPr bwMode="auto">
            <a:xfrm>
              <a:off x="5194" y="799"/>
              <a:ext cx="589" cy="908"/>
            </a:xfrm>
            <a:prstGeom prst="ellipse">
              <a:avLst/>
            </a:prstGeom>
            <a:solidFill>
              <a:srgbClr val="E7E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3" name="Freeform 8"/>
            <p:cNvSpPr>
              <a:spLocks/>
            </p:cNvSpPr>
            <p:nvPr/>
          </p:nvSpPr>
          <p:spPr bwMode="auto">
            <a:xfrm>
              <a:off x="3788" y="535"/>
              <a:ext cx="1633" cy="582"/>
            </a:xfrm>
            <a:custGeom>
              <a:avLst/>
              <a:gdLst>
                <a:gd name="T0" fmla="*/ 0 w 1633"/>
                <a:gd name="T1" fmla="*/ 355 h 582"/>
                <a:gd name="T2" fmla="*/ 907 w 1633"/>
                <a:gd name="T3" fmla="*/ 38 h 582"/>
                <a:gd name="T4" fmla="*/ 1633 w 1633"/>
                <a:gd name="T5" fmla="*/ 582 h 582"/>
                <a:gd name="T6" fmla="*/ 0 60000 65536"/>
                <a:gd name="T7" fmla="*/ 0 60000 65536"/>
                <a:gd name="T8" fmla="*/ 0 60000 65536"/>
                <a:gd name="T9" fmla="*/ 0 w 1633"/>
                <a:gd name="T10" fmla="*/ 0 h 582"/>
                <a:gd name="T11" fmla="*/ 1633 w 1633"/>
                <a:gd name="T12" fmla="*/ 582 h 5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582">
                  <a:moveTo>
                    <a:pt x="0" y="355"/>
                  </a:moveTo>
                  <a:cubicBezTo>
                    <a:pt x="317" y="177"/>
                    <a:pt x="635" y="0"/>
                    <a:pt x="907" y="38"/>
                  </a:cubicBezTo>
                  <a:cubicBezTo>
                    <a:pt x="1179" y="76"/>
                    <a:pt x="1512" y="491"/>
                    <a:pt x="1633" y="5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Freeform 9"/>
            <p:cNvSpPr>
              <a:spLocks/>
            </p:cNvSpPr>
            <p:nvPr/>
          </p:nvSpPr>
          <p:spPr bwMode="auto">
            <a:xfrm>
              <a:off x="3924" y="1162"/>
              <a:ext cx="1497" cy="847"/>
            </a:xfrm>
            <a:custGeom>
              <a:avLst/>
              <a:gdLst>
                <a:gd name="T0" fmla="*/ 0 w 1497"/>
                <a:gd name="T1" fmla="*/ 454 h 847"/>
                <a:gd name="T2" fmla="*/ 635 w 1497"/>
                <a:gd name="T3" fmla="*/ 771 h 847"/>
                <a:gd name="T4" fmla="*/ 1497 w 1497"/>
                <a:gd name="T5" fmla="*/ 0 h 847"/>
                <a:gd name="T6" fmla="*/ 0 60000 65536"/>
                <a:gd name="T7" fmla="*/ 0 60000 65536"/>
                <a:gd name="T8" fmla="*/ 0 60000 65536"/>
                <a:gd name="T9" fmla="*/ 0 w 1497"/>
                <a:gd name="T10" fmla="*/ 0 h 847"/>
                <a:gd name="T11" fmla="*/ 1497 w 1497"/>
                <a:gd name="T12" fmla="*/ 847 h 8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7" h="847">
                  <a:moveTo>
                    <a:pt x="0" y="454"/>
                  </a:moveTo>
                  <a:cubicBezTo>
                    <a:pt x="192" y="650"/>
                    <a:pt x="385" y="847"/>
                    <a:pt x="635" y="771"/>
                  </a:cubicBezTo>
                  <a:cubicBezTo>
                    <a:pt x="885" y="695"/>
                    <a:pt x="1353" y="129"/>
                    <a:pt x="149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Text Box 10"/>
            <p:cNvSpPr txBox="1">
              <a:spLocks noChangeArrowheads="1"/>
            </p:cNvSpPr>
            <p:nvPr/>
          </p:nvSpPr>
          <p:spPr bwMode="auto">
            <a:xfrm>
              <a:off x="5375" y="1207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bill</a:t>
              </a:r>
            </a:p>
          </p:txBody>
        </p:sp>
        <p:sp>
          <p:nvSpPr>
            <p:cNvPr id="60446" name="Text Box 11"/>
            <p:cNvSpPr txBox="1">
              <a:spLocks noChangeArrowheads="1"/>
            </p:cNvSpPr>
            <p:nvPr/>
          </p:nvSpPr>
          <p:spPr bwMode="auto">
            <a:xfrm>
              <a:off x="3424" y="663"/>
              <a:ext cx="4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/>
                <a:t>parts</a:t>
              </a:r>
            </a:p>
          </p:txBody>
        </p:sp>
        <p:sp>
          <p:nvSpPr>
            <p:cNvPr id="60447" name="Text Box 12"/>
            <p:cNvSpPr txBox="1">
              <a:spLocks noChangeArrowheads="1"/>
            </p:cNvSpPr>
            <p:nvPr/>
          </p:nvSpPr>
          <p:spPr bwMode="auto">
            <a:xfrm>
              <a:off x="3561" y="1480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hours</a:t>
              </a:r>
            </a:p>
          </p:txBody>
        </p:sp>
        <p:sp>
          <p:nvSpPr>
            <p:cNvPr id="60448" name="Line 21"/>
            <p:cNvSpPr>
              <a:spLocks noChangeShapeType="1"/>
            </p:cNvSpPr>
            <p:nvPr/>
          </p:nvSpPr>
          <p:spPr bwMode="auto">
            <a:xfrm>
              <a:off x="4468" y="436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449" name="Line 22"/>
            <p:cNvSpPr>
              <a:spLocks noChangeShapeType="1"/>
            </p:cNvSpPr>
            <p:nvPr/>
          </p:nvSpPr>
          <p:spPr bwMode="auto">
            <a:xfrm flipH="1">
              <a:off x="4513" y="572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450" name="Line 23"/>
            <p:cNvSpPr>
              <a:spLocks noChangeShapeType="1"/>
            </p:cNvSpPr>
            <p:nvPr/>
          </p:nvSpPr>
          <p:spPr bwMode="auto">
            <a:xfrm>
              <a:off x="4513" y="175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451" name="Line 24"/>
            <p:cNvSpPr>
              <a:spLocks noChangeShapeType="1"/>
            </p:cNvSpPr>
            <p:nvPr/>
          </p:nvSpPr>
          <p:spPr bwMode="auto">
            <a:xfrm flipH="1">
              <a:off x="4558" y="1887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22" name="Group 31"/>
          <p:cNvGrpSpPr>
            <a:grpSpLocks/>
          </p:cNvGrpSpPr>
          <p:nvPr/>
        </p:nvGrpSpPr>
        <p:grpSpPr bwMode="auto">
          <a:xfrm>
            <a:off x="5435600" y="3789363"/>
            <a:ext cx="3673475" cy="2519362"/>
            <a:chOff x="3424" y="2387"/>
            <a:chExt cx="2314" cy="1587"/>
          </a:xfrm>
        </p:grpSpPr>
        <p:sp>
          <p:nvSpPr>
            <p:cNvPr id="60428" name="Oval 13"/>
            <p:cNvSpPr>
              <a:spLocks noChangeArrowheads="1"/>
            </p:cNvSpPr>
            <p:nvPr/>
          </p:nvSpPr>
          <p:spPr bwMode="auto">
            <a:xfrm>
              <a:off x="3424" y="2387"/>
              <a:ext cx="544" cy="680"/>
            </a:xfrm>
            <a:prstGeom prst="ellipse">
              <a:avLst/>
            </a:prstGeom>
            <a:solidFill>
              <a:srgbClr val="E7E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9" name="Oval 14"/>
            <p:cNvSpPr>
              <a:spLocks noChangeArrowheads="1"/>
            </p:cNvSpPr>
            <p:nvPr/>
          </p:nvSpPr>
          <p:spPr bwMode="auto">
            <a:xfrm>
              <a:off x="3651" y="3249"/>
              <a:ext cx="453" cy="635"/>
            </a:xfrm>
            <a:prstGeom prst="ellipse">
              <a:avLst/>
            </a:prstGeom>
            <a:solidFill>
              <a:srgbClr val="E7E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Oval 15"/>
            <p:cNvSpPr>
              <a:spLocks noChangeArrowheads="1"/>
            </p:cNvSpPr>
            <p:nvPr/>
          </p:nvSpPr>
          <p:spPr bwMode="auto">
            <a:xfrm>
              <a:off x="5148" y="2704"/>
              <a:ext cx="589" cy="908"/>
            </a:xfrm>
            <a:prstGeom prst="ellipse">
              <a:avLst/>
            </a:prstGeom>
            <a:solidFill>
              <a:srgbClr val="E7E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1" name="Freeform 16"/>
            <p:cNvSpPr>
              <a:spLocks/>
            </p:cNvSpPr>
            <p:nvPr/>
          </p:nvSpPr>
          <p:spPr bwMode="auto">
            <a:xfrm>
              <a:off x="3742" y="2440"/>
              <a:ext cx="1633" cy="582"/>
            </a:xfrm>
            <a:custGeom>
              <a:avLst/>
              <a:gdLst>
                <a:gd name="T0" fmla="*/ 0 w 1633"/>
                <a:gd name="T1" fmla="*/ 355 h 582"/>
                <a:gd name="T2" fmla="*/ 907 w 1633"/>
                <a:gd name="T3" fmla="*/ 38 h 582"/>
                <a:gd name="T4" fmla="*/ 1633 w 1633"/>
                <a:gd name="T5" fmla="*/ 582 h 582"/>
                <a:gd name="T6" fmla="*/ 0 60000 65536"/>
                <a:gd name="T7" fmla="*/ 0 60000 65536"/>
                <a:gd name="T8" fmla="*/ 0 60000 65536"/>
                <a:gd name="T9" fmla="*/ 0 w 1633"/>
                <a:gd name="T10" fmla="*/ 0 h 582"/>
                <a:gd name="T11" fmla="*/ 1633 w 1633"/>
                <a:gd name="T12" fmla="*/ 582 h 5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582">
                  <a:moveTo>
                    <a:pt x="0" y="355"/>
                  </a:moveTo>
                  <a:cubicBezTo>
                    <a:pt x="317" y="177"/>
                    <a:pt x="635" y="0"/>
                    <a:pt x="907" y="38"/>
                  </a:cubicBezTo>
                  <a:cubicBezTo>
                    <a:pt x="1179" y="76"/>
                    <a:pt x="1512" y="491"/>
                    <a:pt x="1633" y="5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Freeform 17"/>
            <p:cNvSpPr>
              <a:spLocks/>
            </p:cNvSpPr>
            <p:nvPr/>
          </p:nvSpPr>
          <p:spPr bwMode="auto">
            <a:xfrm>
              <a:off x="3878" y="3067"/>
              <a:ext cx="1497" cy="847"/>
            </a:xfrm>
            <a:custGeom>
              <a:avLst/>
              <a:gdLst>
                <a:gd name="T0" fmla="*/ 0 w 1497"/>
                <a:gd name="T1" fmla="*/ 454 h 847"/>
                <a:gd name="T2" fmla="*/ 635 w 1497"/>
                <a:gd name="T3" fmla="*/ 771 h 847"/>
                <a:gd name="T4" fmla="*/ 1497 w 1497"/>
                <a:gd name="T5" fmla="*/ 0 h 847"/>
                <a:gd name="T6" fmla="*/ 0 60000 65536"/>
                <a:gd name="T7" fmla="*/ 0 60000 65536"/>
                <a:gd name="T8" fmla="*/ 0 60000 65536"/>
                <a:gd name="T9" fmla="*/ 0 w 1497"/>
                <a:gd name="T10" fmla="*/ 0 h 847"/>
                <a:gd name="T11" fmla="*/ 1497 w 1497"/>
                <a:gd name="T12" fmla="*/ 847 h 8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7" h="847">
                  <a:moveTo>
                    <a:pt x="0" y="454"/>
                  </a:moveTo>
                  <a:cubicBezTo>
                    <a:pt x="192" y="650"/>
                    <a:pt x="385" y="847"/>
                    <a:pt x="635" y="771"/>
                  </a:cubicBezTo>
                  <a:cubicBezTo>
                    <a:pt x="885" y="695"/>
                    <a:pt x="1353" y="129"/>
                    <a:pt x="149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Text Box 18"/>
            <p:cNvSpPr txBox="1">
              <a:spLocks noChangeArrowheads="1"/>
            </p:cNvSpPr>
            <p:nvPr/>
          </p:nvSpPr>
          <p:spPr bwMode="auto">
            <a:xfrm>
              <a:off x="5420" y="2886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b</a:t>
              </a:r>
            </a:p>
          </p:txBody>
        </p:sp>
        <p:sp>
          <p:nvSpPr>
            <p:cNvPr id="60434" name="Text Box 19"/>
            <p:cNvSpPr txBox="1">
              <a:spLocks noChangeArrowheads="1"/>
            </p:cNvSpPr>
            <p:nvPr/>
          </p:nvSpPr>
          <p:spPr bwMode="auto">
            <a:xfrm>
              <a:off x="3515" y="2704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p</a:t>
              </a:r>
            </a:p>
          </p:txBody>
        </p:sp>
        <p:sp>
          <p:nvSpPr>
            <p:cNvPr id="60435" name="Text Box 20"/>
            <p:cNvSpPr txBox="1">
              <a:spLocks noChangeArrowheads="1"/>
            </p:cNvSpPr>
            <p:nvPr/>
          </p:nvSpPr>
          <p:spPr bwMode="auto">
            <a:xfrm>
              <a:off x="3651" y="3385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h</a:t>
              </a:r>
            </a:p>
          </p:txBody>
        </p:sp>
        <p:sp>
          <p:nvSpPr>
            <p:cNvPr id="60436" name="Line 25"/>
            <p:cNvSpPr>
              <a:spLocks noChangeShapeType="1"/>
            </p:cNvSpPr>
            <p:nvPr/>
          </p:nvSpPr>
          <p:spPr bwMode="auto">
            <a:xfrm>
              <a:off x="4604" y="238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437" name="Line 26"/>
            <p:cNvSpPr>
              <a:spLocks noChangeShapeType="1"/>
            </p:cNvSpPr>
            <p:nvPr/>
          </p:nvSpPr>
          <p:spPr bwMode="auto">
            <a:xfrm flipH="1">
              <a:off x="4649" y="2523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438" name="Line 27"/>
            <p:cNvSpPr>
              <a:spLocks noChangeShapeType="1"/>
            </p:cNvSpPr>
            <p:nvPr/>
          </p:nvSpPr>
          <p:spPr bwMode="auto">
            <a:xfrm>
              <a:off x="4422" y="3656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439" name="Line 28"/>
            <p:cNvSpPr>
              <a:spLocks noChangeShapeType="1"/>
            </p:cNvSpPr>
            <p:nvPr/>
          </p:nvSpPr>
          <p:spPr bwMode="auto">
            <a:xfrm flipH="1">
              <a:off x="4467" y="3792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6516688" y="14843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calculateBill</a:t>
            </a:r>
          </a:p>
        </p:txBody>
      </p:sp>
      <p:sp>
        <p:nvSpPr>
          <p:cNvPr id="60424" name="Line 33"/>
          <p:cNvSpPr>
            <a:spLocks noChangeShapeType="1"/>
          </p:cNvSpPr>
          <p:nvPr/>
        </p:nvSpPr>
        <p:spPr bwMode="auto">
          <a:xfrm flipH="1">
            <a:off x="7235825" y="20605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0425" name="Line 34"/>
          <p:cNvSpPr>
            <a:spLocks noChangeShapeType="1"/>
          </p:cNvSpPr>
          <p:nvPr/>
        </p:nvSpPr>
        <p:spPr bwMode="auto">
          <a:xfrm flipH="1">
            <a:off x="7164388" y="50133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0426" name="Text Box 35"/>
          <p:cNvSpPr txBox="1">
            <a:spLocks noChangeArrowheads="1"/>
          </p:cNvSpPr>
          <p:nvPr/>
        </p:nvSpPr>
        <p:spPr bwMode="auto">
          <a:xfrm>
            <a:off x="6804025" y="18446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bill</a:t>
            </a:r>
          </a:p>
        </p:txBody>
      </p:sp>
      <p:sp>
        <p:nvSpPr>
          <p:cNvPr id="60427" name="Text Box 36"/>
          <p:cNvSpPr txBox="1">
            <a:spLocks noChangeArrowheads="1"/>
          </p:cNvSpPr>
          <p:nvPr/>
        </p:nvSpPr>
        <p:spPr bwMode="auto">
          <a:xfrm>
            <a:off x="5508625" y="479742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(p+h*20)*1.175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C 0.00139 0.01412 0.00191 0.03102 0.00816 0.04282 C 0.00816 0.04328 0.00799 0.06782 0.00487 0.07523 C 0.00296 0.07986 -0.00156 0.08819 -0.00156 0.08819 C -0.00468 0.10555 -0.01562 0.12083 -0.021 0.1375 C -0.02638 0.15393 -0.01579 0.13032 -0.02899 0.15694 C -0.03003 0.15902 -0.03229 0.16342 -0.03229 0.16342 C -0.0342 0.17152 -0.03819 0.17685 -0.04027 0.18495 C -0.04375 0.19768 -0.04687 0.21065 -0.05 0.22361 C -0.05208 0.24375 -0.05434 0.26828 -0.06284 0.28588 C -0.06579 0.30069 -0.071 0.32291 -0.07743 0.33541 C -0.08107 0.35092 -0.07864 0.34467 -0.08385 0.35486 C -0.08333 0.38842 -0.08333 0.42222 -0.08229 0.45578 C -0.08211 0.46111 -0.07569 0.47847 -0.07257 0.48171 C -0.06875 0.48565 -0.05954 0.48657 -0.05486 0.48819 C -0.05086 0.5074 -0.03732 0.53125 -0.02257 0.5375 C -0.00746 0.55115 0.0158 0.5375 0.0323 0.53102 C 0.05452 0.52222 0.01997 0.5368 0.04688 0.52685 C 0.05018 0.52569 0.05643 0.52245 0.05643 0.52245 C 0.06632 0.50301 0.05296 0.52639 0.06459 0.51389 C 0.06841 0.50995 0.06737 0.50602 0.06945 0.50092 C 0.07136 0.49652 0.07587 0.48819 0.07587 0.48819 C 0.07969 0.47222 0.07743 0.47916 0.0823 0.46666 C 0.08421 0.45625 0.08594 0.44722 0.08716 0.43657 C 0.08872 0.40532 0.08976 0.40463 0.08716 0.37199 C 0.08664 0.36527 0.08438 0.36504 0.0823 0.35902 C 0.08091 0.35486 0.079 0.34606 0.079 0.34606 C 0.07761 0.31643 0.07518 0.28912 0.07101 0.26018 C 0.06789 0.21342 0.06129 0.17083 0.04514 0.12893 C 0.04306 0.11736 0.03907 0.10625 0.03716 0.09444 C 0.03542 0.08333 0.03368 0.07361 0.029 0.06435 C 0.02518 0.04884 0.02969 0.06828 0.02587 0.03657 C 0.02448 0.02477 0.01893 0.01342 0.01615 0.00208 C 0.01667 -1.48148E-6 0.01771 -0.0044 0.01771 -0.0044 " pathEditMode="relative" ptsTypes="fffffffffffffffffffffffffffffffffA">
                                      <p:cBhvr>
                                        <p:cTn id="6" dur="50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Go to the correct tutorial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r>
              <a:rPr lang="en-GB" dirty="0" smtClean="0">
                <a:sym typeface="Wingdings" pitchFamily="2" charset="2"/>
              </a:rPr>
              <a:t>Do go to a tutorial </a:t>
            </a:r>
          </a:p>
          <a:p>
            <a:r>
              <a:rPr lang="en-GB" dirty="0" smtClean="0">
                <a:sym typeface="Wingdings" pitchFamily="2" charset="2"/>
              </a:rPr>
              <a:t>Finish functions tutorial questions from notes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Complete at home if no time to finish in tutorial</a:t>
            </a:r>
          </a:p>
          <a:p>
            <a:r>
              <a:rPr lang="en-GB" dirty="0" smtClean="0">
                <a:sym typeface="Wingdings" pitchFamily="2" charset="2"/>
              </a:rPr>
              <a:t>Keep tutorial work to help revise for exam at end of course and to help with assignment …</a:t>
            </a:r>
          </a:p>
          <a:p>
            <a:r>
              <a:rPr lang="en-GB" dirty="0" smtClean="0">
                <a:sym typeface="Wingdings" pitchFamily="2" charset="2"/>
              </a:rPr>
              <a:t>Attendance is being monitored … make the most of </a:t>
            </a:r>
            <a:r>
              <a:rPr lang="en-GB" smtClean="0">
                <a:sym typeface="Wingdings" pitchFamily="2" charset="2"/>
              </a:rPr>
              <a:t>the timetabled </a:t>
            </a:r>
            <a:r>
              <a:rPr lang="en-GB" dirty="0" smtClean="0">
                <a:sym typeface="Wingdings" pitchFamily="2" charset="2"/>
              </a:rPr>
              <a:t>sessions you have this term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88D7175-FE47-4FEC-A2DC-D4E7FE4571BC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0033CC"/>
                </a:solidFill>
              </a:rPr>
              <a:t>Special</a:t>
            </a:r>
            <a:r>
              <a:rPr lang="en-GB" smtClean="0"/>
              <a:t> Mappings with 4 rules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25344"/>
            <a:ext cx="2895600" cy="28820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65C390-C0BB-48B8-B041-D088EDD4819D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205038"/>
            <a:ext cx="2951162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9750" y="4437063"/>
            <a:ext cx="79200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  <a:tabLst>
                <a:tab pos="530225" algn="l"/>
              </a:tabLst>
            </a:pPr>
            <a:r>
              <a:rPr lang="en-GB" sz="2800">
                <a:solidFill>
                  <a:srgbClr val="002060"/>
                </a:solidFill>
              </a:rPr>
              <a:t>	Every passenger has a destination</a:t>
            </a:r>
          </a:p>
          <a:p>
            <a:pPr>
              <a:buFont typeface="Wingdings" pitchFamily="2" charset="2"/>
              <a:buChar char="v"/>
              <a:tabLst>
                <a:tab pos="530225" algn="l"/>
              </a:tabLst>
            </a:pPr>
            <a:r>
              <a:rPr lang="en-GB" sz="2800">
                <a:solidFill>
                  <a:srgbClr val="002060"/>
                </a:solidFill>
              </a:rPr>
              <a:t>	Some destinations don’t have any visitors</a:t>
            </a:r>
          </a:p>
          <a:p>
            <a:pPr>
              <a:buFont typeface="Wingdings" pitchFamily="2" charset="2"/>
              <a:buChar char="v"/>
              <a:tabLst>
                <a:tab pos="530225" algn="l"/>
              </a:tabLst>
            </a:pPr>
            <a:r>
              <a:rPr lang="en-GB" sz="2800">
                <a:solidFill>
                  <a:srgbClr val="002060"/>
                </a:solidFill>
              </a:rPr>
              <a:t>	No passenger goes to 2 destinations</a:t>
            </a:r>
          </a:p>
          <a:p>
            <a:pPr>
              <a:buFont typeface="Wingdings" pitchFamily="2" charset="2"/>
              <a:buChar char="v"/>
              <a:tabLst>
                <a:tab pos="530225" algn="l"/>
              </a:tabLst>
            </a:pPr>
            <a:r>
              <a:rPr lang="en-GB" sz="2800">
                <a:solidFill>
                  <a:srgbClr val="002060"/>
                </a:solidFill>
              </a:rPr>
              <a:t>	Many visitors can go to the same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Definition of a Function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Every element of the domain must be sent to an element in the co-domain.</a:t>
            </a:r>
          </a:p>
          <a:p>
            <a:r>
              <a:rPr lang="en-GB" smtClean="0"/>
              <a:t>Some elements of the co-domain may fail to have any element of the domain sent to them.  </a:t>
            </a:r>
          </a:p>
          <a:p>
            <a:r>
              <a:rPr lang="en-GB" smtClean="0"/>
              <a:t>No element of the domain is sent to more than one element of the co-domain.</a:t>
            </a:r>
          </a:p>
          <a:p>
            <a:r>
              <a:rPr lang="en-GB" smtClean="0"/>
              <a:t>Elements of the co-domain may have more than one element of the domain sent to them	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520259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09270-3429-4320-8371-ADDD15893EAF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24"/>
          <p:cNvSpPr>
            <a:spLocks noChangeArrowheads="1"/>
          </p:cNvSpPr>
          <p:nvPr/>
        </p:nvSpPr>
        <p:spPr bwMode="auto">
          <a:xfrm>
            <a:off x="6162675" y="2794000"/>
            <a:ext cx="1063625" cy="16462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Function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84313"/>
            <a:ext cx="8153400" cy="4611687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b="1" smtClean="0"/>
              <a:t>Let f be a function from set A to set B </a:t>
            </a:r>
          </a:p>
          <a:p>
            <a:pPr>
              <a:buFontTx/>
              <a:buNone/>
            </a:pPr>
            <a:r>
              <a:rPr lang="en-GB" sz="2800" b="1" smtClean="0"/>
              <a:t>i.e.  f:A</a:t>
            </a:r>
            <a:r>
              <a:rPr lang="en-GB" sz="2800" b="1" smtClean="0">
                <a:sym typeface="Symbol" pitchFamily="18" charset="2"/>
              </a:rPr>
              <a:t></a:t>
            </a:r>
            <a:r>
              <a:rPr lang="en-GB" sz="2800" b="1" smtClean="0"/>
              <a:t>B</a:t>
            </a:r>
            <a:r>
              <a:rPr lang="en-GB" sz="2800" smtClean="0"/>
              <a:t> 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0" y="3141663"/>
            <a:ext cx="1476375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ONTO</a:t>
            </a:r>
          </a:p>
          <a:p>
            <a:pPr>
              <a:spcBef>
                <a:spcPct val="50000"/>
              </a:spcBef>
            </a:pPr>
            <a:r>
              <a:rPr lang="en-GB"/>
              <a:t>ran f </a:t>
            </a:r>
          </a:p>
          <a:p>
            <a:pPr>
              <a:spcBef>
                <a:spcPct val="50000"/>
              </a:spcBef>
            </a:pPr>
            <a:r>
              <a:rPr lang="en-GB"/>
              <a:t>= codomain</a:t>
            </a:r>
          </a:p>
        </p:txBody>
      </p:sp>
      <p:sp>
        <p:nvSpPr>
          <p:cNvPr id="1032" name="Oval 13"/>
          <p:cNvSpPr>
            <a:spLocks noChangeArrowheads="1"/>
          </p:cNvSpPr>
          <p:nvPr/>
        </p:nvSpPr>
        <p:spPr bwMode="auto">
          <a:xfrm>
            <a:off x="5148263" y="6229350"/>
            <a:ext cx="3452812" cy="584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3588"/>
            <a:ext cx="3251200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Arc 15"/>
          <p:cNvSpPr>
            <a:spLocks/>
          </p:cNvSpPr>
          <p:nvPr/>
        </p:nvSpPr>
        <p:spPr bwMode="auto">
          <a:xfrm>
            <a:off x="3851275" y="4652963"/>
            <a:ext cx="2736850" cy="165576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019925" y="5868988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FF3300"/>
                </a:solidFill>
              </a:rPr>
              <a:t>range</a:t>
            </a:r>
          </a:p>
        </p:txBody>
      </p:sp>
      <p:sp>
        <p:nvSpPr>
          <p:cNvPr id="1036" name="Text Box 17"/>
          <p:cNvSpPr txBox="1">
            <a:spLocks noChangeArrowheads="1"/>
          </p:cNvSpPr>
          <p:nvPr/>
        </p:nvSpPr>
        <p:spPr bwMode="auto">
          <a:xfrm>
            <a:off x="4356100" y="58054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codomain</a:t>
            </a:r>
          </a:p>
        </p:txBody>
      </p:sp>
      <p:sp>
        <p:nvSpPr>
          <p:cNvPr id="1037" name="Arc 18"/>
          <p:cNvSpPr>
            <a:spLocks/>
          </p:cNvSpPr>
          <p:nvPr/>
        </p:nvSpPr>
        <p:spPr bwMode="auto">
          <a:xfrm>
            <a:off x="3708400" y="4724400"/>
            <a:ext cx="2682875" cy="1752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8" name="Arc 19"/>
          <p:cNvSpPr>
            <a:spLocks/>
          </p:cNvSpPr>
          <p:nvPr/>
        </p:nvSpPr>
        <p:spPr bwMode="auto">
          <a:xfrm>
            <a:off x="3708400" y="4581525"/>
            <a:ext cx="3325813" cy="19478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Oval 23"/>
          <p:cNvSpPr>
            <a:spLocks noChangeArrowheads="1"/>
          </p:cNvSpPr>
          <p:nvPr/>
        </p:nvSpPr>
        <p:spPr bwMode="auto">
          <a:xfrm>
            <a:off x="1631950" y="2794000"/>
            <a:ext cx="1063625" cy="1646238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" name="Oval 25"/>
          <p:cNvSpPr>
            <a:spLocks noChangeArrowheads="1"/>
          </p:cNvSpPr>
          <p:nvPr/>
        </p:nvSpPr>
        <p:spPr bwMode="auto">
          <a:xfrm>
            <a:off x="4716463" y="2794000"/>
            <a:ext cx="1063625" cy="1646238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" name="Oval 26"/>
          <p:cNvSpPr>
            <a:spLocks noChangeArrowheads="1"/>
          </p:cNvSpPr>
          <p:nvPr/>
        </p:nvSpPr>
        <p:spPr bwMode="auto">
          <a:xfrm>
            <a:off x="3078163" y="2794000"/>
            <a:ext cx="1063625" cy="16462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2" name="Oval 27"/>
          <p:cNvSpPr>
            <a:spLocks noChangeArrowheads="1"/>
          </p:cNvSpPr>
          <p:nvPr/>
        </p:nvSpPr>
        <p:spPr bwMode="auto">
          <a:xfrm>
            <a:off x="6548438" y="3276600"/>
            <a:ext cx="388937" cy="776288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2555875" y="2781300"/>
            <a:ext cx="1063625" cy="1646238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Oval 33"/>
          <p:cNvSpPr>
            <a:spLocks noChangeArrowheads="1"/>
          </p:cNvSpPr>
          <p:nvPr/>
        </p:nvSpPr>
        <p:spPr bwMode="auto">
          <a:xfrm>
            <a:off x="6156325" y="6237288"/>
            <a:ext cx="966788" cy="3921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5" name="Text Box 34"/>
          <p:cNvSpPr txBox="1">
            <a:spLocks noChangeArrowheads="1"/>
          </p:cNvSpPr>
          <p:nvPr/>
        </p:nvSpPr>
        <p:spPr bwMode="auto">
          <a:xfrm>
            <a:off x="1979613" y="5516563"/>
            <a:ext cx="28733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214563" y="2786063"/>
            <a:ext cx="1357312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41" idx="4"/>
          </p:cNvCxnSpPr>
          <p:nvPr/>
        </p:nvCxnSpPr>
        <p:spPr>
          <a:xfrm flipV="1">
            <a:off x="2143125" y="4440238"/>
            <a:ext cx="14668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86375" y="2786063"/>
            <a:ext cx="1457325" cy="549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42" idx="4"/>
          </p:cNvCxnSpPr>
          <p:nvPr/>
        </p:nvCxnSpPr>
        <p:spPr>
          <a:xfrm flipV="1">
            <a:off x="5286375" y="4052888"/>
            <a:ext cx="1457325" cy="388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0" name="Text Box 9"/>
          <p:cNvSpPr txBox="1">
            <a:spLocks noChangeArrowheads="1"/>
          </p:cNvSpPr>
          <p:nvPr/>
        </p:nvSpPr>
        <p:spPr bwMode="auto">
          <a:xfrm>
            <a:off x="785813" y="2357438"/>
            <a:ext cx="3714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     Codomain B</a:t>
            </a:r>
          </a:p>
        </p:txBody>
      </p:sp>
      <p:sp>
        <p:nvSpPr>
          <p:cNvPr id="1051" name="Text Box 9"/>
          <p:cNvSpPr txBox="1">
            <a:spLocks noChangeArrowheads="1"/>
          </p:cNvSpPr>
          <p:nvPr/>
        </p:nvSpPr>
        <p:spPr bwMode="auto">
          <a:xfrm>
            <a:off x="4500563" y="2286000"/>
            <a:ext cx="3714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   Codomain B</a:t>
            </a:r>
          </a:p>
        </p:txBody>
      </p:sp>
      <p:grpSp>
        <p:nvGrpSpPr>
          <p:cNvPr id="1052" name="Group 30"/>
          <p:cNvGrpSpPr>
            <a:grpSpLocks/>
          </p:cNvGrpSpPr>
          <p:nvPr/>
        </p:nvGrpSpPr>
        <p:grpSpPr bwMode="auto">
          <a:xfrm>
            <a:off x="7524750" y="3141663"/>
            <a:ext cx="1619250" cy="1192212"/>
            <a:chOff x="4740" y="2115"/>
            <a:chExt cx="1020" cy="751"/>
          </a:xfrm>
        </p:grpSpPr>
        <p:sp>
          <p:nvSpPr>
            <p:cNvPr id="1053" name="Text Box 11"/>
            <p:cNvSpPr txBox="1">
              <a:spLocks noChangeArrowheads="1"/>
            </p:cNvSpPr>
            <p:nvPr/>
          </p:nvSpPr>
          <p:spPr bwMode="auto">
            <a:xfrm>
              <a:off x="4785" y="2115"/>
              <a:ext cx="975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INTO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ran f      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     codomain</a:t>
              </a:r>
            </a:p>
          </p:txBody>
        </p:sp>
        <p:graphicFrame>
          <p:nvGraphicFramePr>
            <p:cNvPr id="1026" name="Object 29"/>
            <p:cNvGraphicFramePr>
              <a:graphicFrameLocks noChangeAspect="1"/>
            </p:cNvGraphicFramePr>
            <p:nvPr/>
          </p:nvGraphicFramePr>
          <p:xfrm>
            <a:off x="4740" y="2659"/>
            <a:ext cx="22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4" imgW="152280" imgH="126720" progId="Equation.3">
                    <p:embed/>
                  </p:oleObj>
                </mc:Choice>
                <mc:Fallback>
                  <p:oleObj name="Equation" r:id="rId4" imgW="152280" imgH="1267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659"/>
                          <a:ext cx="227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44 L 0.0599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Let f be a function from set A to set B </a:t>
            </a:r>
          </a:p>
          <a:p>
            <a:r>
              <a:rPr lang="en-GB" smtClean="0"/>
              <a:t>i.e.  f:A</a:t>
            </a:r>
            <a:r>
              <a:rPr lang="en-GB" smtClean="0">
                <a:sym typeface="Symbol" pitchFamily="18" charset="2"/>
              </a:rPr>
              <a:t></a:t>
            </a:r>
            <a:r>
              <a:rPr lang="en-GB" smtClean="0"/>
              <a:t>B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263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323850" y="3716338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1-1</a:t>
            </a:r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7920038" y="3571875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MANY-1</a:t>
            </a:r>
          </a:p>
        </p:txBody>
      </p:sp>
      <p:sp>
        <p:nvSpPr>
          <p:cNvPr id="33" name="Oval 32"/>
          <p:cNvSpPr/>
          <p:nvPr/>
        </p:nvSpPr>
        <p:spPr>
          <a:xfrm>
            <a:off x="1000125" y="3000375"/>
            <a:ext cx="1357313" cy="2357438"/>
          </a:xfrm>
          <a:prstGeom prst="ellipse">
            <a:avLst/>
          </a:prstGeom>
          <a:solidFill>
            <a:srgbClr val="FDF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643188" y="3000375"/>
            <a:ext cx="1357312" cy="2357438"/>
          </a:xfrm>
          <a:prstGeom prst="ellipse">
            <a:avLst/>
          </a:prstGeom>
          <a:solidFill>
            <a:srgbClr val="FDF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4714875" y="3000375"/>
            <a:ext cx="1357313" cy="2357438"/>
          </a:xfrm>
          <a:prstGeom prst="ellipse">
            <a:avLst/>
          </a:prstGeom>
          <a:solidFill>
            <a:srgbClr val="FDF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429375" y="2928938"/>
            <a:ext cx="1357313" cy="2357437"/>
          </a:xfrm>
          <a:prstGeom prst="ellipse">
            <a:avLst/>
          </a:prstGeom>
          <a:solidFill>
            <a:srgbClr val="FDF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642938" y="5429250"/>
            <a:ext cx="357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    Codomain B</a:t>
            </a:r>
          </a:p>
        </p:txBody>
      </p:sp>
      <p:sp>
        <p:nvSpPr>
          <p:cNvPr id="29708" name="Text Box 9"/>
          <p:cNvSpPr txBox="1">
            <a:spLocks noChangeArrowheads="1"/>
          </p:cNvSpPr>
          <p:nvPr/>
        </p:nvSpPr>
        <p:spPr bwMode="auto">
          <a:xfrm>
            <a:off x="4714875" y="5500688"/>
            <a:ext cx="357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    Codomain B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43063" y="3571875"/>
            <a:ext cx="1785937" cy="12700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571625" y="3929063"/>
            <a:ext cx="2071688" cy="155575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00188" y="4429125"/>
            <a:ext cx="2000250" cy="84138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571625" y="4714875"/>
            <a:ext cx="2000250" cy="84138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57375" y="5013325"/>
            <a:ext cx="1571625" cy="58738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500688" y="3786188"/>
            <a:ext cx="1643062" cy="512762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286375" y="4857750"/>
            <a:ext cx="1785938" cy="227013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57813" y="4727575"/>
            <a:ext cx="1785937" cy="130175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357813" y="4429125"/>
            <a:ext cx="1785937" cy="84138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57813" y="3714750"/>
            <a:ext cx="1857375" cy="369888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57813" y="3513138"/>
            <a:ext cx="1857375" cy="201612"/>
          </a:xfrm>
          <a:prstGeom prst="straightConnector1">
            <a:avLst/>
          </a:prstGeom>
          <a:ln w="38100">
            <a:solidFill>
              <a:srgbClr val="F6261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picture is worth a 1000 words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have seen that showing information on a graphical display of some sort can help us to see relationships</a:t>
            </a:r>
          </a:p>
          <a:p>
            <a:endParaRPr lang="en-GB" dirty="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520259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 Lecture 2 AMC </a:t>
            </a:r>
            <a:endParaRPr lang="en-GB" dirty="0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08C3E9-3610-47A4-B95E-4BFC79189A72}" type="slidenum">
              <a:rPr lang="en-GB"/>
              <a:pPr>
                <a:defRPr/>
              </a:pPr>
              <a:t>9</a:t>
            </a:fld>
            <a:endParaRPr lang="en-GB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9388" y="3502025"/>
            <a:ext cx="2952750" cy="2663825"/>
            <a:chOff x="158" y="2642"/>
            <a:chExt cx="1860" cy="1678"/>
          </a:xfrm>
        </p:grpSpPr>
        <p:sp>
          <p:nvSpPr>
            <p:cNvPr id="30736" name="Rectangle 7"/>
            <p:cNvSpPr>
              <a:spLocks noChangeArrowheads="1"/>
            </p:cNvSpPr>
            <p:nvPr/>
          </p:nvSpPr>
          <p:spPr bwMode="auto">
            <a:xfrm>
              <a:off x="158" y="2642"/>
              <a:ext cx="1860" cy="16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Oval 4"/>
            <p:cNvSpPr>
              <a:spLocks noChangeArrowheads="1"/>
            </p:cNvSpPr>
            <p:nvPr/>
          </p:nvSpPr>
          <p:spPr bwMode="auto">
            <a:xfrm>
              <a:off x="340" y="2931"/>
              <a:ext cx="726" cy="862"/>
            </a:xfrm>
            <a:prstGeom prst="ellipse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Oval 5"/>
            <p:cNvSpPr>
              <a:spLocks noChangeArrowheads="1"/>
            </p:cNvSpPr>
            <p:nvPr/>
          </p:nvSpPr>
          <p:spPr bwMode="auto">
            <a:xfrm>
              <a:off x="839" y="2795"/>
              <a:ext cx="862" cy="998"/>
            </a:xfrm>
            <a:prstGeom prst="ellipse">
              <a:avLst/>
            </a:prstGeom>
            <a:solidFill>
              <a:srgbClr val="99CC00">
                <a:alpha val="4392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Oval 6"/>
            <p:cNvSpPr>
              <a:spLocks noChangeArrowheads="1"/>
            </p:cNvSpPr>
            <p:nvPr/>
          </p:nvSpPr>
          <p:spPr bwMode="auto">
            <a:xfrm>
              <a:off x="567" y="3339"/>
              <a:ext cx="997" cy="952"/>
            </a:xfrm>
            <a:prstGeom prst="ellipse">
              <a:avLst/>
            </a:prstGeom>
            <a:solidFill>
              <a:srgbClr val="B4B1ED">
                <a:alpha val="3607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92500" y="2781300"/>
            <a:ext cx="5722938" cy="2978150"/>
            <a:chOff x="2200" y="1162"/>
            <a:chExt cx="3605" cy="1876"/>
          </a:xfrm>
        </p:grpSpPr>
        <p:sp>
          <p:nvSpPr>
            <p:cNvPr id="30728" name="Rectangle 10"/>
            <p:cNvSpPr>
              <a:spLocks noChangeArrowheads="1"/>
            </p:cNvSpPr>
            <p:nvPr/>
          </p:nvSpPr>
          <p:spPr bwMode="auto">
            <a:xfrm>
              <a:off x="2426" y="1480"/>
              <a:ext cx="3076" cy="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GB"/>
                <a:t/>
              </a:r>
              <a:br>
                <a:rPr lang="en-GB"/>
              </a:br>
              <a:endParaRPr lang="en-GB"/>
            </a:p>
            <a:p>
              <a:pPr eaLnBrk="0" hangingPunct="0"/>
              <a:r>
                <a:rPr lang="en-GB" sz="2000">
                  <a:cs typeface="Times New Roman" pitchFamily="18" charset="0"/>
                </a:rPr>
                <a:t>Greenwich            x	x	x	x</a:t>
              </a:r>
              <a:endParaRPr lang="en-GB" sz="1100"/>
            </a:p>
            <a:p>
              <a:pPr eaLnBrk="0" hangingPunct="0"/>
              <a:r>
                <a:rPr lang="en-GB" sz="2000">
                  <a:cs typeface="Times New Roman" pitchFamily="18" charset="0"/>
                </a:rPr>
                <a:t>Lewisham	   x	x	x	x</a:t>
              </a:r>
              <a:endParaRPr lang="en-GB" sz="1100"/>
            </a:p>
            <a:p>
              <a:pPr eaLnBrk="0" hangingPunct="0"/>
              <a:endParaRPr lang="en-GB"/>
            </a:p>
          </p:txBody>
        </p:sp>
        <p:sp>
          <p:nvSpPr>
            <p:cNvPr id="30729" name="Rectangle 11"/>
            <p:cNvSpPr>
              <a:spLocks noChangeArrowheads="1"/>
            </p:cNvSpPr>
            <p:nvPr/>
          </p:nvSpPr>
          <p:spPr bwMode="auto">
            <a:xfrm>
              <a:off x="3515" y="2160"/>
              <a:ext cx="2290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r>
                <a:rPr lang="en-GB"/>
                <a:t/>
              </a:r>
              <a:br>
                <a:rPr lang="en-GB"/>
              </a:br>
              <a:r>
                <a:rPr lang="en-GB" sz="2000"/>
                <a:t>A</a:t>
              </a:r>
              <a:r>
                <a:rPr lang="en-GB" sz="2000">
                  <a:cs typeface="Times New Roman" pitchFamily="18" charset="0"/>
                </a:rPr>
                <a:t>hmed	Colin	Joan	Paul	</a:t>
              </a:r>
              <a:endParaRPr lang="en-GB" sz="1100"/>
            </a:p>
            <a:p>
              <a:pPr eaLnBrk="0" hangingPunct="0"/>
              <a:endParaRPr lang="en-GB"/>
            </a:p>
          </p:txBody>
        </p:sp>
        <p:sp>
          <p:nvSpPr>
            <p:cNvPr id="30730" name="Text Box 12"/>
            <p:cNvSpPr txBox="1">
              <a:spLocks noChangeArrowheads="1"/>
            </p:cNvSpPr>
            <p:nvPr/>
          </p:nvSpPr>
          <p:spPr bwMode="auto">
            <a:xfrm>
              <a:off x="3833" y="2750"/>
              <a:ext cx="1696" cy="288"/>
            </a:xfrm>
            <a:prstGeom prst="rect">
              <a:avLst/>
            </a:prstGeom>
            <a:solidFill>
              <a:srgbClr val="6666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400"/>
                <a:t>Students</a:t>
              </a:r>
            </a:p>
          </p:txBody>
        </p:sp>
        <p:sp>
          <p:nvSpPr>
            <p:cNvPr id="30731" name="Text Box 13"/>
            <p:cNvSpPr txBox="1">
              <a:spLocks noChangeArrowheads="1"/>
            </p:cNvSpPr>
            <p:nvPr/>
          </p:nvSpPr>
          <p:spPr bwMode="auto">
            <a:xfrm>
              <a:off x="2200" y="1162"/>
              <a:ext cx="240" cy="180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>
                  <a:solidFill>
                    <a:schemeClr val="bg1"/>
                  </a:solidFill>
                </a:rPr>
                <a:t>Places</a:t>
              </a:r>
            </a:p>
            <a:p>
              <a:pPr>
                <a:spcBef>
                  <a:spcPct val="50000"/>
                </a:spcBef>
              </a:pPr>
              <a:endParaRPr lang="en-GB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30732" name="Group 17"/>
            <p:cNvGrpSpPr>
              <a:grpSpLocks/>
            </p:cNvGrpSpPr>
            <p:nvPr/>
          </p:nvGrpSpPr>
          <p:grpSpPr bwMode="auto">
            <a:xfrm>
              <a:off x="3152" y="1434"/>
              <a:ext cx="2395" cy="1128"/>
              <a:chOff x="3152" y="1434"/>
              <a:chExt cx="2395" cy="1128"/>
            </a:xfrm>
          </p:grpSpPr>
          <p:sp>
            <p:nvSpPr>
              <p:cNvPr id="30733" name="Line 8"/>
              <p:cNvSpPr>
                <a:spLocks noChangeShapeType="1"/>
              </p:cNvSpPr>
              <p:nvPr/>
            </p:nvSpPr>
            <p:spPr bwMode="auto">
              <a:xfrm>
                <a:off x="3515" y="1434"/>
                <a:ext cx="0" cy="1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734" name="Line 9"/>
              <p:cNvSpPr>
                <a:spLocks noChangeShapeType="1"/>
              </p:cNvSpPr>
              <p:nvPr/>
            </p:nvSpPr>
            <p:spPr bwMode="auto">
              <a:xfrm flipV="1">
                <a:off x="3152" y="2296"/>
                <a:ext cx="23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735" name="Freeform 15"/>
              <p:cNvSpPr>
                <a:spLocks/>
              </p:cNvSpPr>
              <p:nvPr/>
            </p:nvSpPr>
            <p:spPr bwMode="auto">
              <a:xfrm>
                <a:off x="3576" y="1770"/>
                <a:ext cx="1971" cy="507"/>
              </a:xfrm>
              <a:custGeom>
                <a:avLst/>
                <a:gdLst>
                  <a:gd name="T0" fmla="*/ 18 w 1971"/>
                  <a:gd name="T1" fmla="*/ 336 h 507"/>
                  <a:gd name="T2" fmla="*/ 95 w 1971"/>
                  <a:gd name="T3" fmla="*/ 302 h 507"/>
                  <a:gd name="T4" fmla="*/ 121 w 1971"/>
                  <a:gd name="T5" fmla="*/ 285 h 507"/>
                  <a:gd name="T6" fmla="*/ 147 w 1971"/>
                  <a:gd name="T7" fmla="*/ 276 h 507"/>
                  <a:gd name="T8" fmla="*/ 275 w 1971"/>
                  <a:gd name="T9" fmla="*/ 199 h 507"/>
                  <a:gd name="T10" fmla="*/ 344 w 1971"/>
                  <a:gd name="T11" fmla="*/ 156 h 507"/>
                  <a:gd name="T12" fmla="*/ 1178 w 1971"/>
                  <a:gd name="T13" fmla="*/ 87 h 507"/>
                  <a:gd name="T14" fmla="*/ 1324 w 1971"/>
                  <a:gd name="T15" fmla="*/ 53 h 507"/>
                  <a:gd name="T16" fmla="*/ 1393 w 1971"/>
                  <a:gd name="T17" fmla="*/ 61 h 507"/>
                  <a:gd name="T18" fmla="*/ 1488 w 1971"/>
                  <a:gd name="T19" fmla="*/ 121 h 507"/>
                  <a:gd name="T20" fmla="*/ 1694 w 1971"/>
                  <a:gd name="T21" fmla="*/ 199 h 507"/>
                  <a:gd name="T22" fmla="*/ 1875 w 1971"/>
                  <a:gd name="T23" fmla="*/ 267 h 507"/>
                  <a:gd name="T24" fmla="*/ 1935 w 1971"/>
                  <a:gd name="T25" fmla="*/ 310 h 507"/>
                  <a:gd name="T26" fmla="*/ 1969 w 1971"/>
                  <a:gd name="T27" fmla="*/ 388 h 507"/>
                  <a:gd name="T28" fmla="*/ 1960 w 1971"/>
                  <a:gd name="T29" fmla="*/ 439 h 507"/>
                  <a:gd name="T30" fmla="*/ 1909 w 1971"/>
                  <a:gd name="T31" fmla="*/ 457 h 507"/>
                  <a:gd name="T32" fmla="*/ 1685 w 1971"/>
                  <a:gd name="T33" fmla="*/ 388 h 507"/>
                  <a:gd name="T34" fmla="*/ 1625 w 1971"/>
                  <a:gd name="T35" fmla="*/ 362 h 507"/>
                  <a:gd name="T36" fmla="*/ 1574 w 1971"/>
                  <a:gd name="T37" fmla="*/ 345 h 507"/>
                  <a:gd name="T38" fmla="*/ 1213 w 1971"/>
                  <a:gd name="T39" fmla="*/ 302 h 507"/>
                  <a:gd name="T40" fmla="*/ 1058 w 1971"/>
                  <a:gd name="T41" fmla="*/ 267 h 507"/>
                  <a:gd name="T42" fmla="*/ 508 w 1971"/>
                  <a:gd name="T43" fmla="*/ 336 h 507"/>
                  <a:gd name="T44" fmla="*/ 482 w 1971"/>
                  <a:gd name="T45" fmla="*/ 353 h 507"/>
                  <a:gd name="T46" fmla="*/ 430 w 1971"/>
                  <a:gd name="T47" fmla="*/ 371 h 507"/>
                  <a:gd name="T48" fmla="*/ 275 w 1971"/>
                  <a:gd name="T49" fmla="*/ 457 h 507"/>
                  <a:gd name="T50" fmla="*/ 0 w 1971"/>
                  <a:gd name="T51" fmla="*/ 388 h 507"/>
                  <a:gd name="T52" fmla="*/ 18 w 1971"/>
                  <a:gd name="T53" fmla="*/ 336 h 5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71"/>
                  <a:gd name="T82" fmla="*/ 0 h 507"/>
                  <a:gd name="T83" fmla="*/ 1971 w 1971"/>
                  <a:gd name="T84" fmla="*/ 507 h 50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71" h="507">
                    <a:moveTo>
                      <a:pt x="18" y="336"/>
                    </a:moveTo>
                    <a:cubicBezTo>
                      <a:pt x="44" y="319"/>
                      <a:pt x="66" y="311"/>
                      <a:pt x="95" y="302"/>
                    </a:cubicBezTo>
                    <a:cubicBezTo>
                      <a:pt x="104" y="296"/>
                      <a:pt x="112" y="290"/>
                      <a:pt x="121" y="285"/>
                    </a:cubicBezTo>
                    <a:cubicBezTo>
                      <a:pt x="129" y="281"/>
                      <a:pt x="139" y="280"/>
                      <a:pt x="147" y="276"/>
                    </a:cubicBezTo>
                    <a:cubicBezTo>
                      <a:pt x="191" y="251"/>
                      <a:pt x="226" y="215"/>
                      <a:pt x="275" y="199"/>
                    </a:cubicBezTo>
                    <a:cubicBezTo>
                      <a:pt x="297" y="178"/>
                      <a:pt x="314" y="165"/>
                      <a:pt x="344" y="156"/>
                    </a:cubicBezTo>
                    <a:cubicBezTo>
                      <a:pt x="575" y="0"/>
                      <a:pt x="959" y="90"/>
                      <a:pt x="1178" y="87"/>
                    </a:cubicBezTo>
                    <a:cubicBezTo>
                      <a:pt x="1227" y="77"/>
                      <a:pt x="1275" y="64"/>
                      <a:pt x="1324" y="53"/>
                    </a:cubicBezTo>
                    <a:cubicBezTo>
                      <a:pt x="1347" y="56"/>
                      <a:pt x="1371" y="53"/>
                      <a:pt x="1393" y="61"/>
                    </a:cubicBezTo>
                    <a:cubicBezTo>
                      <a:pt x="1428" y="74"/>
                      <a:pt x="1454" y="105"/>
                      <a:pt x="1488" y="121"/>
                    </a:cubicBezTo>
                    <a:cubicBezTo>
                      <a:pt x="1553" y="151"/>
                      <a:pt x="1624" y="181"/>
                      <a:pt x="1694" y="199"/>
                    </a:cubicBezTo>
                    <a:cubicBezTo>
                      <a:pt x="1750" y="235"/>
                      <a:pt x="1812" y="248"/>
                      <a:pt x="1875" y="267"/>
                    </a:cubicBezTo>
                    <a:cubicBezTo>
                      <a:pt x="1895" y="288"/>
                      <a:pt x="1914" y="290"/>
                      <a:pt x="1935" y="310"/>
                    </a:cubicBezTo>
                    <a:cubicBezTo>
                      <a:pt x="1944" y="338"/>
                      <a:pt x="1959" y="360"/>
                      <a:pt x="1969" y="388"/>
                    </a:cubicBezTo>
                    <a:cubicBezTo>
                      <a:pt x="1966" y="405"/>
                      <a:pt x="1971" y="426"/>
                      <a:pt x="1960" y="439"/>
                    </a:cubicBezTo>
                    <a:cubicBezTo>
                      <a:pt x="1948" y="453"/>
                      <a:pt x="1909" y="457"/>
                      <a:pt x="1909" y="457"/>
                    </a:cubicBezTo>
                    <a:cubicBezTo>
                      <a:pt x="1815" y="448"/>
                      <a:pt x="1762" y="439"/>
                      <a:pt x="1685" y="388"/>
                    </a:cubicBezTo>
                    <a:cubicBezTo>
                      <a:pt x="1667" y="376"/>
                      <a:pt x="1645" y="370"/>
                      <a:pt x="1625" y="362"/>
                    </a:cubicBezTo>
                    <a:cubicBezTo>
                      <a:pt x="1608" y="355"/>
                      <a:pt x="1574" y="345"/>
                      <a:pt x="1574" y="345"/>
                    </a:cubicBezTo>
                    <a:cubicBezTo>
                      <a:pt x="1475" y="280"/>
                      <a:pt x="1311" y="305"/>
                      <a:pt x="1213" y="302"/>
                    </a:cubicBezTo>
                    <a:cubicBezTo>
                      <a:pt x="1162" y="285"/>
                      <a:pt x="1111" y="275"/>
                      <a:pt x="1058" y="267"/>
                    </a:cubicBezTo>
                    <a:cubicBezTo>
                      <a:pt x="862" y="274"/>
                      <a:pt x="691" y="277"/>
                      <a:pt x="508" y="336"/>
                    </a:cubicBezTo>
                    <a:cubicBezTo>
                      <a:pt x="499" y="342"/>
                      <a:pt x="491" y="349"/>
                      <a:pt x="482" y="353"/>
                    </a:cubicBezTo>
                    <a:cubicBezTo>
                      <a:pt x="465" y="361"/>
                      <a:pt x="430" y="371"/>
                      <a:pt x="430" y="371"/>
                    </a:cubicBezTo>
                    <a:cubicBezTo>
                      <a:pt x="390" y="409"/>
                      <a:pt x="327" y="439"/>
                      <a:pt x="275" y="457"/>
                    </a:cubicBezTo>
                    <a:cubicBezTo>
                      <a:pt x="96" y="444"/>
                      <a:pt x="41" y="507"/>
                      <a:pt x="0" y="388"/>
                    </a:cubicBezTo>
                    <a:cubicBezTo>
                      <a:pt x="6" y="371"/>
                      <a:pt x="12" y="353"/>
                      <a:pt x="18" y="336"/>
                    </a:cubicBezTo>
                    <a:close/>
                  </a:path>
                </a:pathLst>
              </a:custGeom>
              <a:solidFill>
                <a:srgbClr val="D0512E">
                  <a:alpha val="38039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mfc">
  <a:themeElements>
    <a:clrScheme name="Custom 3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002060"/>
      </a:accent1>
      <a:accent2>
        <a:srgbClr val="5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amfc</Template>
  <TotalTime>958</TotalTime>
  <Words>2024</Words>
  <Application>Microsoft Office PowerPoint</Application>
  <PresentationFormat>On-screen Show (4:3)</PresentationFormat>
  <Paragraphs>534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Cambria Math</vt:lpstr>
      <vt:lpstr>Symbol</vt:lpstr>
      <vt:lpstr>Times New Roman</vt:lpstr>
      <vt:lpstr>Tw Cen MT</vt:lpstr>
      <vt:lpstr>Wingdings</vt:lpstr>
      <vt:lpstr>Wingdings 2</vt:lpstr>
      <vt:lpstr>amfc</vt:lpstr>
      <vt:lpstr>Equation</vt:lpstr>
      <vt:lpstr>Worksheet</vt:lpstr>
      <vt:lpstr>Chart</vt:lpstr>
      <vt:lpstr>Document</vt:lpstr>
      <vt:lpstr>Functions and Graphs</vt:lpstr>
      <vt:lpstr>Relations</vt:lpstr>
      <vt:lpstr>Relations</vt:lpstr>
      <vt:lpstr>Mappings</vt:lpstr>
      <vt:lpstr>Functions</vt:lpstr>
      <vt:lpstr>Definition of a Function</vt:lpstr>
      <vt:lpstr>Types of Function</vt:lpstr>
      <vt:lpstr>Types of Function</vt:lpstr>
      <vt:lpstr>A picture is worth a 1000 words</vt:lpstr>
      <vt:lpstr>PowerPoint Presentation</vt:lpstr>
      <vt:lpstr>Special Functions</vt:lpstr>
      <vt:lpstr>PowerPoint Presentation</vt:lpstr>
      <vt:lpstr>The plot thickens!</vt:lpstr>
      <vt:lpstr>Domain x Codomain y</vt:lpstr>
      <vt:lpstr>Plotting by hand</vt:lpstr>
      <vt:lpstr>Sketch the following</vt:lpstr>
      <vt:lpstr>e.g., Using Excel for       y = 5x-1</vt:lpstr>
      <vt:lpstr>Straight lines</vt:lpstr>
      <vt:lpstr>PowerPoint Presentation</vt:lpstr>
      <vt:lpstr>PowerPoint Presentation</vt:lpstr>
      <vt:lpstr>Cup or Cap?</vt:lpstr>
      <vt:lpstr>Quadratic</vt:lpstr>
      <vt:lpstr>Sketch time</vt:lpstr>
      <vt:lpstr>Growth and decay</vt:lpstr>
      <vt:lpstr>PowerPoint Presentation</vt:lpstr>
      <vt:lpstr>PowerPoint Presentation</vt:lpstr>
      <vt:lpstr>PowerPoint Presentation</vt:lpstr>
      <vt:lpstr>Reflections</vt:lpstr>
      <vt:lpstr>PowerPoint Presentation</vt:lpstr>
      <vt:lpstr>Reflecting exponentials</vt:lpstr>
      <vt:lpstr>Inverting Functions</vt:lpstr>
      <vt:lpstr>PowerPoint Presentation</vt:lpstr>
      <vt:lpstr>Graph of lnx inverse of ex </vt:lpstr>
      <vt:lpstr>Going round in circles</vt:lpstr>
      <vt:lpstr>Degrees and  Radians</vt:lpstr>
      <vt:lpstr>Sine function</vt:lpstr>
      <vt:lpstr>Amplitude, period &amp; cycle</vt:lpstr>
      <vt:lpstr>Cosine- a sine wave a bit late</vt:lpstr>
      <vt:lpstr>Further transformation</vt:lpstr>
      <vt:lpstr>PowerPoint Presentation</vt:lpstr>
      <vt:lpstr>PowerPoint Presentation</vt:lpstr>
      <vt:lpstr>PowerPoint Presentation</vt:lpstr>
      <vt:lpstr>Transforming the basic sine curve</vt:lpstr>
      <vt:lpstr>Functions of two values f(x,y)</vt:lpstr>
      <vt:lpstr>Functions in programming</vt:lpstr>
      <vt:lpstr>Calling a function</vt:lpstr>
      <vt:lpstr>PowerPoint Presentation</vt:lpstr>
      <vt:lpstr>Tutorial </vt:lpstr>
    </vt:vector>
  </TitlesOfParts>
  <Company>CMS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&amp; graphs</dc:title>
  <dc:creator>Yvonne Fryer</dc:creator>
  <cp:lastModifiedBy>Usman Basharat</cp:lastModifiedBy>
  <cp:revision>58</cp:revision>
  <dcterms:created xsi:type="dcterms:W3CDTF">2003-10-15T16:41:00Z</dcterms:created>
  <dcterms:modified xsi:type="dcterms:W3CDTF">2016-02-05T16:24:55Z</dcterms:modified>
</cp:coreProperties>
</file>