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7" r:id="rId9"/>
    <p:sldId id="263" r:id="rId10"/>
    <p:sldId id="308" r:id="rId11"/>
    <p:sldId id="264" r:id="rId12"/>
    <p:sldId id="266" r:id="rId13"/>
    <p:sldId id="265" r:id="rId14"/>
    <p:sldId id="267" r:id="rId15"/>
    <p:sldId id="268" r:id="rId16"/>
    <p:sldId id="269" r:id="rId17"/>
    <p:sldId id="271" r:id="rId18"/>
    <p:sldId id="270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9" r:id="rId5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8750" autoAdjust="0"/>
  </p:normalViewPr>
  <p:slideViewPr>
    <p:cSldViewPr>
      <p:cViewPr>
        <p:scale>
          <a:sx n="66" d="100"/>
          <a:sy n="66" d="100"/>
        </p:scale>
        <p:origin x="66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6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4.wmf"/><Relationship Id="rId7" Type="http://schemas.openxmlformats.org/officeDocument/2006/relationships/image" Target="../media/image57.wmf"/><Relationship Id="rId2" Type="http://schemas.openxmlformats.org/officeDocument/2006/relationships/image" Target="../media/image44.wmf"/><Relationship Id="rId1" Type="http://schemas.openxmlformats.org/officeDocument/2006/relationships/image" Target="../media/image53.wmf"/><Relationship Id="rId6" Type="http://schemas.openxmlformats.org/officeDocument/2006/relationships/image" Target="../media/image48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9" Type="http://schemas.openxmlformats.org/officeDocument/2006/relationships/image" Target="../media/image5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4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9.wmf"/><Relationship Id="rId1" Type="http://schemas.openxmlformats.org/officeDocument/2006/relationships/image" Target="../media/image71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wmf"/><Relationship Id="rId10" Type="http://schemas.openxmlformats.org/officeDocument/2006/relationships/image" Target="../media/image91.wmf"/><Relationship Id="rId4" Type="http://schemas.openxmlformats.org/officeDocument/2006/relationships/image" Target="../media/image85.wmf"/><Relationship Id="rId9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220926-F042-42E0-B067-52FBDBB5AC49}" type="datetimeFigureOut">
              <a:rPr lang="en-GB"/>
              <a:pPr>
                <a:defRPr/>
              </a:pPr>
              <a:t>05/02/2016</a:t>
            </a:fld>
            <a:endParaRPr lang="en-GB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045714B-DFEA-4ADB-AD15-0018CBBA79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058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b="1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1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5BD8D48-7399-4D3E-8774-ABC8A403466E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D7929F1-04B5-4AC6-8D97-E386858D91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3CE13-235F-4E48-A6B9-7C3E3F592A03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D00E1-4500-4347-88FD-A554F510627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343BC-A93D-4236-82A7-2D21DEA59F81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0E74C-35E8-4B77-8FCC-143A6F04C33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8DB52-1CFC-41F0-84B4-AC1093ECCBAC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A15C5-247B-4959-89F6-9AB4BB0F56D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8DB52-1CFC-41F0-84B4-AC1093ECCBAC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A15C5-247B-4959-89F6-9AB4BB0F56D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8DB52-1CFC-41F0-84B4-AC1093ECCBAC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A15C5-247B-4959-89F6-9AB4BB0F56D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3" y="228600"/>
            <a:ext cx="856342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90285" y="1600200"/>
            <a:ext cx="8606971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415F4F-514B-418F-B6C8-01DF6A916473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4D1C37C-1753-4EAD-916F-10109FA1577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1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565F86-2812-4ACB-9622-03FF75F444B3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85B83D-9453-4D8E-9D00-43A677793ED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B57DAC8-D810-474B-9795-04CBBC458391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53438E4-58FE-4027-9088-398A29B516B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8DBE441-0377-4CAE-94BA-F82C91BDD50A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40F4659-C580-44B4-9D8F-3C66F365B17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6B1FE-DAA4-4CB8-A333-248E6240A5E7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B4263C3-1A3B-4A25-927E-8339A9CB30C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E5F71-80E5-4046-A9C8-E38A56F003FD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7019C7F-2308-4DDF-A534-477B4C7BE51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38B9E-3139-4673-BE89-1689F4855119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EE2AEE0-BDDF-43BB-A8DC-CED205A3ED7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4CFCF30-EF0D-4C7E-952A-84915769C3E8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81ED0BD7-7FE0-4F75-9424-A03FA77B8FF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1"/>
          <p:cNvSpPr>
            <a:spLocks noGrp="1"/>
          </p:cNvSpPr>
          <p:nvPr>
            <p:ph type="title"/>
          </p:nvPr>
        </p:nvSpPr>
        <p:spPr bwMode="auto">
          <a:xfrm>
            <a:off x="304799" y="228600"/>
            <a:ext cx="857794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12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290286" y="1600200"/>
            <a:ext cx="860697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480624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1E8DB52-1CFC-41F0-84B4-AC1093ECCBAC}" type="datetime1">
              <a:rPr lang="en-US" smtClean="0"/>
              <a:pPr>
                <a:defRPr/>
              </a:pPr>
              <a:t>2/5/2016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480624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 dirty="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AA15C5-247B-4959-89F6-9AB4BB0F56D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4.wmf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6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6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4.wmf"/><Relationship Id="rId4" Type="http://schemas.openxmlformats.org/officeDocument/2006/relationships/image" Target="../media/image4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35.bin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7.wmf"/><Relationship Id="rId5" Type="http://schemas.openxmlformats.org/officeDocument/2006/relationships/image" Target="../media/image1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51.wmf"/><Relationship Id="rId4" Type="http://schemas.openxmlformats.org/officeDocument/2006/relationships/image" Target="../media/image44.wmf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8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wmf"/><Relationship Id="rId11" Type="http://schemas.openxmlformats.org/officeDocument/2006/relationships/image" Target="../media/image62.wmf"/><Relationship Id="rId5" Type="http://schemas.openxmlformats.org/officeDocument/2006/relationships/oleObject" Target="../embeddings/oleObject54.bin"/><Relationship Id="rId10" Type="http://schemas.openxmlformats.org/officeDocument/2006/relationships/oleObject" Target="../embeddings/oleObject57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6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4.wmf"/><Relationship Id="rId11" Type="http://schemas.openxmlformats.org/officeDocument/2006/relationships/image" Target="../media/image14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1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5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69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80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4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" Type="http://schemas.openxmlformats.org/officeDocument/2006/relationships/oleObject" Target="../embeddings/oleObject79.bin"/><Relationship Id="rId21" Type="http://schemas.openxmlformats.org/officeDocument/2006/relationships/oleObject" Target="../embeddings/oleObject88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86.bin"/><Relationship Id="rId25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3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80.bin"/><Relationship Id="rId15" Type="http://schemas.openxmlformats.org/officeDocument/2006/relationships/oleObject" Target="../embeddings/oleObject85.bin"/><Relationship Id="rId23" Type="http://schemas.openxmlformats.org/officeDocument/2006/relationships/oleObject" Target="../embeddings/oleObject89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87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image" Target="../media/image14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Vectors and Matrices</a:t>
            </a:r>
          </a:p>
        </p:txBody>
      </p:sp>
      <p:sp>
        <p:nvSpPr>
          <p:cNvPr id="3481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mtClean="0"/>
              <a:t>Part 1 Vectors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55625" y="909638"/>
            <a:ext cx="2044700" cy="1241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85185E-6 L 0.82743 -0.0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Alternative ‘algebraic’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mtClean="0"/>
              <a:t>Since the late 20</a:t>
            </a:r>
            <a:r>
              <a:rPr lang="en-GB" baseline="30000" smtClean="0"/>
              <a:t>th</a:t>
            </a:r>
            <a:r>
              <a:rPr lang="en-GB" smtClean="0"/>
              <a:t> century chess has moved over to using a coordinate system of notation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mtClean="0"/>
              <a:t>The same moves would now be written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GB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GB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mtClean="0"/>
              <a:t>Qe2 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mtClean="0"/>
              <a:t>Qd3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mtClean="0"/>
              <a:t>Qg3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mtClean="0"/>
              <a:t>Qd6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051050" y="3514725"/>
          <a:ext cx="3416300" cy="2992439"/>
        </p:xfrm>
        <a:graphic>
          <a:graphicData uri="http://schemas.openxmlformats.org/drawingml/2006/table">
            <a:tbl>
              <a:tblPr/>
              <a:tblGrid>
                <a:gridCol w="427038"/>
                <a:gridCol w="427037"/>
                <a:gridCol w="428625"/>
                <a:gridCol w="427038"/>
                <a:gridCol w="427037"/>
                <a:gridCol w="425450"/>
                <a:gridCol w="427038"/>
                <a:gridCol w="427037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3549650" y="5875338"/>
            <a:ext cx="523875" cy="4873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3452813" y="5619750"/>
            <a:ext cx="571500" cy="285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489325" y="5619750"/>
            <a:ext cx="13144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3525837" y="4414838"/>
            <a:ext cx="1204913" cy="1131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127" name="Picture 95" descr="SCD_algebraic_no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1175" y="3176588"/>
            <a:ext cx="3541713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Using coordinates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489075"/>
            <a:ext cx="8459788" cy="2876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3000" smtClean="0"/>
              <a:t>We can similarly use our Cartesian coordinate system (here the x,y, plane) to draw vectors</a:t>
            </a:r>
          </a:p>
          <a:p>
            <a:pPr>
              <a:lnSpc>
                <a:spcPct val="90000"/>
              </a:lnSpc>
            </a:pPr>
            <a:r>
              <a:rPr lang="en-GB" sz="3000" smtClean="0"/>
              <a:t>Here we can see two position vectors </a:t>
            </a:r>
            <a:r>
              <a:rPr lang="en-GB" sz="3000" b="1" smtClean="0"/>
              <a:t>p</a:t>
            </a:r>
            <a:r>
              <a:rPr lang="en-GB" sz="3000" smtClean="0"/>
              <a:t> and </a:t>
            </a:r>
            <a:r>
              <a:rPr lang="en-GB" sz="3000" b="1" smtClean="0"/>
              <a:t>q. </a:t>
            </a:r>
            <a:r>
              <a:rPr lang="en-GB" sz="3000" smtClean="0"/>
              <a:t>They could also be described as the vectors going from the origin, O, to the points P (3,4) and Q (5,3) respectively or as vectors </a:t>
            </a:r>
            <a:r>
              <a:rPr lang="en-GB" sz="3000" b="1" smtClean="0"/>
              <a:t>OP</a:t>
            </a:r>
            <a:r>
              <a:rPr lang="en-GB" sz="3000" smtClean="0"/>
              <a:t> and </a:t>
            </a:r>
            <a:r>
              <a:rPr lang="en-GB" sz="3000" b="1" smtClean="0"/>
              <a:t>OQ.</a:t>
            </a:r>
            <a:endParaRPr lang="en-GB" sz="3000" smtClean="0"/>
          </a:p>
          <a:p>
            <a:pPr>
              <a:lnSpc>
                <a:spcPct val="90000"/>
              </a:lnSpc>
            </a:pPr>
            <a:endParaRPr lang="en-GB" sz="3000" smtClean="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11188" y="4283075"/>
            <a:ext cx="2974975" cy="2422525"/>
            <a:chOff x="3608" y="6794"/>
            <a:chExt cx="4684" cy="3815"/>
          </a:xfrm>
        </p:grpSpPr>
        <p:grpSp>
          <p:nvGrpSpPr>
            <p:cNvPr id="45062" name="Group 42"/>
            <p:cNvGrpSpPr>
              <a:grpSpLocks/>
            </p:cNvGrpSpPr>
            <p:nvPr/>
          </p:nvGrpSpPr>
          <p:grpSpPr bwMode="auto">
            <a:xfrm>
              <a:off x="3608" y="6794"/>
              <a:ext cx="4684" cy="3815"/>
              <a:chOff x="3608" y="6794"/>
              <a:chExt cx="4684" cy="3815"/>
            </a:xfrm>
          </p:grpSpPr>
          <p:grpSp>
            <p:nvGrpSpPr>
              <p:cNvPr id="45071" name="Group 43"/>
              <p:cNvGrpSpPr>
                <a:grpSpLocks/>
              </p:cNvGrpSpPr>
              <p:nvPr/>
            </p:nvGrpSpPr>
            <p:grpSpPr bwMode="auto">
              <a:xfrm>
                <a:off x="4084" y="6794"/>
                <a:ext cx="4208" cy="3368"/>
                <a:chOff x="4084" y="6794"/>
                <a:chExt cx="4208" cy="3368"/>
              </a:xfrm>
            </p:grpSpPr>
            <p:sp>
              <p:nvSpPr>
                <p:cNvPr id="45074" name="Rectangle 44"/>
                <p:cNvSpPr>
                  <a:spLocks noChangeArrowheads="1"/>
                </p:cNvSpPr>
                <p:nvPr/>
              </p:nvSpPr>
              <p:spPr bwMode="auto">
                <a:xfrm>
                  <a:off x="4084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75" name="Rectangle 45"/>
                <p:cNvSpPr>
                  <a:spLocks noChangeArrowheads="1"/>
                </p:cNvSpPr>
                <p:nvPr/>
              </p:nvSpPr>
              <p:spPr bwMode="auto">
                <a:xfrm>
                  <a:off x="4084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76" name="Rectangle 46"/>
                <p:cNvSpPr>
                  <a:spLocks noChangeArrowheads="1"/>
                </p:cNvSpPr>
                <p:nvPr/>
              </p:nvSpPr>
              <p:spPr bwMode="auto">
                <a:xfrm>
                  <a:off x="4084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77" name="Rectangle 47"/>
                <p:cNvSpPr>
                  <a:spLocks noChangeArrowheads="1"/>
                </p:cNvSpPr>
                <p:nvPr/>
              </p:nvSpPr>
              <p:spPr bwMode="auto">
                <a:xfrm>
                  <a:off x="4084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78" name="Rectangle 48"/>
                <p:cNvSpPr>
                  <a:spLocks noChangeArrowheads="1"/>
                </p:cNvSpPr>
                <p:nvPr/>
              </p:nvSpPr>
              <p:spPr bwMode="auto">
                <a:xfrm>
                  <a:off x="4084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79" name="Rectangle 49"/>
                <p:cNvSpPr>
                  <a:spLocks noChangeArrowheads="1"/>
                </p:cNvSpPr>
                <p:nvPr/>
              </p:nvSpPr>
              <p:spPr bwMode="auto">
                <a:xfrm>
                  <a:off x="4084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80" name="Rectangle 50"/>
                <p:cNvSpPr>
                  <a:spLocks noChangeArrowheads="1"/>
                </p:cNvSpPr>
                <p:nvPr/>
              </p:nvSpPr>
              <p:spPr bwMode="auto">
                <a:xfrm>
                  <a:off x="4785" y="6794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81" name="Rectangle 51"/>
                <p:cNvSpPr>
                  <a:spLocks noChangeArrowheads="1"/>
                </p:cNvSpPr>
                <p:nvPr/>
              </p:nvSpPr>
              <p:spPr bwMode="auto">
                <a:xfrm>
                  <a:off x="4785" y="7356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82" name="Rectangle 52"/>
                <p:cNvSpPr>
                  <a:spLocks noChangeArrowheads="1"/>
                </p:cNvSpPr>
                <p:nvPr/>
              </p:nvSpPr>
              <p:spPr bwMode="auto">
                <a:xfrm>
                  <a:off x="4785" y="7919"/>
                  <a:ext cx="700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83" name="Rectangle 53"/>
                <p:cNvSpPr>
                  <a:spLocks noChangeArrowheads="1"/>
                </p:cNvSpPr>
                <p:nvPr/>
              </p:nvSpPr>
              <p:spPr bwMode="auto">
                <a:xfrm>
                  <a:off x="4785" y="8474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84" name="Rectangle 54"/>
                <p:cNvSpPr>
                  <a:spLocks noChangeArrowheads="1"/>
                </p:cNvSpPr>
                <p:nvPr/>
              </p:nvSpPr>
              <p:spPr bwMode="auto">
                <a:xfrm>
                  <a:off x="4785" y="9037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85" name="Rectangle 55"/>
                <p:cNvSpPr>
                  <a:spLocks noChangeArrowheads="1"/>
                </p:cNvSpPr>
                <p:nvPr/>
              </p:nvSpPr>
              <p:spPr bwMode="auto">
                <a:xfrm>
                  <a:off x="4785" y="9599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86" name="Rectangle 56"/>
                <p:cNvSpPr>
                  <a:spLocks noChangeArrowheads="1"/>
                </p:cNvSpPr>
                <p:nvPr/>
              </p:nvSpPr>
              <p:spPr bwMode="auto">
                <a:xfrm>
                  <a:off x="5485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87" name="Rectangle 57"/>
                <p:cNvSpPr>
                  <a:spLocks noChangeArrowheads="1"/>
                </p:cNvSpPr>
                <p:nvPr/>
              </p:nvSpPr>
              <p:spPr bwMode="auto">
                <a:xfrm>
                  <a:off x="5485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88" name="Rectangle 58"/>
                <p:cNvSpPr>
                  <a:spLocks noChangeArrowheads="1"/>
                </p:cNvSpPr>
                <p:nvPr/>
              </p:nvSpPr>
              <p:spPr bwMode="auto">
                <a:xfrm>
                  <a:off x="5485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89" name="Rectangle 59"/>
                <p:cNvSpPr>
                  <a:spLocks noChangeArrowheads="1"/>
                </p:cNvSpPr>
                <p:nvPr/>
              </p:nvSpPr>
              <p:spPr bwMode="auto">
                <a:xfrm>
                  <a:off x="5485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90" name="Rectangle 60"/>
                <p:cNvSpPr>
                  <a:spLocks noChangeArrowheads="1"/>
                </p:cNvSpPr>
                <p:nvPr/>
              </p:nvSpPr>
              <p:spPr bwMode="auto">
                <a:xfrm>
                  <a:off x="5485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91" name="Rectangle 61"/>
                <p:cNvSpPr>
                  <a:spLocks noChangeArrowheads="1"/>
                </p:cNvSpPr>
                <p:nvPr/>
              </p:nvSpPr>
              <p:spPr bwMode="auto">
                <a:xfrm>
                  <a:off x="5485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92" name="Rectangle 62"/>
                <p:cNvSpPr>
                  <a:spLocks noChangeArrowheads="1"/>
                </p:cNvSpPr>
                <p:nvPr/>
              </p:nvSpPr>
              <p:spPr bwMode="auto">
                <a:xfrm>
                  <a:off x="6186" y="6794"/>
                  <a:ext cx="705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93" name="Rectangle 63"/>
                <p:cNvSpPr>
                  <a:spLocks noChangeArrowheads="1"/>
                </p:cNvSpPr>
                <p:nvPr/>
              </p:nvSpPr>
              <p:spPr bwMode="auto">
                <a:xfrm>
                  <a:off x="6186" y="7356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94" name="Rectangle 64"/>
                <p:cNvSpPr>
                  <a:spLocks noChangeArrowheads="1"/>
                </p:cNvSpPr>
                <p:nvPr/>
              </p:nvSpPr>
              <p:spPr bwMode="auto">
                <a:xfrm>
                  <a:off x="6186" y="7919"/>
                  <a:ext cx="705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95" name="Rectangle 65"/>
                <p:cNvSpPr>
                  <a:spLocks noChangeArrowheads="1"/>
                </p:cNvSpPr>
                <p:nvPr/>
              </p:nvSpPr>
              <p:spPr bwMode="auto">
                <a:xfrm>
                  <a:off x="6186" y="8474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96" name="Rectangle 66"/>
                <p:cNvSpPr>
                  <a:spLocks noChangeArrowheads="1"/>
                </p:cNvSpPr>
                <p:nvPr/>
              </p:nvSpPr>
              <p:spPr bwMode="auto">
                <a:xfrm>
                  <a:off x="6186" y="9037"/>
                  <a:ext cx="705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97" name="Rectangle 67"/>
                <p:cNvSpPr>
                  <a:spLocks noChangeArrowheads="1"/>
                </p:cNvSpPr>
                <p:nvPr/>
              </p:nvSpPr>
              <p:spPr bwMode="auto">
                <a:xfrm>
                  <a:off x="6186" y="9599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98" name="Rectangle 68"/>
                <p:cNvSpPr>
                  <a:spLocks noChangeArrowheads="1"/>
                </p:cNvSpPr>
                <p:nvPr/>
              </p:nvSpPr>
              <p:spPr bwMode="auto">
                <a:xfrm>
                  <a:off x="6891" y="6794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099" name="Rectangle 69"/>
                <p:cNvSpPr>
                  <a:spLocks noChangeArrowheads="1"/>
                </p:cNvSpPr>
                <p:nvPr/>
              </p:nvSpPr>
              <p:spPr bwMode="auto">
                <a:xfrm>
                  <a:off x="6891" y="7356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100" name="Rectangle 70"/>
                <p:cNvSpPr>
                  <a:spLocks noChangeArrowheads="1"/>
                </p:cNvSpPr>
                <p:nvPr/>
              </p:nvSpPr>
              <p:spPr bwMode="auto">
                <a:xfrm>
                  <a:off x="6891" y="7919"/>
                  <a:ext cx="700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101" name="Rectangle 71"/>
                <p:cNvSpPr>
                  <a:spLocks noChangeArrowheads="1"/>
                </p:cNvSpPr>
                <p:nvPr/>
              </p:nvSpPr>
              <p:spPr bwMode="auto">
                <a:xfrm>
                  <a:off x="6891" y="8474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102" name="Rectangle 72"/>
                <p:cNvSpPr>
                  <a:spLocks noChangeArrowheads="1"/>
                </p:cNvSpPr>
                <p:nvPr/>
              </p:nvSpPr>
              <p:spPr bwMode="auto">
                <a:xfrm>
                  <a:off x="6891" y="9037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103" name="Rectangle 73"/>
                <p:cNvSpPr>
                  <a:spLocks noChangeArrowheads="1"/>
                </p:cNvSpPr>
                <p:nvPr/>
              </p:nvSpPr>
              <p:spPr bwMode="auto">
                <a:xfrm>
                  <a:off x="6891" y="9599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104" name="Rectangle 74"/>
                <p:cNvSpPr>
                  <a:spLocks noChangeArrowheads="1"/>
                </p:cNvSpPr>
                <p:nvPr/>
              </p:nvSpPr>
              <p:spPr bwMode="auto">
                <a:xfrm>
                  <a:off x="7591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105" name="Rectangle 75"/>
                <p:cNvSpPr>
                  <a:spLocks noChangeArrowheads="1"/>
                </p:cNvSpPr>
                <p:nvPr/>
              </p:nvSpPr>
              <p:spPr bwMode="auto">
                <a:xfrm>
                  <a:off x="7591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106" name="Rectangle 76"/>
                <p:cNvSpPr>
                  <a:spLocks noChangeArrowheads="1"/>
                </p:cNvSpPr>
                <p:nvPr/>
              </p:nvSpPr>
              <p:spPr bwMode="auto">
                <a:xfrm>
                  <a:off x="7591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107" name="Rectangle 77"/>
                <p:cNvSpPr>
                  <a:spLocks noChangeArrowheads="1"/>
                </p:cNvSpPr>
                <p:nvPr/>
              </p:nvSpPr>
              <p:spPr bwMode="auto">
                <a:xfrm>
                  <a:off x="7591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108" name="Rectangle 78"/>
                <p:cNvSpPr>
                  <a:spLocks noChangeArrowheads="1"/>
                </p:cNvSpPr>
                <p:nvPr/>
              </p:nvSpPr>
              <p:spPr bwMode="auto">
                <a:xfrm>
                  <a:off x="7591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45109" name="Rectangle 79"/>
                <p:cNvSpPr>
                  <a:spLocks noChangeArrowheads="1"/>
                </p:cNvSpPr>
                <p:nvPr/>
              </p:nvSpPr>
              <p:spPr bwMode="auto">
                <a:xfrm>
                  <a:off x="7591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</p:grpSp>
          <p:sp>
            <p:nvSpPr>
              <p:cNvPr id="45072" name="Text Box 80"/>
              <p:cNvSpPr txBox="1">
                <a:spLocks noChangeArrowheads="1"/>
              </p:cNvSpPr>
              <p:nvPr/>
            </p:nvSpPr>
            <p:spPr bwMode="auto">
              <a:xfrm>
                <a:off x="4600" y="10193"/>
                <a:ext cx="3456" cy="4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1200">
                    <a:latin typeface="Times New Roman" pitchFamily="18" charset="0"/>
                  </a:rPr>
                  <a:t>1         2          3        4          5	</a:t>
                </a:r>
                <a:endParaRPr lang="en-US"/>
              </a:p>
            </p:txBody>
          </p:sp>
          <p:sp>
            <p:nvSpPr>
              <p:cNvPr id="45073" name="Text Box 81"/>
              <p:cNvSpPr txBox="1">
                <a:spLocks noChangeArrowheads="1"/>
              </p:cNvSpPr>
              <p:nvPr/>
            </p:nvSpPr>
            <p:spPr bwMode="auto">
              <a:xfrm>
                <a:off x="3608" y="7185"/>
                <a:ext cx="464" cy="28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1200">
                    <a:latin typeface="Times New Roman" pitchFamily="18" charset="0"/>
                  </a:rPr>
                  <a:t>5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4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3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2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</p:grpSp>
        <p:sp>
          <p:nvSpPr>
            <p:cNvPr id="45063" name="Text Box 82"/>
            <p:cNvSpPr txBox="1">
              <a:spLocks noChangeArrowheads="1"/>
            </p:cNvSpPr>
            <p:nvPr/>
          </p:nvSpPr>
          <p:spPr bwMode="auto">
            <a:xfrm>
              <a:off x="3712" y="10177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 sz="1200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45064" name="Line 83"/>
            <p:cNvSpPr>
              <a:spLocks noChangeShapeType="1"/>
            </p:cNvSpPr>
            <p:nvPr/>
          </p:nvSpPr>
          <p:spPr bwMode="auto">
            <a:xfrm flipV="1">
              <a:off x="4144" y="7873"/>
              <a:ext cx="2096" cy="2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65" name="Line 84"/>
            <p:cNvSpPr>
              <a:spLocks noChangeShapeType="1"/>
            </p:cNvSpPr>
            <p:nvPr/>
          </p:nvSpPr>
          <p:spPr bwMode="auto">
            <a:xfrm flipV="1">
              <a:off x="4176" y="8497"/>
              <a:ext cx="3392" cy="1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066" name="Text Box 85"/>
            <p:cNvSpPr txBox="1">
              <a:spLocks noChangeArrowheads="1"/>
            </p:cNvSpPr>
            <p:nvPr/>
          </p:nvSpPr>
          <p:spPr bwMode="auto">
            <a:xfrm>
              <a:off x="4976" y="8513"/>
              <a:ext cx="23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 b="1">
                  <a:latin typeface="Times New Roman" pitchFamily="18" charset="0"/>
                </a:rPr>
                <a:t>p</a:t>
              </a:r>
              <a:endParaRPr lang="en-US"/>
            </a:p>
          </p:txBody>
        </p:sp>
        <p:sp>
          <p:nvSpPr>
            <p:cNvPr id="45067" name="Text Box 86"/>
            <p:cNvSpPr txBox="1">
              <a:spLocks noChangeArrowheads="1"/>
            </p:cNvSpPr>
            <p:nvPr/>
          </p:nvSpPr>
          <p:spPr bwMode="auto">
            <a:xfrm>
              <a:off x="6389" y="8528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 b="1">
                  <a:latin typeface="Times New Roman" pitchFamily="18" charset="0"/>
                </a:rPr>
                <a:t>q</a:t>
              </a:r>
              <a:endParaRPr lang="en-US"/>
            </a:p>
          </p:txBody>
        </p:sp>
        <p:sp>
          <p:nvSpPr>
            <p:cNvPr id="45068" name="Text Box 87"/>
            <p:cNvSpPr txBox="1">
              <a:spLocks noChangeArrowheads="1"/>
            </p:cNvSpPr>
            <p:nvPr/>
          </p:nvSpPr>
          <p:spPr bwMode="auto">
            <a:xfrm>
              <a:off x="6144" y="7521"/>
              <a:ext cx="32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 b="1">
                  <a:latin typeface="Times New Roman" pitchFamily="18" charset="0"/>
                </a:rPr>
                <a:t>P</a:t>
              </a:r>
              <a:endParaRPr lang="en-US"/>
            </a:p>
          </p:txBody>
        </p:sp>
        <p:sp>
          <p:nvSpPr>
            <p:cNvPr id="45069" name="Text Box 88"/>
            <p:cNvSpPr txBox="1">
              <a:spLocks noChangeArrowheads="1"/>
            </p:cNvSpPr>
            <p:nvPr/>
          </p:nvSpPr>
          <p:spPr bwMode="auto">
            <a:xfrm>
              <a:off x="7568" y="8145"/>
              <a:ext cx="32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 b="1">
                  <a:latin typeface="Times New Roman" pitchFamily="18" charset="0"/>
                </a:rPr>
                <a:t>Q</a:t>
              </a:r>
              <a:endParaRPr lang="en-US"/>
            </a:p>
          </p:txBody>
        </p:sp>
        <p:sp>
          <p:nvSpPr>
            <p:cNvPr id="45070" name="Text Box 89"/>
            <p:cNvSpPr txBox="1">
              <a:spLocks noChangeArrowheads="1"/>
            </p:cNvSpPr>
            <p:nvPr/>
          </p:nvSpPr>
          <p:spPr bwMode="auto">
            <a:xfrm>
              <a:off x="3824" y="10001"/>
              <a:ext cx="32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 b="1">
                  <a:latin typeface="Times New Roman" pitchFamily="18" charset="0"/>
                </a:rPr>
                <a:t>O</a:t>
              </a:r>
              <a:endParaRPr lang="en-US"/>
            </a:p>
          </p:txBody>
        </p:sp>
      </p:grpSp>
      <p:sp>
        <p:nvSpPr>
          <p:cNvPr id="95" name="Content Placeholder 4"/>
          <p:cNvSpPr txBox="1">
            <a:spLocks/>
          </p:cNvSpPr>
          <p:nvPr/>
        </p:nvSpPr>
        <p:spPr>
          <a:xfrm>
            <a:off x="3787775" y="4149725"/>
            <a:ext cx="5162550" cy="2460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800" dirty="0">
                <a:latin typeface="+mn-lt"/>
              </a:rPr>
              <a:t>In this case giving the length and the angle would be more difficult e.g. </a:t>
            </a:r>
            <a:r>
              <a:rPr lang="en-GB" sz="2800" b="1" dirty="0">
                <a:latin typeface="+mn-lt"/>
              </a:rPr>
              <a:t>OQ</a:t>
            </a:r>
            <a:r>
              <a:rPr lang="en-GB" sz="2800" dirty="0">
                <a:latin typeface="+mn-lt"/>
              </a:rPr>
              <a:t> has length 5.83 and makes an angle of 31</a:t>
            </a:r>
            <a:r>
              <a:rPr lang="en-GB" sz="2800" baseline="30000" dirty="0">
                <a:latin typeface="+mn-lt"/>
              </a:rPr>
              <a:t>0</a:t>
            </a:r>
            <a:r>
              <a:rPr lang="en-GB" sz="2800" dirty="0">
                <a:latin typeface="+mn-lt"/>
              </a:rPr>
              <a:t> with the horizontal x axis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50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Describing vectors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04825" y="1412875"/>
            <a:ext cx="8229600" cy="5121275"/>
          </a:xfrm>
        </p:spPr>
        <p:txBody>
          <a:bodyPr/>
          <a:lstStyle/>
          <a:p>
            <a:r>
              <a:rPr lang="en-GB" smtClean="0"/>
              <a:t>We can now use our Cartesian coordinate system to describe the vectors another way</a:t>
            </a:r>
          </a:p>
          <a:p>
            <a:r>
              <a:rPr lang="en-GB" smtClean="0"/>
              <a:t>Here vectors </a:t>
            </a:r>
            <a:r>
              <a:rPr lang="en-GB" b="1" smtClean="0"/>
              <a:t>p</a:t>
            </a:r>
            <a:r>
              <a:rPr lang="en-GB" smtClean="0"/>
              <a:t> and </a:t>
            </a:r>
            <a:r>
              <a:rPr lang="en-GB" b="1" smtClean="0"/>
              <a:t>q </a:t>
            </a:r>
            <a:r>
              <a:rPr lang="en-GB" smtClean="0"/>
              <a:t>could be described in terms of the x and y distances making up the ‘arrow’ so we can use the </a:t>
            </a:r>
            <a:r>
              <a:rPr lang="en-GB" b="1" smtClean="0"/>
              <a:t>column vectors</a:t>
            </a:r>
          </a:p>
          <a:p>
            <a:endParaRPr lang="en-GB" b="1" smtClean="0"/>
          </a:p>
          <a:p>
            <a:pPr lvl="1">
              <a:buFont typeface="Arial" pitchFamily="34" charset="0"/>
              <a:buNone/>
            </a:pPr>
            <a:r>
              <a:rPr lang="en-GB" b="1" smtClean="0"/>
              <a:t>                                      p = </a:t>
            </a:r>
            <a:r>
              <a:rPr lang="en-GB" smtClean="0"/>
              <a:t> </a:t>
            </a:r>
            <a:r>
              <a:rPr lang="en-GB" b="1" smtClean="0"/>
              <a:t>OP</a:t>
            </a:r>
            <a:r>
              <a:rPr lang="en-GB" smtClean="0"/>
              <a:t> =  </a:t>
            </a:r>
          </a:p>
          <a:p>
            <a:pPr lvl="1">
              <a:buFont typeface="Arial" pitchFamily="34" charset="0"/>
              <a:buNone/>
            </a:pPr>
            <a:r>
              <a:rPr lang="en-GB" smtClean="0"/>
              <a:t>                                      </a:t>
            </a:r>
          </a:p>
          <a:p>
            <a:pPr lvl="1">
              <a:buFont typeface="Arial" pitchFamily="34" charset="0"/>
              <a:buNone/>
            </a:pPr>
            <a:r>
              <a:rPr lang="en-GB" smtClean="0"/>
              <a:t>                                      and </a:t>
            </a:r>
            <a:r>
              <a:rPr lang="en-GB" b="1" smtClean="0"/>
              <a:t>q = OQ</a:t>
            </a:r>
            <a:r>
              <a:rPr lang="en-GB" smtClean="0"/>
              <a:t> = </a:t>
            </a:r>
          </a:p>
        </p:txBody>
      </p:sp>
      <p:sp>
        <p:nvSpPr>
          <p:cNvPr id="1029" name="Footer Placeholder 56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EE4E013-B06F-4181-9CC5-D9A210D1AB91}" type="slidenum">
              <a:rPr lang="en-GB"/>
              <a:pPr>
                <a:defRPr/>
              </a:pPr>
              <a:t>12</a:t>
            </a:fld>
            <a:endParaRPr lang="en-GB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76263" y="3971925"/>
            <a:ext cx="2974975" cy="2422525"/>
            <a:chOff x="3608" y="6794"/>
            <a:chExt cx="4684" cy="3815"/>
          </a:xfrm>
        </p:grpSpPr>
        <p:grpSp>
          <p:nvGrpSpPr>
            <p:cNvPr id="1033" name="Group 42"/>
            <p:cNvGrpSpPr>
              <a:grpSpLocks/>
            </p:cNvGrpSpPr>
            <p:nvPr/>
          </p:nvGrpSpPr>
          <p:grpSpPr bwMode="auto">
            <a:xfrm>
              <a:off x="3608" y="6794"/>
              <a:ext cx="4684" cy="3815"/>
              <a:chOff x="3608" y="6794"/>
              <a:chExt cx="4684" cy="3815"/>
            </a:xfrm>
          </p:grpSpPr>
          <p:grpSp>
            <p:nvGrpSpPr>
              <p:cNvPr id="1042" name="Group 43"/>
              <p:cNvGrpSpPr>
                <a:grpSpLocks/>
              </p:cNvGrpSpPr>
              <p:nvPr/>
            </p:nvGrpSpPr>
            <p:grpSpPr bwMode="auto">
              <a:xfrm>
                <a:off x="4084" y="6794"/>
                <a:ext cx="4208" cy="3368"/>
                <a:chOff x="4084" y="6794"/>
                <a:chExt cx="4208" cy="3368"/>
              </a:xfrm>
            </p:grpSpPr>
            <p:sp>
              <p:nvSpPr>
                <p:cNvPr id="1045" name="Rectangle 44"/>
                <p:cNvSpPr>
                  <a:spLocks noChangeArrowheads="1"/>
                </p:cNvSpPr>
                <p:nvPr/>
              </p:nvSpPr>
              <p:spPr bwMode="auto">
                <a:xfrm>
                  <a:off x="4084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46" name="Rectangle 45"/>
                <p:cNvSpPr>
                  <a:spLocks noChangeArrowheads="1"/>
                </p:cNvSpPr>
                <p:nvPr/>
              </p:nvSpPr>
              <p:spPr bwMode="auto">
                <a:xfrm>
                  <a:off x="4084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47" name="Rectangle 46"/>
                <p:cNvSpPr>
                  <a:spLocks noChangeArrowheads="1"/>
                </p:cNvSpPr>
                <p:nvPr/>
              </p:nvSpPr>
              <p:spPr bwMode="auto">
                <a:xfrm>
                  <a:off x="4084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48" name="Rectangle 47"/>
                <p:cNvSpPr>
                  <a:spLocks noChangeArrowheads="1"/>
                </p:cNvSpPr>
                <p:nvPr/>
              </p:nvSpPr>
              <p:spPr bwMode="auto">
                <a:xfrm>
                  <a:off x="4084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49" name="Rectangle 48"/>
                <p:cNvSpPr>
                  <a:spLocks noChangeArrowheads="1"/>
                </p:cNvSpPr>
                <p:nvPr/>
              </p:nvSpPr>
              <p:spPr bwMode="auto">
                <a:xfrm>
                  <a:off x="4084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50" name="Rectangle 49"/>
                <p:cNvSpPr>
                  <a:spLocks noChangeArrowheads="1"/>
                </p:cNvSpPr>
                <p:nvPr/>
              </p:nvSpPr>
              <p:spPr bwMode="auto">
                <a:xfrm>
                  <a:off x="4084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51" name="Rectangle 50"/>
                <p:cNvSpPr>
                  <a:spLocks noChangeArrowheads="1"/>
                </p:cNvSpPr>
                <p:nvPr/>
              </p:nvSpPr>
              <p:spPr bwMode="auto">
                <a:xfrm>
                  <a:off x="4785" y="6794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52" name="Rectangle 51"/>
                <p:cNvSpPr>
                  <a:spLocks noChangeArrowheads="1"/>
                </p:cNvSpPr>
                <p:nvPr/>
              </p:nvSpPr>
              <p:spPr bwMode="auto">
                <a:xfrm>
                  <a:off x="4785" y="7356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53" name="Rectangle 52"/>
                <p:cNvSpPr>
                  <a:spLocks noChangeArrowheads="1"/>
                </p:cNvSpPr>
                <p:nvPr/>
              </p:nvSpPr>
              <p:spPr bwMode="auto">
                <a:xfrm>
                  <a:off x="4785" y="7919"/>
                  <a:ext cx="700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54" name="Rectangle 53"/>
                <p:cNvSpPr>
                  <a:spLocks noChangeArrowheads="1"/>
                </p:cNvSpPr>
                <p:nvPr/>
              </p:nvSpPr>
              <p:spPr bwMode="auto">
                <a:xfrm>
                  <a:off x="4785" y="8474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55" name="Rectangle 54"/>
                <p:cNvSpPr>
                  <a:spLocks noChangeArrowheads="1"/>
                </p:cNvSpPr>
                <p:nvPr/>
              </p:nvSpPr>
              <p:spPr bwMode="auto">
                <a:xfrm>
                  <a:off x="4785" y="9037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56" name="Rectangle 55"/>
                <p:cNvSpPr>
                  <a:spLocks noChangeArrowheads="1"/>
                </p:cNvSpPr>
                <p:nvPr/>
              </p:nvSpPr>
              <p:spPr bwMode="auto">
                <a:xfrm>
                  <a:off x="4785" y="9599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57" name="Rectangle 56"/>
                <p:cNvSpPr>
                  <a:spLocks noChangeArrowheads="1"/>
                </p:cNvSpPr>
                <p:nvPr/>
              </p:nvSpPr>
              <p:spPr bwMode="auto">
                <a:xfrm>
                  <a:off x="5485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58" name="Rectangle 57"/>
                <p:cNvSpPr>
                  <a:spLocks noChangeArrowheads="1"/>
                </p:cNvSpPr>
                <p:nvPr/>
              </p:nvSpPr>
              <p:spPr bwMode="auto">
                <a:xfrm>
                  <a:off x="5485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59" name="Rectangle 58"/>
                <p:cNvSpPr>
                  <a:spLocks noChangeArrowheads="1"/>
                </p:cNvSpPr>
                <p:nvPr/>
              </p:nvSpPr>
              <p:spPr bwMode="auto">
                <a:xfrm>
                  <a:off x="5485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60" name="Rectangle 59"/>
                <p:cNvSpPr>
                  <a:spLocks noChangeArrowheads="1"/>
                </p:cNvSpPr>
                <p:nvPr/>
              </p:nvSpPr>
              <p:spPr bwMode="auto">
                <a:xfrm>
                  <a:off x="5485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61" name="Rectangle 60"/>
                <p:cNvSpPr>
                  <a:spLocks noChangeArrowheads="1"/>
                </p:cNvSpPr>
                <p:nvPr/>
              </p:nvSpPr>
              <p:spPr bwMode="auto">
                <a:xfrm>
                  <a:off x="5485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62" name="Rectangle 61"/>
                <p:cNvSpPr>
                  <a:spLocks noChangeArrowheads="1"/>
                </p:cNvSpPr>
                <p:nvPr/>
              </p:nvSpPr>
              <p:spPr bwMode="auto">
                <a:xfrm>
                  <a:off x="5485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63" name="Rectangle 62"/>
                <p:cNvSpPr>
                  <a:spLocks noChangeArrowheads="1"/>
                </p:cNvSpPr>
                <p:nvPr/>
              </p:nvSpPr>
              <p:spPr bwMode="auto">
                <a:xfrm>
                  <a:off x="6186" y="6794"/>
                  <a:ext cx="705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64" name="Rectangle 63"/>
                <p:cNvSpPr>
                  <a:spLocks noChangeArrowheads="1"/>
                </p:cNvSpPr>
                <p:nvPr/>
              </p:nvSpPr>
              <p:spPr bwMode="auto">
                <a:xfrm>
                  <a:off x="6186" y="7356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65" name="Rectangle 64"/>
                <p:cNvSpPr>
                  <a:spLocks noChangeArrowheads="1"/>
                </p:cNvSpPr>
                <p:nvPr/>
              </p:nvSpPr>
              <p:spPr bwMode="auto">
                <a:xfrm>
                  <a:off x="6186" y="7919"/>
                  <a:ext cx="705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66" name="Rectangle 65"/>
                <p:cNvSpPr>
                  <a:spLocks noChangeArrowheads="1"/>
                </p:cNvSpPr>
                <p:nvPr/>
              </p:nvSpPr>
              <p:spPr bwMode="auto">
                <a:xfrm>
                  <a:off x="6186" y="8474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67" name="Rectangle 66"/>
                <p:cNvSpPr>
                  <a:spLocks noChangeArrowheads="1"/>
                </p:cNvSpPr>
                <p:nvPr/>
              </p:nvSpPr>
              <p:spPr bwMode="auto">
                <a:xfrm>
                  <a:off x="6186" y="9037"/>
                  <a:ext cx="705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68" name="Rectangle 67"/>
                <p:cNvSpPr>
                  <a:spLocks noChangeArrowheads="1"/>
                </p:cNvSpPr>
                <p:nvPr/>
              </p:nvSpPr>
              <p:spPr bwMode="auto">
                <a:xfrm>
                  <a:off x="6186" y="9599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69" name="Rectangle 68"/>
                <p:cNvSpPr>
                  <a:spLocks noChangeArrowheads="1"/>
                </p:cNvSpPr>
                <p:nvPr/>
              </p:nvSpPr>
              <p:spPr bwMode="auto">
                <a:xfrm>
                  <a:off x="6891" y="6794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70" name="Rectangle 69"/>
                <p:cNvSpPr>
                  <a:spLocks noChangeArrowheads="1"/>
                </p:cNvSpPr>
                <p:nvPr/>
              </p:nvSpPr>
              <p:spPr bwMode="auto">
                <a:xfrm>
                  <a:off x="6891" y="7356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71" name="Rectangle 70"/>
                <p:cNvSpPr>
                  <a:spLocks noChangeArrowheads="1"/>
                </p:cNvSpPr>
                <p:nvPr/>
              </p:nvSpPr>
              <p:spPr bwMode="auto">
                <a:xfrm>
                  <a:off x="6891" y="7919"/>
                  <a:ext cx="700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72" name="Rectangle 71"/>
                <p:cNvSpPr>
                  <a:spLocks noChangeArrowheads="1"/>
                </p:cNvSpPr>
                <p:nvPr/>
              </p:nvSpPr>
              <p:spPr bwMode="auto">
                <a:xfrm>
                  <a:off x="6891" y="8474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73" name="Rectangle 72"/>
                <p:cNvSpPr>
                  <a:spLocks noChangeArrowheads="1"/>
                </p:cNvSpPr>
                <p:nvPr/>
              </p:nvSpPr>
              <p:spPr bwMode="auto">
                <a:xfrm>
                  <a:off x="6891" y="9037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74" name="Rectangle 73"/>
                <p:cNvSpPr>
                  <a:spLocks noChangeArrowheads="1"/>
                </p:cNvSpPr>
                <p:nvPr/>
              </p:nvSpPr>
              <p:spPr bwMode="auto">
                <a:xfrm>
                  <a:off x="6891" y="9599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75" name="Rectangle 74"/>
                <p:cNvSpPr>
                  <a:spLocks noChangeArrowheads="1"/>
                </p:cNvSpPr>
                <p:nvPr/>
              </p:nvSpPr>
              <p:spPr bwMode="auto">
                <a:xfrm>
                  <a:off x="7591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76" name="Rectangle 75"/>
                <p:cNvSpPr>
                  <a:spLocks noChangeArrowheads="1"/>
                </p:cNvSpPr>
                <p:nvPr/>
              </p:nvSpPr>
              <p:spPr bwMode="auto">
                <a:xfrm>
                  <a:off x="7591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77" name="Rectangle 76"/>
                <p:cNvSpPr>
                  <a:spLocks noChangeArrowheads="1"/>
                </p:cNvSpPr>
                <p:nvPr/>
              </p:nvSpPr>
              <p:spPr bwMode="auto">
                <a:xfrm>
                  <a:off x="7591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78" name="Rectangle 77"/>
                <p:cNvSpPr>
                  <a:spLocks noChangeArrowheads="1"/>
                </p:cNvSpPr>
                <p:nvPr/>
              </p:nvSpPr>
              <p:spPr bwMode="auto">
                <a:xfrm>
                  <a:off x="7591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79" name="Rectangle 78"/>
                <p:cNvSpPr>
                  <a:spLocks noChangeArrowheads="1"/>
                </p:cNvSpPr>
                <p:nvPr/>
              </p:nvSpPr>
              <p:spPr bwMode="auto">
                <a:xfrm>
                  <a:off x="7591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1080" name="Rectangle 79"/>
                <p:cNvSpPr>
                  <a:spLocks noChangeArrowheads="1"/>
                </p:cNvSpPr>
                <p:nvPr/>
              </p:nvSpPr>
              <p:spPr bwMode="auto">
                <a:xfrm>
                  <a:off x="7591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</p:grpSp>
          <p:sp>
            <p:nvSpPr>
              <p:cNvPr id="1043" name="Text Box 80"/>
              <p:cNvSpPr txBox="1">
                <a:spLocks noChangeArrowheads="1"/>
              </p:cNvSpPr>
              <p:nvPr/>
            </p:nvSpPr>
            <p:spPr bwMode="auto">
              <a:xfrm>
                <a:off x="4600" y="10193"/>
                <a:ext cx="3456" cy="4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1200">
                    <a:latin typeface="Times New Roman" pitchFamily="18" charset="0"/>
                  </a:rPr>
                  <a:t>1         2          3        4          5	</a:t>
                </a:r>
                <a:endParaRPr lang="en-US"/>
              </a:p>
            </p:txBody>
          </p:sp>
          <p:sp>
            <p:nvSpPr>
              <p:cNvPr id="1044" name="Text Box 81"/>
              <p:cNvSpPr txBox="1">
                <a:spLocks noChangeArrowheads="1"/>
              </p:cNvSpPr>
              <p:nvPr/>
            </p:nvSpPr>
            <p:spPr bwMode="auto">
              <a:xfrm>
                <a:off x="3608" y="7185"/>
                <a:ext cx="464" cy="28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1200">
                    <a:latin typeface="Times New Roman" pitchFamily="18" charset="0"/>
                  </a:rPr>
                  <a:t>5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4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3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2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</p:grpSp>
        <p:sp>
          <p:nvSpPr>
            <p:cNvPr id="1034" name="Text Box 82"/>
            <p:cNvSpPr txBox="1">
              <a:spLocks noChangeArrowheads="1"/>
            </p:cNvSpPr>
            <p:nvPr/>
          </p:nvSpPr>
          <p:spPr bwMode="auto">
            <a:xfrm>
              <a:off x="3712" y="10177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 sz="1200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1035" name="Line 83"/>
            <p:cNvSpPr>
              <a:spLocks noChangeShapeType="1"/>
            </p:cNvSpPr>
            <p:nvPr/>
          </p:nvSpPr>
          <p:spPr bwMode="auto">
            <a:xfrm flipV="1">
              <a:off x="4144" y="7873"/>
              <a:ext cx="2096" cy="2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6" name="Line 84"/>
            <p:cNvSpPr>
              <a:spLocks noChangeShapeType="1"/>
            </p:cNvSpPr>
            <p:nvPr/>
          </p:nvSpPr>
          <p:spPr bwMode="auto">
            <a:xfrm flipV="1">
              <a:off x="4176" y="8497"/>
              <a:ext cx="3392" cy="16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7" name="Text Box 85"/>
            <p:cNvSpPr txBox="1">
              <a:spLocks noChangeArrowheads="1"/>
            </p:cNvSpPr>
            <p:nvPr/>
          </p:nvSpPr>
          <p:spPr bwMode="auto">
            <a:xfrm>
              <a:off x="4976" y="8303"/>
              <a:ext cx="23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</a:t>
              </a:r>
              <a:endParaRPr lang="en-US" sz="2400"/>
            </a:p>
          </p:txBody>
        </p:sp>
        <p:sp>
          <p:nvSpPr>
            <p:cNvPr id="1038" name="Text Box 86"/>
            <p:cNvSpPr txBox="1">
              <a:spLocks noChangeArrowheads="1"/>
            </p:cNvSpPr>
            <p:nvPr/>
          </p:nvSpPr>
          <p:spPr bwMode="auto">
            <a:xfrm>
              <a:off x="6389" y="8798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q</a:t>
              </a:r>
              <a:endParaRPr lang="en-US" sz="2400"/>
            </a:p>
          </p:txBody>
        </p:sp>
        <p:sp>
          <p:nvSpPr>
            <p:cNvPr id="1039" name="Text Box 87"/>
            <p:cNvSpPr txBox="1">
              <a:spLocks noChangeArrowheads="1"/>
            </p:cNvSpPr>
            <p:nvPr/>
          </p:nvSpPr>
          <p:spPr bwMode="auto">
            <a:xfrm>
              <a:off x="6144" y="7521"/>
              <a:ext cx="32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</a:t>
              </a:r>
              <a:endParaRPr lang="en-US" sz="2400"/>
            </a:p>
          </p:txBody>
        </p:sp>
        <p:sp>
          <p:nvSpPr>
            <p:cNvPr id="1040" name="Text Box 88"/>
            <p:cNvSpPr txBox="1">
              <a:spLocks noChangeArrowheads="1"/>
            </p:cNvSpPr>
            <p:nvPr/>
          </p:nvSpPr>
          <p:spPr bwMode="auto">
            <a:xfrm>
              <a:off x="7568" y="8145"/>
              <a:ext cx="32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Q</a:t>
              </a:r>
              <a:endParaRPr lang="en-US" sz="2400"/>
            </a:p>
          </p:txBody>
        </p:sp>
        <p:sp>
          <p:nvSpPr>
            <p:cNvPr id="1041" name="Text Box 89"/>
            <p:cNvSpPr txBox="1">
              <a:spLocks noChangeArrowheads="1"/>
            </p:cNvSpPr>
            <p:nvPr/>
          </p:nvSpPr>
          <p:spPr bwMode="auto">
            <a:xfrm>
              <a:off x="3824" y="10001"/>
              <a:ext cx="32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O</a:t>
              </a:r>
              <a:endParaRPr lang="en-US" sz="2400"/>
            </a:p>
          </p:txBody>
        </p:sp>
      </p:grpSp>
      <p:graphicFrame>
        <p:nvGraphicFramePr>
          <p:cNvPr id="54" name="Object 2"/>
          <p:cNvGraphicFramePr>
            <a:graphicFrameLocks noChangeAspect="1"/>
          </p:cNvGraphicFramePr>
          <p:nvPr/>
        </p:nvGraphicFramePr>
        <p:xfrm>
          <a:off x="5795963" y="4257675"/>
          <a:ext cx="4381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266400" imgH="457200" progId="Equation.3">
                  <p:embed/>
                </p:oleObj>
              </mc:Choice>
              <mc:Fallback>
                <p:oleObj name="Equation" r:id="rId3" imgW="2664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257675"/>
                        <a:ext cx="43815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6408738" y="5229225"/>
          <a:ext cx="52546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253800" imgH="457200" progId="Equation.3">
                  <p:embed/>
                </p:oleObj>
              </mc:Choice>
              <mc:Fallback>
                <p:oleObj name="Equation" r:id="rId5" imgW="2538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5229225"/>
                        <a:ext cx="525462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50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Using coordinates(2)</a:t>
            </a:r>
          </a:p>
        </p:txBody>
      </p:sp>
      <p:sp>
        <p:nvSpPr>
          <p:cNvPr id="2055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376363"/>
            <a:ext cx="8229600" cy="2001837"/>
          </a:xfrm>
        </p:spPr>
        <p:txBody>
          <a:bodyPr/>
          <a:lstStyle/>
          <a:p>
            <a:r>
              <a:rPr lang="en-GB" smtClean="0"/>
              <a:t>We can also describe a vector in terms of the base vectors </a:t>
            </a:r>
            <a:r>
              <a:rPr lang="en-GB" b="1" smtClean="0"/>
              <a:t>i</a:t>
            </a:r>
            <a:r>
              <a:rPr lang="en-GB" smtClean="0"/>
              <a:t> and </a:t>
            </a:r>
            <a:r>
              <a:rPr lang="en-GB" b="1" smtClean="0"/>
              <a:t>j </a:t>
            </a:r>
            <a:r>
              <a:rPr lang="en-GB" smtClean="0"/>
              <a:t>which represent a unit in the x and y positive direction respectively. Notice they don’t all start at the origin now</a:t>
            </a:r>
          </a:p>
        </p:txBody>
      </p:sp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2303463" y="3176588"/>
            <a:ext cx="2590800" cy="1069975"/>
            <a:chOff x="5863" y="962"/>
            <a:chExt cx="1800" cy="657"/>
          </a:xfrm>
        </p:grpSpPr>
        <p:sp>
          <p:nvSpPr>
            <p:cNvPr id="2112" name="Line 113"/>
            <p:cNvSpPr>
              <a:spLocks noChangeShapeType="1"/>
            </p:cNvSpPr>
            <p:nvPr/>
          </p:nvSpPr>
          <p:spPr bwMode="auto">
            <a:xfrm>
              <a:off x="5863" y="1618"/>
              <a:ext cx="79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13" name="Line 114"/>
            <p:cNvSpPr>
              <a:spLocks noChangeShapeType="1"/>
            </p:cNvSpPr>
            <p:nvPr/>
          </p:nvSpPr>
          <p:spPr bwMode="auto">
            <a:xfrm flipV="1">
              <a:off x="7283" y="962"/>
              <a:ext cx="1" cy="5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14" name="Text Box 115"/>
            <p:cNvSpPr txBox="1">
              <a:spLocks noChangeArrowheads="1"/>
            </p:cNvSpPr>
            <p:nvPr/>
          </p:nvSpPr>
          <p:spPr bwMode="auto">
            <a:xfrm>
              <a:off x="6047" y="1159"/>
              <a:ext cx="220" cy="3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3200" b="1">
                  <a:latin typeface="Times New Roman" pitchFamily="18" charset="0"/>
                </a:rPr>
                <a:t>i</a:t>
              </a:r>
              <a:endParaRPr lang="en-US" sz="3200"/>
            </a:p>
          </p:txBody>
        </p:sp>
        <p:sp>
          <p:nvSpPr>
            <p:cNvPr id="2115" name="Text Box 116"/>
            <p:cNvSpPr txBox="1">
              <a:spLocks noChangeArrowheads="1"/>
            </p:cNvSpPr>
            <p:nvPr/>
          </p:nvSpPr>
          <p:spPr bwMode="auto">
            <a:xfrm>
              <a:off x="7491" y="1018"/>
              <a:ext cx="172" cy="3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3200" b="1">
                  <a:latin typeface="Times New Roman" pitchFamily="18" charset="0"/>
                </a:rPr>
                <a:t>j</a:t>
              </a:r>
              <a:endParaRPr lang="en-US" sz="3200"/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5759450" y="2852738"/>
            <a:ext cx="2974975" cy="2422525"/>
            <a:chOff x="3608" y="7622"/>
            <a:chExt cx="4684" cy="3815"/>
          </a:xfrm>
        </p:grpSpPr>
        <p:grpSp>
          <p:nvGrpSpPr>
            <p:cNvPr id="2063" name="Group 118"/>
            <p:cNvGrpSpPr>
              <a:grpSpLocks/>
            </p:cNvGrpSpPr>
            <p:nvPr/>
          </p:nvGrpSpPr>
          <p:grpSpPr bwMode="auto">
            <a:xfrm>
              <a:off x="3608" y="7622"/>
              <a:ext cx="4684" cy="3815"/>
              <a:chOff x="3608" y="6794"/>
              <a:chExt cx="4684" cy="3815"/>
            </a:xfrm>
          </p:grpSpPr>
          <p:grpSp>
            <p:nvGrpSpPr>
              <p:cNvPr id="2073" name="Group 119"/>
              <p:cNvGrpSpPr>
                <a:grpSpLocks/>
              </p:cNvGrpSpPr>
              <p:nvPr/>
            </p:nvGrpSpPr>
            <p:grpSpPr bwMode="auto">
              <a:xfrm>
                <a:off x="4084" y="6794"/>
                <a:ext cx="4208" cy="3368"/>
                <a:chOff x="4084" y="6794"/>
                <a:chExt cx="4208" cy="3368"/>
              </a:xfrm>
            </p:grpSpPr>
            <p:sp>
              <p:nvSpPr>
                <p:cNvPr id="2076" name="Rectangle 120"/>
                <p:cNvSpPr>
                  <a:spLocks noChangeArrowheads="1"/>
                </p:cNvSpPr>
                <p:nvPr/>
              </p:nvSpPr>
              <p:spPr bwMode="auto">
                <a:xfrm>
                  <a:off x="4084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77" name="Rectangle 121"/>
                <p:cNvSpPr>
                  <a:spLocks noChangeArrowheads="1"/>
                </p:cNvSpPr>
                <p:nvPr/>
              </p:nvSpPr>
              <p:spPr bwMode="auto">
                <a:xfrm>
                  <a:off x="4084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78" name="Rectangle 122"/>
                <p:cNvSpPr>
                  <a:spLocks noChangeArrowheads="1"/>
                </p:cNvSpPr>
                <p:nvPr/>
              </p:nvSpPr>
              <p:spPr bwMode="auto">
                <a:xfrm>
                  <a:off x="4084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79" name="Rectangle 123"/>
                <p:cNvSpPr>
                  <a:spLocks noChangeArrowheads="1"/>
                </p:cNvSpPr>
                <p:nvPr/>
              </p:nvSpPr>
              <p:spPr bwMode="auto">
                <a:xfrm>
                  <a:off x="4084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80" name="Rectangle 124"/>
                <p:cNvSpPr>
                  <a:spLocks noChangeArrowheads="1"/>
                </p:cNvSpPr>
                <p:nvPr/>
              </p:nvSpPr>
              <p:spPr bwMode="auto">
                <a:xfrm>
                  <a:off x="4084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81" name="Rectangle 125"/>
                <p:cNvSpPr>
                  <a:spLocks noChangeArrowheads="1"/>
                </p:cNvSpPr>
                <p:nvPr/>
              </p:nvSpPr>
              <p:spPr bwMode="auto">
                <a:xfrm>
                  <a:off x="4084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82" name="Rectangle 126"/>
                <p:cNvSpPr>
                  <a:spLocks noChangeArrowheads="1"/>
                </p:cNvSpPr>
                <p:nvPr/>
              </p:nvSpPr>
              <p:spPr bwMode="auto">
                <a:xfrm>
                  <a:off x="4785" y="6794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83" name="Rectangle 127"/>
                <p:cNvSpPr>
                  <a:spLocks noChangeArrowheads="1"/>
                </p:cNvSpPr>
                <p:nvPr/>
              </p:nvSpPr>
              <p:spPr bwMode="auto">
                <a:xfrm>
                  <a:off x="4785" y="7356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84" name="Rectangle 128"/>
                <p:cNvSpPr>
                  <a:spLocks noChangeArrowheads="1"/>
                </p:cNvSpPr>
                <p:nvPr/>
              </p:nvSpPr>
              <p:spPr bwMode="auto">
                <a:xfrm>
                  <a:off x="4785" y="7919"/>
                  <a:ext cx="700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85" name="Rectangle 129"/>
                <p:cNvSpPr>
                  <a:spLocks noChangeArrowheads="1"/>
                </p:cNvSpPr>
                <p:nvPr/>
              </p:nvSpPr>
              <p:spPr bwMode="auto">
                <a:xfrm>
                  <a:off x="4785" y="8474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86" name="Rectangle 130"/>
                <p:cNvSpPr>
                  <a:spLocks noChangeArrowheads="1"/>
                </p:cNvSpPr>
                <p:nvPr/>
              </p:nvSpPr>
              <p:spPr bwMode="auto">
                <a:xfrm>
                  <a:off x="4785" y="9037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87" name="Rectangle 131"/>
                <p:cNvSpPr>
                  <a:spLocks noChangeArrowheads="1"/>
                </p:cNvSpPr>
                <p:nvPr/>
              </p:nvSpPr>
              <p:spPr bwMode="auto">
                <a:xfrm>
                  <a:off x="4785" y="9599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88" name="Rectangle 132"/>
                <p:cNvSpPr>
                  <a:spLocks noChangeArrowheads="1"/>
                </p:cNvSpPr>
                <p:nvPr/>
              </p:nvSpPr>
              <p:spPr bwMode="auto">
                <a:xfrm>
                  <a:off x="5485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89" name="Rectangle 133"/>
                <p:cNvSpPr>
                  <a:spLocks noChangeArrowheads="1"/>
                </p:cNvSpPr>
                <p:nvPr/>
              </p:nvSpPr>
              <p:spPr bwMode="auto">
                <a:xfrm>
                  <a:off x="5485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90" name="Rectangle 134"/>
                <p:cNvSpPr>
                  <a:spLocks noChangeArrowheads="1"/>
                </p:cNvSpPr>
                <p:nvPr/>
              </p:nvSpPr>
              <p:spPr bwMode="auto">
                <a:xfrm>
                  <a:off x="5485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91" name="Rectangle 135"/>
                <p:cNvSpPr>
                  <a:spLocks noChangeArrowheads="1"/>
                </p:cNvSpPr>
                <p:nvPr/>
              </p:nvSpPr>
              <p:spPr bwMode="auto">
                <a:xfrm>
                  <a:off x="5485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92" name="Rectangle 136"/>
                <p:cNvSpPr>
                  <a:spLocks noChangeArrowheads="1"/>
                </p:cNvSpPr>
                <p:nvPr/>
              </p:nvSpPr>
              <p:spPr bwMode="auto">
                <a:xfrm>
                  <a:off x="5485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93" name="Rectangle 137"/>
                <p:cNvSpPr>
                  <a:spLocks noChangeArrowheads="1"/>
                </p:cNvSpPr>
                <p:nvPr/>
              </p:nvSpPr>
              <p:spPr bwMode="auto">
                <a:xfrm>
                  <a:off x="5485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94" name="Rectangle 138"/>
                <p:cNvSpPr>
                  <a:spLocks noChangeArrowheads="1"/>
                </p:cNvSpPr>
                <p:nvPr/>
              </p:nvSpPr>
              <p:spPr bwMode="auto">
                <a:xfrm>
                  <a:off x="6186" y="6794"/>
                  <a:ext cx="705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95" name="Rectangle 139"/>
                <p:cNvSpPr>
                  <a:spLocks noChangeArrowheads="1"/>
                </p:cNvSpPr>
                <p:nvPr/>
              </p:nvSpPr>
              <p:spPr bwMode="auto">
                <a:xfrm>
                  <a:off x="6186" y="7356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96" name="Rectangle 140"/>
                <p:cNvSpPr>
                  <a:spLocks noChangeArrowheads="1"/>
                </p:cNvSpPr>
                <p:nvPr/>
              </p:nvSpPr>
              <p:spPr bwMode="auto">
                <a:xfrm>
                  <a:off x="6186" y="7919"/>
                  <a:ext cx="705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97" name="Rectangle 141"/>
                <p:cNvSpPr>
                  <a:spLocks noChangeArrowheads="1"/>
                </p:cNvSpPr>
                <p:nvPr/>
              </p:nvSpPr>
              <p:spPr bwMode="auto">
                <a:xfrm>
                  <a:off x="6186" y="8474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98" name="Rectangle 142"/>
                <p:cNvSpPr>
                  <a:spLocks noChangeArrowheads="1"/>
                </p:cNvSpPr>
                <p:nvPr/>
              </p:nvSpPr>
              <p:spPr bwMode="auto">
                <a:xfrm>
                  <a:off x="6186" y="9037"/>
                  <a:ext cx="705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099" name="Rectangle 143"/>
                <p:cNvSpPr>
                  <a:spLocks noChangeArrowheads="1"/>
                </p:cNvSpPr>
                <p:nvPr/>
              </p:nvSpPr>
              <p:spPr bwMode="auto">
                <a:xfrm>
                  <a:off x="6186" y="9599"/>
                  <a:ext cx="705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100" name="Rectangle 144"/>
                <p:cNvSpPr>
                  <a:spLocks noChangeArrowheads="1"/>
                </p:cNvSpPr>
                <p:nvPr/>
              </p:nvSpPr>
              <p:spPr bwMode="auto">
                <a:xfrm>
                  <a:off x="6891" y="6794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101" name="Rectangle 145"/>
                <p:cNvSpPr>
                  <a:spLocks noChangeArrowheads="1"/>
                </p:cNvSpPr>
                <p:nvPr/>
              </p:nvSpPr>
              <p:spPr bwMode="auto">
                <a:xfrm>
                  <a:off x="6891" y="7356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102" name="Rectangle 146"/>
                <p:cNvSpPr>
                  <a:spLocks noChangeArrowheads="1"/>
                </p:cNvSpPr>
                <p:nvPr/>
              </p:nvSpPr>
              <p:spPr bwMode="auto">
                <a:xfrm>
                  <a:off x="6891" y="7919"/>
                  <a:ext cx="700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103" name="Rectangle 147"/>
                <p:cNvSpPr>
                  <a:spLocks noChangeArrowheads="1"/>
                </p:cNvSpPr>
                <p:nvPr/>
              </p:nvSpPr>
              <p:spPr bwMode="auto">
                <a:xfrm>
                  <a:off x="6891" y="8474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104" name="Rectangle 148"/>
                <p:cNvSpPr>
                  <a:spLocks noChangeArrowheads="1"/>
                </p:cNvSpPr>
                <p:nvPr/>
              </p:nvSpPr>
              <p:spPr bwMode="auto">
                <a:xfrm>
                  <a:off x="6891" y="9037"/>
                  <a:ext cx="700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105" name="Rectangle 149"/>
                <p:cNvSpPr>
                  <a:spLocks noChangeArrowheads="1"/>
                </p:cNvSpPr>
                <p:nvPr/>
              </p:nvSpPr>
              <p:spPr bwMode="auto">
                <a:xfrm>
                  <a:off x="6891" y="9599"/>
                  <a:ext cx="700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106" name="Rectangle 150"/>
                <p:cNvSpPr>
                  <a:spLocks noChangeArrowheads="1"/>
                </p:cNvSpPr>
                <p:nvPr/>
              </p:nvSpPr>
              <p:spPr bwMode="auto">
                <a:xfrm>
                  <a:off x="7591" y="6794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107" name="Rectangle 151"/>
                <p:cNvSpPr>
                  <a:spLocks noChangeArrowheads="1"/>
                </p:cNvSpPr>
                <p:nvPr/>
              </p:nvSpPr>
              <p:spPr bwMode="auto">
                <a:xfrm>
                  <a:off x="7591" y="7356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108" name="Rectangle 152"/>
                <p:cNvSpPr>
                  <a:spLocks noChangeArrowheads="1"/>
                </p:cNvSpPr>
                <p:nvPr/>
              </p:nvSpPr>
              <p:spPr bwMode="auto">
                <a:xfrm>
                  <a:off x="7591" y="7919"/>
                  <a:ext cx="701" cy="555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109" name="Rectangle 153"/>
                <p:cNvSpPr>
                  <a:spLocks noChangeArrowheads="1"/>
                </p:cNvSpPr>
                <p:nvPr/>
              </p:nvSpPr>
              <p:spPr bwMode="auto">
                <a:xfrm>
                  <a:off x="7591" y="8474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110" name="Rectangle 154"/>
                <p:cNvSpPr>
                  <a:spLocks noChangeArrowheads="1"/>
                </p:cNvSpPr>
                <p:nvPr/>
              </p:nvSpPr>
              <p:spPr bwMode="auto">
                <a:xfrm>
                  <a:off x="7591" y="9037"/>
                  <a:ext cx="701" cy="562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  <p:sp>
              <p:nvSpPr>
                <p:cNvPr id="2111" name="Rectangle 155"/>
                <p:cNvSpPr>
                  <a:spLocks noChangeArrowheads="1"/>
                </p:cNvSpPr>
                <p:nvPr/>
              </p:nvSpPr>
              <p:spPr bwMode="auto">
                <a:xfrm>
                  <a:off x="7591" y="9599"/>
                  <a:ext cx="701" cy="563"/>
                </a:xfrm>
                <a:prstGeom prst="rect">
                  <a:avLst/>
                </a:prstGeom>
                <a:noFill/>
                <a:ln w="3175">
                  <a:solidFill>
                    <a:srgbClr val="1F1A17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GB">
                    <a:latin typeface="Calibri" pitchFamily="34" charset="0"/>
                  </a:endParaRPr>
                </a:p>
              </p:txBody>
            </p:sp>
          </p:grpSp>
          <p:sp>
            <p:nvSpPr>
              <p:cNvPr id="2074" name="Text Box 156"/>
              <p:cNvSpPr txBox="1">
                <a:spLocks noChangeArrowheads="1"/>
              </p:cNvSpPr>
              <p:nvPr/>
            </p:nvSpPr>
            <p:spPr bwMode="auto">
              <a:xfrm>
                <a:off x="4600" y="10193"/>
                <a:ext cx="3456" cy="41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1200">
                    <a:latin typeface="Times New Roman" pitchFamily="18" charset="0"/>
                  </a:rPr>
                  <a:t>1         2          3        4          5	</a:t>
                </a:r>
                <a:endParaRPr lang="en-US"/>
              </a:p>
            </p:txBody>
          </p:sp>
          <p:sp>
            <p:nvSpPr>
              <p:cNvPr id="2075" name="Text Box 157"/>
              <p:cNvSpPr txBox="1">
                <a:spLocks noChangeArrowheads="1"/>
              </p:cNvSpPr>
              <p:nvPr/>
            </p:nvSpPr>
            <p:spPr bwMode="auto">
              <a:xfrm>
                <a:off x="3608" y="7185"/>
                <a:ext cx="464" cy="28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 sz="1200">
                    <a:latin typeface="Times New Roman" pitchFamily="18" charset="0"/>
                  </a:rPr>
                  <a:t>5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4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3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2</a:t>
                </a:r>
              </a:p>
              <a:p>
                <a:endParaRPr lang="en-GB" sz="1200">
                  <a:latin typeface="Times New Roman" pitchFamily="18" charset="0"/>
                </a:endParaRPr>
              </a:p>
              <a:p>
                <a:r>
                  <a:rPr lang="en-GB" sz="1200">
                    <a:latin typeface="Times New Roman" pitchFamily="18" charset="0"/>
                  </a:rPr>
                  <a:t>1</a:t>
                </a:r>
                <a:endParaRPr lang="en-US"/>
              </a:p>
            </p:txBody>
          </p:sp>
        </p:grpSp>
        <p:sp>
          <p:nvSpPr>
            <p:cNvPr id="2064" name="Text Box 158"/>
            <p:cNvSpPr txBox="1">
              <a:spLocks noChangeArrowheads="1"/>
            </p:cNvSpPr>
            <p:nvPr/>
          </p:nvSpPr>
          <p:spPr bwMode="auto">
            <a:xfrm>
              <a:off x="3712" y="11005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 sz="1200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2065" name="Line 159"/>
            <p:cNvSpPr>
              <a:spLocks noChangeShapeType="1"/>
            </p:cNvSpPr>
            <p:nvPr/>
          </p:nvSpPr>
          <p:spPr bwMode="auto">
            <a:xfrm flipV="1">
              <a:off x="4140" y="8820"/>
              <a:ext cx="1260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6" name="Line 160"/>
            <p:cNvSpPr>
              <a:spLocks noChangeShapeType="1"/>
            </p:cNvSpPr>
            <p:nvPr/>
          </p:nvSpPr>
          <p:spPr bwMode="auto">
            <a:xfrm flipV="1">
              <a:off x="5580" y="9325"/>
              <a:ext cx="1988" cy="5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7" name="Text Box 161"/>
            <p:cNvSpPr txBox="1">
              <a:spLocks noChangeArrowheads="1"/>
            </p:cNvSpPr>
            <p:nvPr/>
          </p:nvSpPr>
          <p:spPr bwMode="auto">
            <a:xfrm>
              <a:off x="4860" y="8730"/>
              <a:ext cx="33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a</a:t>
              </a:r>
              <a:endParaRPr lang="en-US" sz="2400"/>
            </a:p>
          </p:txBody>
        </p:sp>
        <p:sp>
          <p:nvSpPr>
            <p:cNvPr id="2068" name="Text Box 162"/>
            <p:cNvSpPr txBox="1">
              <a:spLocks noChangeArrowheads="1"/>
            </p:cNvSpPr>
            <p:nvPr/>
          </p:nvSpPr>
          <p:spPr bwMode="auto">
            <a:xfrm>
              <a:off x="5820" y="9210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b</a:t>
              </a:r>
              <a:endParaRPr lang="en-US" sz="2400"/>
            </a:p>
          </p:txBody>
        </p:sp>
        <p:sp>
          <p:nvSpPr>
            <p:cNvPr id="2069" name="Text Box 163"/>
            <p:cNvSpPr txBox="1">
              <a:spLocks noChangeArrowheads="1"/>
            </p:cNvSpPr>
            <p:nvPr/>
          </p:nvSpPr>
          <p:spPr bwMode="auto">
            <a:xfrm>
              <a:off x="7020" y="8130"/>
              <a:ext cx="320" cy="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c</a:t>
              </a:r>
              <a:endParaRPr lang="en-US" sz="2400"/>
            </a:p>
          </p:txBody>
        </p:sp>
        <p:sp>
          <p:nvSpPr>
            <p:cNvPr id="2070" name="Line 164"/>
            <p:cNvSpPr>
              <a:spLocks noChangeShapeType="1"/>
            </p:cNvSpPr>
            <p:nvPr/>
          </p:nvSpPr>
          <p:spPr bwMode="auto">
            <a:xfrm>
              <a:off x="6300" y="7668"/>
              <a:ext cx="198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71" name="Line 165"/>
            <p:cNvSpPr>
              <a:spLocks noChangeShapeType="1"/>
            </p:cNvSpPr>
            <p:nvPr/>
          </p:nvSpPr>
          <p:spPr bwMode="auto">
            <a:xfrm flipH="1">
              <a:off x="6300" y="9900"/>
              <a:ext cx="198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72" name="Text Box 166"/>
            <p:cNvSpPr txBox="1">
              <a:spLocks noChangeArrowheads="1"/>
            </p:cNvSpPr>
            <p:nvPr/>
          </p:nvSpPr>
          <p:spPr bwMode="auto">
            <a:xfrm>
              <a:off x="7020" y="9900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d</a:t>
              </a:r>
              <a:endParaRPr lang="en-US" sz="2400"/>
            </a:p>
          </p:txBody>
        </p:sp>
      </p:grpSp>
      <p:pic>
        <p:nvPicPr>
          <p:cNvPr id="2058" name="Picture 49" descr="PENCIL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31038" y="6354763"/>
            <a:ext cx="211296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0" name="Content Placeholder 2"/>
          <p:cNvSpPr txBox="1">
            <a:spLocks/>
          </p:cNvSpPr>
          <p:nvPr/>
        </p:nvSpPr>
        <p:spPr bwMode="auto">
          <a:xfrm>
            <a:off x="0" y="4381500"/>
            <a:ext cx="88392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spcBef>
                <a:spcPct val="20000"/>
              </a:spcBef>
            </a:pPr>
            <a:r>
              <a:rPr lang="en-GB" sz="3200">
                <a:latin typeface="Calibri" pitchFamily="34" charset="0"/>
              </a:rPr>
              <a:t>If a =        and 2</a:t>
            </a:r>
            <a:r>
              <a:rPr lang="en-GB" sz="3200" b="1">
                <a:latin typeface="Calibri" pitchFamily="34" charset="0"/>
              </a:rPr>
              <a:t>i</a:t>
            </a:r>
            <a:r>
              <a:rPr lang="en-GB" sz="3200">
                <a:latin typeface="Calibri" pitchFamily="34" charset="0"/>
              </a:rPr>
              <a:t> + </a:t>
            </a:r>
            <a:r>
              <a:rPr lang="en-GB" sz="3200" b="1">
                <a:latin typeface="Calibri" pitchFamily="34" charset="0"/>
              </a:rPr>
              <a:t>j</a:t>
            </a:r>
          </a:p>
          <a:p>
            <a:pPr marL="800100" lvl="1" indent="-342900">
              <a:spcBef>
                <a:spcPct val="20000"/>
              </a:spcBef>
            </a:pPr>
            <a:r>
              <a:rPr lang="en-GB" sz="3200">
                <a:latin typeface="Calibri" pitchFamily="34" charset="0"/>
              </a:rPr>
              <a:t>Find both expressions for </a:t>
            </a:r>
            <a:r>
              <a:rPr lang="en-GB" sz="3200" b="1">
                <a:latin typeface="Calibri" pitchFamily="34" charset="0"/>
              </a:rPr>
              <a:t>b,c,</a:t>
            </a:r>
            <a:r>
              <a:rPr lang="en-GB" sz="3200">
                <a:latin typeface="Calibri" pitchFamily="34" charset="0"/>
              </a:rPr>
              <a:t> and </a:t>
            </a:r>
            <a:r>
              <a:rPr lang="en-GB" sz="3200" b="1">
                <a:latin typeface="Calibri" pitchFamily="34" charset="0"/>
              </a:rPr>
              <a:t>d</a:t>
            </a:r>
          </a:p>
          <a:p>
            <a:pPr marL="800100" lvl="1" indent="-342900">
              <a:spcBef>
                <a:spcPct val="20000"/>
              </a:spcBef>
            </a:pPr>
            <a:r>
              <a:rPr lang="en-GB" sz="3200" b="1">
                <a:latin typeface="Calibri" pitchFamily="34" charset="0"/>
              </a:rPr>
              <a:t>b =      = 3i+j  c =          = 3i-2j</a:t>
            </a:r>
            <a:r>
              <a:rPr lang="en-GB" sz="3200">
                <a:latin typeface="Calibri" pitchFamily="34" charset="0"/>
              </a:rPr>
              <a:t> and </a:t>
            </a:r>
            <a:r>
              <a:rPr lang="en-GB" sz="3200" b="1">
                <a:latin typeface="Calibri" pitchFamily="34" charset="0"/>
              </a:rPr>
              <a:t>d =          = -3i-2j</a:t>
            </a:r>
            <a:endParaRPr lang="en-GB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sz="3200" b="1">
              <a:latin typeface="Calibri" pitchFamily="34" charset="0"/>
            </a:endParaRPr>
          </a:p>
        </p:txBody>
      </p:sp>
      <p:graphicFrame>
        <p:nvGraphicFramePr>
          <p:cNvPr id="23719" name="Object 167"/>
          <p:cNvGraphicFramePr>
            <a:graphicFrameLocks noChangeAspect="1"/>
          </p:cNvGraphicFramePr>
          <p:nvPr/>
        </p:nvGraphicFramePr>
        <p:xfrm>
          <a:off x="1390650" y="4195763"/>
          <a:ext cx="5524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4" imgW="266400" imgH="457200" progId="Equation.3">
                  <p:embed/>
                </p:oleObj>
              </mc:Choice>
              <mc:Fallback>
                <p:oleObj name="Equation" r:id="rId4" imgW="266400" imgH="457200" progId="Equation.3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195763"/>
                        <a:ext cx="55245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68"/>
          <p:cNvGraphicFramePr>
            <a:graphicFrameLocks noChangeAspect="1"/>
          </p:cNvGraphicFramePr>
          <p:nvPr/>
        </p:nvGraphicFramePr>
        <p:xfrm>
          <a:off x="1066800" y="5473700"/>
          <a:ext cx="525463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6" imgW="253800" imgH="457200" progId="Equation.3">
                  <p:embed/>
                </p:oleObj>
              </mc:Choice>
              <mc:Fallback>
                <p:oleObj name="Equation" r:id="rId6" imgW="253800" imgH="457200" progId="Equation.3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73700"/>
                        <a:ext cx="525463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69"/>
          <p:cNvGraphicFramePr>
            <a:graphicFrameLocks noChangeAspect="1"/>
          </p:cNvGraphicFramePr>
          <p:nvPr/>
        </p:nvGraphicFramePr>
        <p:xfrm>
          <a:off x="3221038" y="5473700"/>
          <a:ext cx="8143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8" imgW="380880" imgH="457200" progId="Equation.3">
                  <p:embed/>
                </p:oleObj>
              </mc:Choice>
              <mc:Fallback>
                <p:oleObj name="Equation" r:id="rId8" imgW="380880" imgH="457200" progId="Equation.3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5473700"/>
                        <a:ext cx="814387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70"/>
          <p:cNvGraphicFramePr>
            <a:graphicFrameLocks noChangeAspect="1"/>
          </p:cNvGraphicFramePr>
          <p:nvPr/>
        </p:nvGraphicFramePr>
        <p:xfrm>
          <a:off x="6594475" y="5448300"/>
          <a:ext cx="7889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0" imgW="380880" imgH="457200" progId="Equation.3">
                  <p:embed/>
                </p:oleObj>
              </mc:Choice>
              <mc:Fallback>
                <p:oleObj name="Equation" r:id="rId10" imgW="380880" imgH="457200" progId="Equation.3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5448300"/>
                        <a:ext cx="788988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" name="Rounded Rectangle 175"/>
          <p:cNvSpPr/>
          <p:nvPr/>
        </p:nvSpPr>
        <p:spPr>
          <a:xfrm>
            <a:off x="1030288" y="5400675"/>
            <a:ext cx="1606550" cy="10477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c</a:t>
            </a:r>
          </a:p>
        </p:txBody>
      </p:sp>
      <p:sp>
        <p:nvSpPr>
          <p:cNvPr id="177" name="Rounded Rectangle 176"/>
          <p:cNvSpPr/>
          <p:nvPr/>
        </p:nvSpPr>
        <p:spPr>
          <a:xfrm>
            <a:off x="3184525" y="5411788"/>
            <a:ext cx="2008188" cy="10477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78" name="Rounded Rectangle 177"/>
          <p:cNvSpPr/>
          <p:nvPr/>
        </p:nvSpPr>
        <p:spPr>
          <a:xfrm>
            <a:off x="6580188" y="5364163"/>
            <a:ext cx="2081212" cy="9493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 animBg="1"/>
      <p:bldP spid="17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4" descr="HOUSE24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1063" y="3502025"/>
            <a:ext cx="1436687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Adding and subtracting vectors</a:t>
            </a:r>
          </a:p>
        </p:txBody>
      </p:sp>
      <p:sp>
        <p:nvSpPr>
          <p:cNvPr id="4608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This is like combining two separate journeys one after the other and seeing what the resultant journey is </a:t>
            </a:r>
          </a:p>
        </p:txBody>
      </p:sp>
      <p:pic>
        <p:nvPicPr>
          <p:cNvPr id="4" name="Content Placeholder 3" descr="FEMALE1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3550" y="4813300"/>
            <a:ext cx="700088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5" descr="HOUSE24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7313" y="5464175"/>
            <a:ext cx="1436687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1543050" y="4629150"/>
            <a:ext cx="2419350" cy="838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09700" y="5581650"/>
            <a:ext cx="6134100" cy="1009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 rot="16200000" flipH="1">
            <a:off x="4955382" y="3850481"/>
            <a:ext cx="1866900" cy="35004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6798 L 0.3559 -0.112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00" y="-9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9 -0.11237 L 0.74184 0.16046 " pathEditMode="relative" ptsTypes="AA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539750" y="728663"/>
            <a:ext cx="8604250" cy="1512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" name="Content Placeholder 4"/>
          <p:cNvSpPr txBox="1">
            <a:spLocks/>
          </p:cNvSpPr>
          <p:nvPr/>
        </p:nvSpPr>
        <p:spPr bwMode="auto">
          <a:xfrm>
            <a:off x="457200" y="260350"/>
            <a:ext cx="8229600" cy="635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>
                <a:latin typeface="Calibri" pitchFamily="34" charset="0"/>
              </a:rPr>
              <a:t>We can add and subtract vectors by putting them ‘nose to tail’ on a drawing, by using the column vectors or by adding with the base vectors i and j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2800">
                <a:latin typeface="Calibri" pitchFamily="34" charset="0"/>
              </a:rPr>
              <a:t>Note that to subtract we just add on the negative version of the second vector ( a vector of the same magnitude going in the reverse direction)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GB" sz="2800">
                <a:latin typeface="Calibri" pitchFamily="34" charset="0"/>
              </a:rPr>
              <a:t>			i.e.  p-q = p+(-q)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endParaRPr lang="en-GB" sz="3200" b="1">
              <a:latin typeface="Calibri" pitchFamily="34" charset="0"/>
            </a:endParaRPr>
          </a:p>
          <a:p>
            <a:pPr marL="742950" lvl="1" indent="-285750">
              <a:spcBef>
                <a:spcPct val="20000"/>
              </a:spcBef>
              <a:buFont typeface="Arial" pitchFamily="34" charset="0"/>
              <a:buNone/>
            </a:pPr>
            <a:r>
              <a:rPr lang="en-GB" sz="2800" b="1">
                <a:latin typeface="Calibri" pitchFamily="34" charset="0"/>
              </a:rPr>
              <a:t>                                      </a:t>
            </a:r>
            <a:endParaRPr lang="en-GB" sz="2800">
              <a:latin typeface="Calibri" pitchFamily="34" charset="0"/>
            </a:endParaRPr>
          </a:p>
        </p:txBody>
      </p:sp>
      <p:grpSp>
        <p:nvGrpSpPr>
          <p:cNvPr id="2" name="Group 2"/>
          <p:cNvGrpSpPr>
            <a:grpSpLocks noGrp="1"/>
          </p:cNvGrpSpPr>
          <p:nvPr/>
        </p:nvGrpSpPr>
        <p:grpSpPr bwMode="auto">
          <a:xfrm>
            <a:off x="336550" y="3716338"/>
            <a:ext cx="8350250" cy="2724150"/>
            <a:chOff x="1100" y="6921"/>
            <a:chExt cx="9562" cy="2977"/>
          </a:xfrm>
        </p:grpSpPr>
        <p:sp>
          <p:nvSpPr>
            <p:cNvPr id="47112" name="Rectangle 3"/>
            <p:cNvSpPr>
              <a:spLocks noChangeArrowheads="1"/>
            </p:cNvSpPr>
            <p:nvPr/>
          </p:nvSpPr>
          <p:spPr bwMode="auto">
            <a:xfrm>
              <a:off x="1714" y="7196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13" name="Rectangle 4"/>
            <p:cNvSpPr>
              <a:spLocks noChangeArrowheads="1"/>
            </p:cNvSpPr>
            <p:nvPr/>
          </p:nvSpPr>
          <p:spPr bwMode="auto">
            <a:xfrm>
              <a:off x="1714" y="7751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14" name="Rectangle 5"/>
            <p:cNvSpPr>
              <a:spLocks noChangeArrowheads="1"/>
            </p:cNvSpPr>
            <p:nvPr/>
          </p:nvSpPr>
          <p:spPr bwMode="auto">
            <a:xfrm>
              <a:off x="1714" y="8314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15" name="Rectangle 6"/>
            <p:cNvSpPr>
              <a:spLocks noChangeArrowheads="1"/>
            </p:cNvSpPr>
            <p:nvPr/>
          </p:nvSpPr>
          <p:spPr bwMode="auto">
            <a:xfrm>
              <a:off x="1714" y="8876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16" name="Rectangle 7"/>
            <p:cNvSpPr>
              <a:spLocks noChangeArrowheads="1"/>
            </p:cNvSpPr>
            <p:nvPr/>
          </p:nvSpPr>
          <p:spPr bwMode="auto">
            <a:xfrm>
              <a:off x="2415" y="7196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17" name="Rectangle 8"/>
            <p:cNvSpPr>
              <a:spLocks noChangeArrowheads="1"/>
            </p:cNvSpPr>
            <p:nvPr/>
          </p:nvSpPr>
          <p:spPr bwMode="auto">
            <a:xfrm>
              <a:off x="2415" y="7751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18" name="Rectangle 9"/>
            <p:cNvSpPr>
              <a:spLocks noChangeArrowheads="1"/>
            </p:cNvSpPr>
            <p:nvPr/>
          </p:nvSpPr>
          <p:spPr bwMode="auto">
            <a:xfrm>
              <a:off x="2415" y="8314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19" name="Rectangle 10"/>
            <p:cNvSpPr>
              <a:spLocks noChangeArrowheads="1"/>
            </p:cNvSpPr>
            <p:nvPr/>
          </p:nvSpPr>
          <p:spPr bwMode="auto">
            <a:xfrm>
              <a:off x="2415" y="8876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20" name="Rectangle 11"/>
            <p:cNvSpPr>
              <a:spLocks noChangeArrowheads="1"/>
            </p:cNvSpPr>
            <p:nvPr/>
          </p:nvSpPr>
          <p:spPr bwMode="auto">
            <a:xfrm>
              <a:off x="3115" y="7196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21" name="Rectangle 12"/>
            <p:cNvSpPr>
              <a:spLocks noChangeArrowheads="1"/>
            </p:cNvSpPr>
            <p:nvPr/>
          </p:nvSpPr>
          <p:spPr bwMode="auto">
            <a:xfrm>
              <a:off x="3115" y="7751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22" name="Rectangle 13"/>
            <p:cNvSpPr>
              <a:spLocks noChangeArrowheads="1"/>
            </p:cNvSpPr>
            <p:nvPr/>
          </p:nvSpPr>
          <p:spPr bwMode="auto">
            <a:xfrm>
              <a:off x="3115" y="8314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23" name="Rectangle 14"/>
            <p:cNvSpPr>
              <a:spLocks noChangeArrowheads="1"/>
            </p:cNvSpPr>
            <p:nvPr/>
          </p:nvSpPr>
          <p:spPr bwMode="auto">
            <a:xfrm>
              <a:off x="3115" y="8876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24" name="Rectangle 15"/>
            <p:cNvSpPr>
              <a:spLocks noChangeArrowheads="1"/>
            </p:cNvSpPr>
            <p:nvPr/>
          </p:nvSpPr>
          <p:spPr bwMode="auto">
            <a:xfrm>
              <a:off x="3816" y="7196"/>
              <a:ext cx="705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25" name="Rectangle 16"/>
            <p:cNvSpPr>
              <a:spLocks noChangeArrowheads="1"/>
            </p:cNvSpPr>
            <p:nvPr/>
          </p:nvSpPr>
          <p:spPr bwMode="auto">
            <a:xfrm>
              <a:off x="3816" y="7751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26" name="Rectangle 17"/>
            <p:cNvSpPr>
              <a:spLocks noChangeArrowheads="1"/>
            </p:cNvSpPr>
            <p:nvPr/>
          </p:nvSpPr>
          <p:spPr bwMode="auto">
            <a:xfrm>
              <a:off x="3816" y="8314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27" name="Rectangle 18"/>
            <p:cNvSpPr>
              <a:spLocks noChangeArrowheads="1"/>
            </p:cNvSpPr>
            <p:nvPr/>
          </p:nvSpPr>
          <p:spPr bwMode="auto">
            <a:xfrm>
              <a:off x="3816" y="8876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28" name="Rectangle 19"/>
            <p:cNvSpPr>
              <a:spLocks noChangeArrowheads="1"/>
            </p:cNvSpPr>
            <p:nvPr/>
          </p:nvSpPr>
          <p:spPr bwMode="auto">
            <a:xfrm>
              <a:off x="4521" y="7196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29" name="Rectangle 20"/>
            <p:cNvSpPr>
              <a:spLocks noChangeArrowheads="1"/>
            </p:cNvSpPr>
            <p:nvPr/>
          </p:nvSpPr>
          <p:spPr bwMode="auto">
            <a:xfrm>
              <a:off x="4521" y="7751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30" name="Rectangle 21"/>
            <p:cNvSpPr>
              <a:spLocks noChangeArrowheads="1"/>
            </p:cNvSpPr>
            <p:nvPr/>
          </p:nvSpPr>
          <p:spPr bwMode="auto">
            <a:xfrm>
              <a:off x="4521" y="8314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31" name="Rectangle 22"/>
            <p:cNvSpPr>
              <a:spLocks noChangeArrowheads="1"/>
            </p:cNvSpPr>
            <p:nvPr/>
          </p:nvSpPr>
          <p:spPr bwMode="auto">
            <a:xfrm>
              <a:off x="4521" y="8876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32" name="Text Box 23"/>
            <p:cNvSpPr txBox="1">
              <a:spLocks noChangeArrowheads="1"/>
            </p:cNvSpPr>
            <p:nvPr/>
          </p:nvSpPr>
          <p:spPr bwMode="auto">
            <a:xfrm>
              <a:off x="1100" y="6921"/>
              <a:ext cx="480" cy="2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>
                  <a:latin typeface="Times New Roman" pitchFamily="18" charset="0"/>
                </a:rPr>
                <a:t>4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3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2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47133" name="Text Box 24"/>
            <p:cNvSpPr txBox="1">
              <a:spLocks noChangeArrowheads="1"/>
            </p:cNvSpPr>
            <p:nvPr/>
          </p:nvSpPr>
          <p:spPr bwMode="auto">
            <a:xfrm>
              <a:off x="1318" y="9454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 sz="1200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47134" name="Text Box 25"/>
            <p:cNvSpPr txBox="1">
              <a:spLocks noChangeArrowheads="1"/>
            </p:cNvSpPr>
            <p:nvPr/>
          </p:nvSpPr>
          <p:spPr bwMode="auto">
            <a:xfrm>
              <a:off x="3420" y="8460"/>
              <a:ext cx="23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</a:t>
              </a:r>
              <a:endParaRPr lang="en-US" sz="2400"/>
            </a:p>
          </p:txBody>
        </p:sp>
        <p:sp>
          <p:nvSpPr>
            <p:cNvPr id="47135" name="Text Box 26"/>
            <p:cNvSpPr txBox="1">
              <a:spLocks noChangeArrowheads="1"/>
            </p:cNvSpPr>
            <p:nvPr/>
          </p:nvSpPr>
          <p:spPr bwMode="auto">
            <a:xfrm>
              <a:off x="4140" y="7920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q</a:t>
              </a:r>
              <a:endParaRPr lang="en-US" sz="2400"/>
            </a:p>
          </p:txBody>
        </p:sp>
        <p:sp>
          <p:nvSpPr>
            <p:cNvPr id="47136" name="Line 27"/>
            <p:cNvSpPr>
              <a:spLocks noChangeShapeType="1"/>
            </p:cNvSpPr>
            <p:nvPr/>
          </p:nvSpPr>
          <p:spPr bwMode="auto">
            <a:xfrm flipV="1">
              <a:off x="1702" y="8280"/>
              <a:ext cx="2078" cy="5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7" name="Line 28"/>
            <p:cNvSpPr>
              <a:spLocks noChangeShapeType="1"/>
            </p:cNvSpPr>
            <p:nvPr/>
          </p:nvSpPr>
          <p:spPr bwMode="auto">
            <a:xfrm flipV="1">
              <a:off x="3780" y="7200"/>
              <a:ext cx="7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8" name="Line 29"/>
            <p:cNvSpPr>
              <a:spLocks noChangeShapeType="1"/>
            </p:cNvSpPr>
            <p:nvPr/>
          </p:nvSpPr>
          <p:spPr bwMode="auto">
            <a:xfrm flipV="1">
              <a:off x="1686" y="7200"/>
              <a:ext cx="2814" cy="16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39" name="Text Box 30"/>
            <p:cNvSpPr txBox="1">
              <a:spLocks noChangeArrowheads="1"/>
            </p:cNvSpPr>
            <p:nvPr/>
          </p:nvSpPr>
          <p:spPr bwMode="auto">
            <a:xfrm>
              <a:off x="2520" y="7200"/>
              <a:ext cx="797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p+q</a:t>
              </a:r>
              <a:endParaRPr lang="en-US" sz="2400"/>
            </a:p>
          </p:txBody>
        </p:sp>
        <p:sp>
          <p:nvSpPr>
            <p:cNvPr id="47140" name="Rectangle 31"/>
            <p:cNvSpPr>
              <a:spLocks noChangeArrowheads="1"/>
            </p:cNvSpPr>
            <p:nvPr/>
          </p:nvSpPr>
          <p:spPr bwMode="auto">
            <a:xfrm>
              <a:off x="6690" y="7208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41" name="Rectangle 32"/>
            <p:cNvSpPr>
              <a:spLocks noChangeArrowheads="1"/>
            </p:cNvSpPr>
            <p:nvPr/>
          </p:nvSpPr>
          <p:spPr bwMode="auto">
            <a:xfrm>
              <a:off x="6690" y="7763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42" name="Rectangle 33"/>
            <p:cNvSpPr>
              <a:spLocks noChangeArrowheads="1"/>
            </p:cNvSpPr>
            <p:nvPr/>
          </p:nvSpPr>
          <p:spPr bwMode="auto">
            <a:xfrm>
              <a:off x="6690" y="8326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43" name="Rectangle 34"/>
            <p:cNvSpPr>
              <a:spLocks noChangeArrowheads="1"/>
            </p:cNvSpPr>
            <p:nvPr/>
          </p:nvSpPr>
          <p:spPr bwMode="auto">
            <a:xfrm>
              <a:off x="6690" y="8888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44" name="Rectangle 35"/>
            <p:cNvSpPr>
              <a:spLocks noChangeArrowheads="1"/>
            </p:cNvSpPr>
            <p:nvPr/>
          </p:nvSpPr>
          <p:spPr bwMode="auto">
            <a:xfrm>
              <a:off x="7391" y="7208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45" name="Rectangle 36"/>
            <p:cNvSpPr>
              <a:spLocks noChangeArrowheads="1"/>
            </p:cNvSpPr>
            <p:nvPr/>
          </p:nvSpPr>
          <p:spPr bwMode="auto">
            <a:xfrm>
              <a:off x="7391" y="7763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46" name="Rectangle 37"/>
            <p:cNvSpPr>
              <a:spLocks noChangeArrowheads="1"/>
            </p:cNvSpPr>
            <p:nvPr/>
          </p:nvSpPr>
          <p:spPr bwMode="auto">
            <a:xfrm>
              <a:off x="7391" y="8326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47" name="Rectangle 38"/>
            <p:cNvSpPr>
              <a:spLocks noChangeArrowheads="1"/>
            </p:cNvSpPr>
            <p:nvPr/>
          </p:nvSpPr>
          <p:spPr bwMode="auto">
            <a:xfrm>
              <a:off x="7391" y="8888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48" name="Rectangle 39"/>
            <p:cNvSpPr>
              <a:spLocks noChangeArrowheads="1"/>
            </p:cNvSpPr>
            <p:nvPr/>
          </p:nvSpPr>
          <p:spPr bwMode="auto">
            <a:xfrm>
              <a:off x="8091" y="7208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49" name="Rectangle 40"/>
            <p:cNvSpPr>
              <a:spLocks noChangeArrowheads="1"/>
            </p:cNvSpPr>
            <p:nvPr/>
          </p:nvSpPr>
          <p:spPr bwMode="auto">
            <a:xfrm>
              <a:off x="8091" y="7763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50" name="Rectangle 41"/>
            <p:cNvSpPr>
              <a:spLocks noChangeArrowheads="1"/>
            </p:cNvSpPr>
            <p:nvPr/>
          </p:nvSpPr>
          <p:spPr bwMode="auto">
            <a:xfrm>
              <a:off x="8091" y="8326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51" name="Rectangle 42"/>
            <p:cNvSpPr>
              <a:spLocks noChangeArrowheads="1"/>
            </p:cNvSpPr>
            <p:nvPr/>
          </p:nvSpPr>
          <p:spPr bwMode="auto">
            <a:xfrm>
              <a:off x="8091" y="8888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52" name="Rectangle 43"/>
            <p:cNvSpPr>
              <a:spLocks noChangeArrowheads="1"/>
            </p:cNvSpPr>
            <p:nvPr/>
          </p:nvSpPr>
          <p:spPr bwMode="auto">
            <a:xfrm>
              <a:off x="8792" y="7208"/>
              <a:ext cx="705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53" name="Rectangle 44"/>
            <p:cNvSpPr>
              <a:spLocks noChangeArrowheads="1"/>
            </p:cNvSpPr>
            <p:nvPr/>
          </p:nvSpPr>
          <p:spPr bwMode="auto">
            <a:xfrm>
              <a:off x="8792" y="7763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54" name="Rectangle 45"/>
            <p:cNvSpPr>
              <a:spLocks noChangeArrowheads="1"/>
            </p:cNvSpPr>
            <p:nvPr/>
          </p:nvSpPr>
          <p:spPr bwMode="auto">
            <a:xfrm>
              <a:off x="8792" y="8326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55" name="Rectangle 46"/>
            <p:cNvSpPr>
              <a:spLocks noChangeArrowheads="1"/>
            </p:cNvSpPr>
            <p:nvPr/>
          </p:nvSpPr>
          <p:spPr bwMode="auto">
            <a:xfrm>
              <a:off x="8792" y="8888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56" name="Rectangle 47"/>
            <p:cNvSpPr>
              <a:spLocks noChangeArrowheads="1"/>
            </p:cNvSpPr>
            <p:nvPr/>
          </p:nvSpPr>
          <p:spPr bwMode="auto">
            <a:xfrm>
              <a:off x="9497" y="7208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57" name="Rectangle 48"/>
            <p:cNvSpPr>
              <a:spLocks noChangeArrowheads="1"/>
            </p:cNvSpPr>
            <p:nvPr/>
          </p:nvSpPr>
          <p:spPr bwMode="auto">
            <a:xfrm>
              <a:off x="9497" y="7763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58" name="Rectangle 49"/>
            <p:cNvSpPr>
              <a:spLocks noChangeArrowheads="1"/>
            </p:cNvSpPr>
            <p:nvPr/>
          </p:nvSpPr>
          <p:spPr bwMode="auto">
            <a:xfrm>
              <a:off x="9497" y="8326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59" name="Rectangle 50"/>
            <p:cNvSpPr>
              <a:spLocks noChangeArrowheads="1"/>
            </p:cNvSpPr>
            <p:nvPr/>
          </p:nvSpPr>
          <p:spPr bwMode="auto">
            <a:xfrm>
              <a:off x="9497" y="8888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7160" name="Text Box 51"/>
            <p:cNvSpPr txBox="1">
              <a:spLocks noChangeArrowheads="1"/>
            </p:cNvSpPr>
            <p:nvPr/>
          </p:nvSpPr>
          <p:spPr bwMode="auto">
            <a:xfrm>
              <a:off x="7206" y="9482"/>
              <a:ext cx="3456" cy="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>
                  <a:latin typeface="Times New Roman" pitchFamily="18" charset="0"/>
                </a:rPr>
                <a:t>1         2         3         4          5	</a:t>
              </a:r>
              <a:endParaRPr lang="en-US"/>
            </a:p>
          </p:txBody>
        </p:sp>
        <p:sp>
          <p:nvSpPr>
            <p:cNvPr id="47161" name="Text Box 53"/>
            <p:cNvSpPr txBox="1">
              <a:spLocks noChangeArrowheads="1"/>
            </p:cNvSpPr>
            <p:nvPr/>
          </p:nvSpPr>
          <p:spPr bwMode="auto">
            <a:xfrm>
              <a:off x="6294" y="9466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 sz="1200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47162" name="Text Box 54"/>
            <p:cNvSpPr txBox="1">
              <a:spLocks noChangeArrowheads="1"/>
            </p:cNvSpPr>
            <p:nvPr/>
          </p:nvSpPr>
          <p:spPr bwMode="auto">
            <a:xfrm>
              <a:off x="7560" y="8100"/>
              <a:ext cx="23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</a:t>
              </a:r>
              <a:endParaRPr lang="en-US" sz="2400"/>
            </a:p>
          </p:txBody>
        </p:sp>
        <p:sp>
          <p:nvSpPr>
            <p:cNvPr id="47163" name="Text Box 55"/>
            <p:cNvSpPr txBox="1">
              <a:spLocks noChangeArrowheads="1"/>
            </p:cNvSpPr>
            <p:nvPr/>
          </p:nvSpPr>
          <p:spPr bwMode="auto">
            <a:xfrm>
              <a:off x="9000" y="7920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q</a:t>
              </a:r>
              <a:endParaRPr lang="en-US" sz="2400"/>
            </a:p>
          </p:txBody>
        </p:sp>
        <p:sp>
          <p:nvSpPr>
            <p:cNvPr id="47164" name="Line 56"/>
            <p:cNvSpPr>
              <a:spLocks noChangeShapeType="1"/>
            </p:cNvSpPr>
            <p:nvPr/>
          </p:nvSpPr>
          <p:spPr bwMode="auto">
            <a:xfrm flipV="1">
              <a:off x="6660" y="8280"/>
              <a:ext cx="2160" cy="5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65" name="Line 57"/>
            <p:cNvSpPr>
              <a:spLocks noChangeShapeType="1"/>
            </p:cNvSpPr>
            <p:nvPr/>
          </p:nvSpPr>
          <p:spPr bwMode="auto">
            <a:xfrm flipV="1">
              <a:off x="8820" y="7200"/>
              <a:ext cx="7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66" name="Line 58"/>
            <p:cNvSpPr>
              <a:spLocks noChangeShapeType="1"/>
            </p:cNvSpPr>
            <p:nvPr/>
          </p:nvSpPr>
          <p:spPr bwMode="auto">
            <a:xfrm>
              <a:off x="6660" y="8860"/>
              <a:ext cx="144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67" name="Text Box 59"/>
            <p:cNvSpPr txBox="1">
              <a:spLocks noChangeArrowheads="1"/>
            </p:cNvSpPr>
            <p:nvPr/>
          </p:nvSpPr>
          <p:spPr bwMode="auto">
            <a:xfrm>
              <a:off x="6660" y="9000"/>
              <a:ext cx="1035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p-q</a:t>
              </a:r>
              <a:endParaRPr lang="en-US" sz="2400"/>
            </a:p>
          </p:txBody>
        </p:sp>
        <p:sp>
          <p:nvSpPr>
            <p:cNvPr id="47168" name="Line 60"/>
            <p:cNvSpPr>
              <a:spLocks noChangeShapeType="1"/>
            </p:cNvSpPr>
            <p:nvPr/>
          </p:nvSpPr>
          <p:spPr bwMode="auto">
            <a:xfrm flipH="1">
              <a:off x="8100" y="8280"/>
              <a:ext cx="724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169" name="Text Box 61"/>
            <p:cNvSpPr txBox="1">
              <a:spLocks noChangeArrowheads="1"/>
            </p:cNvSpPr>
            <p:nvPr/>
          </p:nvSpPr>
          <p:spPr bwMode="auto">
            <a:xfrm>
              <a:off x="8280" y="9000"/>
              <a:ext cx="589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-q</a:t>
              </a:r>
              <a:endParaRPr lang="en-US" sz="2400"/>
            </a:p>
          </p:txBody>
        </p:sp>
      </p:grpSp>
      <p:sp>
        <p:nvSpPr>
          <p:cNvPr id="68" name="Slide Number Placeholder 6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7F659A1-CE76-4CE6-A5C2-2377DA377646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66" name="Text Box 51"/>
          <p:cNvSpPr txBox="1">
            <a:spLocks noChangeArrowheads="1"/>
          </p:cNvSpPr>
          <p:nvPr/>
        </p:nvSpPr>
        <p:spPr bwMode="auto">
          <a:xfrm>
            <a:off x="1249363" y="6191250"/>
            <a:ext cx="3017837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>
                <a:latin typeface="Times New Roman" pitchFamily="18" charset="0"/>
              </a:rPr>
              <a:t>1         2         3         4          5	</a:t>
            </a:r>
            <a:endParaRPr lang="en-US"/>
          </a:p>
        </p:txBody>
      </p:sp>
      <p:sp>
        <p:nvSpPr>
          <p:cNvPr id="67" name="Text Box 23"/>
          <p:cNvSpPr txBox="1">
            <a:spLocks noChangeArrowheads="1"/>
          </p:cNvSpPr>
          <p:nvPr/>
        </p:nvSpPr>
        <p:spPr bwMode="auto">
          <a:xfrm>
            <a:off x="4762500" y="3733800"/>
            <a:ext cx="419100" cy="2236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>
                <a:latin typeface="Times New Roman" pitchFamily="18" charset="0"/>
              </a:rPr>
              <a:t>4</a:t>
            </a:r>
          </a:p>
          <a:p>
            <a:endParaRPr lang="en-GB">
              <a:latin typeface="Times New Roman" pitchFamily="18" charset="0"/>
            </a:endParaRPr>
          </a:p>
          <a:p>
            <a:r>
              <a:rPr lang="en-GB">
                <a:latin typeface="Times New Roman" pitchFamily="18" charset="0"/>
              </a:rPr>
              <a:t>3</a:t>
            </a:r>
          </a:p>
          <a:p>
            <a:endParaRPr lang="en-GB">
              <a:latin typeface="Times New Roman" pitchFamily="18" charset="0"/>
            </a:endParaRPr>
          </a:p>
          <a:p>
            <a:r>
              <a:rPr lang="en-GB">
                <a:latin typeface="Times New Roman" pitchFamily="18" charset="0"/>
              </a:rPr>
              <a:t>2</a:t>
            </a:r>
          </a:p>
          <a:p>
            <a:endParaRPr lang="en-GB">
              <a:latin typeface="Times New Roman" pitchFamily="18" charset="0"/>
            </a:endParaRPr>
          </a:p>
          <a:p>
            <a:r>
              <a:rPr lang="en-GB">
                <a:latin typeface="Times New Roman" pitchFamily="18" charset="0"/>
              </a:rPr>
              <a:t>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itle 1"/>
          <p:cNvSpPr>
            <a:spLocks noGrp="1"/>
          </p:cNvSpPr>
          <p:nvPr>
            <p:ph type="title"/>
          </p:nvPr>
        </p:nvSpPr>
        <p:spPr>
          <a:xfrm>
            <a:off x="457200" y="69850"/>
            <a:ext cx="8229600" cy="839788"/>
          </a:xfrm>
        </p:spPr>
        <p:txBody>
          <a:bodyPr/>
          <a:lstStyle/>
          <a:p>
            <a:r>
              <a:rPr lang="en-GB" dirty="0" smtClean="0"/>
              <a:t>Vector addition and subtraction</a:t>
            </a:r>
          </a:p>
        </p:txBody>
      </p:sp>
      <p:grpSp>
        <p:nvGrpSpPr>
          <p:cNvPr id="3079" name="Group 2"/>
          <p:cNvGrpSpPr>
            <a:grpSpLocks noGrp="1"/>
          </p:cNvGrpSpPr>
          <p:nvPr/>
        </p:nvGrpSpPr>
        <p:grpSpPr bwMode="auto">
          <a:xfrm>
            <a:off x="300038" y="3552825"/>
            <a:ext cx="8386762" cy="3089275"/>
            <a:chOff x="1058" y="7091"/>
            <a:chExt cx="9604" cy="2807"/>
          </a:xfrm>
        </p:grpSpPr>
        <p:sp>
          <p:nvSpPr>
            <p:cNvPr id="3091" name="Rectangle 3"/>
            <p:cNvSpPr>
              <a:spLocks noChangeArrowheads="1"/>
            </p:cNvSpPr>
            <p:nvPr/>
          </p:nvSpPr>
          <p:spPr bwMode="auto">
            <a:xfrm>
              <a:off x="1714" y="7196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092" name="Rectangle 4"/>
            <p:cNvSpPr>
              <a:spLocks noChangeArrowheads="1"/>
            </p:cNvSpPr>
            <p:nvPr/>
          </p:nvSpPr>
          <p:spPr bwMode="auto">
            <a:xfrm>
              <a:off x="1714" y="7751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093" name="Rectangle 5"/>
            <p:cNvSpPr>
              <a:spLocks noChangeArrowheads="1"/>
            </p:cNvSpPr>
            <p:nvPr/>
          </p:nvSpPr>
          <p:spPr bwMode="auto">
            <a:xfrm>
              <a:off x="1714" y="8314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094" name="Rectangle 6"/>
            <p:cNvSpPr>
              <a:spLocks noChangeArrowheads="1"/>
            </p:cNvSpPr>
            <p:nvPr/>
          </p:nvSpPr>
          <p:spPr bwMode="auto">
            <a:xfrm>
              <a:off x="1714" y="8876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095" name="Rectangle 7"/>
            <p:cNvSpPr>
              <a:spLocks noChangeArrowheads="1"/>
            </p:cNvSpPr>
            <p:nvPr/>
          </p:nvSpPr>
          <p:spPr bwMode="auto">
            <a:xfrm>
              <a:off x="2415" y="7196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096" name="Rectangle 8"/>
            <p:cNvSpPr>
              <a:spLocks noChangeArrowheads="1"/>
            </p:cNvSpPr>
            <p:nvPr/>
          </p:nvSpPr>
          <p:spPr bwMode="auto">
            <a:xfrm>
              <a:off x="2415" y="7751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097" name="Rectangle 9"/>
            <p:cNvSpPr>
              <a:spLocks noChangeArrowheads="1"/>
            </p:cNvSpPr>
            <p:nvPr/>
          </p:nvSpPr>
          <p:spPr bwMode="auto">
            <a:xfrm>
              <a:off x="2415" y="8314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098" name="Rectangle 10"/>
            <p:cNvSpPr>
              <a:spLocks noChangeArrowheads="1"/>
            </p:cNvSpPr>
            <p:nvPr/>
          </p:nvSpPr>
          <p:spPr bwMode="auto">
            <a:xfrm>
              <a:off x="2415" y="8876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099" name="Rectangle 11"/>
            <p:cNvSpPr>
              <a:spLocks noChangeArrowheads="1"/>
            </p:cNvSpPr>
            <p:nvPr/>
          </p:nvSpPr>
          <p:spPr bwMode="auto">
            <a:xfrm>
              <a:off x="3115" y="7196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00" name="Rectangle 12"/>
            <p:cNvSpPr>
              <a:spLocks noChangeArrowheads="1"/>
            </p:cNvSpPr>
            <p:nvPr/>
          </p:nvSpPr>
          <p:spPr bwMode="auto">
            <a:xfrm>
              <a:off x="3115" y="7751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01" name="Rectangle 13"/>
            <p:cNvSpPr>
              <a:spLocks noChangeArrowheads="1"/>
            </p:cNvSpPr>
            <p:nvPr/>
          </p:nvSpPr>
          <p:spPr bwMode="auto">
            <a:xfrm>
              <a:off x="3115" y="8314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02" name="Rectangle 14"/>
            <p:cNvSpPr>
              <a:spLocks noChangeArrowheads="1"/>
            </p:cNvSpPr>
            <p:nvPr/>
          </p:nvSpPr>
          <p:spPr bwMode="auto">
            <a:xfrm>
              <a:off x="3115" y="8876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03" name="Rectangle 15"/>
            <p:cNvSpPr>
              <a:spLocks noChangeArrowheads="1"/>
            </p:cNvSpPr>
            <p:nvPr/>
          </p:nvSpPr>
          <p:spPr bwMode="auto">
            <a:xfrm>
              <a:off x="3816" y="7196"/>
              <a:ext cx="705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04" name="Rectangle 16"/>
            <p:cNvSpPr>
              <a:spLocks noChangeArrowheads="1"/>
            </p:cNvSpPr>
            <p:nvPr/>
          </p:nvSpPr>
          <p:spPr bwMode="auto">
            <a:xfrm>
              <a:off x="3816" y="7751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05" name="Rectangle 17"/>
            <p:cNvSpPr>
              <a:spLocks noChangeArrowheads="1"/>
            </p:cNvSpPr>
            <p:nvPr/>
          </p:nvSpPr>
          <p:spPr bwMode="auto">
            <a:xfrm>
              <a:off x="3816" y="8314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06" name="Rectangle 18"/>
            <p:cNvSpPr>
              <a:spLocks noChangeArrowheads="1"/>
            </p:cNvSpPr>
            <p:nvPr/>
          </p:nvSpPr>
          <p:spPr bwMode="auto">
            <a:xfrm>
              <a:off x="3816" y="8876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07" name="Rectangle 19"/>
            <p:cNvSpPr>
              <a:spLocks noChangeArrowheads="1"/>
            </p:cNvSpPr>
            <p:nvPr/>
          </p:nvSpPr>
          <p:spPr bwMode="auto">
            <a:xfrm>
              <a:off x="4521" y="7196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08" name="Rectangle 20"/>
            <p:cNvSpPr>
              <a:spLocks noChangeArrowheads="1"/>
            </p:cNvSpPr>
            <p:nvPr/>
          </p:nvSpPr>
          <p:spPr bwMode="auto">
            <a:xfrm>
              <a:off x="4521" y="7751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09" name="Rectangle 21"/>
            <p:cNvSpPr>
              <a:spLocks noChangeArrowheads="1"/>
            </p:cNvSpPr>
            <p:nvPr/>
          </p:nvSpPr>
          <p:spPr bwMode="auto">
            <a:xfrm>
              <a:off x="4521" y="8314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10" name="Rectangle 22"/>
            <p:cNvSpPr>
              <a:spLocks noChangeArrowheads="1"/>
            </p:cNvSpPr>
            <p:nvPr/>
          </p:nvSpPr>
          <p:spPr bwMode="auto">
            <a:xfrm>
              <a:off x="4521" y="8876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11" name="Text Box 23"/>
            <p:cNvSpPr txBox="1">
              <a:spLocks noChangeArrowheads="1"/>
            </p:cNvSpPr>
            <p:nvPr/>
          </p:nvSpPr>
          <p:spPr bwMode="auto">
            <a:xfrm>
              <a:off x="1058" y="7091"/>
              <a:ext cx="480" cy="24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>
                  <a:latin typeface="Times New Roman" pitchFamily="18" charset="0"/>
                </a:rPr>
                <a:t>4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3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2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3112" name="Text Box 24"/>
            <p:cNvSpPr txBox="1">
              <a:spLocks noChangeArrowheads="1"/>
            </p:cNvSpPr>
            <p:nvPr/>
          </p:nvSpPr>
          <p:spPr bwMode="auto">
            <a:xfrm>
              <a:off x="1318" y="9454"/>
              <a:ext cx="313" cy="4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3113" name="Text Box 25"/>
            <p:cNvSpPr txBox="1">
              <a:spLocks noChangeArrowheads="1"/>
            </p:cNvSpPr>
            <p:nvPr/>
          </p:nvSpPr>
          <p:spPr bwMode="auto">
            <a:xfrm>
              <a:off x="3420" y="8460"/>
              <a:ext cx="23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</a:t>
              </a:r>
              <a:endParaRPr lang="en-US" sz="2400"/>
            </a:p>
          </p:txBody>
        </p:sp>
        <p:sp>
          <p:nvSpPr>
            <p:cNvPr id="3114" name="Text Box 26"/>
            <p:cNvSpPr txBox="1">
              <a:spLocks noChangeArrowheads="1"/>
            </p:cNvSpPr>
            <p:nvPr/>
          </p:nvSpPr>
          <p:spPr bwMode="auto">
            <a:xfrm>
              <a:off x="4140" y="7920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q</a:t>
              </a:r>
              <a:endParaRPr lang="en-US" sz="2400"/>
            </a:p>
          </p:txBody>
        </p:sp>
        <p:sp>
          <p:nvSpPr>
            <p:cNvPr id="3115" name="Line 27"/>
            <p:cNvSpPr>
              <a:spLocks noChangeShapeType="1"/>
            </p:cNvSpPr>
            <p:nvPr/>
          </p:nvSpPr>
          <p:spPr bwMode="auto">
            <a:xfrm flipV="1">
              <a:off x="1702" y="8280"/>
              <a:ext cx="2078" cy="58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16" name="Line 28"/>
            <p:cNvSpPr>
              <a:spLocks noChangeShapeType="1"/>
            </p:cNvSpPr>
            <p:nvPr/>
          </p:nvSpPr>
          <p:spPr bwMode="auto">
            <a:xfrm flipV="1">
              <a:off x="3780" y="7200"/>
              <a:ext cx="7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17" name="Line 29"/>
            <p:cNvSpPr>
              <a:spLocks noChangeShapeType="1"/>
            </p:cNvSpPr>
            <p:nvPr/>
          </p:nvSpPr>
          <p:spPr bwMode="auto">
            <a:xfrm flipV="1">
              <a:off x="1686" y="7200"/>
              <a:ext cx="2814" cy="16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18" name="Text Box 30"/>
            <p:cNvSpPr txBox="1">
              <a:spLocks noChangeArrowheads="1"/>
            </p:cNvSpPr>
            <p:nvPr/>
          </p:nvSpPr>
          <p:spPr bwMode="auto">
            <a:xfrm>
              <a:off x="2520" y="7200"/>
              <a:ext cx="797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p+q</a:t>
              </a:r>
              <a:endParaRPr lang="en-US" sz="2400"/>
            </a:p>
          </p:txBody>
        </p:sp>
        <p:sp>
          <p:nvSpPr>
            <p:cNvPr id="3119" name="Rectangle 31"/>
            <p:cNvSpPr>
              <a:spLocks noChangeArrowheads="1"/>
            </p:cNvSpPr>
            <p:nvPr/>
          </p:nvSpPr>
          <p:spPr bwMode="auto">
            <a:xfrm>
              <a:off x="6690" y="7208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20" name="Rectangle 32"/>
            <p:cNvSpPr>
              <a:spLocks noChangeArrowheads="1"/>
            </p:cNvSpPr>
            <p:nvPr/>
          </p:nvSpPr>
          <p:spPr bwMode="auto">
            <a:xfrm>
              <a:off x="6690" y="7763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21" name="Rectangle 33"/>
            <p:cNvSpPr>
              <a:spLocks noChangeArrowheads="1"/>
            </p:cNvSpPr>
            <p:nvPr/>
          </p:nvSpPr>
          <p:spPr bwMode="auto">
            <a:xfrm>
              <a:off x="6690" y="8326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22" name="Rectangle 34"/>
            <p:cNvSpPr>
              <a:spLocks noChangeArrowheads="1"/>
            </p:cNvSpPr>
            <p:nvPr/>
          </p:nvSpPr>
          <p:spPr bwMode="auto">
            <a:xfrm>
              <a:off x="6690" y="8888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23" name="Rectangle 35"/>
            <p:cNvSpPr>
              <a:spLocks noChangeArrowheads="1"/>
            </p:cNvSpPr>
            <p:nvPr/>
          </p:nvSpPr>
          <p:spPr bwMode="auto">
            <a:xfrm>
              <a:off x="7391" y="7208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24" name="Rectangle 36"/>
            <p:cNvSpPr>
              <a:spLocks noChangeArrowheads="1"/>
            </p:cNvSpPr>
            <p:nvPr/>
          </p:nvSpPr>
          <p:spPr bwMode="auto">
            <a:xfrm>
              <a:off x="7391" y="7763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25" name="Rectangle 37"/>
            <p:cNvSpPr>
              <a:spLocks noChangeArrowheads="1"/>
            </p:cNvSpPr>
            <p:nvPr/>
          </p:nvSpPr>
          <p:spPr bwMode="auto">
            <a:xfrm>
              <a:off x="7391" y="8326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26" name="Rectangle 38"/>
            <p:cNvSpPr>
              <a:spLocks noChangeArrowheads="1"/>
            </p:cNvSpPr>
            <p:nvPr/>
          </p:nvSpPr>
          <p:spPr bwMode="auto">
            <a:xfrm>
              <a:off x="7391" y="8888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27" name="Rectangle 39"/>
            <p:cNvSpPr>
              <a:spLocks noChangeArrowheads="1"/>
            </p:cNvSpPr>
            <p:nvPr/>
          </p:nvSpPr>
          <p:spPr bwMode="auto">
            <a:xfrm>
              <a:off x="8091" y="7208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28" name="Rectangle 40"/>
            <p:cNvSpPr>
              <a:spLocks noChangeArrowheads="1"/>
            </p:cNvSpPr>
            <p:nvPr/>
          </p:nvSpPr>
          <p:spPr bwMode="auto">
            <a:xfrm>
              <a:off x="8091" y="7763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29" name="Rectangle 41"/>
            <p:cNvSpPr>
              <a:spLocks noChangeArrowheads="1"/>
            </p:cNvSpPr>
            <p:nvPr/>
          </p:nvSpPr>
          <p:spPr bwMode="auto">
            <a:xfrm>
              <a:off x="8091" y="8326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30" name="Rectangle 42"/>
            <p:cNvSpPr>
              <a:spLocks noChangeArrowheads="1"/>
            </p:cNvSpPr>
            <p:nvPr/>
          </p:nvSpPr>
          <p:spPr bwMode="auto">
            <a:xfrm>
              <a:off x="8091" y="8888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31" name="Rectangle 43"/>
            <p:cNvSpPr>
              <a:spLocks noChangeArrowheads="1"/>
            </p:cNvSpPr>
            <p:nvPr/>
          </p:nvSpPr>
          <p:spPr bwMode="auto">
            <a:xfrm>
              <a:off x="8792" y="7208"/>
              <a:ext cx="705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32" name="Rectangle 44"/>
            <p:cNvSpPr>
              <a:spLocks noChangeArrowheads="1"/>
            </p:cNvSpPr>
            <p:nvPr/>
          </p:nvSpPr>
          <p:spPr bwMode="auto">
            <a:xfrm>
              <a:off x="8792" y="7763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33" name="Rectangle 45"/>
            <p:cNvSpPr>
              <a:spLocks noChangeArrowheads="1"/>
            </p:cNvSpPr>
            <p:nvPr/>
          </p:nvSpPr>
          <p:spPr bwMode="auto">
            <a:xfrm>
              <a:off x="8792" y="8326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34" name="Rectangle 46"/>
            <p:cNvSpPr>
              <a:spLocks noChangeArrowheads="1"/>
            </p:cNvSpPr>
            <p:nvPr/>
          </p:nvSpPr>
          <p:spPr bwMode="auto">
            <a:xfrm>
              <a:off x="8792" y="8888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35" name="Rectangle 47"/>
            <p:cNvSpPr>
              <a:spLocks noChangeArrowheads="1"/>
            </p:cNvSpPr>
            <p:nvPr/>
          </p:nvSpPr>
          <p:spPr bwMode="auto">
            <a:xfrm>
              <a:off x="9497" y="7208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36" name="Rectangle 48"/>
            <p:cNvSpPr>
              <a:spLocks noChangeArrowheads="1"/>
            </p:cNvSpPr>
            <p:nvPr/>
          </p:nvSpPr>
          <p:spPr bwMode="auto">
            <a:xfrm>
              <a:off x="9497" y="7763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37" name="Rectangle 49"/>
            <p:cNvSpPr>
              <a:spLocks noChangeArrowheads="1"/>
            </p:cNvSpPr>
            <p:nvPr/>
          </p:nvSpPr>
          <p:spPr bwMode="auto">
            <a:xfrm>
              <a:off x="9497" y="8326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38" name="Rectangle 50"/>
            <p:cNvSpPr>
              <a:spLocks noChangeArrowheads="1"/>
            </p:cNvSpPr>
            <p:nvPr/>
          </p:nvSpPr>
          <p:spPr bwMode="auto">
            <a:xfrm>
              <a:off x="9497" y="8888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3139" name="Text Box 51"/>
            <p:cNvSpPr txBox="1">
              <a:spLocks noChangeArrowheads="1"/>
            </p:cNvSpPr>
            <p:nvPr/>
          </p:nvSpPr>
          <p:spPr bwMode="auto">
            <a:xfrm>
              <a:off x="7206" y="9482"/>
              <a:ext cx="3456" cy="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>
                  <a:latin typeface="Times New Roman" pitchFamily="18" charset="0"/>
                </a:rPr>
                <a:t>1         2         3         4          5	</a:t>
              </a:r>
              <a:endParaRPr lang="en-US"/>
            </a:p>
          </p:txBody>
        </p:sp>
        <p:sp>
          <p:nvSpPr>
            <p:cNvPr id="3140" name="Text Box 53"/>
            <p:cNvSpPr txBox="1">
              <a:spLocks noChangeArrowheads="1"/>
            </p:cNvSpPr>
            <p:nvPr/>
          </p:nvSpPr>
          <p:spPr bwMode="auto">
            <a:xfrm>
              <a:off x="6294" y="9466"/>
              <a:ext cx="507" cy="3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3141" name="Text Box 54"/>
            <p:cNvSpPr txBox="1">
              <a:spLocks noChangeArrowheads="1"/>
            </p:cNvSpPr>
            <p:nvPr/>
          </p:nvSpPr>
          <p:spPr bwMode="auto">
            <a:xfrm>
              <a:off x="7560" y="8100"/>
              <a:ext cx="23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</a:t>
              </a:r>
              <a:endParaRPr lang="en-US" sz="2400"/>
            </a:p>
          </p:txBody>
        </p:sp>
        <p:sp>
          <p:nvSpPr>
            <p:cNvPr id="3142" name="Text Box 55"/>
            <p:cNvSpPr txBox="1">
              <a:spLocks noChangeArrowheads="1"/>
            </p:cNvSpPr>
            <p:nvPr/>
          </p:nvSpPr>
          <p:spPr bwMode="auto">
            <a:xfrm>
              <a:off x="9000" y="7920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q</a:t>
              </a:r>
              <a:endParaRPr lang="en-US" sz="2400"/>
            </a:p>
          </p:txBody>
        </p:sp>
        <p:sp>
          <p:nvSpPr>
            <p:cNvPr id="3143" name="Line 56"/>
            <p:cNvSpPr>
              <a:spLocks noChangeShapeType="1"/>
            </p:cNvSpPr>
            <p:nvPr/>
          </p:nvSpPr>
          <p:spPr bwMode="auto">
            <a:xfrm flipV="1">
              <a:off x="6660" y="8280"/>
              <a:ext cx="2160" cy="5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44" name="Line 57"/>
            <p:cNvSpPr>
              <a:spLocks noChangeShapeType="1"/>
            </p:cNvSpPr>
            <p:nvPr/>
          </p:nvSpPr>
          <p:spPr bwMode="auto">
            <a:xfrm flipV="1">
              <a:off x="8820" y="7200"/>
              <a:ext cx="7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45" name="Line 58"/>
            <p:cNvSpPr>
              <a:spLocks noChangeShapeType="1"/>
            </p:cNvSpPr>
            <p:nvPr/>
          </p:nvSpPr>
          <p:spPr bwMode="auto">
            <a:xfrm>
              <a:off x="6660" y="8860"/>
              <a:ext cx="144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46" name="Text Box 59"/>
            <p:cNvSpPr txBox="1">
              <a:spLocks noChangeArrowheads="1"/>
            </p:cNvSpPr>
            <p:nvPr/>
          </p:nvSpPr>
          <p:spPr bwMode="auto">
            <a:xfrm>
              <a:off x="6660" y="9000"/>
              <a:ext cx="1035" cy="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p-q</a:t>
              </a:r>
              <a:endParaRPr lang="en-US" sz="2400"/>
            </a:p>
          </p:txBody>
        </p:sp>
        <p:sp>
          <p:nvSpPr>
            <p:cNvPr id="3147" name="Line 60"/>
            <p:cNvSpPr>
              <a:spLocks noChangeShapeType="1"/>
            </p:cNvSpPr>
            <p:nvPr/>
          </p:nvSpPr>
          <p:spPr bwMode="auto">
            <a:xfrm flipH="1">
              <a:off x="8100" y="8280"/>
              <a:ext cx="724" cy="12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48" name="Text Box 61"/>
            <p:cNvSpPr txBox="1">
              <a:spLocks noChangeArrowheads="1"/>
            </p:cNvSpPr>
            <p:nvPr/>
          </p:nvSpPr>
          <p:spPr bwMode="auto">
            <a:xfrm>
              <a:off x="8280" y="9000"/>
              <a:ext cx="589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-q</a:t>
              </a:r>
              <a:endParaRPr lang="en-US" sz="2400"/>
            </a:p>
          </p:txBody>
        </p:sp>
      </p:grpSp>
      <p:sp>
        <p:nvSpPr>
          <p:cNvPr id="64" name="Content Placeholder 4"/>
          <p:cNvSpPr txBox="1">
            <a:spLocks/>
          </p:cNvSpPr>
          <p:nvPr/>
        </p:nvSpPr>
        <p:spPr bwMode="auto">
          <a:xfrm>
            <a:off x="-36512" y="800100"/>
            <a:ext cx="8686800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3200" dirty="0" smtClean="0">
                <a:latin typeface="Calibri" pitchFamily="34" charset="0"/>
              </a:rPr>
              <a:t>		Here </a:t>
            </a:r>
            <a:r>
              <a:rPr lang="en-GB" sz="3200" dirty="0">
                <a:latin typeface="Calibri" pitchFamily="34" charset="0"/>
              </a:rPr>
              <a:t>we can see p = 3i + j and q = </a:t>
            </a:r>
            <a:r>
              <a:rPr lang="en-GB" sz="3200" dirty="0" err="1">
                <a:latin typeface="Calibri" pitchFamily="34" charset="0"/>
              </a:rPr>
              <a:t>i</a:t>
            </a:r>
            <a:r>
              <a:rPr lang="en-GB" sz="3200" dirty="0">
                <a:latin typeface="Calibri" pitchFamily="34" charset="0"/>
              </a:rPr>
              <a:t> + 2j</a:t>
            </a:r>
          </a:p>
          <a:p>
            <a:pPr marL="342900" indent="-342900">
              <a:spcBef>
                <a:spcPct val="20000"/>
              </a:spcBef>
            </a:pPr>
            <a:r>
              <a:rPr lang="en-GB" sz="3600" b="1" dirty="0">
                <a:latin typeface="Calibri" pitchFamily="34" charset="0"/>
              </a:rPr>
              <a:t>    </a:t>
            </a:r>
            <a:r>
              <a:rPr lang="en-GB" sz="3200" b="1" dirty="0">
                <a:latin typeface="Calibri" pitchFamily="34" charset="0"/>
              </a:rPr>
              <a:t>p + q = (</a:t>
            </a:r>
            <a:r>
              <a:rPr lang="en-GB" sz="3200" dirty="0">
                <a:latin typeface="Calibri" pitchFamily="34" charset="0"/>
              </a:rPr>
              <a:t>3i + j) + (</a:t>
            </a:r>
            <a:r>
              <a:rPr lang="en-GB" sz="3200" dirty="0" err="1">
                <a:latin typeface="Calibri" pitchFamily="34" charset="0"/>
              </a:rPr>
              <a:t>i</a:t>
            </a:r>
            <a:r>
              <a:rPr lang="en-GB" sz="3200" dirty="0">
                <a:latin typeface="Calibri" pitchFamily="34" charset="0"/>
              </a:rPr>
              <a:t> + 2j) = 4i + 3j</a:t>
            </a:r>
            <a:r>
              <a:rPr lang="en-GB" sz="3200" b="1" dirty="0">
                <a:latin typeface="Calibri" pitchFamily="34" charset="0"/>
              </a:rPr>
              <a:t>   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b="1" dirty="0">
                <a:latin typeface="Calibri" pitchFamily="34" charset="0"/>
              </a:rPr>
              <a:t>    p - q = (</a:t>
            </a:r>
            <a:r>
              <a:rPr lang="en-GB" sz="3200" dirty="0">
                <a:latin typeface="Calibri" pitchFamily="34" charset="0"/>
              </a:rPr>
              <a:t>3i + j) - (</a:t>
            </a:r>
            <a:r>
              <a:rPr lang="en-GB" sz="3200" dirty="0" err="1">
                <a:latin typeface="Calibri" pitchFamily="34" charset="0"/>
              </a:rPr>
              <a:t>i</a:t>
            </a:r>
            <a:r>
              <a:rPr lang="en-GB" sz="3200" dirty="0">
                <a:latin typeface="Calibri" pitchFamily="34" charset="0"/>
              </a:rPr>
              <a:t> + 2j) = 2i –j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b="1" dirty="0">
                <a:latin typeface="Calibri" pitchFamily="34" charset="0"/>
              </a:rPr>
              <a:t>       p =          q =         p + q =            p – q =</a:t>
            </a:r>
          </a:p>
          <a:p>
            <a:pPr marL="342900" indent="-342900">
              <a:spcBef>
                <a:spcPct val="20000"/>
              </a:spcBef>
            </a:pPr>
            <a:r>
              <a:rPr lang="en-GB" sz="3200" b="1" dirty="0">
                <a:latin typeface="Calibri" pitchFamily="34" charset="0"/>
              </a:rPr>
              <a:t>   </a:t>
            </a:r>
            <a:endParaRPr lang="en-GB" sz="2800" dirty="0">
              <a:latin typeface="Calibri" pitchFamily="34" charset="0"/>
            </a:endParaRPr>
          </a:p>
        </p:txBody>
      </p:sp>
      <p:sp>
        <p:nvSpPr>
          <p:cNvPr id="3081" name="Text Box 51"/>
          <p:cNvSpPr txBox="1">
            <a:spLocks noChangeArrowheads="1"/>
          </p:cNvSpPr>
          <p:nvPr/>
        </p:nvSpPr>
        <p:spPr bwMode="auto">
          <a:xfrm>
            <a:off x="1335088" y="6188075"/>
            <a:ext cx="3017837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>
                <a:latin typeface="Times New Roman" pitchFamily="18" charset="0"/>
              </a:rPr>
              <a:t>1         2         3         4          5	</a:t>
            </a:r>
            <a:endParaRPr lang="en-US"/>
          </a:p>
        </p:txBody>
      </p:sp>
      <p:sp>
        <p:nvSpPr>
          <p:cNvPr id="3082" name="Text Box 23"/>
          <p:cNvSpPr txBox="1">
            <a:spLocks noChangeArrowheads="1"/>
          </p:cNvSpPr>
          <p:nvPr/>
        </p:nvSpPr>
        <p:spPr bwMode="auto">
          <a:xfrm>
            <a:off x="4762500" y="3711575"/>
            <a:ext cx="419100" cy="2236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>
                <a:latin typeface="Times New Roman" pitchFamily="18" charset="0"/>
              </a:rPr>
              <a:t>4</a:t>
            </a:r>
          </a:p>
          <a:p>
            <a:endParaRPr lang="en-GB">
              <a:latin typeface="Times New Roman" pitchFamily="18" charset="0"/>
            </a:endParaRPr>
          </a:p>
          <a:p>
            <a:r>
              <a:rPr lang="en-GB">
                <a:latin typeface="Times New Roman" pitchFamily="18" charset="0"/>
              </a:rPr>
              <a:t>3</a:t>
            </a:r>
          </a:p>
          <a:p>
            <a:endParaRPr lang="en-GB">
              <a:latin typeface="Times New Roman" pitchFamily="18" charset="0"/>
            </a:endParaRPr>
          </a:p>
          <a:p>
            <a:r>
              <a:rPr lang="en-GB">
                <a:latin typeface="Times New Roman" pitchFamily="18" charset="0"/>
              </a:rPr>
              <a:t>2</a:t>
            </a:r>
          </a:p>
          <a:p>
            <a:endParaRPr lang="en-GB">
              <a:latin typeface="Times New Roman" pitchFamily="18" charset="0"/>
            </a:endParaRPr>
          </a:p>
          <a:p>
            <a:r>
              <a:rPr lang="en-GB">
                <a:latin typeface="Times New Roman" pitchFamily="18" charset="0"/>
              </a:rPr>
              <a:t>1</a:t>
            </a:r>
            <a:endParaRPr lang="en-US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857500" y="2547938"/>
          <a:ext cx="5778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266400" imgH="457200" progId="Equation.3">
                  <p:embed/>
                </p:oleObj>
              </mc:Choice>
              <mc:Fallback>
                <p:oleObj name="Equation" r:id="rId3" imgW="2664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547938"/>
                        <a:ext cx="5778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4870450" y="2590800"/>
          <a:ext cx="5524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266400" imgH="457200" progId="Equation.3">
                  <p:embed/>
                </p:oleObj>
              </mc:Choice>
              <mc:Fallback>
                <p:oleObj name="Equation" r:id="rId5" imgW="266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2590800"/>
                        <a:ext cx="552450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7104063" y="2520950"/>
          <a:ext cx="7096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7" imgW="342720" imgH="457200" progId="Equation.3">
                  <p:embed/>
                </p:oleObj>
              </mc:Choice>
              <mc:Fallback>
                <p:oleObj name="Equation" r:id="rId7" imgW="3427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2520950"/>
                        <a:ext cx="709612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600200" y="2554288"/>
          <a:ext cx="52546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9" imgW="253800" imgH="457200" progId="Equation.3">
                  <p:embed/>
                </p:oleObj>
              </mc:Choice>
              <mc:Fallback>
                <p:oleObj name="Equation" r:id="rId9" imgW="253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54288"/>
                        <a:ext cx="525463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Rectangle 69"/>
          <p:cNvSpPr/>
          <p:nvPr/>
        </p:nvSpPr>
        <p:spPr>
          <a:xfrm>
            <a:off x="3440113" y="2479675"/>
            <a:ext cx="2081212" cy="1095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1" name="Rectangle 70"/>
          <p:cNvSpPr/>
          <p:nvPr/>
        </p:nvSpPr>
        <p:spPr>
          <a:xfrm>
            <a:off x="5703888" y="2406650"/>
            <a:ext cx="2154237" cy="1168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2" name="Rectangle 71"/>
          <p:cNvSpPr/>
          <p:nvPr/>
        </p:nvSpPr>
        <p:spPr>
          <a:xfrm>
            <a:off x="1651000" y="1520788"/>
            <a:ext cx="1095375" cy="447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3" name="Rectangle 72"/>
          <p:cNvSpPr/>
          <p:nvPr/>
        </p:nvSpPr>
        <p:spPr>
          <a:xfrm>
            <a:off x="3074988" y="1520788"/>
            <a:ext cx="1095375" cy="4477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4" name="Rectangle 73"/>
          <p:cNvSpPr/>
          <p:nvPr/>
        </p:nvSpPr>
        <p:spPr>
          <a:xfrm>
            <a:off x="4498975" y="1520789"/>
            <a:ext cx="1095375" cy="484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5" name="Rectangle 74"/>
          <p:cNvSpPr/>
          <p:nvPr/>
        </p:nvSpPr>
        <p:spPr>
          <a:xfrm>
            <a:off x="1504950" y="1968500"/>
            <a:ext cx="1095375" cy="657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6" name="Rectangle 75"/>
          <p:cNvSpPr/>
          <p:nvPr/>
        </p:nvSpPr>
        <p:spPr>
          <a:xfrm>
            <a:off x="2879812" y="1968500"/>
            <a:ext cx="1095375" cy="693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4352925" y="2005013"/>
            <a:ext cx="1095375" cy="547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allAtOnce"/>
      <p:bldP spid="70" grpId="0" animBg="1"/>
      <p:bldP spid="70" grpId="1" animBg="1"/>
      <p:bldP spid="71" grpId="0" animBg="1"/>
      <p:bldP spid="71" grpId="1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Scalar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7338"/>
            <a:ext cx="8229600" cy="4568825"/>
          </a:xfrm>
        </p:spPr>
        <p:txBody>
          <a:bodyPr/>
          <a:lstStyle/>
          <a:p>
            <a:r>
              <a:rPr lang="en-GB" smtClean="0"/>
              <a:t>We can ‘scale’ a vector by multiplying it by a scalar quantity (as 2m is just m+m)</a:t>
            </a:r>
          </a:p>
          <a:p>
            <a:endParaRPr lang="en-GB" sz="1400" smtClean="0"/>
          </a:p>
          <a:p>
            <a:r>
              <a:rPr lang="en-GB" smtClean="0"/>
              <a:t> if m =           2m = 2x         =  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1925638" y="2700338"/>
          <a:ext cx="7889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380880" imgH="457200" progId="Equation.3">
                  <p:embed/>
                </p:oleObj>
              </mc:Choice>
              <mc:Fallback>
                <p:oleObj name="Equation" r:id="rId3" imgW="38088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700338"/>
                        <a:ext cx="788987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4306888" y="2736850"/>
          <a:ext cx="788987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380880" imgH="457200" progId="Equation.3">
                  <p:embed/>
                </p:oleObj>
              </mc:Choice>
              <mc:Fallback>
                <p:oleObj name="Equation" r:id="rId5" imgW="3808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888" y="2736850"/>
                        <a:ext cx="788987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5475288" y="2700338"/>
          <a:ext cx="7889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7" imgW="380880" imgH="457200" progId="Equation.3">
                  <p:embed/>
                </p:oleObj>
              </mc:Choice>
              <mc:Fallback>
                <p:oleObj name="Equation" r:id="rId7" imgW="38088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2700338"/>
                        <a:ext cx="788987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85813" y="3752850"/>
            <a:ext cx="3690937" cy="2457450"/>
            <a:chOff x="1238" y="6919"/>
            <a:chExt cx="4378" cy="3014"/>
          </a:xfrm>
        </p:grpSpPr>
        <p:sp>
          <p:nvSpPr>
            <p:cNvPr id="4164" name="Rectangle 9"/>
            <p:cNvSpPr>
              <a:spLocks noChangeArrowheads="1"/>
            </p:cNvSpPr>
            <p:nvPr/>
          </p:nvSpPr>
          <p:spPr bwMode="auto">
            <a:xfrm>
              <a:off x="1714" y="7196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65" name="Rectangle 10"/>
            <p:cNvSpPr>
              <a:spLocks noChangeArrowheads="1"/>
            </p:cNvSpPr>
            <p:nvPr/>
          </p:nvSpPr>
          <p:spPr bwMode="auto">
            <a:xfrm>
              <a:off x="1714" y="7751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66" name="Rectangle 11"/>
            <p:cNvSpPr>
              <a:spLocks noChangeArrowheads="1"/>
            </p:cNvSpPr>
            <p:nvPr/>
          </p:nvSpPr>
          <p:spPr bwMode="auto">
            <a:xfrm>
              <a:off x="1714" y="8314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67" name="Rectangle 12"/>
            <p:cNvSpPr>
              <a:spLocks noChangeArrowheads="1"/>
            </p:cNvSpPr>
            <p:nvPr/>
          </p:nvSpPr>
          <p:spPr bwMode="auto">
            <a:xfrm>
              <a:off x="1714" y="8876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68" name="Rectangle 13"/>
            <p:cNvSpPr>
              <a:spLocks noChangeArrowheads="1"/>
            </p:cNvSpPr>
            <p:nvPr/>
          </p:nvSpPr>
          <p:spPr bwMode="auto">
            <a:xfrm>
              <a:off x="2415" y="7196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69" name="Rectangle 14"/>
            <p:cNvSpPr>
              <a:spLocks noChangeArrowheads="1"/>
            </p:cNvSpPr>
            <p:nvPr/>
          </p:nvSpPr>
          <p:spPr bwMode="auto">
            <a:xfrm>
              <a:off x="2415" y="7751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70" name="Rectangle 15"/>
            <p:cNvSpPr>
              <a:spLocks noChangeArrowheads="1"/>
            </p:cNvSpPr>
            <p:nvPr/>
          </p:nvSpPr>
          <p:spPr bwMode="auto">
            <a:xfrm>
              <a:off x="2415" y="8314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71" name="Rectangle 16"/>
            <p:cNvSpPr>
              <a:spLocks noChangeArrowheads="1"/>
            </p:cNvSpPr>
            <p:nvPr/>
          </p:nvSpPr>
          <p:spPr bwMode="auto">
            <a:xfrm>
              <a:off x="2415" y="8876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72" name="Rectangle 17"/>
            <p:cNvSpPr>
              <a:spLocks noChangeArrowheads="1"/>
            </p:cNvSpPr>
            <p:nvPr/>
          </p:nvSpPr>
          <p:spPr bwMode="auto">
            <a:xfrm>
              <a:off x="3115" y="7196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73" name="Rectangle 18"/>
            <p:cNvSpPr>
              <a:spLocks noChangeArrowheads="1"/>
            </p:cNvSpPr>
            <p:nvPr/>
          </p:nvSpPr>
          <p:spPr bwMode="auto">
            <a:xfrm>
              <a:off x="3115" y="7751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74" name="Rectangle 19"/>
            <p:cNvSpPr>
              <a:spLocks noChangeArrowheads="1"/>
            </p:cNvSpPr>
            <p:nvPr/>
          </p:nvSpPr>
          <p:spPr bwMode="auto">
            <a:xfrm>
              <a:off x="3115" y="8314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75" name="Rectangle 20"/>
            <p:cNvSpPr>
              <a:spLocks noChangeArrowheads="1"/>
            </p:cNvSpPr>
            <p:nvPr/>
          </p:nvSpPr>
          <p:spPr bwMode="auto">
            <a:xfrm>
              <a:off x="3115" y="8876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76" name="Rectangle 21"/>
            <p:cNvSpPr>
              <a:spLocks noChangeArrowheads="1"/>
            </p:cNvSpPr>
            <p:nvPr/>
          </p:nvSpPr>
          <p:spPr bwMode="auto">
            <a:xfrm>
              <a:off x="3816" y="7196"/>
              <a:ext cx="705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77" name="Rectangle 22"/>
            <p:cNvSpPr>
              <a:spLocks noChangeArrowheads="1"/>
            </p:cNvSpPr>
            <p:nvPr/>
          </p:nvSpPr>
          <p:spPr bwMode="auto">
            <a:xfrm>
              <a:off x="3816" y="7751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78" name="Rectangle 23"/>
            <p:cNvSpPr>
              <a:spLocks noChangeArrowheads="1"/>
            </p:cNvSpPr>
            <p:nvPr/>
          </p:nvSpPr>
          <p:spPr bwMode="auto">
            <a:xfrm>
              <a:off x="3816" y="8314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79" name="Rectangle 24"/>
            <p:cNvSpPr>
              <a:spLocks noChangeArrowheads="1"/>
            </p:cNvSpPr>
            <p:nvPr/>
          </p:nvSpPr>
          <p:spPr bwMode="auto">
            <a:xfrm>
              <a:off x="3816" y="8876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80" name="Rectangle 25"/>
            <p:cNvSpPr>
              <a:spLocks noChangeArrowheads="1"/>
            </p:cNvSpPr>
            <p:nvPr/>
          </p:nvSpPr>
          <p:spPr bwMode="auto">
            <a:xfrm>
              <a:off x="4521" y="7196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81" name="Rectangle 26"/>
            <p:cNvSpPr>
              <a:spLocks noChangeArrowheads="1"/>
            </p:cNvSpPr>
            <p:nvPr/>
          </p:nvSpPr>
          <p:spPr bwMode="auto">
            <a:xfrm>
              <a:off x="4521" y="7751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82" name="Rectangle 27"/>
            <p:cNvSpPr>
              <a:spLocks noChangeArrowheads="1"/>
            </p:cNvSpPr>
            <p:nvPr/>
          </p:nvSpPr>
          <p:spPr bwMode="auto">
            <a:xfrm>
              <a:off x="4521" y="8314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83" name="Rectangle 28"/>
            <p:cNvSpPr>
              <a:spLocks noChangeArrowheads="1"/>
            </p:cNvSpPr>
            <p:nvPr/>
          </p:nvSpPr>
          <p:spPr bwMode="auto">
            <a:xfrm>
              <a:off x="4521" y="8876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84" name="Text Box 29"/>
            <p:cNvSpPr txBox="1">
              <a:spLocks noChangeArrowheads="1"/>
            </p:cNvSpPr>
            <p:nvPr/>
          </p:nvSpPr>
          <p:spPr bwMode="auto">
            <a:xfrm>
              <a:off x="1238" y="6919"/>
              <a:ext cx="464" cy="23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>
                  <a:latin typeface="Times New Roman" pitchFamily="18" charset="0"/>
                </a:rPr>
                <a:t>4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3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2</a:t>
              </a:r>
            </a:p>
            <a:p>
              <a:endParaRPr lang="en-GB">
                <a:latin typeface="Times New Roman" pitchFamily="18" charset="0"/>
              </a:endParaRPr>
            </a:p>
            <a:p>
              <a:r>
                <a:rPr lang="en-GB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4185" name="Text Box 30"/>
            <p:cNvSpPr txBox="1">
              <a:spLocks noChangeArrowheads="1"/>
            </p:cNvSpPr>
            <p:nvPr/>
          </p:nvSpPr>
          <p:spPr bwMode="auto">
            <a:xfrm>
              <a:off x="1318" y="9431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4186" name="Text Box 31"/>
            <p:cNvSpPr txBox="1">
              <a:spLocks noChangeArrowheads="1"/>
            </p:cNvSpPr>
            <p:nvPr/>
          </p:nvSpPr>
          <p:spPr bwMode="auto">
            <a:xfrm>
              <a:off x="3420" y="8257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b="1">
                  <a:latin typeface="Times New Roman" pitchFamily="18" charset="0"/>
                </a:rPr>
                <a:t>m</a:t>
              </a:r>
              <a:endParaRPr lang="en-US"/>
            </a:p>
          </p:txBody>
        </p:sp>
        <p:sp>
          <p:nvSpPr>
            <p:cNvPr id="4187" name="Line 32"/>
            <p:cNvSpPr>
              <a:spLocks noChangeShapeType="1"/>
            </p:cNvSpPr>
            <p:nvPr/>
          </p:nvSpPr>
          <p:spPr bwMode="auto">
            <a:xfrm flipH="1" flipV="1">
              <a:off x="2340" y="8280"/>
              <a:ext cx="144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88" name="Line 33"/>
            <p:cNvSpPr>
              <a:spLocks noChangeShapeType="1"/>
            </p:cNvSpPr>
            <p:nvPr/>
          </p:nvSpPr>
          <p:spPr bwMode="auto">
            <a:xfrm flipH="1" flipV="1">
              <a:off x="1620" y="7200"/>
              <a:ext cx="288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89" name="Text Box 34"/>
            <p:cNvSpPr txBox="1">
              <a:spLocks noChangeArrowheads="1"/>
            </p:cNvSpPr>
            <p:nvPr/>
          </p:nvSpPr>
          <p:spPr bwMode="auto">
            <a:xfrm>
              <a:off x="2520" y="7177"/>
              <a:ext cx="797" cy="5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b="1">
                  <a:latin typeface="Times New Roman" pitchFamily="18" charset="0"/>
                </a:rPr>
                <a:t>2m</a:t>
              </a:r>
              <a:endParaRPr lang="en-US"/>
            </a:p>
          </p:txBody>
        </p:sp>
        <p:sp>
          <p:nvSpPr>
            <p:cNvPr id="4190" name="Text Box 35"/>
            <p:cNvSpPr txBox="1">
              <a:spLocks noChangeArrowheads="1"/>
            </p:cNvSpPr>
            <p:nvPr/>
          </p:nvSpPr>
          <p:spPr bwMode="auto">
            <a:xfrm>
              <a:off x="2160" y="9517"/>
              <a:ext cx="3456" cy="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>
                  <a:latin typeface="Times New Roman" pitchFamily="18" charset="0"/>
                </a:rPr>
                <a:t>1         2         3         4          5	</a:t>
              </a:r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937125" y="3762375"/>
            <a:ext cx="3211513" cy="2844800"/>
            <a:chOff x="1146" y="1960"/>
            <a:chExt cx="5056" cy="4480"/>
          </a:xfrm>
        </p:grpSpPr>
        <p:sp>
          <p:nvSpPr>
            <p:cNvPr id="4107" name="Rectangle 37"/>
            <p:cNvSpPr>
              <a:spLocks noChangeArrowheads="1"/>
            </p:cNvSpPr>
            <p:nvPr/>
          </p:nvSpPr>
          <p:spPr bwMode="auto">
            <a:xfrm>
              <a:off x="1622" y="2062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08" name="Rectangle 38"/>
            <p:cNvSpPr>
              <a:spLocks noChangeArrowheads="1"/>
            </p:cNvSpPr>
            <p:nvPr/>
          </p:nvSpPr>
          <p:spPr bwMode="auto">
            <a:xfrm>
              <a:off x="1622" y="2625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09" name="Rectangle 39"/>
            <p:cNvSpPr>
              <a:spLocks noChangeArrowheads="1"/>
            </p:cNvSpPr>
            <p:nvPr/>
          </p:nvSpPr>
          <p:spPr bwMode="auto">
            <a:xfrm>
              <a:off x="1622" y="3187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10" name="Rectangle 40"/>
            <p:cNvSpPr>
              <a:spLocks noChangeArrowheads="1"/>
            </p:cNvSpPr>
            <p:nvPr/>
          </p:nvSpPr>
          <p:spPr bwMode="auto">
            <a:xfrm>
              <a:off x="1622" y="3750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11" name="Rectangle 41"/>
            <p:cNvSpPr>
              <a:spLocks noChangeArrowheads="1"/>
            </p:cNvSpPr>
            <p:nvPr/>
          </p:nvSpPr>
          <p:spPr bwMode="auto">
            <a:xfrm>
              <a:off x="1622" y="4305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12" name="Rectangle 42"/>
            <p:cNvSpPr>
              <a:spLocks noChangeArrowheads="1"/>
            </p:cNvSpPr>
            <p:nvPr/>
          </p:nvSpPr>
          <p:spPr bwMode="auto">
            <a:xfrm>
              <a:off x="1622" y="4868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13" name="Rectangle 43"/>
            <p:cNvSpPr>
              <a:spLocks noChangeArrowheads="1"/>
            </p:cNvSpPr>
            <p:nvPr/>
          </p:nvSpPr>
          <p:spPr bwMode="auto">
            <a:xfrm>
              <a:off x="1622" y="5430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14" name="Rectangle 44"/>
            <p:cNvSpPr>
              <a:spLocks noChangeArrowheads="1"/>
            </p:cNvSpPr>
            <p:nvPr/>
          </p:nvSpPr>
          <p:spPr bwMode="auto">
            <a:xfrm>
              <a:off x="2323" y="2062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15" name="Rectangle 45"/>
            <p:cNvSpPr>
              <a:spLocks noChangeArrowheads="1"/>
            </p:cNvSpPr>
            <p:nvPr/>
          </p:nvSpPr>
          <p:spPr bwMode="auto">
            <a:xfrm>
              <a:off x="2323" y="2625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16" name="Rectangle 46"/>
            <p:cNvSpPr>
              <a:spLocks noChangeArrowheads="1"/>
            </p:cNvSpPr>
            <p:nvPr/>
          </p:nvSpPr>
          <p:spPr bwMode="auto">
            <a:xfrm>
              <a:off x="2323" y="3187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17" name="Rectangle 47"/>
            <p:cNvSpPr>
              <a:spLocks noChangeArrowheads="1"/>
            </p:cNvSpPr>
            <p:nvPr/>
          </p:nvSpPr>
          <p:spPr bwMode="auto">
            <a:xfrm>
              <a:off x="2323" y="3750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18" name="Rectangle 48"/>
            <p:cNvSpPr>
              <a:spLocks noChangeArrowheads="1"/>
            </p:cNvSpPr>
            <p:nvPr/>
          </p:nvSpPr>
          <p:spPr bwMode="auto">
            <a:xfrm>
              <a:off x="2323" y="4305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19" name="Rectangle 49"/>
            <p:cNvSpPr>
              <a:spLocks noChangeArrowheads="1"/>
            </p:cNvSpPr>
            <p:nvPr/>
          </p:nvSpPr>
          <p:spPr bwMode="auto">
            <a:xfrm>
              <a:off x="2323" y="4868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20" name="Rectangle 50"/>
            <p:cNvSpPr>
              <a:spLocks noChangeArrowheads="1"/>
            </p:cNvSpPr>
            <p:nvPr/>
          </p:nvSpPr>
          <p:spPr bwMode="auto">
            <a:xfrm>
              <a:off x="2323" y="5430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21" name="Rectangle 51"/>
            <p:cNvSpPr>
              <a:spLocks noChangeArrowheads="1"/>
            </p:cNvSpPr>
            <p:nvPr/>
          </p:nvSpPr>
          <p:spPr bwMode="auto">
            <a:xfrm>
              <a:off x="3023" y="2062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22" name="Rectangle 52"/>
            <p:cNvSpPr>
              <a:spLocks noChangeArrowheads="1"/>
            </p:cNvSpPr>
            <p:nvPr/>
          </p:nvSpPr>
          <p:spPr bwMode="auto">
            <a:xfrm>
              <a:off x="3023" y="2625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23" name="Rectangle 53"/>
            <p:cNvSpPr>
              <a:spLocks noChangeArrowheads="1"/>
            </p:cNvSpPr>
            <p:nvPr/>
          </p:nvSpPr>
          <p:spPr bwMode="auto">
            <a:xfrm>
              <a:off x="3023" y="3187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24" name="Rectangle 54"/>
            <p:cNvSpPr>
              <a:spLocks noChangeArrowheads="1"/>
            </p:cNvSpPr>
            <p:nvPr/>
          </p:nvSpPr>
          <p:spPr bwMode="auto">
            <a:xfrm>
              <a:off x="3023" y="3750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25" name="Rectangle 55"/>
            <p:cNvSpPr>
              <a:spLocks noChangeArrowheads="1"/>
            </p:cNvSpPr>
            <p:nvPr/>
          </p:nvSpPr>
          <p:spPr bwMode="auto">
            <a:xfrm>
              <a:off x="3023" y="4305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26" name="Rectangle 56"/>
            <p:cNvSpPr>
              <a:spLocks noChangeArrowheads="1"/>
            </p:cNvSpPr>
            <p:nvPr/>
          </p:nvSpPr>
          <p:spPr bwMode="auto">
            <a:xfrm>
              <a:off x="3023" y="4868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27" name="Rectangle 57"/>
            <p:cNvSpPr>
              <a:spLocks noChangeArrowheads="1"/>
            </p:cNvSpPr>
            <p:nvPr/>
          </p:nvSpPr>
          <p:spPr bwMode="auto">
            <a:xfrm>
              <a:off x="3023" y="5430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28" name="Rectangle 58"/>
            <p:cNvSpPr>
              <a:spLocks noChangeArrowheads="1"/>
            </p:cNvSpPr>
            <p:nvPr/>
          </p:nvSpPr>
          <p:spPr bwMode="auto">
            <a:xfrm>
              <a:off x="3724" y="2062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29" name="Rectangle 59"/>
            <p:cNvSpPr>
              <a:spLocks noChangeArrowheads="1"/>
            </p:cNvSpPr>
            <p:nvPr/>
          </p:nvSpPr>
          <p:spPr bwMode="auto">
            <a:xfrm>
              <a:off x="3724" y="2625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30" name="Rectangle 60"/>
            <p:cNvSpPr>
              <a:spLocks noChangeArrowheads="1"/>
            </p:cNvSpPr>
            <p:nvPr/>
          </p:nvSpPr>
          <p:spPr bwMode="auto">
            <a:xfrm>
              <a:off x="3724" y="3187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31" name="Rectangle 61"/>
            <p:cNvSpPr>
              <a:spLocks noChangeArrowheads="1"/>
            </p:cNvSpPr>
            <p:nvPr/>
          </p:nvSpPr>
          <p:spPr bwMode="auto">
            <a:xfrm>
              <a:off x="3724" y="3750"/>
              <a:ext cx="705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32" name="Rectangle 62"/>
            <p:cNvSpPr>
              <a:spLocks noChangeArrowheads="1"/>
            </p:cNvSpPr>
            <p:nvPr/>
          </p:nvSpPr>
          <p:spPr bwMode="auto">
            <a:xfrm>
              <a:off x="3724" y="4305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33" name="Rectangle 63"/>
            <p:cNvSpPr>
              <a:spLocks noChangeArrowheads="1"/>
            </p:cNvSpPr>
            <p:nvPr/>
          </p:nvSpPr>
          <p:spPr bwMode="auto">
            <a:xfrm>
              <a:off x="3724" y="4868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34" name="Rectangle 64"/>
            <p:cNvSpPr>
              <a:spLocks noChangeArrowheads="1"/>
            </p:cNvSpPr>
            <p:nvPr/>
          </p:nvSpPr>
          <p:spPr bwMode="auto">
            <a:xfrm>
              <a:off x="3724" y="5430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35" name="Rectangle 65"/>
            <p:cNvSpPr>
              <a:spLocks noChangeArrowheads="1"/>
            </p:cNvSpPr>
            <p:nvPr/>
          </p:nvSpPr>
          <p:spPr bwMode="auto">
            <a:xfrm>
              <a:off x="4429" y="2062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36" name="Rectangle 66"/>
            <p:cNvSpPr>
              <a:spLocks noChangeArrowheads="1"/>
            </p:cNvSpPr>
            <p:nvPr/>
          </p:nvSpPr>
          <p:spPr bwMode="auto">
            <a:xfrm>
              <a:off x="4429" y="2625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37" name="Rectangle 67"/>
            <p:cNvSpPr>
              <a:spLocks noChangeArrowheads="1"/>
            </p:cNvSpPr>
            <p:nvPr/>
          </p:nvSpPr>
          <p:spPr bwMode="auto">
            <a:xfrm>
              <a:off x="4429" y="3187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38" name="Rectangle 68"/>
            <p:cNvSpPr>
              <a:spLocks noChangeArrowheads="1"/>
            </p:cNvSpPr>
            <p:nvPr/>
          </p:nvSpPr>
          <p:spPr bwMode="auto">
            <a:xfrm>
              <a:off x="4429" y="3750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39" name="Rectangle 69"/>
            <p:cNvSpPr>
              <a:spLocks noChangeArrowheads="1"/>
            </p:cNvSpPr>
            <p:nvPr/>
          </p:nvSpPr>
          <p:spPr bwMode="auto">
            <a:xfrm>
              <a:off x="4429" y="4305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40" name="Rectangle 70"/>
            <p:cNvSpPr>
              <a:spLocks noChangeArrowheads="1"/>
            </p:cNvSpPr>
            <p:nvPr/>
          </p:nvSpPr>
          <p:spPr bwMode="auto">
            <a:xfrm>
              <a:off x="4429" y="4868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41" name="Rectangle 71"/>
            <p:cNvSpPr>
              <a:spLocks noChangeArrowheads="1"/>
            </p:cNvSpPr>
            <p:nvPr/>
          </p:nvSpPr>
          <p:spPr bwMode="auto">
            <a:xfrm>
              <a:off x="4429" y="5430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42" name="Rectangle 72"/>
            <p:cNvSpPr>
              <a:spLocks noChangeArrowheads="1"/>
            </p:cNvSpPr>
            <p:nvPr/>
          </p:nvSpPr>
          <p:spPr bwMode="auto">
            <a:xfrm>
              <a:off x="5129" y="2062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43" name="Rectangle 73"/>
            <p:cNvSpPr>
              <a:spLocks noChangeArrowheads="1"/>
            </p:cNvSpPr>
            <p:nvPr/>
          </p:nvSpPr>
          <p:spPr bwMode="auto">
            <a:xfrm>
              <a:off x="5129" y="2625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44" name="Rectangle 74"/>
            <p:cNvSpPr>
              <a:spLocks noChangeArrowheads="1"/>
            </p:cNvSpPr>
            <p:nvPr/>
          </p:nvSpPr>
          <p:spPr bwMode="auto">
            <a:xfrm>
              <a:off x="5129" y="3187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45" name="Rectangle 75"/>
            <p:cNvSpPr>
              <a:spLocks noChangeArrowheads="1"/>
            </p:cNvSpPr>
            <p:nvPr/>
          </p:nvSpPr>
          <p:spPr bwMode="auto">
            <a:xfrm>
              <a:off x="5129" y="3750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46" name="Rectangle 76"/>
            <p:cNvSpPr>
              <a:spLocks noChangeArrowheads="1"/>
            </p:cNvSpPr>
            <p:nvPr/>
          </p:nvSpPr>
          <p:spPr bwMode="auto">
            <a:xfrm>
              <a:off x="5129" y="4305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47" name="Rectangle 77"/>
            <p:cNvSpPr>
              <a:spLocks noChangeArrowheads="1"/>
            </p:cNvSpPr>
            <p:nvPr/>
          </p:nvSpPr>
          <p:spPr bwMode="auto">
            <a:xfrm>
              <a:off x="5129" y="4868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48" name="Rectangle 78"/>
            <p:cNvSpPr>
              <a:spLocks noChangeArrowheads="1"/>
            </p:cNvSpPr>
            <p:nvPr/>
          </p:nvSpPr>
          <p:spPr bwMode="auto">
            <a:xfrm>
              <a:off x="5129" y="5430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4149" name="Text Box 79"/>
            <p:cNvSpPr txBox="1">
              <a:spLocks noChangeArrowheads="1"/>
            </p:cNvSpPr>
            <p:nvPr/>
          </p:nvSpPr>
          <p:spPr bwMode="auto">
            <a:xfrm>
              <a:off x="2138" y="6024"/>
              <a:ext cx="4064" cy="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>
                  <a:latin typeface="Times New Roman" pitchFamily="18" charset="0"/>
                </a:rPr>
                <a:t>1         2          3         4          5          6	 	</a:t>
              </a:r>
              <a:endParaRPr lang="en-US"/>
            </a:p>
          </p:txBody>
        </p:sp>
        <p:sp>
          <p:nvSpPr>
            <p:cNvPr id="4150" name="Text Box 80"/>
            <p:cNvSpPr txBox="1">
              <a:spLocks noChangeArrowheads="1"/>
            </p:cNvSpPr>
            <p:nvPr/>
          </p:nvSpPr>
          <p:spPr bwMode="auto">
            <a:xfrm>
              <a:off x="1146" y="1960"/>
              <a:ext cx="464" cy="385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>
                  <a:latin typeface="Times New Roman" pitchFamily="18" charset="0"/>
                </a:rPr>
                <a:t>7</a:t>
              </a:r>
            </a:p>
            <a:p>
              <a:r>
                <a:rPr lang="en-GB" sz="1200">
                  <a:latin typeface="Times New Roman" pitchFamily="18" charset="0"/>
                </a:rPr>
                <a:t> 6</a:t>
              </a:r>
            </a:p>
            <a:p>
              <a:r>
                <a:rPr lang="en-GB" sz="1200">
                  <a:latin typeface="Times New Roman" pitchFamily="18" charset="0"/>
                </a:rPr>
                <a:t>   5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4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3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2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4151" name="Text Box 81"/>
            <p:cNvSpPr txBox="1">
              <a:spLocks noChangeArrowheads="1"/>
            </p:cNvSpPr>
            <p:nvPr/>
          </p:nvSpPr>
          <p:spPr bwMode="auto">
            <a:xfrm>
              <a:off x="1226" y="6008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 sz="1200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4152" name="Line 82"/>
            <p:cNvSpPr>
              <a:spLocks noChangeShapeType="1"/>
            </p:cNvSpPr>
            <p:nvPr/>
          </p:nvSpPr>
          <p:spPr bwMode="auto">
            <a:xfrm flipV="1">
              <a:off x="3734" y="2620"/>
              <a:ext cx="640" cy="1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53" name="Line 83"/>
            <p:cNvSpPr>
              <a:spLocks noChangeShapeType="1"/>
            </p:cNvSpPr>
            <p:nvPr/>
          </p:nvSpPr>
          <p:spPr bwMode="auto">
            <a:xfrm flipV="1">
              <a:off x="4498" y="4848"/>
              <a:ext cx="1360" cy="5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54" name="Text Box 84"/>
            <p:cNvSpPr txBox="1">
              <a:spLocks noChangeArrowheads="1"/>
            </p:cNvSpPr>
            <p:nvPr/>
          </p:nvSpPr>
          <p:spPr bwMode="auto">
            <a:xfrm>
              <a:off x="3582" y="3136"/>
              <a:ext cx="425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b="1">
                  <a:latin typeface="Times New Roman" pitchFamily="18" charset="0"/>
                </a:rPr>
                <a:t>p</a:t>
              </a:r>
              <a:endParaRPr lang="en-US" sz="2000"/>
            </a:p>
          </p:txBody>
        </p:sp>
        <p:sp>
          <p:nvSpPr>
            <p:cNvPr id="4155" name="Text Box 85"/>
            <p:cNvSpPr txBox="1">
              <a:spLocks noChangeArrowheads="1"/>
            </p:cNvSpPr>
            <p:nvPr/>
          </p:nvSpPr>
          <p:spPr bwMode="auto">
            <a:xfrm>
              <a:off x="3411" y="4231"/>
              <a:ext cx="1088" cy="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b="1">
                  <a:latin typeface="Times New Roman" pitchFamily="18" charset="0"/>
                </a:rPr>
                <a:t>3q</a:t>
              </a:r>
              <a:endParaRPr lang="en-US" sz="2000"/>
            </a:p>
          </p:txBody>
        </p:sp>
        <p:sp>
          <p:nvSpPr>
            <p:cNvPr id="4156" name="Line 86"/>
            <p:cNvSpPr>
              <a:spLocks noChangeShapeType="1"/>
            </p:cNvSpPr>
            <p:nvPr/>
          </p:nvSpPr>
          <p:spPr bwMode="auto">
            <a:xfrm flipV="1">
              <a:off x="2366" y="2036"/>
              <a:ext cx="1336" cy="3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57" name="Text Box 87"/>
            <p:cNvSpPr txBox="1">
              <a:spLocks noChangeArrowheads="1"/>
            </p:cNvSpPr>
            <p:nvPr/>
          </p:nvSpPr>
          <p:spPr bwMode="auto">
            <a:xfrm>
              <a:off x="2251" y="3600"/>
              <a:ext cx="1038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b="1">
                  <a:latin typeface="Times New Roman" pitchFamily="18" charset="0"/>
                </a:rPr>
                <a:t>2p</a:t>
              </a:r>
              <a:endParaRPr lang="en-US" sz="2000"/>
            </a:p>
          </p:txBody>
        </p:sp>
        <p:sp>
          <p:nvSpPr>
            <p:cNvPr id="4158" name="Line 88"/>
            <p:cNvSpPr>
              <a:spLocks noChangeShapeType="1"/>
            </p:cNvSpPr>
            <p:nvPr/>
          </p:nvSpPr>
          <p:spPr bwMode="auto">
            <a:xfrm flipV="1">
              <a:off x="1638" y="4296"/>
              <a:ext cx="4132" cy="16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59" name="Text Box 89"/>
            <p:cNvSpPr txBox="1">
              <a:spLocks noChangeArrowheads="1"/>
            </p:cNvSpPr>
            <p:nvPr/>
          </p:nvSpPr>
          <p:spPr bwMode="auto">
            <a:xfrm>
              <a:off x="4443" y="5271"/>
              <a:ext cx="1088" cy="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b="1">
                  <a:latin typeface="Times New Roman" pitchFamily="18" charset="0"/>
                </a:rPr>
                <a:t>q</a:t>
              </a:r>
              <a:endParaRPr lang="en-US" sz="2000"/>
            </a:p>
          </p:txBody>
        </p:sp>
        <p:sp>
          <p:nvSpPr>
            <p:cNvPr id="4160" name="Line 90"/>
            <p:cNvSpPr>
              <a:spLocks noChangeShapeType="1"/>
            </p:cNvSpPr>
            <p:nvPr/>
          </p:nvSpPr>
          <p:spPr bwMode="auto">
            <a:xfrm flipH="1">
              <a:off x="5136" y="2076"/>
              <a:ext cx="672" cy="16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61" name="Text Box 91"/>
            <p:cNvSpPr txBox="1">
              <a:spLocks noChangeArrowheads="1"/>
            </p:cNvSpPr>
            <p:nvPr/>
          </p:nvSpPr>
          <p:spPr bwMode="auto">
            <a:xfrm>
              <a:off x="4734" y="2188"/>
              <a:ext cx="929" cy="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 b="1">
                  <a:latin typeface="Times New Roman" pitchFamily="18" charset="0"/>
                </a:rPr>
                <a:t>-p</a:t>
              </a:r>
              <a:endParaRPr lang="en-US" sz="2000"/>
            </a:p>
          </p:txBody>
        </p:sp>
        <p:sp>
          <p:nvSpPr>
            <p:cNvPr id="4162" name="Line 92"/>
            <p:cNvSpPr>
              <a:spLocks noChangeShapeType="1"/>
            </p:cNvSpPr>
            <p:nvPr/>
          </p:nvSpPr>
          <p:spPr bwMode="auto">
            <a:xfrm flipV="1">
              <a:off x="1670" y="2920"/>
              <a:ext cx="340" cy="8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63" name="Text Box 93"/>
            <p:cNvSpPr txBox="1">
              <a:spLocks noChangeArrowheads="1"/>
            </p:cNvSpPr>
            <p:nvPr/>
          </p:nvSpPr>
          <p:spPr bwMode="auto">
            <a:xfrm>
              <a:off x="1674" y="3220"/>
              <a:ext cx="643" cy="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/>
            </a:p>
          </p:txBody>
        </p:sp>
      </p:grpSp>
      <p:sp>
        <p:nvSpPr>
          <p:cNvPr id="4106" name="Rectangle 9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26718" name="Object 94"/>
          <p:cNvGraphicFramePr>
            <a:graphicFrameLocks noChangeAspect="1"/>
          </p:cNvGraphicFramePr>
          <p:nvPr/>
        </p:nvGraphicFramePr>
        <p:xfrm>
          <a:off x="5219700" y="3810000"/>
          <a:ext cx="457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9" imgW="330200" imgH="508000" progId="Equation.3">
                  <p:embed/>
                </p:oleObj>
              </mc:Choice>
              <mc:Fallback>
                <p:oleObj name="Equation" r:id="rId9" imgW="330200" imgH="5080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810000"/>
                        <a:ext cx="4572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539750" y="728663"/>
            <a:ext cx="8604250" cy="1512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12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512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mtClean="0"/>
              <a:t>Converting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2600" y="946150"/>
            <a:ext cx="8229600" cy="5216525"/>
          </a:xfrm>
        </p:spPr>
        <p:txBody>
          <a:bodyPr/>
          <a:lstStyle/>
          <a:p>
            <a:r>
              <a:rPr lang="en-GB" sz="2800" smtClean="0"/>
              <a:t>If a vector is given in terms of x,y coordinates we can convert it to magnitude and angle format using Pythagoras and trigonometry</a:t>
            </a:r>
          </a:p>
          <a:p>
            <a:r>
              <a:rPr lang="en-GB" sz="2800" smtClean="0"/>
              <a:t>It is easy to see this using triangles but you must be careful with the angles from the calculator</a:t>
            </a:r>
          </a:p>
          <a:p>
            <a:endParaRPr lang="en-GB" smtClean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11138" y="4011613"/>
            <a:ext cx="2824162" cy="1868487"/>
            <a:chOff x="720" y="7984"/>
            <a:chExt cx="4448" cy="2944"/>
          </a:xfrm>
        </p:grpSpPr>
        <p:sp>
          <p:nvSpPr>
            <p:cNvPr id="5148" name="Rectangle 2"/>
            <p:cNvSpPr>
              <a:spLocks noChangeArrowheads="1"/>
            </p:cNvSpPr>
            <p:nvPr/>
          </p:nvSpPr>
          <p:spPr bwMode="auto">
            <a:xfrm>
              <a:off x="1196" y="8238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49" name="Rectangle 3"/>
            <p:cNvSpPr>
              <a:spLocks noChangeArrowheads="1"/>
            </p:cNvSpPr>
            <p:nvPr/>
          </p:nvSpPr>
          <p:spPr bwMode="auto">
            <a:xfrm>
              <a:off x="1196" y="8793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50" name="Rectangle 4"/>
            <p:cNvSpPr>
              <a:spLocks noChangeArrowheads="1"/>
            </p:cNvSpPr>
            <p:nvPr/>
          </p:nvSpPr>
          <p:spPr bwMode="auto">
            <a:xfrm>
              <a:off x="1196" y="9356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51" name="Rectangle 5"/>
            <p:cNvSpPr>
              <a:spLocks noChangeArrowheads="1"/>
            </p:cNvSpPr>
            <p:nvPr/>
          </p:nvSpPr>
          <p:spPr bwMode="auto">
            <a:xfrm>
              <a:off x="1196" y="9918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52" name="Rectangle 6"/>
            <p:cNvSpPr>
              <a:spLocks noChangeArrowheads="1"/>
            </p:cNvSpPr>
            <p:nvPr/>
          </p:nvSpPr>
          <p:spPr bwMode="auto">
            <a:xfrm>
              <a:off x="1897" y="8238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53" name="Rectangle 7"/>
            <p:cNvSpPr>
              <a:spLocks noChangeArrowheads="1"/>
            </p:cNvSpPr>
            <p:nvPr/>
          </p:nvSpPr>
          <p:spPr bwMode="auto">
            <a:xfrm>
              <a:off x="1897" y="8793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54" name="Rectangle 8"/>
            <p:cNvSpPr>
              <a:spLocks noChangeArrowheads="1"/>
            </p:cNvSpPr>
            <p:nvPr/>
          </p:nvSpPr>
          <p:spPr bwMode="auto">
            <a:xfrm>
              <a:off x="1897" y="9356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55" name="Rectangle 9"/>
            <p:cNvSpPr>
              <a:spLocks noChangeArrowheads="1"/>
            </p:cNvSpPr>
            <p:nvPr/>
          </p:nvSpPr>
          <p:spPr bwMode="auto">
            <a:xfrm>
              <a:off x="1897" y="9918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56" name="Rectangle 10"/>
            <p:cNvSpPr>
              <a:spLocks noChangeArrowheads="1"/>
            </p:cNvSpPr>
            <p:nvPr/>
          </p:nvSpPr>
          <p:spPr bwMode="auto">
            <a:xfrm>
              <a:off x="2597" y="8238"/>
              <a:ext cx="701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57" name="Rectangle 11"/>
            <p:cNvSpPr>
              <a:spLocks noChangeArrowheads="1"/>
            </p:cNvSpPr>
            <p:nvPr/>
          </p:nvSpPr>
          <p:spPr bwMode="auto">
            <a:xfrm>
              <a:off x="2597" y="8793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58" name="Rectangle 12"/>
            <p:cNvSpPr>
              <a:spLocks noChangeArrowheads="1"/>
            </p:cNvSpPr>
            <p:nvPr/>
          </p:nvSpPr>
          <p:spPr bwMode="auto">
            <a:xfrm>
              <a:off x="2597" y="9356"/>
              <a:ext cx="701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59" name="Rectangle 13"/>
            <p:cNvSpPr>
              <a:spLocks noChangeArrowheads="1"/>
            </p:cNvSpPr>
            <p:nvPr/>
          </p:nvSpPr>
          <p:spPr bwMode="auto">
            <a:xfrm>
              <a:off x="2597" y="9918"/>
              <a:ext cx="701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60" name="Rectangle 14"/>
            <p:cNvSpPr>
              <a:spLocks noChangeArrowheads="1"/>
            </p:cNvSpPr>
            <p:nvPr/>
          </p:nvSpPr>
          <p:spPr bwMode="auto">
            <a:xfrm>
              <a:off x="3298" y="8238"/>
              <a:ext cx="705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61" name="Rectangle 15"/>
            <p:cNvSpPr>
              <a:spLocks noChangeArrowheads="1"/>
            </p:cNvSpPr>
            <p:nvPr/>
          </p:nvSpPr>
          <p:spPr bwMode="auto">
            <a:xfrm>
              <a:off x="3298" y="8793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62" name="Rectangle 16"/>
            <p:cNvSpPr>
              <a:spLocks noChangeArrowheads="1"/>
            </p:cNvSpPr>
            <p:nvPr/>
          </p:nvSpPr>
          <p:spPr bwMode="auto">
            <a:xfrm>
              <a:off x="3298" y="9356"/>
              <a:ext cx="705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63" name="Rectangle 17"/>
            <p:cNvSpPr>
              <a:spLocks noChangeArrowheads="1"/>
            </p:cNvSpPr>
            <p:nvPr/>
          </p:nvSpPr>
          <p:spPr bwMode="auto">
            <a:xfrm>
              <a:off x="3298" y="9918"/>
              <a:ext cx="705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64" name="Rectangle 18"/>
            <p:cNvSpPr>
              <a:spLocks noChangeArrowheads="1"/>
            </p:cNvSpPr>
            <p:nvPr/>
          </p:nvSpPr>
          <p:spPr bwMode="auto">
            <a:xfrm>
              <a:off x="4003" y="8238"/>
              <a:ext cx="700" cy="555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65" name="Rectangle 19"/>
            <p:cNvSpPr>
              <a:spLocks noChangeArrowheads="1"/>
            </p:cNvSpPr>
            <p:nvPr/>
          </p:nvSpPr>
          <p:spPr bwMode="auto">
            <a:xfrm>
              <a:off x="4003" y="8793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66" name="Rectangle 20"/>
            <p:cNvSpPr>
              <a:spLocks noChangeArrowheads="1"/>
            </p:cNvSpPr>
            <p:nvPr/>
          </p:nvSpPr>
          <p:spPr bwMode="auto">
            <a:xfrm>
              <a:off x="4003" y="9356"/>
              <a:ext cx="700" cy="562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67" name="Rectangle 21"/>
            <p:cNvSpPr>
              <a:spLocks noChangeArrowheads="1"/>
            </p:cNvSpPr>
            <p:nvPr/>
          </p:nvSpPr>
          <p:spPr bwMode="auto">
            <a:xfrm>
              <a:off x="4003" y="9918"/>
              <a:ext cx="700" cy="563"/>
            </a:xfrm>
            <a:prstGeom prst="rect">
              <a:avLst/>
            </a:prstGeom>
            <a:noFill/>
            <a:ln w="3175">
              <a:solidFill>
                <a:srgbClr val="1F1A17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5168" name="Text Box 22"/>
            <p:cNvSpPr txBox="1">
              <a:spLocks noChangeArrowheads="1"/>
            </p:cNvSpPr>
            <p:nvPr/>
          </p:nvSpPr>
          <p:spPr bwMode="auto">
            <a:xfrm>
              <a:off x="1712" y="10512"/>
              <a:ext cx="3456" cy="4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>
                  <a:latin typeface="Times New Roman" pitchFamily="18" charset="0"/>
                </a:rPr>
                <a:t>1         2         3         4          5	</a:t>
              </a:r>
              <a:endParaRPr lang="en-US"/>
            </a:p>
          </p:txBody>
        </p:sp>
        <p:sp>
          <p:nvSpPr>
            <p:cNvPr id="5169" name="Text Box 23"/>
            <p:cNvSpPr txBox="1">
              <a:spLocks noChangeArrowheads="1"/>
            </p:cNvSpPr>
            <p:nvPr/>
          </p:nvSpPr>
          <p:spPr bwMode="auto">
            <a:xfrm>
              <a:off x="720" y="7984"/>
              <a:ext cx="464" cy="232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1200">
                  <a:latin typeface="Times New Roman" pitchFamily="18" charset="0"/>
                </a:rPr>
                <a:t>4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3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2</a:t>
              </a:r>
            </a:p>
            <a:p>
              <a:endParaRPr lang="en-GB" sz="1200">
                <a:latin typeface="Times New Roman" pitchFamily="18" charset="0"/>
              </a:endParaRPr>
            </a:p>
            <a:p>
              <a:r>
                <a:rPr lang="en-GB" sz="1200">
                  <a:latin typeface="Times New Roman" pitchFamily="18" charset="0"/>
                </a:rPr>
                <a:t>1</a:t>
              </a:r>
              <a:endParaRPr lang="en-US"/>
            </a:p>
          </p:txBody>
        </p:sp>
        <p:sp>
          <p:nvSpPr>
            <p:cNvPr id="5170" name="Text Box 24"/>
            <p:cNvSpPr txBox="1">
              <a:spLocks noChangeArrowheads="1"/>
            </p:cNvSpPr>
            <p:nvPr/>
          </p:nvSpPr>
          <p:spPr bwMode="auto">
            <a:xfrm>
              <a:off x="800" y="10496"/>
              <a:ext cx="121" cy="3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/>
            <a:lstStyle/>
            <a:p>
              <a:r>
                <a:rPr lang="en-GB" sz="1200">
                  <a:latin typeface="Times New Roman" pitchFamily="18" charset="0"/>
                </a:rPr>
                <a:t>0</a:t>
              </a:r>
              <a:endParaRPr lang="en-US"/>
            </a:p>
          </p:txBody>
        </p:sp>
        <p:sp>
          <p:nvSpPr>
            <p:cNvPr id="5171" name="Text Box 25"/>
            <p:cNvSpPr txBox="1">
              <a:spLocks noChangeArrowheads="1"/>
            </p:cNvSpPr>
            <p:nvPr/>
          </p:nvSpPr>
          <p:spPr bwMode="auto">
            <a:xfrm>
              <a:off x="1920" y="9424"/>
              <a:ext cx="233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a</a:t>
              </a:r>
              <a:endParaRPr lang="en-US" sz="2400"/>
            </a:p>
          </p:txBody>
        </p:sp>
        <p:sp>
          <p:nvSpPr>
            <p:cNvPr id="5172" name="Text Box 26"/>
            <p:cNvSpPr txBox="1">
              <a:spLocks noChangeArrowheads="1"/>
            </p:cNvSpPr>
            <p:nvPr/>
          </p:nvSpPr>
          <p:spPr bwMode="auto">
            <a:xfrm>
              <a:off x="3477" y="8847"/>
              <a:ext cx="244" cy="3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 b="1">
                  <a:latin typeface="Times New Roman" pitchFamily="18" charset="0"/>
                </a:rPr>
                <a:t>b</a:t>
              </a:r>
              <a:endParaRPr lang="en-US" sz="2400"/>
            </a:p>
          </p:txBody>
        </p:sp>
        <p:sp>
          <p:nvSpPr>
            <p:cNvPr id="5173" name="Line 27"/>
            <p:cNvSpPr>
              <a:spLocks noChangeShapeType="1"/>
            </p:cNvSpPr>
            <p:nvPr/>
          </p:nvSpPr>
          <p:spPr bwMode="auto">
            <a:xfrm>
              <a:off x="4048" y="8207"/>
              <a:ext cx="690" cy="16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74" name="Line 28"/>
            <p:cNvSpPr>
              <a:spLocks noChangeShapeType="1"/>
            </p:cNvSpPr>
            <p:nvPr/>
          </p:nvSpPr>
          <p:spPr bwMode="auto">
            <a:xfrm flipV="1">
              <a:off x="1184" y="8297"/>
              <a:ext cx="1394" cy="21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147" name="Text Box 36"/>
          <p:cNvSpPr txBox="1">
            <a:spLocks noChangeArrowheads="1"/>
          </p:cNvSpPr>
          <p:nvPr/>
        </p:nvSpPr>
        <p:spPr bwMode="auto">
          <a:xfrm>
            <a:off x="3592513" y="3641725"/>
            <a:ext cx="282575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400" b="1">
                <a:latin typeface="Times New Roman" pitchFamily="18" charset="0"/>
              </a:rPr>
              <a:t>a</a:t>
            </a:r>
            <a:endParaRPr lang="en-US" sz="2400"/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3600450" y="3319463"/>
            <a:ext cx="1381125" cy="1762125"/>
            <a:chOff x="2268" y="2091"/>
            <a:chExt cx="870" cy="1110"/>
          </a:xfrm>
        </p:grpSpPr>
        <p:sp>
          <p:nvSpPr>
            <p:cNvPr id="5141" name="Line 31"/>
            <p:cNvSpPr>
              <a:spLocks noChangeShapeType="1"/>
            </p:cNvSpPr>
            <p:nvPr/>
          </p:nvSpPr>
          <p:spPr bwMode="auto">
            <a:xfrm flipV="1">
              <a:off x="2272" y="2091"/>
              <a:ext cx="624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2" name="Line 32"/>
            <p:cNvSpPr>
              <a:spLocks noChangeShapeType="1"/>
            </p:cNvSpPr>
            <p:nvPr/>
          </p:nvSpPr>
          <p:spPr bwMode="auto">
            <a:xfrm>
              <a:off x="2268" y="3022"/>
              <a:ext cx="6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3" name="Line 33"/>
            <p:cNvSpPr>
              <a:spLocks noChangeShapeType="1"/>
            </p:cNvSpPr>
            <p:nvPr/>
          </p:nvSpPr>
          <p:spPr bwMode="auto">
            <a:xfrm flipH="1">
              <a:off x="2880" y="2091"/>
              <a:ext cx="28" cy="9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4" name="Text Box 34"/>
            <p:cNvSpPr txBox="1">
              <a:spLocks noChangeArrowheads="1"/>
            </p:cNvSpPr>
            <p:nvPr/>
          </p:nvSpPr>
          <p:spPr bwMode="auto">
            <a:xfrm>
              <a:off x="2609" y="3067"/>
              <a:ext cx="180" cy="13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000">
                  <a:latin typeface="Times New Roman" pitchFamily="18" charset="0"/>
                </a:rPr>
                <a:t>2</a:t>
              </a:r>
              <a:endParaRPr lang="en-US" sz="2000"/>
            </a:p>
          </p:txBody>
        </p:sp>
        <p:sp>
          <p:nvSpPr>
            <p:cNvPr id="5145" name="Text Box 35"/>
            <p:cNvSpPr txBox="1">
              <a:spLocks noChangeArrowheads="1"/>
            </p:cNvSpPr>
            <p:nvPr/>
          </p:nvSpPr>
          <p:spPr bwMode="auto">
            <a:xfrm>
              <a:off x="2960" y="2492"/>
              <a:ext cx="178" cy="1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2400">
                  <a:latin typeface="Times New Roman" pitchFamily="18" charset="0"/>
                </a:rPr>
                <a:t>4</a:t>
              </a:r>
              <a:endParaRPr lang="en-US" sz="2400"/>
            </a:p>
          </p:txBody>
        </p:sp>
        <p:sp>
          <p:nvSpPr>
            <p:cNvPr id="5146" name="Freeform 37"/>
            <p:cNvSpPr>
              <a:spLocks/>
            </p:cNvSpPr>
            <p:nvPr/>
          </p:nvSpPr>
          <p:spPr bwMode="auto">
            <a:xfrm rot="10342636" flipH="1" flipV="1">
              <a:off x="2410" y="2847"/>
              <a:ext cx="65" cy="155"/>
            </a:xfrm>
            <a:custGeom>
              <a:avLst/>
              <a:gdLst>
                <a:gd name="T0" fmla="*/ 0 w 112"/>
                <a:gd name="T1" fmla="*/ 0 h 240"/>
                <a:gd name="T2" fmla="*/ 286 w 112"/>
                <a:gd name="T3" fmla="*/ 528 h 240"/>
                <a:gd name="T4" fmla="*/ 286 w 112"/>
                <a:gd name="T5" fmla="*/ 1759 h 240"/>
                <a:gd name="T6" fmla="*/ 0 60000 65536"/>
                <a:gd name="T7" fmla="*/ 0 60000 65536"/>
                <a:gd name="T8" fmla="*/ 0 60000 65536"/>
                <a:gd name="T9" fmla="*/ 0 w 112"/>
                <a:gd name="T10" fmla="*/ 0 h 240"/>
                <a:gd name="T11" fmla="*/ 112 w 1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40">
                  <a:moveTo>
                    <a:pt x="0" y="0"/>
                  </a:moveTo>
                  <a:cubicBezTo>
                    <a:pt x="40" y="16"/>
                    <a:pt x="80" y="32"/>
                    <a:pt x="96" y="72"/>
                  </a:cubicBezTo>
                  <a:cubicBezTo>
                    <a:pt x="112" y="112"/>
                    <a:pt x="96" y="212"/>
                    <a:pt x="96" y="24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2550" y="2785"/>
              <a:ext cx="81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GB" sz="2400">
                  <a:latin typeface="Times New Roman" pitchFamily="18" charset="0"/>
                </a:rPr>
                <a:t>θ</a:t>
              </a:r>
              <a:endParaRPr lang="en-US" sz="2400"/>
            </a:p>
          </p:txBody>
        </p:sp>
      </p:grpSp>
      <p:sp>
        <p:nvSpPr>
          <p:cNvPr id="42" name="Line 27"/>
          <p:cNvSpPr>
            <a:spLocks noChangeShapeType="1"/>
          </p:cNvSpPr>
          <p:nvPr/>
        </p:nvSpPr>
        <p:spPr bwMode="auto">
          <a:xfrm>
            <a:off x="3986213" y="5530850"/>
            <a:ext cx="438150" cy="1028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3914775" y="5878513"/>
            <a:ext cx="15557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400" b="1">
                <a:latin typeface="Times New Roman" pitchFamily="18" charset="0"/>
              </a:rPr>
              <a:t>b</a:t>
            </a:r>
            <a:endParaRPr lang="en-US" sz="2400"/>
          </a:p>
        </p:txBody>
      </p:sp>
      <p:cxnSp>
        <p:nvCxnSpPr>
          <p:cNvPr id="46" name="Straight Connector 45"/>
          <p:cNvCxnSpPr/>
          <p:nvPr/>
        </p:nvCxnSpPr>
        <p:spPr>
          <a:xfrm rot="16200000" flipH="1" flipV="1">
            <a:off x="4195762" y="5300663"/>
            <a:ext cx="4763" cy="452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904456" y="6045994"/>
            <a:ext cx="10445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 Box 38"/>
          <p:cNvSpPr txBox="1">
            <a:spLocks noChangeArrowheads="1"/>
          </p:cNvSpPr>
          <p:nvPr/>
        </p:nvSpPr>
        <p:spPr bwMode="auto">
          <a:xfrm>
            <a:off x="4186238" y="5546725"/>
            <a:ext cx="166687" cy="219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2400">
                <a:latin typeface="Times New Roman" pitchFamily="18" charset="0"/>
              </a:rPr>
              <a:t>θ</a:t>
            </a:r>
            <a:endParaRPr lang="en-US" sz="2400"/>
          </a:p>
        </p:txBody>
      </p:sp>
      <p:sp>
        <p:nvSpPr>
          <p:cNvPr id="51" name="Freeform 37"/>
          <p:cNvSpPr>
            <a:spLocks/>
          </p:cNvSpPr>
          <p:nvPr/>
        </p:nvSpPr>
        <p:spPr bwMode="auto">
          <a:xfrm rot="19522198" flipV="1">
            <a:off x="4014788" y="5545138"/>
            <a:ext cx="166687" cy="147637"/>
          </a:xfrm>
          <a:custGeom>
            <a:avLst/>
            <a:gdLst>
              <a:gd name="T0" fmla="*/ 0 w 112"/>
              <a:gd name="T1" fmla="*/ 0 h 240"/>
              <a:gd name="T2" fmla="*/ 2147483647 w 112"/>
              <a:gd name="T3" fmla="*/ 2147483647 h 240"/>
              <a:gd name="T4" fmla="*/ 2147483647 w 112"/>
              <a:gd name="T5" fmla="*/ 2147483647 h 240"/>
              <a:gd name="T6" fmla="*/ 0 60000 65536"/>
              <a:gd name="T7" fmla="*/ 0 60000 65536"/>
              <a:gd name="T8" fmla="*/ 0 60000 65536"/>
              <a:gd name="T9" fmla="*/ 0 w 112"/>
              <a:gd name="T10" fmla="*/ 0 h 240"/>
              <a:gd name="T11" fmla="*/ 112 w 11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40">
                <a:moveTo>
                  <a:pt x="0" y="0"/>
                </a:moveTo>
                <a:cubicBezTo>
                  <a:pt x="40" y="16"/>
                  <a:pt x="80" y="32"/>
                  <a:pt x="96" y="72"/>
                </a:cubicBezTo>
                <a:cubicBezTo>
                  <a:pt x="112" y="112"/>
                  <a:pt x="96" y="212"/>
                  <a:pt x="96" y="24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2" name="Text Box 34"/>
          <p:cNvSpPr txBox="1">
            <a:spLocks noChangeArrowheads="1"/>
          </p:cNvSpPr>
          <p:nvPr/>
        </p:nvSpPr>
        <p:spPr bwMode="auto">
          <a:xfrm>
            <a:off x="4435475" y="5842000"/>
            <a:ext cx="538163" cy="2889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400">
                <a:latin typeface="Times New Roman" pitchFamily="18" charset="0"/>
              </a:rPr>
              <a:t>-3</a:t>
            </a:r>
            <a:endParaRPr lang="en-US" sz="2400"/>
          </a:p>
        </p:txBody>
      </p:sp>
      <p:sp>
        <p:nvSpPr>
          <p:cNvPr id="5135" name="Text Box 34"/>
          <p:cNvSpPr txBox="1">
            <a:spLocks noChangeArrowheads="1"/>
          </p:cNvSpPr>
          <p:nvPr/>
        </p:nvSpPr>
        <p:spPr bwMode="auto">
          <a:xfrm>
            <a:off x="4060825" y="5145088"/>
            <a:ext cx="255588" cy="219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000">
                <a:latin typeface="Times New Roman" pitchFamily="18" charset="0"/>
              </a:rPr>
              <a:t>1</a:t>
            </a:r>
            <a:endParaRPr lang="en-US" sz="2000"/>
          </a:p>
        </p:txBody>
      </p:sp>
      <p:sp>
        <p:nvSpPr>
          <p:cNvPr id="5138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27687" name="Object 39"/>
          <p:cNvGraphicFramePr>
            <a:graphicFrameLocks noChangeAspect="1"/>
          </p:cNvGraphicFramePr>
          <p:nvPr/>
        </p:nvGraphicFramePr>
        <p:xfrm>
          <a:off x="5794375" y="3295650"/>
          <a:ext cx="2538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282680" imgH="291960" progId="Equation.3">
                  <p:embed/>
                </p:oleObj>
              </mc:Choice>
              <mc:Fallback>
                <p:oleObj name="Equation" r:id="rId3" imgW="1282680" imgH="2919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3295650"/>
                        <a:ext cx="25384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9" name="Object 41"/>
          <p:cNvGraphicFramePr>
            <a:graphicFrameLocks noChangeAspect="1"/>
          </p:cNvGraphicFramePr>
          <p:nvPr/>
        </p:nvGraphicFramePr>
        <p:xfrm>
          <a:off x="5675313" y="5157788"/>
          <a:ext cx="27908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409400" imgH="291960" progId="Equation.3">
                  <p:embed/>
                </p:oleObj>
              </mc:Choice>
              <mc:Fallback>
                <p:oleObj name="Equation" r:id="rId5" imgW="1409400" imgH="2919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313" y="5157788"/>
                        <a:ext cx="27908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5054600" y="4086225"/>
            <a:ext cx="408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de-DE" sz="2000">
                <a:latin typeface="Times Roman" charset="0"/>
                <a:cs typeface="Times New Roman" pitchFamily="18" charset="0"/>
              </a:rPr>
              <a:t>tan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de-DE" sz="2000">
                <a:latin typeface="Times Roman" charset="0"/>
                <a:cs typeface="Times New Roman" pitchFamily="18" charset="0"/>
              </a:rPr>
              <a:t> = 4/2  so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de-DE" sz="2000">
                <a:latin typeface="Times New Roman" pitchFamily="18" charset="0"/>
                <a:cs typeface="Times New Roman" pitchFamily="18" charset="0"/>
              </a:rPr>
              <a:t> = tan</a:t>
            </a:r>
            <a:r>
              <a:rPr lang="de-DE" sz="20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de-DE" sz="2000">
                <a:latin typeface="Times New Roman" pitchFamily="18" charset="0"/>
                <a:cs typeface="Times New Roman" pitchFamily="18" charset="0"/>
              </a:rPr>
              <a:t> (2) = 63.4</a:t>
            </a:r>
            <a:r>
              <a:rPr lang="de-DE" sz="2000" baseline="30000">
                <a:latin typeface="Times New Roman" pitchFamily="18" charset="0"/>
                <a:cs typeface="Times New Roman" pitchFamily="18" charset="0"/>
              </a:rPr>
              <a:t>o</a:t>
            </a:r>
            <a:endParaRPr lang="de-DE" sz="2000"/>
          </a:p>
        </p:txBody>
      </p:sp>
      <p:sp>
        <p:nvSpPr>
          <p:cNvPr id="58" name="Rectangle 42"/>
          <p:cNvSpPr>
            <a:spLocks noChangeArrowheads="1"/>
          </p:cNvSpPr>
          <p:nvPr/>
        </p:nvSpPr>
        <p:spPr bwMode="auto">
          <a:xfrm>
            <a:off x="5083175" y="5986463"/>
            <a:ext cx="408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de-DE" sz="2000">
                <a:latin typeface="Times Roman" charset="0"/>
                <a:cs typeface="Times New Roman" pitchFamily="18" charset="0"/>
              </a:rPr>
              <a:t>tan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de-DE" sz="2000">
                <a:latin typeface="Times Roman" charset="0"/>
                <a:cs typeface="Times New Roman" pitchFamily="18" charset="0"/>
              </a:rPr>
              <a:t> = -3/1 so </a:t>
            </a:r>
            <a:r>
              <a:rPr lang="en-GB" sz="200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de-DE" sz="2000">
                <a:latin typeface="Times New Roman" pitchFamily="18" charset="0"/>
                <a:cs typeface="Times New Roman" pitchFamily="18" charset="0"/>
              </a:rPr>
              <a:t> = tan</a:t>
            </a:r>
            <a:r>
              <a:rPr lang="de-DE" sz="2000" baseline="3000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de-DE" sz="2000">
                <a:latin typeface="Times New Roman" pitchFamily="18" charset="0"/>
                <a:cs typeface="Times New Roman" pitchFamily="18" charset="0"/>
              </a:rPr>
              <a:t> (-3) = -71.6</a:t>
            </a:r>
            <a:r>
              <a:rPr lang="de-DE" sz="2000" baseline="30000">
                <a:latin typeface="Times New Roman" pitchFamily="18" charset="0"/>
                <a:cs typeface="Times New Roman" pitchFamily="18" charset="0"/>
              </a:rPr>
              <a:t>o</a:t>
            </a:r>
            <a:endParaRPr lang="de-DE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147" grpId="0" animBg="1"/>
      <p:bldP spid="42" grpId="0" animBg="1"/>
      <p:bldP spid="44" grpId="0"/>
      <p:bldP spid="50" grpId="0" animBg="1"/>
      <p:bldP spid="51" grpId="0" animBg="1"/>
      <p:bldP spid="52" grpId="0" animBg="1"/>
      <p:bldP spid="5135" grpId="0" animBg="1"/>
      <p:bldP spid="27690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not mattresses</a:t>
            </a:r>
          </a:p>
        </p:txBody>
      </p:sp>
      <p:sp>
        <p:nvSpPr>
          <p:cNvPr id="48131" name="Sub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Part 2 Matrices</a:t>
            </a:r>
          </a:p>
        </p:txBody>
      </p:sp>
      <p:sp>
        <p:nvSpPr>
          <p:cNvPr id="48132" name="Slide Number Placeholder 28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B540D1A2-44C4-4322-9E06-E24B184850AD}" type="slidenum">
              <a:rPr lang="en-GB"/>
              <a:pPr/>
              <a:t>19</a:t>
            </a:fld>
            <a:endParaRPr lang="en-GB"/>
          </a:p>
        </p:txBody>
      </p:sp>
      <p:sp>
        <p:nvSpPr>
          <p:cNvPr id="48133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 flipH="1">
            <a:off x="6011863" y="4724400"/>
            <a:ext cx="2097087" cy="1512888"/>
            <a:chOff x="1332" y="2171"/>
            <a:chExt cx="3096" cy="1758"/>
          </a:xfrm>
        </p:grpSpPr>
        <p:sp>
          <p:nvSpPr>
            <p:cNvPr id="48147" name="Freeform 8"/>
            <p:cNvSpPr>
              <a:spLocks/>
            </p:cNvSpPr>
            <p:nvPr/>
          </p:nvSpPr>
          <p:spPr bwMode="auto">
            <a:xfrm>
              <a:off x="1332" y="2171"/>
              <a:ext cx="3096" cy="1758"/>
            </a:xfrm>
            <a:custGeom>
              <a:avLst/>
              <a:gdLst>
                <a:gd name="T0" fmla="*/ 0 w 9289"/>
                <a:gd name="T1" fmla="*/ 0 h 5274"/>
                <a:gd name="T2" fmla="*/ 0 w 9289"/>
                <a:gd name="T3" fmla="*/ 0 h 5274"/>
                <a:gd name="T4" fmla="*/ 0 w 9289"/>
                <a:gd name="T5" fmla="*/ 0 h 5274"/>
                <a:gd name="T6" fmla="*/ 0 w 9289"/>
                <a:gd name="T7" fmla="*/ 0 h 5274"/>
                <a:gd name="T8" fmla="*/ 0 w 9289"/>
                <a:gd name="T9" fmla="*/ 0 h 5274"/>
                <a:gd name="T10" fmla="*/ 0 w 9289"/>
                <a:gd name="T11" fmla="*/ 0 h 5274"/>
                <a:gd name="T12" fmla="*/ 0 w 9289"/>
                <a:gd name="T13" fmla="*/ 0 h 5274"/>
                <a:gd name="T14" fmla="*/ 0 w 9289"/>
                <a:gd name="T15" fmla="*/ 0 h 5274"/>
                <a:gd name="T16" fmla="*/ 0 w 9289"/>
                <a:gd name="T17" fmla="*/ 0 h 5274"/>
                <a:gd name="T18" fmla="*/ 0 w 9289"/>
                <a:gd name="T19" fmla="*/ 0 h 5274"/>
                <a:gd name="T20" fmla="*/ 0 w 9289"/>
                <a:gd name="T21" fmla="*/ 0 h 5274"/>
                <a:gd name="T22" fmla="*/ 0 w 9289"/>
                <a:gd name="T23" fmla="*/ 0 h 5274"/>
                <a:gd name="T24" fmla="*/ 0 w 9289"/>
                <a:gd name="T25" fmla="*/ 0 h 5274"/>
                <a:gd name="T26" fmla="*/ 0 w 9289"/>
                <a:gd name="T27" fmla="*/ 0 h 5274"/>
                <a:gd name="T28" fmla="*/ 0 w 9289"/>
                <a:gd name="T29" fmla="*/ 0 h 5274"/>
                <a:gd name="T30" fmla="*/ 0 w 9289"/>
                <a:gd name="T31" fmla="*/ 0 h 5274"/>
                <a:gd name="T32" fmla="*/ 0 w 9289"/>
                <a:gd name="T33" fmla="*/ 0 h 5274"/>
                <a:gd name="T34" fmla="*/ 0 w 9289"/>
                <a:gd name="T35" fmla="*/ 0 h 5274"/>
                <a:gd name="T36" fmla="*/ 0 w 9289"/>
                <a:gd name="T37" fmla="*/ 0 h 5274"/>
                <a:gd name="T38" fmla="*/ 0 w 9289"/>
                <a:gd name="T39" fmla="*/ 0 h 5274"/>
                <a:gd name="T40" fmla="*/ 0 w 9289"/>
                <a:gd name="T41" fmla="*/ 0 h 5274"/>
                <a:gd name="T42" fmla="*/ 0 w 9289"/>
                <a:gd name="T43" fmla="*/ 0 h 5274"/>
                <a:gd name="T44" fmla="*/ 0 w 9289"/>
                <a:gd name="T45" fmla="*/ 0 h 5274"/>
                <a:gd name="T46" fmla="*/ 0 w 9289"/>
                <a:gd name="T47" fmla="*/ 0 h 5274"/>
                <a:gd name="T48" fmla="*/ 0 w 9289"/>
                <a:gd name="T49" fmla="*/ 0 h 5274"/>
                <a:gd name="T50" fmla="*/ 0 w 9289"/>
                <a:gd name="T51" fmla="*/ 0 h 5274"/>
                <a:gd name="T52" fmla="*/ 0 w 9289"/>
                <a:gd name="T53" fmla="*/ 0 h 5274"/>
                <a:gd name="T54" fmla="*/ 0 w 9289"/>
                <a:gd name="T55" fmla="*/ 0 h 5274"/>
                <a:gd name="T56" fmla="*/ 0 w 9289"/>
                <a:gd name="T57" fmla="*/ 0 h 5274"/>
                <a:gd name="T58" fmla="*/ 0 w 9289"/>
                <a:gd name="T59" fmla="*/ 0 h 5274"/>
                <a:gd name="T60" fmla="*/ 0 w 9289"/>
                <a:gd name="T61" fmla="*/ 0 h 5274"/>
                <a:gd name="T62" fmla="*/ 0 w 9289"/>
                <a:gd name="T63" fmla="*/ 0 h 5274"/>
                <a:gd name="T64" fmla="*/ 0 w 9289"/>
                <a:gd name="T65" fmla="*/ 0 h 5274"/>
                <a:gd name="T66" fmla="*/ 0 w 9289"/>
                <a:gd name="T67" fmla="*/ 0 h 5274"/>
                <a:gd name="T68" fmla="*/ 0 w 9289"/>
                <a:gd name="T69" fmla="*/ 0 h 5274"/>
                <a:gd name="T70" fmla="*/ 0 w 9289"/>
                <a:gd name="T71" fmla="*/ 0 h 5274"/>
                <a:gd name="T72" fmla="*/ 0 w 9289"/>
                <a:gd name="T73" fmla="*/ 0 h 5274"/>
                <a:gd name="T74" fmla="*/ 0 w 9289"/>
                <a:gd name="T75" fmla="*/ 0 h 5274"/>
                <a:gd name="T76" fmla="*/ 0 w 9289"/>
                <a:gd name="T77" fmla="*/ 0 h 5274"/>
                <a:gd name="T78" fmla="*/ 0 w 9289"/>
                <a:gd name="T79" fmla="*/ 0 h 5274"/>
                <a:gd name="T80" fmla="*/ 0 w 9289"/>
                <a:gd name="T81" fmla="*/ 0 h 5274"/>
                <a:gd name="T82" fmla="*/ 0 w 9289"/>
                <a:gd name="T83" fmla="*/ 0 h 5274"/>
                <a:gd name="T84" fmla="*/ 0 w 9289"/>
                <a:gd name="T85" fmla="*/ 0 h 5274"/>
                <a:gd name="T86" fmla="*/ 0 w 9289"/>
                <a:gd name="T87" fmla="*/ 0 h 5274"/>
                <a:gd name="T88" fmla="*/ 0 w 9289"/>
                <a:gd name="T89" fmla="*/ 0 h 5274"/>
                <a:gd name="T90" fmla="*/ 0 w 9289"/>
                <a:gd name="T91" fmla="*/ 0 h 5274"/>
                <a:gd name="T92" fmla="*/ 0 w 9289"/>
                <a:gd name="T93" fmla="*/ 0 h 5274"/>
                <a:gd name="T94" fmla="*/ 0 w 9289"/>
                <a:gd name="T95" fmla="*/ 0 h 5274"/>
                <a:gd name="T96" fmla="*/ 0 w 9289"/>
                <a:gd name="T97" fmla="*/ 0 h 5274"/>
                <a:gd name="T98" fmla="*/ 0 w 9289"/>
                <a:gd name="T99" fmla="*/ 0 h 5274"/>
                <a:gd name="T100" fmla="*/ 0 w 9289"/>
                <a:gd name="T101" fmla="*/ 0 h 52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289"/>
                <a:gd name="T154" fmla="*/ 0 h 5274"/>
                <a:gd name="T155" fmla="*/ 9289 w 9289"/>
                <a:gd name="T156" fmla="*/ 5274 h 527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289" h="5274">
                  <a:moveTo>
                    <a:pt x="0" y="5274"/>
                  </a:moveTo>
                  <a:lnTo>
                    <a:pt x="169" y="4290"/>
                  </a:lnTo>
                  <a:lnTo>
                    <a:pt x="169" y="0"/>
                  </a:lnTo>
                  <a:lnTo>
                    <a:pt x="342" y="0"/>
                  </a:lnTo>
                  <a:lnTo>
                    <a:pt x="342" y="553"/>
                  </a:lnTo>
                  <a:lnTo>
                    <a:pt x="948" y="553"/>
                  </a:lnTo>
                  <a:lnTo>
                    <a:pt x="948" y="0"/>
                  </a:lnTo>
                  <a:lnTo>
                    <a:pt x="1121" y="0"/>
                  </a:lnTo>
                  <a:lnTo>
                    <a:pt x="1121" y="914"/>
                  </a:lnTo>
                  <a:lnTo>
                    <a:pt x="1274" y="885"/>
                  </a:lnTo>
                  <a:lnTo>
                    <a:pt x="1351" y="875"/>
                  </a:lnTo>
                  <a:lnTo>
                    <a:pt x="1428" y="869"/>
                  </a:lnTo>
                  <a:lnTo>
                    <a:pt x="1583" y="865"/>
                  </a:lnTo>
                  <a:lnTo>
                    <a:pt x="1737" y="868"/>
                  </a:lnTo>
                  <a:lnTo>
                    <a:pt x="1892" y="879"/>
                  </a:lnTo>
                  <a:lnTo>
                    <a:pt x="2047" y="895"/>
                  </a:lnTo>
                  <a:lnTo>
                    <a:pt x="2355" y="931"/>
                  </a:lnTo>
                  <a:lnTo>
                    <a:pt x="2467" y="935"/>
                  </a:lnTo>
                  <a:lnTo>
                    <a:pt x="2562" y="932"/>
                  </a:lnTo>
                  <a:lnTo>
                    <a:pt x="2645" y="932"/>
                  </a:lnTo>
                  <a:lnTo>
                    <a:pt x="2682" y="937"/>
                  </a:lnTo>
                  <a:lnTo>
                    <a:pt x="2718" y="947"/>
                  </a:lnTo>
                  <a:lnTo>
                    <a:pt x="2754" y="965"/>
                  </a:lnTo>
                  <a:lnTo>
                    <a:pt x="2789" y="993"/>
                  </a:lnTo>
                  <a:lnTo>
                    <a:pt x="2825" y="1030"/>
                  </a:lnTo>
                  <a:lnTo>
                    <a:pt x="2861" y="1081"/>
                  </a:lnTo>
                  <a:lnTo>
                    <a:pt x="2899" y="1144"/>
                  </a:lnTo>
                  <a:lnTo>
                    <a:pt x="2940" y="1223"/>
                  </a:lnTo>
                  <a:lnTo>
                    <a:pt x="3029" y="1433"/>
                  </a:lnTo>
                  <a:lnTo>
                    <a:pt x="3060" y="1534"/>
                  </a:lnTo>
                  <a:lnTo>
                    <a:pt x="3080" y="1637"/>
                  </a:lnTo>
                  <a:lnTo>
                    <a:pt x="3103" y="1847"/>
                  </a:lnTo>
                  <a:lnTo>
                    <a:pt x="3115" y="1952"/>
                  </a:lnTo>
                  <a:lnTo>
                    <a:pt x="3133" y="2053"/>
                  </a:lnTo>
                  <a:lnTo>
                    <a:pt x="3161" y="2154"/>
                  </a:lnTo>
                  <a:lnTo>
                    <a:pt x="3180" y="2202"/>
                  </a:lnTo>
                  <a:lnTo>
                    <a:pt x="3203" y="2250"/>
                  </a:lnTo>
                  <a:lnTo>
                    <a:pt x="4029" y="2024"/>
                  </a:lnTo>
                  <a:lnTo>
                    <a:pt x="4184" y="2130"/>
                  </a:lnTo>
                  <a:lnTo>
                    <a:pt x="4585" y="1942"/>
                  </a:lnTo>
                  <a:lnTo>
                    <a:pt x="5154" y="2178"/>
                  </a:lnTo>
                  <a:lnTo>
                    <a:pt x="6061" y="2227"/>
                  </a:lnTo>
                  <a:lnTo>
                    <a:pt x="6308" y="2413"/>
                  </a:lnTo>
                  <a:lnTo>
                    <a:pt x="8922" y="2413"/>
                  </a:lnTo>
                  <a:lnTo>
                    <a:pt x="8922" y="751"/>
                  </a:lnTo>
                  <a:lnTo>
                    <a:pt x="9095" y="751"/>
                  </a:lnTo>
                  <a:lnTo>
                    <a:pt x="9095" y="3404"/>
                  </a:lnTo>
                  <a:lnTo>
                    <a:pt x="9230" y="4183"/>
                  </a:lnTo>
                  <a:lnTo>
                    <a:pt x="9099" y="4183"/>
                  </a:lnTo>
                  <a:lnTo>
                    <a:pt x="9289" y="5274"/>
                  </a:lnTo>
                  <a:lnTo>
                    <a:pt x="0" y="5274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8" name="Freeform 9"/>
            <p:cNvSpPr>
              <a:spLocks/>
            </p:cNvSpPr>
            <p:nvPr/>
          </p:nvSpPr>
          <p:spPr bwMode="auto">
            <a:xfrm>
              <a:off x="1388" y="2338"/>
              <a:ext cx="58" cy="1246"/>
            </a:xfrm>
            <a:custGeom>
              <a:avLst/>
              <a:gdLst>
                <a:gd name="T0" fmla="*/ 0 w 173"/>
                <a:gd name="T1" fmla="*/ 0 h 3737"/>
                <a:gd name="T2" fmla="*/ 0 w 173"/>
                <a:gd name="T3" fmla="*/ 0 h 3737"/>
                <a:gd name="T4" fmla="*/ 0 w 173"/>
                <a:gd name="T5" fmla="*/ 0 h 3737"/>
                <a:gd name="T6" fmla="*/ 0 60000 65536"/>
                <a:gd name="T7" fmla="*/ 0 60000 65536"/>
                <a:gd name="T8" fmla="*/ 0 60000 65536"/>
                <a:gd name="T9" fmla="*/ 0 w 173"/>
                <a:gd name="T10" fmla="*/ 0 h 3737"/>
                <a:gd name="T11" fmla="*/ 173 w 173"/>
                <a:gd name="T12" fmla="*/ 3737 h 37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3737">
                  <a:moveTo>
                    <a:pt x="0" y="3737"/>
                  </a:moveTo>
                  <a:lnTo>
                    <a:pt x="173" y="2674"/>
                  </a:lnTo>
                  <a:lnTo>
                    <a:pt x="17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9" name="Line 10"/>
            <p:cNvSpPr>
              <a:spLocks noChangeShapeType="1"/>
            </p:cNvSpPr>
            <p:nvPr/>
          </p:nvSpPr>
          <p:spPr bwMode="auto">
            <a:xfrm>
              <a:off x="1648" y="2338"/>
              <a:ext cx="1" cy="1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0" name="Freeform 11"/>
            <p:cNvSpPr>
              <a:spLocks/>
            </p:cNvSpPr>
            <p:nvPr/>
          </p:nvSpPr>
          <p:spPr bwMode="auto">
            <a:xfrm>
              <a:off x="1487" y="2458"/>
              <a:ext cx="218" cy="509"/>
            </a:xfrm>
            <a:custGeom>
              <a:avLst/>
              <a:gdLst>
                <a:gd name="T0" fmla="*/ 0 w 656"/>
                <a:gd name="T1" fmla="*/ 0 h 1525"/>
                <a:gd name="T2" fmla="*/ 0 w 656"/>
                <a:gd name="T3" fmla="*/ 0 h 1525"/>
                <a:gd name="T4" fmla="*/ 0 w 656"/>
                <a:gd name="T5" fmla="*/ 0 h 1525"/>
                <a:gd name="T6" fmla="*/ 0 w 656"/>
                <a:gd name="T7" fmla="*/ 0 h 1525"/>
                <a:gd name="T8" fmla="*/ 0 w 656"/>
                <a:gd name="T9" fmla="*/ 0 h 1525"/>
                <a:gd name="T10" fmla="*/ 0 w 656"/>
                <a:gd name="T11" fmla="*/ 0 h 1525"/>
                <a:gd name="T12" fmla="*/ 0 w 656"/>
                <a:gd name="T13" fmla="*/ 0 h 1525"/>
                <a:gd name="T14" fmla="*/ 0 w 656"/>
                <a:gd name="T15" fmla="*/ 0 h 1525"/>
                <a:gd name="T16" fmla="*/ 0 w 656"/>
                <a:gd name="T17" fmla="*/ 0 h 1525"/>
                <a:gd name="T18" fmla="*/ 0 w 656"/>
                <a:gd name="T19" fmla="*/ 0 h 1525"/>
                <a:gd name="T20" fmla="*/ 0 w 656"/>
                <a:gd name="T21" fmla="*/ 0 h 1525"/>
                <a:gd name="T22" fmla="*/ 0 w 656"/>
                <a:gd name="T23" fmla="*/ 0 h 1525"/>
                <a:gd name="T24" fmla="*/ 0 w 656"/>
                <a:gd name="T25" fmla="*/ 0 h 1525"/>
                <a:gd name="T26" fmla="*/ 0 w 656"/>
                <a:gd name="T27" fmla="*/ 0 h 1525"/>
                <a:gd name="T28" fmla="*/ 0 w 656"/>
                <a:gd name="T29" fmla="*/ 0 h 1525"/>
                <a:gd name="T30" fmla="*/ 0 w 656"/>
                <a:gd name="T31" fmla="*/ 0 h 1525"/>
                <a:gd name="T32" fmla="*/ 0 w 656"/>
                <a:gd name="T33" fmla="*/ 0 h 1525"/>
                <a:gd name="T34" fmla="*/ 0 w 656"/>
                <a:gd name="T35" fmla="*/ 0 h 1525"/>
                <a:gd name="T36" fmla="*/ 0 w 656"/>
                <a:gd name="T37" fmla="*/ 0 h 1525"/>
                <a:gd name="T38" fmla="*/ 0 w 656"/>
                <a:gd name="T39" fmla="*/ 0 h 1525"/>
                <a:gd name="T40" fmla="*/ 0 w 656"/>
                <a:gd name="T41" fmla="*/ 0 h 1525"/>
                <a:gd name="T42" fmla="*/ 0 w 656"/>
                <a:gd name="T43" fmla="*/ 0 h 1525"/>
                <a:gd name="T44" fmla="*/ 0 w 656"/>
                <a:gd name="T45" fmla="*/ 0 h 1525"/>
                <a:gd name="T46" fmla="*/ 0 w 656"/>
                <a:gd name="T47" fmla="*/ 0 h 1525"/>
                <a:gd name="T48" fmla="*/ 0 w 656"/>
                <a:gd name="T49" fmla="*/ 0 h 1525"/>
                <a:gd name="T50" fmla="*/ 0 w 656"/>
                <a:gd name="T51" fmla="*/ 0 h 15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6"/>
                <a:gd name="T79" fmla="*/ 0 h 1525"/>
                <a:gd name="T80" fmla="*/ 656 w 656"/>
                <a:gd name="T81" fmla="*/ 1525 h 15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6" h="1525">
                  <a:moveTo>
                    <a:pt x="656" y="0"/>
                  </a:moveTo>
                  <a:lnTo>
                    <a:pt x="492" y="33"/>
                  </a:lnTo>
                  <a:lnTo>
                    <a:pt x="410" y="45"/>
                  </a:lnTo>
                  <a:lnTo>
                    <a:pt x="328" y="54"/>
                  </a:lnTo>
                  <a:lnTo>
                    <a:pt x="245" y="55"/>
                  </a:lnTo>
                  <a:lnTo>
                    <a:pt x="164" y="49"/>
                  </a:lnTo>
                  <a:lnTo>
                    <a:pt x="81" y="35"/>
                  </a:lnTo>
                  <a:lnTo>
                    <a:pt x="0" y="11"/>
                  </a:lnTo>
                  <a:lnTo>
                    <a:pt x="24" y="67"/>
                  </a:lnTo>
                  <a:lnTo>
                    <a:pt x="44" y="125"/>
                  </a:lnTo>
                  <a:lnTo>
                    <a:pt x="57" y="183"/>
                  </a:lnTo>
                  <a:lnTo>
                    <a:pt x="66" y="242"/>
                  </a:lnTo>
                  <a:lnTo>
                    <a:pt x="76" y="363"/>
                  </a:lnTo>
                  <a:lnTo>
                    <a:pt x="81" y="486"/>
                  </a:lnTo>
                  <a:lnTo>
                    <a:pt x="87" y="607"/>
                  </a:lnTo>
                  <a:lnTo>
                    <a:pt x="102" y="727"/>
                  </a:lnTo>
                  <a:lnTo>
                    <a:pt x="117" y="786"/>
                  </a:lnTo>
                  <a:lnTo>
                    <a:pt x="135" y="843"/>
                  </a:lnTo>
                  <a:lnTo>
                    <a:pt x="160" y="900"/>
                  </a:lnTo>
                  <a:lnTo>
                    <a:pt x="191" y="954"/>
                  </a:lnTo>
                  <a:lnTo>
                    <a:pt x="275" y="1086"/>
                  </a:lnTo>
                  <a:lnTo>
                    <a:pt x="352" y="1225"/>
                  </a:lnTo>
                  <a:lnTo>
                    <a:pt x="386" y="1298"/>
                  </a:lnTo>
                  <a:lnTo>
                    <a:pt x="412" y="1372"/>
                  </a:lnTo>
                  <a:lnTo>
                    <a:pt x="434" y="1448"/>
                  </a:lnTo>
                  <a:lnTo>
                    <a:pt x="446" y="152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1" name="Line 12"/>
            <p:cNvSpPr>
              <a:spLocks noChangeShapeType="1"/>
            </p:cNvSpPr>
            <p:nvPr/>
          </p:nvSpPr>
          <p:spPr bwMode="auto">
            <a:xfrm>
              <a:off x="1446" y="2967"/>
              <a:ext cx="11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2" name="Freeform 13"/>
            <p:cNvSpPr>
              <a:spLocks/>
            </p:cNvSpPr>
            <p:nvPr/>
          </p:nvSpPr>
          <p:spPr bwMode="auto">
            <a:xfrm>
              <a:off x="2399" y="2904"/>
              <a:ext cx="153" cy="63"/>
            </a:xfrm>
            <a:custGeom>
              <a:avLst/>
              <a:gdLst>
                <a:gd name="T0" fmla="*/ 0 w 458"/>
                <a:gd name="T1" fmla="*/ 0 h 189"/>
                <a:gd name="T2" fmla="*/ 0 w 458"/>
                <a:gd name="T3" fmla="*/ 0 h 189"/>
                <a:gd name="T4" fmla="*/ 0 w 458"/>
                <a:gd name="T5" fmla="*/ 0 h 189"/>
                <a:gd name="T6" fmla="*/ 0 w 458"/>
                <a:gd name="T7" fmla="*/ 0 h 189"/>
                <a:gd name="T8" fmla="*/ 0 w 458"/>
                <a:gd name="T9" fmla="*/ 0 h 189"/>
                <a:gd name="T10" fmla="*/ 0 w 458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8"/>
                <a:gd name="T19" fmla="*/ 0 h 189"/>
                <a:gd name="T20" fmla="*/ 458 w 458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8" h="189">
                  <a:moveTo>
                    <a:pt x="0" y="0"/>
                  </a:moveTo>
                  <a:lnTo>
                    <a:pt x="22" y="54"/>
                  </a:lnTo>
                  <a:lnTo>
                    <a:pt x="30" y="94"/>
                  </a:lnTo>
                  <a:lnTo>
                    <a:pt x="32" y="133"/>
                  </a:lnTo>
                  <a:lnTo>
                    <a:pt x="42" y="189"/>
                  </a:lnTo>
                  <a:lnTo>
                    <a:pt x="458" y="10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3" name="Freeform 14"/>
            <p:cNvSpPr>
              <a:spLocks/>
            </p:cNvSpPr>
            <p:nvPr/>
          </p:nvSpPr>
          <p:spPr bwMode="auto">
            <a:xfrm>
              <a:off x="2537" y="2894"/>
              <a:ext cx="1828" cy="654"/>
            </a:xfrm>
            <a:custGeom>
              <a:avLst/>
              <a:gdLst>
                <a:gd name="T0" fmla="*/ 0 w 5484"/>
                <a:gd name="T1" fmla="*/ 0 h 1962"/>
                <a:gd name="T2" fmla="*/ 0 w 5484"/>
                <a:gd name="T3" fmla="*/ 0 h 1962"/>
                <a:gd name="T4" fmla="*/ 0 w 5484"/>
                <a:gd name="T5" fmla="*/ 0 h 1962"/>
                <a:gd name="T6" fmla="*/ 0 w 5484"/>
                <a:gd name="T7" fmla="*/ 0 h 19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84"/>
                <a:gd name="T13" fmla="*/ 0 h 1962"/>
                <a:gd name="T14" fmla="*/ 5484 w 5484"/>
                <a:gd name="T15" fmla="*/ 1962 h 19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84" h="1962">
                  <a:moveTo>
                    <a:pt x="63" y="0"/>
                  </a:moveTo>
                  <a:lnTo>
                    <a:pt x="0" y="496"/>
                  </a:lnTo>
                  <a:lnTo>
                    <a:pt x="340" y="1962"/>
                  </a:lnTo>
                  <a:lnTo>
                    <a:pt x="5484" y="196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4" name="Line 15"/>
            <p:cNvSpPr>
              <a:spLocks noChangeShapeType="1"/>
            </p:cNvSpPr>
            <p:nvPr/>
          </p:nvSpPr>
          <p:spPr bwMode="auto">
            <a:xfrm flipH="1" flipV="1">
              <a:off x="4306" y="2958"/>
              <a:ext cx="57" cy="3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5" name="Freeform 16"/>
            <p:cNvSpPr>
              <a:spLocks/>
            </p:cNvSpPr>
            <p:nvPr/>
          </p:nvSpPr>
          <p:spPr bwMode="auto">
            <a:xfrm>
              <a:off x="2650" y="2958"/>
              <a:ext cx="784" cy="590"/>
            </a:xfrm>
            <a:custGeom>
              <a:avLst/>
              <a:gdLst>
                <a:gd name="T0" fmla="*/ 0 w 2353"/>
                <a:gd name="T1" fmla="*/ 0 h 1770"/>
                <a:gd name="T2" fmla="*/ 0 w 2353"/>
                <a:gd name="T3" fmla="*/ 0 h 1770"/>
                <a:gd name="T4" fmla="*/ 0 w 2353"/>
                <a:gd name="T5" fmla="*/ 0 h 1770"/>
                <a:gd name="T6" fmla="*/ 0 w 2353"/>
                <a:gd name="T7" fmla="*/ 0 h 1770"/>
                <a:gd name="T8" fmla="*/ 0 w 2353"/>
                <a:gd name="T9" fmla="*/ 0 h 17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3"/>
                <a:gd name="T16" fmla="*/ 0 h 1770"/>
                <a:gd name="T17" fmla="*/ 2353 w 2353"/>
                <a:gd name="T18" fmla="*/ 1770 h 17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3" h="1770">
                  <a:moveTo>
                    <a:pt x="2353" y="0"/>
                  </a:moveTo>
                  <a:lnTo>
                    <a:pt x="1859" y="0"/>
                  </a:lnTo>
                  <a:lnTo>
                    <a:pt x="1297" y="317"/>
                  </a:lnTo>
                  <a:lnTo>
                    <a:pt x="1081" y="801"/>
                  </a:lnTo>
                  <a:lnTo>
                    <a:pt x="0" y="177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6" name="Line 17"/>
            <p:cNvSpPr>
              <a:spLocks noChangeShapeType="1"/>
            </p:cNvSpPr>
            <p:nvPr/>
          </p:nvSpPr>
          <p:spPr bwMode="auto">
            <a:xfrm flipH="1" flipV="1">
              <a:off x="2726" y="2864"/>
              <a:ext cx="124" cy="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57" name="Line 18"/>
            <p:cNvSpPr>
              <a:spLocks noChangeShapeType="1"/>
            </p:cNvSpPr>
            <p:nvPr/>
          </p:nvSpPr>
          <p:spPr bwMode="auto">
            <a:xfrm flipH="1">
              <a:off x="1446" y="3229"/>
              <a:ext cx="11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900113" y="4724400"/>
            <a:ext cx="2097087" cy="1512888"/>
            <a:chOff x="1332" y="2171"/>
            <a:chExt cx="3096" cy="1758"/>
          </a:xfrm>
        </p:grpSpPr>
        <p:sp>
          <p:nvSpPr>
            <p:cNvPr id="48136" name="Freeform 21"/>
            <p:cNvSpPr>
              <a:spLocks/>
            </p:cNvSpPr>
            <p:nvPr/>
          </p:nvSpPr>
          <p:spPr bwMode="auto">
            <a:xfrm>
              <a:off x="1332" y="2171"/>
              <a:ext cx="3096" cy="1758"/>
            </a:xfrm>
            <a:custGeom>
              <a:avLst/>
              <a:gdLst>
                <a:gd name="T0" fmla="*/ 0 w 9289"/>
                <a:gd name="T1" fmla="*/ 0 h 5274"/>
                <a:gd name="T2" fmla="*/ 0 w 9289"/>
                <a:gd name="T3" fmla="*/ 0 h 5274"/>
                <a:gd name="T4" fmla="*/ 0 w 9289"/>
                <a:gd name="T5" fmla="*/ 0 h 5274"/>
                <a:gd name="T6" fmla="*/ 0 w 9289"/>
                <a:gd name="T7" fmla="*/ 0 h 5274"/>
                <a:gd name="T8" fmla="*/ 0 w 9289"/>
                <a:gd name="T9" fmla="*/ 0 h 5274"/>
                <a:gd name="T10" fmla="*/ 0 w 9289"/>
                <a:gd name="T11" fmla="*/ 0 h 5274"/>
                <a:gd name="T12" fmla="*/ 0 w 9289"/>
                <a:gd name="T13" fmla="*/ 0 h 5274"/>
                <a:gd name="T14" fmla="*/ 0 w 9289"/>
                <a:gd name="T15" fmla="*/ 0 h 5274"/>
                <a:gd name="T16" fmla="*/ 0 w 9289"/>
                <a:gd name="T17" fmla="*/ 0 h 5274"/>
                <a:gd name="T18" fmla="*/ 0 w 9289"/>
                <a:gd name="T19" fmla="*/ 0 h 5274"/>
                <a:gd name="T20" fmla="*/ 0 w 9289"/>
                <a:gd name="T21" fmla="*/ 0 h 5274"/>
                <a:gd name="T22" fmla="*/ 0 w 9289"/>
                <a:gd name="T23" fmla="*/ 0 h 5274"/>
                <a:gd name="T24" fmla="*/ 0 w 9289"/>
                <a:gd name="T25" fmla="*/ 0 h 5274"/>
                <a:gd name="T26" fmla="*/ 0 w 9289"/>
                <a:gd name="T27" fmla="*/ 0 h 5274"/>
                <a:gd name="T28" fmla="*/ 0 w 9289"/>
                <a:gd name="T29" fmla="*/ 0 h 5274"/>
                <a:gd name="T30" fmla="*/ 0 w 9289"/>
                <a:gd name="T31" fmla="*/ 0 h 5274"/>
                <a:gd name="T32" fmla="*/ 0 w 9289"/>
                <a:gd name="T33" fmla="*/ 0 h 5274"/>
                <a:gd name="T34" fmla="*/ 0 w 9289"/>
                <a:gd name="T35" fmla="*/ 0 h 5274"/>
                <a:gd name="T36" fmla="*/ 0 w 9289"/>
                <a:gd name="T37" fmla="*/ 0 h 5274"/>
                <a:gd name="T38" fmla="*/ 0 w 9289"/>
                <a:gd name="T39" fmla="*/ 0 h 5274"/>
                <a:gd name="T40" fmla="*/ 0 w 9289"/>
                <a:gd name="T41" fmla="*/ 0 h 5274"/>
                <a:gd name="T42" fmla="*/ 0 w 9289"/>
                <a:gd name="T43" fmla="*/ 0 h 5274"/>
                <a:gd name="T44" fmla="*/ 0 w 9289"/>
                <a:gd name="T45" fmla="*/ 0 h 5274"/>
                <a:gd name="T46" fmla="*/ 0 w 9289"/>
                <a:gd name="T47" fmla="*/ 0 h 5274"/>
                <a:gd name="T48" fmla="*/ 0 w 9289"/>
                <a:gd name="T49" fmla="*/ 0 h 5274"/>
                <a:gd name="T50" fmla="*/ 0 w 9289"/>
                <a:gd name="T51" fmla="*/ 0 h 5274"/>
                <a:gd name="T52" fmla="*/ 0 w 9289"/>
                <a:gd name="T53" fmla="*/ 0 h 5274"/>
                <a:gd name="T54" fmla="*/ 0 w 9289"/>
                <a:gd name="T55" fmla="*/ 0 h 5274"/>
                <a:gd name="T56" fmla="*/ 0 w 9289"/>
                <a:gd name="T57" fmla="*/ 0 h 5274"/>
                <a:gd name="T58" fmla="*/ 0 w 9289"/>
                <a:gd name="T59" fmla="*/ 0 h 5274"/>
                <a:gd name="T60" fmla="*/ 0 w 9289"/>
                <a:gd name="T61" fmla="*/ 0 h 5274"/>
                <a:gd name="T62" fmla="*/ 0 w 9289"/>
                <a:gd name="T63" fmla="*/ 0 h 5274"/>
                <a:gd name="T64" fmla="*/ 0 w 9289"/>
                <a:gd name="T65" fmla="*/ 0 h 5274"/>
                <a:gd name="T66" fmla="*/ 0 w 9289"/>
                <a:gd name="T67" fmla="*/ 0 h 5274"/>
                <a:gd name="T68" fmla="*/ 0 w 9289"/>
                <a:gd name="T69" fmla="*/ 0 h 5274"/>
                <a:gd name="T70" fmla="*/ 0 w 9289"/>
                <a:gd name="T71" fmla="*/ 0 h 5274"/>
                <a:gd name="T72" fmla="*/ 0 w 9289"/>
                <a:gd name="T73" fmla="*/ 0 h 5274"/>
                <a:gd name="T74" fmla="*/ 0 w 9289"/>
                <a:gd name="T75" fmla="*/ 0 h 5274"/>
                <a:gd name="T76" fmla="*/ 0 w 9289"/>
                <a:gd name="T77" fmla="*/ 0 h 5274"/>
                <a:gd name="T78" fmla="*/ 0 w 9289"/>
                <a:gd name="T79" fmla="*/ 0 h 5274"/>
                <a:gd name="T80" fmla="*/ 0 w 9289"/>
                <a:gd name="T81" fmla="*/ 0 h 5274"/>
                <a:gd name="T82" fmla="*/ 0 w 9289"/>
                <a:gd name="T83" fmla="*/ 0 h 5274"/>
                <a:gd name="T84" fmla="*/ 0 w 9289"/>
                <a:gd name="T85" fmla="*/ 0 h 5274"/>
                <a:gd name="T86" fmla="*/ 0 w 9289"/>
                <a:gd name="T87" fmla="*/ 0 h 5274"/>
                <a:gd name="T88" fmla="*/ 0 w 9289"/>
                <a:gd name="T89" fmla="*/ 0 h 5274"/>
                <a:gd name="T90" fmla="*/ 0 w 9289"/>
                <a:gd name="T91" fmla="*/ 0 h 5274"/>
                <a:gd name="T92" fmla="*/ 0 w 9289"/>
                <a:gd name="T93" fmla="*/ 0 h 5274"/>
                <a:gd name="T94" fmla="*/ 0 w 9289"/>
                <a:gd name="T95" fmla="*/ 0 h 5274"/>
                <a:gd name="T96" fmla="*/ 0 w 9289"/>
                <a:gd name="T97" fmla="*/ 0 h 5274"/>
                <a:gd name="T98" fmla="*/ 0 w 9289"/>
                <a:gd name="T99" fmla="*/ 0 h 5274"/>
                <a:gd name="T100" fmla="*/ 0 w 9289"/>
                <a:gd name="T101" fmla="*/ 0 h 527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289"/>
                <a:gd name="T154" fmla="*/ 0 h 5274"/>
                <a:gd name="T155" fmla="*/ 9289 w 9289"/>
                <a:gd name="T156" fmla="*/ 5274 h 527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289" h="5274">
                  <a:moveTo>
                    <a:pt x="0" y="5274"/>
                  </a:moveTo>
                  <a:lnTo>
                    <a:pt x="169" y="4290"/>
                  </a:lnTo>
                  <a:lnTo>
                    <a:pt x="169" y="0"/>
                  </a:lnTo>
                  <a:lnTo>
                    <a:pt x="342" y="0"/>
                  </a:lnTo>
                  <a:lnTo>
                    <a:pt x="342" y="553"/>
                  </a:lnTo>
                  <a:lnTo>
                    <a:pt x="948" y="553"/>
                  </a:lnTo>
                  <a:lnTo>
                    <a:pt x="948" y="0"/>
                  </a:lnTo>
                  <a:lnTo>
                    <a:pt x="1121" y="0"/>
                  </a:lnTo>
                  <a:lnTo>
                    <a:pt x="1121" y="914"/>
                  </a:lnTo>
                  <a:lnTo>
                    <a:pt x="1274" y="885"/>
                  </a:lnTo>
                  <a:lnTo>
                    <a:pt x="1351" y="875"/>
                  </a:lnTo>
                  <a:lnTo>
                    <a:pt x="1428" y="869"/>
                  </a:lnTo>
                  <a:lnTo>
                    <a:pt x="1583" y="865"/>
                  </a:lnTo>
                  <a:lnTo>
                    <a:pt x="1737" y="868"/>
                  </a:lnTo>
                  <a:lnTo>
                    <a:pt x="1892" y="879"/>
                  </a:lnTo>
                  <a:lnTo>
                    <a:pt x="2047" y="895"/>
                  </a:lnTo>
                  <a:lnTo>
                    <a:pt x="2355" y="931"/>
                  </a:lnTo>
                  <a:lnTo>
                    <a:pt x="2467" y="935"/>
                  </a:lnTo>
                  <a:lnTo>
                    <a:pt x="2562" y="932"/>
                  </a:lnTo>
                  <a:lnTo>
                    <a:pt x="2645" y="932"/>
                  </a:lnTo>
                  <a:lnTo>
                    <a:pt x="2682" y="937"/>
                  </a:lnTo>
                  <a:lnTo>
                    <a:pt x="2718" y="947"/>
                  </a:lnTo>
                  <a:lnTo>
                    <a:pt x="2754" y="965"/>
                  </a:lnTo>
                  <a:lnTo>
                    <a:pt x="2789" y="993"/>
                  </a:lnTo>
                  <a:lnTo>
                    <a:pt x="2825" y="1030"/>
                  </a:lnTo>
                  <a:lnTo>
                    <a:pt x="2861" y="1081"/>
                  </a:lnTo>
                  <a:lnTo>
                    <a:pt x="2899" y="1144"/>
                  </a:lnTo>
                  <a:lnTo>
                    <a:pt x="2940" y="1223"/>
                  </a:lnTo>
                  <a:lnTo>
                    <a:pt x="3029" y="1433"/>
                  </a:lnTo>
                  <a:lnTo>
                    <a:pt x="3060" y="1534"/>
                  </a:lnTo>
                  <a:lnTo>
                    <a:pt x="3080" y="1637"/>
                  </a:lnTo>
                  <a:lnTo>
                    <a:pt x="3103" y="1847"/>
                  </a:lnTo>
                  <a:lnTo>
                    <a:pt x="3115" y="1952"/>
                  </a:lnTo>
                  <a:lnTo>
                    <a:pt x="3133" y="2053"/>
                  </a:lnTo>
                  <a:lnTo>
                    <a:pt x="3161" y="2154"/>
                  </a:lnTo>
                  <a:lnTo>
                    <a:pt x="3180" y="2202"/>
                  </a:lnTo>
                  <a:lnTo>
                    <a:pt x="3203" y="2250"/>
                  </a:lnTo>
                  <a:lnTo>
                    <a:pt x="4029" y="2024"/>
                  </a:lnTo>
                  <a:lnTo>
                    <a:pt x="4184" y="2130"/>
                  </a:lnTo>
                  <a:lnTo>
                    <a:pt x="4585" y="1942"/>
                  </a:lnTo>
                  <a:lnTo>
                    <a:pt x="5154" y="2178"/>
                  </a:lnTo>
                  <a:lnTo>
                    <a:pt x="6061" y="2227"/>
                  </a:lnTo>
                  <a:lnTo>
                    <a:pt x="6308" y="2413"/>
                  </a:lnTo>
                  <a:lnTo>
                    <a:pt x="8922" y="2413"/>
                  </a:lnTo>
                  <a:lnTo>
                    <a:pt x="8922" y="751"/>
                  </a:lnTo>
                  <a:lnTo>
                    <a:pt x="9095" y="751"/>
                  </a:lnTo>
                  <a:lnTo>
                    <a:pt x="9095" y="3404"/>
                  </a:lnTo>
                  <a:lnTo>
                    <a:pt x="9230" y="4183"/>
                  </a:lnTo>
                  <a:lnTo>
                    <a:pt x="9099" y="4183"/>
                  </a:lnTo>
                  <a:lnTo>
                    <a:pt x="9289" y="5274"/>
                  </a:lnTo>
                  <a:lnTo>
                    <a:pt x="0" y="5274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37" name="Freeform 22"/>
            <p:cNvSpPr>
              <a:spLocks/>
            </p:cNvSpPr>
            <p:nvPr/>
          </p:nvSpPr>
          <p:spPr bwMode="auto">
            <a:xfrm>
              <a:off x="1388" y="2338"/>
              <a:ext cx="58" cy="1246"/>
            </a:xfrm>
            <a:custGeom>
              <a:avLst/>
              <a:gdLst>
                <a:gd name="T0" fmla="*/ 0 w 173"/>
                <a:gd name="T1" fmla="*/ 0 h 3737"/>
                <a:gd name="T2" fmla="*/ 0 w 173"/>
                <a:gd name="T3" fmla="*/ 0 h 3737"/>
                <a:gd name="T4" fmla="*/ 0 w 173"/>
                <a:gd name="T5" fmla="*/ 0 h 3737"/>
                <a:gd name="T6" fmla="*/ 0 60000 65536"/>
                <a:gd name="T7" fmla="*/ 0 60000 65536"/>
                <a:gd name="T8" fmla="*/ 0 60000 65536"/>
                <a:gd name="T9" fmla="*/ 0 w 173"/>
                <a:gd name="T10" fmla="*/ 0 h 3737"/>
                <a:gd name="T11" fmla="*/ 173 w 173"/>
                <a:gd name="T12" fmla="*/ 3737 h 37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" h="3737">
                  <a:moveTo>
                    <a:pt x="0" y="3737"/>
                  </a:moveTo>
                  <a:lnTo>
                    <a:pt x="173" y="2674"/>
                  </a:lnTo>
                  <a:lnTo>
                    <a:pt x="17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38" name="Line 23"/>
            <p:cNvSpPr>
              <a:spLocks noChangeShapeType="1"/>
            </p:cNvSpPr>
            <p:nvPr/>
          </p:nvSpPr>
          <p:spPr bwMode="auto">
            <a:xfrm>
              <a:off x="1648" y="2338"/>
              <a:ext cx="1" cy="13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39" name="Freeform 24"/>
            <p:cNvSpPr>
              <a:spLocks/>
            </p:cNvSpPr>
            <p:nvPr/>
          </p:nvSpPr>
          <p:spPr bwMode="auto">
            <a:xfrm>
              <a:off x="1487" y="2458"/>
              <a:ext cx="218" cy="509"/>
            </a:xfrm>
            <a:custGeom>
              <a:avLst/>
              <a:gdLst>
                <a:gd name="T0" fmla="*/ 0 w 656"/>
                <a:gd name="T1" fmla="*/ 0 h 1525"/>
                <a:gd name="T2" fmla="*/ 0 w 656"/>
                <a:gd name="T3" fmla="*/ 0 h 1525"/>
                <a:gd name="T4" fmla="*/ 0 w 656"/>
                <a:gd name="T5" fmla="*/ 0 h 1525"/>
                <a:gd name="T6" fmla="*/ 0 w 656"/>
                <a:gd name="T7" fmla="*/ 0 h 1525"/>
                <a:gd name="T8" fmla="*/ 0 w 656"/>
                <a:gd name="T9" fmla="*/ 0 h 1525"/>
                <a:gd name="T10" fmla="*/ 0 w 656"/>
                <a:gd name="T11" fmla="*/ 0 h 1525"/>
                <a:gd name="T12" fmla="*/ 0 w 656"/>
                <a:gd name="T13" fmla="*/ 0 h 1525"/>
                <a:gd name="T14" fmla="*/ 0 w 656"/>
                <a:gd name="T15" fmla="*/ 0 h 1525"/>
                <a:gd name="T16" fmla="*/ 0 w 656"/>
                <a:gd name="T17" fmla="*/ 0 h 1525"/>
                <a:gd name="T18" fmla="*/ 0 w 656"/>
                <a:gd name="T19" fmla="*/ 0 h 1525"/>
                <a:gd name="T20" fmla="*/ 0 w 656"/>
                <a:gd name="T21" fmla="*/ 0 h 1525"/>
                <a:gd name="T22" fmla="*/ 0 w 656"/>
                <a:gd name="T23" fmla="*/ 0 h 1525"/>
                <a:gd name="T24" fmla="*/ 0 w 656"/>
                <a:gd name="T25" fmla="*/ 0 h 1525"/>
                <a:gd name="T26" fmla="*/ 0 w 656"/>
                <a:gd name="T27" fmla="*/ 0 h 1525"/>
                <a:gd name="T28" fmla="*/ 0 w 656"/>
                <a:gd name="T29" fmla="*/ 0 h 1525"/>
                <a:gd name="T30" fmla="*/ 0 w 656"/>
                <a:gd name="T31" fmla="*/ 0 h 1525"/>
                <a:gd name="T32" fmla="*/ 0 w 656"/>
                <a:gd name="T33" fmla="*/ 0 h 1525"/>
                <a:gd name="T34" fmla="*/ 0 w 656"/>
                <a:gd name="T35" fmla="*/ 0 h 1525"/>
                <a:gd name="T36" fmla="*/ 0 w 656"/>
                <a:gd name="T37" fmla="*/ 0 h 1525"/>
                <a:gd name="T38" fmla="*/ 0 w 656"/>
                <a:gd name="T39" fmla="*/ 0 h 1525"/>
                <a:gd name="T40" fmla="*/ 0 w 656"/>
                <a:gd name="T41" fmla="*/ 0 h 1525"/>
                <a:gd name="T42" fmla="*/ 0 w 656"/>
                <a:gd name="T43" fmla="*/ 0 h 1525"/>
                <a:gd name="T44" fmla="*/ 0 w 656"/>
                <a:gd name="T45" fmla="*/ 0 h 1525"/>
                <a:gd name="T46" fmla="*/ 0 w 656"/>
                <a:gd name="T47" fmla="*/ 0 h 1525"/>
                <a:gd name="T48" fmla="*/ 0 w 656"/>
                <a:gd name="T49" fmla="*/ 0 h 1525"/>
                <a:gd name="T50" fmla="*/ 0 w 656"/>
                <a:gd name="T51" fmla="*/ 0 h 152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656"/>
                <a:gd name="T79" fmla="*/ 0 h 1525"/>
                <a:gd name="T80" fmla="*/ 656 w 656"/>
                <a:gd name="T81" fmla="*/ 1525 h 152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656" h="1525">
                  <a:moveTo>
                    <a:pt x="656" y="0"/>
                  </a:moveTo>
                  <a:lnTo>
                    <a:pt x="492" y="33"/>
                  </a:lnTo>
                  <a:lnTo>
                    <a:pt x="410" y="45"/>
                  </a:lnTo>
                  <a:lnTo>
                    <a:pt x="328" y="54"/>
                  </a:lnTo>
                  <a:lnTo>
                    <a:pt x="245" y="55"/>
                  </a:lnTo>
                  <a:lnTo>
                    <a:pt x="164" y="49"/>
                  </a:lnTo>
                  <a:lnTo>
                    <a:pt x="81" y="35"/>
                  </a:lnTo>
                  <a:lnTo>
                    <a:pt x="0" y="11"/>
                  </a:lnTo>
                  <a:lnTo>
                    <a:pt x="24" y="67"/>
                  </a:lnTo>
                  <a:lnTo>
                    <a:pt x="44" y="125"/>
                  </a:lnTo>
                  <a:lnTo>
                    <a:pt x="57" y="183"/>
                  </a:lnTo>
                  <a:lnTo>
                    <a:pt x="66" y="242"/>
                  </a:lnTo>
                  <a:lnTo>
                    <a:pt x="76" y="363"/>
                  </a:lnTo>
                  <a:lnTo>
                    <a:pt x="81" y="486"/>
                  </a:lnTo>
                  <a:lnTo>
                    <a:pt x="87" y="607"/>
                  </a:lnTo>
                  <a:lnTo>
                    <a:pt x="102" y="727"/>
                  </a:lnTo>
                  <a:lnTo>
                    <a:pt x="117" y="786"/>
                  </a:lnTo>
                  <a:lnTo>
                    <a:pt x="135" y="843"/>
                  </a:lnTo>
                  <a:lnTo>
                    <a:pt x="160" y="900"/>
                  </a:lnTo>
                  <a:lnTo>
                    <a:pt x="191" y="954"/>
                  </a:lnTo>
                  <a:lnTo>
                    <a:pt x="275" y="1086"/>
                  </a:lnTo>
                  <a:lnTo>
                    <a:pt x="352" y="1225"/>
                  </a:lnTo>
                  <a:lnTo>
                    <a:pt x="386" y="1298"/>
                  </a:lnTo>
                  <a:lnTo>
                    <a:pt x="412" y="1372"/>
                  </a:lnTo>
                  <a:lnTo>
                    <a:pt x="434" y="1448"/>
                  </a:lnTo>
                  <a:lnTo>
                    <a:pt x="446" y="152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0" name="Line 25"/>
            <p:cNvSpPr>
              <a:spLocks noChangeShapeType="1"/>
            </p:cNvSpPr>
            <p:nvPr/>
          </p:nvSpPr>
          <p:spPr bwMode="auto">
            <a:xfrm>
              <a:off x="1446" y="2967"/>
              <a:ext cx="110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1" name="Freeform 26"/>
            <p:cNvSpPr>
              <a:spLocks/>
            </p:cNvSpPr>
            <p:nvPr/>
          </p:nvSpPr>
          <p:spPr bwMode="auto">
            <a:xfrm>
              <a:off x="2399" y="2904"/>
              <a:ext cx="153" cy="63"/>
            </a:xfrm>
            <a:custGeom>
              <a:avLst/>
              <a:gdLst>
                <a:gd name="T0" fmla="*/ 0 w 458"/>
                <a:gd name="T1" fmla="*/ 0 h 189"/>
                <a:gd name="T2" fmla="*/ 0 w 458"/>
                <a:gd name="T3" fmla="*/ 0 h 189"/>
                <a:gd name="T4" fmla="*/ 0 w 458"/>
                <a:gd name="T5" fmla="*/ 0 h 189"/>
                <a:gd name="T6" fmla="*/ 0 w 458"/>
                <a:gd name="T7" fmla="*/ 0 h 189"/>
                <a:gd name="T8" fmla="*/ 0 w 458"/>
                <a:gd name="T9" fmla="*/ 0 h 189"/>
                <a:gd name="T10" fmla="*/ 0 w 458"/>
                <a:gd name="T11" fmla="*/ 0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58"/>
                <a:gd name="T19" fmla="*/ 0 h 189"/>
                <a:gd name="T20" fmla="*/ 458 w 458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58" h="189">
                  <a:moveTo>
                    <a:pt x="0" y="0"/>
                  </a:moveTo>
                  <a:lnTo>
                    <a:pt x="22" y="54"/>
                  </a:lnTo>
                  <a:lnTo>
                    <a:pt x="30" y="94"/>
                  </a:lnTo>
                  <a:lnTo>
                    <a:pt x="32" y="133"/>
                  </a:lnTo>
                  <a:lnTo>
                    <a:pt x="42" y="189"/>
                  </a:lnTo>
                  <a:lnTo>
                    <a:pt x="458" y="10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2" name="Freeform 27"/>
            <p:cNvSpPr>
              <a:spLocks/>
            </p:cNvSpPr>
            <p:nvPr/>
          </p:nvSpPr>
          <p:spPr bwMode="auto">
            <a:xfrm>
              <a:off x="2537" y="2894"/>
              <a:ext cx="1828" cy="654"/>
            </a:xfrm>
            <a:custGeom>
              <a:avLst/>
              <a:gdLst>
                <a:gd name="T0" fmla="*/ 0 w 5484"/>
                <a:gd name="T1" fmla="*/ 0 h 1962"/>
                <a:gd name="T2" fmla="*/ 0 w 5484"/>
                <a:gd name="T3" fmla="*/ 0 h 1962"/>
                <a:gd name="T4" fmla="*/ 0 w 5484"/>
                <a:gd name="T5" fmla="*/ 0 h 1962"/>
                <a:gd name="T6" fmla="*/ 0 w 5484"/>
                <a:gd name="T7" fmla="*/ 0 h 19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84"/>
                <a:gd name="T13" fmla="*/ 0 h 1962"/>
                <a:gd name="T14" fmla="*/ 5484 w 5484"/>
                <a:gd name="T15" fmla="*/ 1962 h 19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84" h="1962">
                  <a:moveTo>
                    <a:pt x="63" y="0"/>
                  </a:moveTo>
                  <a:lnTo>
                    <a:pt x="0" y="496"/>
                  </a:lnTo>
                  <a:lnTo>
                    <a:pt x="340" y="1962"/>
                  </a:lnTo>
                  <a:lnTo>
                    <a:pt x="5484" y="1962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3" name="Line 28"/>
            <p:cNvSpPr>
              <a:spLocks noChangeShapeType="1"/>
            </p:cNvSpPr>
            <p:nvPr/>
          </p:nvSpPr>
          <p:spPr bwMode="auto">
            <a:xfrm flipH="1" flipV="1">
              <a:off x="4306" y="2958"/>
              <a:ext cx="57" cy="3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4" name="Freeform 29"/>
            <p:cNvSpPr>
              <a:spLocks/>
            </p:cNvSpPr>
            <p:nvPr/>
          </p:nvSpPr>
          <p:spPr bwMode="auto">
            <a:xfrm>
              <a:off x="2650" y="2958"/>
              <a:ext cx="784" cy="590"/>
            </a:xfrm>
            <a:custGeom>
              <a:avLst/>
              <a:gdLst>
                <a:gd name="T0" fmla="*/ 0 w 2353"/>
                <a:gd name="T1" fmla="*/ 0 h 1770"/>
                <a:gd name="T2" fmla="*/ 0 w 2353"/>
                <a:gd name="T3" fmla="*/ 0 h 1770"/>
                <a:gd name="T4" fmla="*/ 0 w 2353"/>
                <a:gd name="T5" fmla="*/ 0 h 1770"/>
                <a:gd name="T6" fmla="*/ 0 w 2353"/>
                <a:gd name="T7" fmla="*/ 0 h 1770"/>
                <a:gd name="T8" fmla="*/ 0 w 2353"/>
                <a:gd name="T9" fmla="*/ 0 h 17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3"/>
                <a:gd name="T16" fmla="*/ 0 h 1770"/>
                <a:gd name="T17" fmla="*/ 2353 w 2353"/>
                <a:gd name="T18" fmla="*/ 1770 h 17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3" h="1770">
                  <a:moveTo>
                    <a:pt x="2353" y="0"/>
                  </a:moveTo>
                  <a:lnTo>
                    <a:pt x="1859" y="0"/>
                  </a:lnTo>
                  <a:lnTo>
                    <a:pt x="1297" y="317"/>
                  </a:lnTo>
                  <a:lnTo>
                    <a:pt x="1081" y="801"/>
                  </a:lnTo>
                  <a:lnTo>
                    <a:pt x="0" y="177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5" name="Line 30"/>
            <p:cNvSpPr>
              <a:spLocks noChangeShapeType="1"/>
            </p:cNvSpPr>
            <p:nvPr/>
          </p:nvSpPr>
          <p:spPr bwMode="auto">
            <a:xfrm flipH="1" flipV="1">
              <a:off x="2726" y="2864"/>
              <a:ext cx="124" cy="8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146" name="Line 31"/>
            <p:cNvSpPr>
              <a:spLocks noChangeShapeType="1"/>
            </p:cNvSpPr>
            <p:nvPr/>
          </p:nvSpPr>
          <p:spPr bwMode="auto">
            <a:xfrm flipH="1">
              <a:off x="1446" y="3229"/>
              <a:ext cx="113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7013" y="1628775"/>
            <a:ext cx="8616950" cy="4608513"/>
          </a:xfrm>
        </p:spPr>
        <p:txBody>
          <a:bodyPr/>
          <a:lstStyle/>
          <a:p>
            <a:r>
              <a:rPr lang="en-GB" dirty="0" smtClean="0"/>
              <a:t>We define many quantities by </a:t>
            </a:r>
            <a:r>
              <a:rPr lang="en-GB" dirty="0" smtClean="0">
                <a:solidFill>
                  <a:srgbClr val="0070C0"/>
                </a:solidFill>
              </a:rPr>
              <a:t>magnitude</a:t>
            </a:r>
            <a:r>
              <a:rPr lang="en-GB" dirty="0" smtClean="0"/>
              <a:t> (size) alone and these are known as </a:t>
            </a:r>
            <a:r>
              <a:rPr lang="en-GB" dirty="0" smtClean="0">
                <a:solidFill>
                  <a:srgbClr val="0070C0"/>
                </a:solidFill>
              </a:rPr>
              <a:t>scalar </a:t>
            </a:r>
            <a:r>
              <a:rPr lang="en-GB" dirty="0" smtClean="0"/>
              <a:t>quantities</a:t>
            </a:r>
          </a:p>
          <a:p>
            <a:pPr lvl="1"/>
            <a:r>
              <a:rPr lang="en-GB" dirty="0" smtClean="0"/>
              <a:t>MONEY (£’s)</a:t>
            </a:r>
          </a:p>
          <a:p>
            <a:pPr lvl="1"/>
            <a:r>
              <a:rPr lang="en-GB" dirty="0" smtClean="0"/>
              <a:t>TEMPERATURE (Degrees C)</a:t>
            </a:r>
          </a:p>
          <a:p>
            <a:pPr lvl="1"/>
            <a:r>
              <a:rPr lang="en-GB" dirty="0" smtClean="0"/>
              <a:t>AGE (Years)</a:t>
            </a:r>
          </a:p>
          <a:p>
            <a:pPr lvl="1"/>
            <a:r>
              <a:rPr lang="en-GB" dirty="0" smtClean="0"/>
              <a:t>DISTANCE (Metres)</a:t>
            </a:r>
          </a:p>
          <a:p>
            <a:pPr lvl="1"/>
            <a:r>
              <a:rPr lang="en-GB" dirty="0" smtClean="0"/>
              <a:t>SPEED (MPH)</a:t>
            </a:r>
          </a:p>
          <a:p>
            <a:r>
              <a:rPr lang="en-GB" dirty="0" smtClean="0"/>
              <a:t>Other quantities have </a:t>
            </a:r>
            <a:r>
              <a:rPr lang="en-GB" dirty="0" smtClean="0">
                <a:solidFill>
                  <a:srgbClr val="0070C0"/>
                </a:solidFill>
              </a:rPr>
              <a:t>magnitude</a:t>
            </a:r>
            <a:r>
              <a:rPr lang="en-GB" dirty="0" smtClean="0"/>
              <a:t> and a </a:t>
            </a:r>
            <a:r>
              <a:rPr lang="en-GB" dirty="0" smtClean="0">
                <a:solidFill>
                  <a:srgbClr val="0070C0"/>
                </a:solidFill>
              </a:rPr>
              <a:t>direction</a:t>
            </a:r>
            <a:r>
              <a:rPr lang="en-GB" dirty="0" smtClean="0"/>
              <a:t> too and these are known as </a:t>
            </a:r>
            <a:r>
              <a:rPr lang="en-GB" dirty="0" smtClean="0">
                <a:solidFill>
                  <a:srgbClr val="0070C0"/>
                </a:solidFill>
              </a:rPr>
              <a:t>vectors</a:t>
            </a:r>
          </a:p>
        </p:txBody>
      </p:sp>
      <p:sp>
        <p:nvSpPr>
          <p:cNvPr id="3584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B3B2CF2A-029A-4609-A613-0408F6D808C2}" type="slidenum">
              <a:rPr lang="en-GB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4915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D3D575A9-0968-414E-B006-306DE15F0EA3}" type="slidenum">
              <a:rPr lang="en-GB"/>
              <a:pPr/>
              <a:t>20</a:t>
            </a:fld>
            <a:endParaRPr lang="en-GB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706437"/>
          </a:xfrm>
        </p:spPr>
        <p:txBody>
          <a:bodyPr/>
          <a:lstStyle/>
          <a:p>
            <a:r>
              <a:rPr lang="en-GB" sz="4000" smtClean="0"/>
              <a:t>Arrays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52488" y="908050"/>
            <a:ext cx="8291512" cy="5218113"/>
          </a:xfrm>
        </p:spPr>
        <p:txBody>
          <a:bodyPr/>
          <a:lstStyle/>
          <a:p>
            <a:r>
              <a:rPr lang="en-GB" sz="2800" smtClean="0"/>
              <a:t>You have already met arrays in Java</a:t>
            </a:r>
          </a:p>
          <a:p>
            <a:r>
              <a:rPr lang="en-GB" sz="2800" smtClean="0"/>
              <a:t>e.g</a:t>
            </a:r>
            <a:r>
              <a:rPr lang="en-GB" sz="2800" b="1" smtClean="0"/>
              <a:t>. </a:t>
            </a:r>
            <a:r>
              <a:rPr lang="en-GB" sz="2800" b="1" smtClean="0">
                <a:solidFill>
                  <a:srgbClr val="0070C0"/>
                </a:solidFill>
              </a:rPr>
              <a:t>int[ ] ar = new int[6];</a:t>
            </a:r>
          </a:p>
          <a:p>
            <a:endParaRPr lang="en-GB" sz="280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GB" sz="2800" smtClean="0"/>
              <a:t>       ar = </a:t>
            </a:r>
          </a:p>
          <a:p>
            <a:pPr>
              <a:buFontTx/>
              <a:buNone/>
            </a:pPr>
            <a:r>
              <a:rPr lang="en-GB" sz="2800" smtClean="0"/>
              <a:t>	    </a:t>
            </a:r>
          </a:p>
          <a:p>
            <a:pPr>
              <a:buFontTx/>
              <a:buNone/>
            </a:pPr>
            <a:r>
              <a:rPr lang="en-GB" sz="2800" smtClean="0"/>
              <a:t>so   ar =</a:t>
            </a:r>
          </a:p>
          <a:p>
            <a:pPr>
              <a:buFontTx/>
              <a:buNone/>
            </a:pPr>
            <a:endParaRPr lang="en-GB" sz="100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GB" sz="2800" smtClean="0">
                <a:solidFill>
                  <a:schemeClr val="accent2"/>
                </a:solidFill>
              </a:rPr>
              <a:t>		</a:t>
            </a:r>
            <a:r>
              <a:rPr lang="en-GB" sz="2800" b="1" smtClean="0">
                <a:solidFill>
                  <a:srgbClr val="0070C0"/>
                </a:solidFill>
              </a:rPr>
              <a:t>int[ ] ar= {4,35,7,2,4,19};</a:t>
            </a:r>
          </a:p>
          <a:p>
            <a:pPr>
              <a:buFontTx/>
              <a:buNone/>
            </a:pPr>
            <a:r>
              <a:rPr lang="en-GB" sz="2800" smtClean="0"/>
              <a:t>then ar =</a:t>
            </a:r>
          </a:p>
        </p:txBody>
      </p:sp>
      <p:graphicFrame>
        <p:nvGraphicFramePr>
          <p:cNvPr id="57364" name="Group 20"/>
          <p:cNvGraphicFramePr>
            <a:graphicFrameLocks noGrp="1"/>
          </p:cNvGraphicFramePr>
          <p:nvPr>
            <p:ph sz="quarter" idx="4294967295"/>
          </p:nvPr>
        </p:nvGraphicFramePr>
        <p:xfrm>
          <a:off x="3167063" y="2420938"/>
          <a:ext cx="5976937" cy="573088"/>
        </p:xfrm>
        <a:graphic>
          <a:graphicData uri="http://schemas.openxmlformats.org/drawingml/2006/table">
            <a:tbl>
              <a:tblPr/>
              <a:tblGrid>
                <a:gridCol w="996950"/>
                <a:gridCol w="995362"/>
                <a:gridCol w="996950"/>
                <a:gridCol w="995363"/>
                <a:gridCol w="996950"/>
                <a:gridCol w="995362"/>
              </a:tblGrid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398" name="Group 54"/>
          <p:cNvGraphicFramePr>
            <a:graphicFrameLocks noGrp="1"/>
          </p:cNvGraphicFramePr>
          <p:nvPr>
            <p:ph sz="quarter" idx="4294967295"/>
          </p:nvPr>
        </p:nvGraphicFramePr>
        <p:xfrm>
          <a:off x="3167063" y="3429000"/>
          <a:ext cx="5976937" cy="609600"/>
        </p:xfrm>
        <a:graphic>
          <a:graphicData uri="http://schemas.openxmlformats.org/drawingml/2006/table">
            <a:tbl>
              <a:tblPr/>
              <a:tblGrid>
                <a:gridCol w="996950"/>
                <a:gridCol w="995362"/>
                <a:gridCol w="996950"/>
                <a:gridCol w="995363"/>
                <a:gridCol w="996950"/>
                <a:gridCol w="99536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ar[5]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7399" name="Group 55"/>
          <p:cNvGraphicFramePr>
            <a:graphicFrameLocks noGrp="1"/>
          </p:cNvGraphicFramePr>
          <p:nvPr/>
        </p:nvGraphicFramePr>
        <p:xfrm>
          <a:off x="2519363" y="4797425"/>
          <a:ext cx="5976938" cy="573088"/>
        </p:xfrm>
        <a:graphic>
          <a:graphicData uri="http://schemas.openxmlformats.org/drawingml/2006/table">
            <a:tbl>
              <a:tblPr/>
              <a:tblGrid>
                <a:gridCol w="996950"/>
                <a:gridCol w="995363"/>
                <a:gridCol w="996950"/>
                <a:gridCol w="995362"/>
                <a:gridCol w="996950"/>
                <a:gridCol w="995363"/>
              </a:tblGrid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Extending to two dimensions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15414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smtClean="0"/>
              <a:t>In the Tic Tac Toe example ( the American name for noughts and crosses) we used buttons going across and down</a:t>
            </a:r>
          </a:p>
          <a:p>
            <a:pPr>
              <a:lnSpc>
                <a:spcPct val="80000"/>
              </a:lnSpc>
            </a:pPr>
            <a:r>
              <a:rPr lang="en-GB" sz="2000" smtClean="0"/>
              <a:t>Assigning values now becomes more complicated as we have to use a double loop to give the position in rows and columns of each button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GB" sz="2000" smtClean="0"/>
          </a:p>
        </p:txBody>
      </p:sp>
      <p:pic>
        <p:nvPicPr>
          <p:cNvPr id="50180" name="Picture 4" descr="TicTacTo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141663"/>
            <a:ext cx="206851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7" name="Rectangle 5"/>
          <p:cNvSpPr>
            <a:spLocks noChangeArrowheads="1"/>
          </p:cNvSpPr>
          <p:nvPr/>
        </p:nvSpPr>
        <p:spPr bwMode="auto">
          <a:xfrm>
            <a:off x="3635375" y="3213100"/>
            <a:ext cx="5003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>
                <a:latin typeface="Calibri" pitchFamily="34" charset="0"/>
              </a:rPr>
              <a:t> </a:t>
            </a:r>
            <a:r>
              <a:rPr lang="en-GB">
                <a:solidFill>
                  <a:srgbClr val="6600FF"/>
                </a:solidFill>
                <a:latin typeface="Calibri" pitchFamily="34" charset="0"/>
              </a:rPr>
              <a:t>private</a:t>
            </a:r>
            <a:r>
              <a:rPr lang="en-GB">
                <a:solidFill>
                  <a:srgbClr val="FF3300"/>
                </a:solidFill>
                <a:latin typeface="Calibri" pitchFamily="34" charset="0"/>
              </a:rPr>
              <a:t> JButton</a:t>
            </a:r>
            <a:r>
              <a:rPr lang="en-GB">
                <a:latin typeface="Calibri" pitchFamily="34" charset="0"/>
              </a:rPr>
              <a:t>[] [] square = </a:t>
            </a:r>
            <a:r>
              <a:rPr lang="en-GB">
                <a:solidFill>
                  <a:srgbClr val="6600FF"/>
                </a:solidFill>
                <a:latin typeface="Calibri" pitchFamily="34" charset="0"/>
              </a:rPr>
              <a:t>new </a:t>
            </a:r>
            <a:r>
              <a:rPr lang="en-GB">
                <a:solidFill>
                  <a:srgbClr val="FF3300"/>
                </a:solidFill>
                <a:latin typeface="Calibri" pitchFamily="34" charset="0"/>
              </a:rPr>
              <a:t>JButton</a:t>
            </a:r>
            <a:r>
              <a:rPr lang="en-GB">
                <a:latin typeface="Calibri" pitchFamily="34" charset="0"/>
              </a:rPr>
              <a:t>[3] [3];</a:t>
            </a:r>
          </a:p>
        </p:txBody>
      </p:sp>
      <p:sp>
        <p:nvSpPr>
          <p:cNvPr id="40968" name="Rectangle 6"/>
          <p:cNvSpPr>
            <a:spLocks noChangeArrowheads="1"/>
          </p:cNvSpPr>
          <p:nvPr/>
        </p:nvSpPr>
        <p:spPr bwMode="auto">
          <a:xfrm>
            <a:off x="3419475" y="3716338"/>
            <a:ext cx="5364163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Calibri" pitchFamily="34" charset="0"/>
              </a:rPr>
              <a:t> </a:t>
            </a:r>
            <a:r>
              <a:rPr lang="en-GB">
                <a:solidFill>
                  <a:srgbClr val="6600FF"/>
                </a:solidFill>
                <a:latin typeface="Calibri" pitchFamily="34" charset="0"/>
              </a:rPr>
              <a:t>for</a:t>
            </a:r>
            <a:r>
              <a:rPr lang="en-GB">
                <a:latin typeface="Calibri" pitchFamily="34" charset="0"/>
              </a:rPr>
              <a:t> (</a:t>
            </a:r>
            <a:r>
              <a:rPr lang="en-GB">
                <a:solidFill>
                  <a:srgbClr val="6600FF"/>
                </a:solidFill>
                <a:latin typeface="Calibri" pitchFamily="34" charset="0"/>
              </a:rPr>
              <a:t>int</a:t>
            </a:r>
            <a:r>
              <a:rPr lang="en-GB">
                <a:latin typeface="Calibri" pitchFamily="34" charset="0"/>
              </a:rPr>
              <a:t> i = 0; i &lt; 3; i++) {</a:t>
            </a:r>
          </a:p>
          <a:p>
            <a:r>
              <a:rPr lang="en-GB">
                <a:latin typeface="Calibri" pitchFamily="34" charset="0"/>
              </a:rPr>
              <a:t>            </a:t>
            </a:r>
            <a:r>
              <a:rPr lang="en-GB">
                <a:solidFill>
                  <a:srgbClr val="6600FF"/>
                </a:solidFill>
                <a:latin typeface="Calibri" pitchFamily="34" charset="0"/>
              </a:rPr>
              <a:t>for</a:t>
            </a:r>
            <a:r>
              <a:rPr lang="en-GB">
                <a:latin typeface="Calibri" pitchFamily="34" charset="0"/>
              </a:rPr>
              <a:t> (</a:t>
            </a:r>
            <a:r>
              <a:rPr lang="en-GB">
                <a:solidFill>
                  <a:srgbClr val="6600FF"/>
                </a:solidFill>
                <a:latin typeface="Calibri" pitchFamily="34" charset="0"/>
              </a:rPr>
              <a:t>int</a:t>
            </a:r>
            <a:r>
              <a:rPr lang="en-GB">
                <a:latin typeface="Calibri" pitchFamily="34" charset="0"/>
              </a:rPr>
              <a:t> j = 0; j &lt; 3; j++) {</a:t>
            </a:r>
          </a:p>
          <a:p>
            <a:r>
              <a:rPr lang="en-GB">
                <a:latin typeface="Calibri" pitchFamily="34" charset="0"/>
              </a:rPr>
              <a:t>                square[i] [j] = </a:t>
            </a:r>
            <a:r>
              <a:rPr lang="en-GB">
                <a:solidFill>
                  <a:srgbClr val="6600FF"/>
                </a:solidFill>
                <a:latin typeface="Calibri" pitchFamily="34" charset="0"/>
              </a:rPr>
              <a:t>new </a:t>
            </a:r>
            <a:r>
              <a:rPr lang="en-GB">
                <a:solidFill>
                  <a:srgbClr val="FF3300"/>
                </a:solidFill>
                <a:latin typeface="Calibri" pitchFamily="34" charset="0"/>
              </a:rPr>
              <a:t>JButton</a:t>
            </a:r>
            <a:r>
              <a:rPr lang="en-GB">
                <a:latin typeface="Calibri" pitchFamily="34" charset="0"/>
              </a:rPr>
              <a:t>(); </a:t>
            </a:r>
            <a:r>
              <a:rPr lang="en-GB">
                <a:solidFill>
                  <a:schemeClr val="folHlink"/>
                </a:solidFill>
                <a:latin typeface="Calibri" pitchFamily="34" charset="0"/>
              </a:rPr>
              <a:t>// no text</a:t>
            </a:r>
          </a:p>
          <a:p>
            <a:r>
              <a:rPr lang="en-GB">
                <a:latin typeface="Calibri" pitchFamily="34" charset="0"/>
              </a:rPr>
              <a:t>                square[i] [j].setFont(f);</a:t>
            </a:r>
          </a:p>
          <a:p>
            <a:r>
              <a:rPr lang="en-GB">
                <a:latin typeface="Calibri" pitchFamily="34" charset="0"/>
              </a:rPr>
              <a:t>                middle.add(square[i] [j]);</a:t>
            </a:r>
          </a:p>
          <a:p>
            <a:r>
              <a:rPr lang="en-GB">
                <a:latin typeface="Calibri" pitchFamily="34" charset="0"/>
              </a:rPr>
              <a:t>                square[i] [j].</a:t>
            </a:r>
            <a:r>
              <a:rPr lang="en-GB">
                <a:solidFill>
                  <a:srgbClr val="FF3300"/>
                </a:solidFill>
                <a:latin typeface="Calibri" pitchFamily="34" charset="0"/>
              </a:rPr>
              <a:t>addActionListener</a:t>
            </a:r>
            <a:r>
              <a:rPr lang="en-GB">
                <a:latin typeface="Calibri" pitchFamily="34" charset="0"/>
              </a:rPr>
              <a:t>(</a:t>
            </a:r>
            <a:r>
              <a:rPr lang="en-GB">
                <a:solidFill>
                  <a:srgbClr val="6600FF"/>
                </a:solidFill>
                <a:latin typeface="Calibri" pitchFamily="34" charset="0"/>
              </a:rPr>
              <a:t>this</a:t>
            </a:r>
            <a:r>
              <a:rPr lang="en-GB">
                <a:latin typeface="Calibri" pitchFamily="34" charset="0"/>
              </a:rPr>
              <a:t>);</a:t>
            </a:r>
          </a:p>
          <a:p>
            <a:r>
              <a:rPr lang="en-GB">
                <a:latin typeface="Calibri" pitchFamily="34" charset="0"/>
              </a:rPr>
              <a:t>    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/>
      <p:bldP spid="409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5120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3613140-5ED4-437F-897D-135F441D8FE8}" type="slidenum">
              <a:rPr lang="en-GB"/>
              <a:pPr/>
              <a:t>22</a:t>
            </a:fld>
            <a:endParaRPr lang="en-GB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4175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dirty="0" smtClean="0"/>
              <a:t>Arrays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836613"/>
            <a:ext cx="8218488" cy="5289550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 smtClean="0"/>
              <a:t>So in </a:t>
            </a:r>
            <a:r>
              <a:rPr lang="en-GB" sz="2400" b="1" dirty="0" smtClean="0">
                <a:solidFill>
                  <a:srgbClr val="0070C0"/>
                </a:solidFill>
              </a:rPr>
              <a:t>TWO DIMENSIONS </a:t>
            </a:r>
            <a:r>
              <a:rPr lang="en-GB" sz="2400" dirty="0" smtClean="0"/>
              <a:t>to accommodate tables of data</a:t>
            </a:r>
          </a:p>
          <a:p>
            <a:pPr>
              <a:buFontTx/>
              <a:buNone/>
            </a:pPr>
            <a:r>
              <a:rPr lang="en-GB" sz="2400" dirty="0" smtClean="0"/>
              <a:t> held in </a:t>
            </a:r>
            <a:r>
              <a:rPr lang="en-GB" sz="2400" b="1" dirty="0" smtClean="0">
                <a:solidFill>
                  <a:srgbClr val="0070C0"/>
                </a:solidFill>
              </a:rPr>
              <a:t>rows </a:t>
            </a:r>
            <a:r>
              <a:rPr lang="en-GB" sz="2400" dirty="0" smtClean="0"/>
              <a:t>and </a:t>
            </a:r>
            <a:r>
              <a:rPr lang="en-GB" sz="2400" b="1" dirty="0" smtClean="0">
                <a:solidFill>
                  <a:srgbClr val="0070C0"/>
                </a:solidFill>
              </a:rPr>
              <a:t>columns</a:t>
            </a:r>
            <a:r>
              <a:rPr lang="en-GB" sz="2400" dirty="0" smtClean="0">
                <a:solidFill>
                  <a:schemeClr val="accent2"/>
                </a:solidFill>
              </a:rPr>
              <a:t> </a:t>
            </a:r>
            <a:r>
              <a:rPr lang="en-GB" sz="2400" dirty="0" smtClean="0"/>
              <a:t>we have to give 2 integers</a:t>
            </a:r>
          </a:p>
          <a:p>
            <a:pPr>
              <a:buFontTx/>
              <a:buNone/>
            </a:pPr>
            <a:r>
              <a:rPr lang="en-GB" sz="2800" dirty="0" smtClean="0"/>
              <a:t>e.g</a:t>
            </a:r>
            <a:r>
              <a:rPr lang="en-GB" sz="2800" b="1" dirty="0" smtClean="0">
                <a:solidFill>
                  <a:srgbClr val="0070C0"/>
                </a:solidFill>
              </a:rPr>
              <a:t>. </a:t>
            </a:r>
            <a:r>
              <a:rPr lang="en-GB" sz="2800" b="1" dirty="0" err="1" smtClean="0">
                <a:solidFill>
                  <a:srgbClr val="0070C0"/>
                </a:solidFill>
              </a:rPr>
              <a:t>int</a:t>
            </a:r>
            <a:r>
              <a:rPr lang="en-GB" sz="2800" b="1" dirty="0" smtClean="0">
                <a:solidFill>
                  <a:srgbClr val="0070C0"/>
                </a:solidFill>
              </a:rPr>
              <a:t> [ ][ ] a = new </a:t>
            </a:r>
            <a:r>
              <a:rPr lang="en-GB" sz="2800" b="1" dirty="0" err="1" smtClean="0">
                <a:solidFill>
                  <a:srgbClr val="0070C0"/>
                </a:solidFill>
              </a:rPr>
              <a:t>int</a:t>
            </a:r>
            <a:r>
              <a:rPr lang="en-GB" sz="2800" b="1" dirty="0" smtClean="0">
                <a:solidFill>
                  <a:srgbClr val="0070C0"/>
                </a:solidFill>
              </a:rPr>
              <a:t>[3][4];</a:t>
            </a:r>
          </a:p>
          <a:p>
            <a:endParaRPr lang="en-GB" sz="2800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GB" sz="2800" dirty="0" smtClean="0"/>
              <a:t>       a = </a:t>
            </a:r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</a:t>
            </a:r>
            <a:r>
              <a:rPr lang="en-GB" sz="2800" b="1" dirty="0" err="1" smtClean="0">
                <a:solidFill>
                  <a:srgbClr val="0070C0"/>
                </a:solidFill>
              </a:rPr>
              <a:t>int</a:t>
            </a:r>
            <a:r>
              <a:rPr lang="en-GB" sz="2800" b="1" dirty="0" smtClean="0">
                <a:solidFill>
                  <a:srgbClr val="0070C0"/>
                </a:solidFill>
              </a:rPr>
              <a:t> [ ][ ] a = { {2,4,26,7},{1,5,19,22},{87,9,11,1} };</a:t>
            </a:r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/>
              <a:t> 	   a =    </a:t>
            </a:r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endParaRPr lang="en-GB" sz="2800" dirty="0" smtClean="0"/>
          </a:p>
        </p:txBody>
      </p:sp>
      <p:graphicFrame>
        <p:nvGraphicFramePr>
          <p:cNvPr id="60508" name="Group 92"/>
          <p:cNvGraphicFramePr>
            <a:graphicFrameLocks noGrp="1"/>
          </p:cNvGraphicFramePr>
          <p:nvPr>
            <p:ph sz="half" idx="4294967295"/>
          </p:nvPr>
        </p:nvGraphicFramePr>
        <p:xfrm>
          <a:off x="2411760" y="5168900"/>
          <a:ext cx="4259262" cy="1689100"/>
        </p:xfrm>
        <a:graphic>
          <a:graphicData uri="http://schemas.openxmlformats.org/drawingml/2006/table">
            <a:tbl>
              <a:tblPr/>
              <a:tblGrid>
                <a:gridCol w="1065212"/>
                <a:gridCol w="1065213"/>
                <a:gridCol w="1063625"/>
                <a:gridCol w="1065212"/>
              </a:tblGrid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504" name="Group 88"/>
          <p:cNvGraphicFramePr>
            <a:graphicFrameLocks noGrp="1"/>
          </p:cNvGraphicFramePr>
          <p:nvPr/>
        </p:nvGraphicFramePr>
        <p:xfrm>
          <a:off x="2124075" y="2276475"/>
          <a:ext cx="4535488" cy="1727200"/>
        </p:xfrm>
        <a:graphic>
          <a:graphicData uri="http://schemas.openxmlformats.org/drawingml/2006/table">
            <a:tbl>
              <a:tblPr/>
              <a:tblGrid>
                <a:gridCol w="1133475"/>
                <a:gridCol w="1135063"/>
                <a:gridCol w="1135062"/>
                <a:gridCol w="1131888"/>
              </a:tblGrid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a[0][0]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a[0][2]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a[0][3]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a[1][0]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a[1][3]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a[2][0]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a[2][1]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a[2][2]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a[2][3]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0505" name="AutoShape 89"/>
          <p:cNvSpPr>
            <a:spLocks noChangeArrowheads="1"/>
          </p:cNvSpPr>
          <p:nvPr/>
        </p:nvSpPr>
        <p:spPr bwMode="auto">
          <a:xfrm>
            <a:off x="7092950" y="2420938"/>
            <a:ext cx="1800225" cy="1152525"/>
          </a:xfrm>
          <a:prstGeom prst="wedgeRectCallout">
            <a:avLst>
              <a:gd name="adj1" fmla="val -80069"/>
              <a:gd name="adj2" fmla="val 1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the element on row 2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and </a:t>
            </a:r>
            <a:r>
              <a:rPr lang="en-GB" b="1" dirty="0" err="1">
                <a:solidFill>
                  <a:schemeClr val="bg1"/>
                </a:solidFill>
                <a:latin typeface="Calibri" pitchFamily="34" charset="0"/>
              </a:rPr>
              <a:t>col</a:t>
            </a:r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 4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Java starts at 0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50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Matrices</a:t>
            </a:r>
          </a:p>
        </p:txBody>
      </p:sp>
      <p:graphicFrame>
        <p:nvGraphicFramePr>
          <p:cNvPr id="6146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883525" y="0"/>
          <a:ext cx="11525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901700" imgH="927100" progId="Equation.3">
                  <p:embed/>
                </p:oleObj>
              </mc:Choice>
              <mc:Fallback>
                <p:oleObj name="Equation" r:id="rId3" imgW="9017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0"/>
                        <a:ext cx="1152525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EFDFBF62-863F-4A36-BDD4-54715CDC0218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0" y="1484784"/>
            <a:ext cx="8147050" cy="4897015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dirty="0" smtClean="0"/>
              <a:t>When we use the term in general we usually refer to parcels of numbers in rows and columns – a bit like a number of vectors lined up together.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dirty="0" smtClean="0"/>
              <a:t>These are the basis for a variety of applications where multi-dimensional data storing is important.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dirty="0" smtClean="0"/>
              <a:t>They are the theoretical basis for many different aspects of programming.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dirty="0" smtClean="0"/>
              <a:t>The information they hold depends on understanding what the rows and columns stand for.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dirty="0" smtClean="0"/>
              <a:t>We will only be able to look easily at 2 dimensions but in theory there is no limit to the number of dimensions you can handle using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could this be?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124075" y="3284538"/>
          <a:ext cx="5256213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3" imgW="1358640" imgH="457200" progId="Equation.3">
                  <p:embed/>
                </p:oleObj>
              </mc:Choice>
              <mc:Fallback>
                <p:oleObj name="Equation" r:id="rId3" imgW="13586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84538"/>
                        <a:ext cx="5256213" cy="176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2339975" y="2781300"/>
            <a:ext cx="4968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latin typeface="Calibri" pitchFamily="34" charset="0"/>
              </a:rPr>
              <a:t>M	T	W	TH	F	S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971550" y="3429000"/>
            <a:ext cx="1152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Semi-Skimmed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900113" y="4292600"/>
            <a:ext cx="1152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Skimmed</a:t>
            </a:r>
          </a:p>
        </p:txBody>
      </p:sp>
      <p:pic>
        <p:nvPicPr>
          <p:cNvPr id="104459" name="Picture 11" descr="MILKCRT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5113" y="1341438"/>
            <a:ext cx="102235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49"/>
          <p:cNvGrpSpPr>
            <a:grpSpLocks/>
          </p:cNvGrpSpPr>
          <p:nvPr/>
        </p:nvGrpSpPr>
        <p:grpSpPr bwMode="auto">
          <a:xfrm>
            <a:off x="503238" y="1233488"/>
            <a:ext cx="996950" cy="1958975"/>
            <a:chOff x="204" y="391"/>
            <a:chExt cx="628" cy="1234"/>
          </a:xfrm>
        </p:grpSpPr>
        <p:grpSp>
          <p:nvGrpSpPr>
            <p:cNvPr id="7177" name="Group 49"/>
            <p:cNvGrpSpPr>
              <a:grpSpLocks/>
            </p:cNvGrpSpPr>
            <p:nvPr/>
          </p:nvGrpSpPr>
          <p:grpSpPr bwMode="auto">
            <a:xfrm>
              <a:off x="204" y="572"/>
              <a:ext cx="356" cy="781"/>
              <a:chOff x="1338" y="749"/>
              <a:chExt cx="356" cy="781"/>
            </a:xfrm>
          </p:grpSpPr>
          <p:sp>
            <p:nvSpPr>
              <p:cNvPr id="7275" name="AutoShape 15"/>
              <p:cNvSpPr>
                <a:spLocks noChangeAspect="1" noChangeArrowheads="1" noTextEdit="1"/>
              </p:cNvSpPr>
              <p:nvPr/>
            </p:nvSpPr>
            <p:spPr bwMode="auto">
              <a:xfrm>
                <a:off x="1338" y="754"/>
                <a:ext cx="356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6" name="Freeform 17"/>
              <p:cNvSpPr>
                <a:spLocks/>
              </p:cNvSpPr>
              <p:nvPr/>
            </p:nvSpPr>
            <p:spPr bwMode="auto">
              <a:xfrm>
                <a:off x="1426" y="754"/>
                <a:ext cx="182" cy="41"/>
              </a:xfrm>
              <a:custGeom>
                <a:avLst/>
                <a:gdLst>
                  <a:gd name="T0" fmla="*/ 1 w 364"/>
                  <a:gd name="T1" fmla="*/ 1 h 81"/>
                  <a:gd name="T2" fmla="*/ 1 w 364"/>
                  <a:gd name="T3" fmla="*/ 1 h 81"/>
                  <a:gd name="T4" fmla="*/ 1 w 364"/>
                  <a:gd name="T5" fmla="*/ 1 h 81"/>
                  <a:gd name="T6" fmla="*/ 1 w 364"/>
                  <a:gd name="T7" fmla="*/ 1 h 81"/>
                  <a:gd name="T8" fmla="*/ 1 w 364"/>
                  <a:gd name="T9" fmla="*/ 1 h 81"/>
                  <a:gd name="T10" fmla="*/ 1 w 364"/>
                  <a:gd name="T11" fmla="*/ 1 h 81"/>
                  <a:gd name="T12" fmla="*/ 1 w 364"/>
                  <a:gd name="T13" fmla="*/ 1 h 81"/>
                  <a:gd name="T14" fmla="*/ 1 w 364"/>
                  <a:gd name="T15" fmla="*/ 1 h 81"/>
                  <a:gd name="T16" fmla="*/ 1 w 364"/>
                  <a:gd name="T17" fmla="*/ 1 h 81"/>
                  <a:gd name="T18" fmla="*/ 1 w 364"/>
                  <a:gd name="T19" fmla="*/ 1 h 81"/>
                  <a:gd name="T20" fmla="*/ 1 w 364"/>
                  <a:gd name="T21" fmla="*/ 1 h 81"/>
                  <a:gd name="T22" fmla="*/ 1 w 364"/>
                  <a:gd name="T23" fmla="*/ 1 h 81"/>
                  <a:gd name="T24" fmla="*/ 1 w 364"/>
                  <a:gd name="T25" fmla="*/ 1 h 81"/>
                  <a:gd name="T26" fmla="*/ 1 w 364"/>
                  <a:gd name="T27" fmla="*/ 1 h 81"/>
                  <a:gd name="T28" fmla="*/ 1 w 364"/>
                  <a:gd name="T29" fmla="*/ 1 h 81"/>
                  <a:gd name="T30" fmla="*/ 1 w 364"/>
                  <a:gd name="T31" fmla="*/ 1 h 81"/>
                  <a:gd name="T32" fmla="*/ 1 w 364"/>
                  <a:gd name="T33" fmla="*/ 0 h 81"/>
                  <a:gd name="T34" fmla="*/ 1 w 364"/>
                  <a:gd name="T35" fmla="*/ 1 h 81"/>
                  <a:gd name="T36" fmla="*/ 1 w 364"/>
                  <a:gd name="T37" fmla="*/ 1 h 81"/>
                  <a:gd name="T38" fmla="*/ 1 w 364"/>
                  <a:gd name="T39" fmla="*/ 1 h 81"/>
                  <a:gd name="T40" fmla="*/ 1 w 364"/>
                  <a:gd name="T41" fmla="*/ 1 h 81"/>
                  <a:gd name="T42" fmla="*/ 1 w 364"/>
                  <a:gd name="T43" fmla="*/ 1 h 81"/>
                  <a:gd name="T44" fmla="*/ 1 w 364"/>
                  <a:gd name="T45" fmla="*/ 1 h 81"/>
                  <a:gd name="T46" fmla="*/ 1 w 364"/>
                  <a:gd name="T47" fmla="*/ 1 h 81"/>
                  <a:gd name="T48" fmla="*/ 0 w 364"/>
                  <a:gd name="T49" fmla="*/ 1 h 81"/>
                  <a:gd name="T50" fmla="*/ 1 w 364"/>
                  <a:gd name="T51" fmla="*/ 1 h 81"/>
                  <a:gd name="T52" fmla="*/ 1 w 364"/>
                  <a:gd name="T53" fmla="*/ 1 h 81"/>
                  <a:gd name="T54" fmla="*/ 1 w 364"/>
                  <a:gd name="T55" fmla="*/ 1 h 81"/>
                  <a:gd name="T56" fmla="*/ 1 w 364"/>
                  <a:gd name="T57" fmla="*/ 1 h 81"/>
                  <a:gd name="T58" fmla="*/ 1 w 364"/>
                  <a:gd name="T59" fmla="*/ 1 h 81"/>
                  <a:gd name="T60" fmla="*/ 1 w 364"/>
                  <a:gd name="T61" fmla="*/ 1 h 81"/>
                  <a:gd name="T62" fmla="*/ 1 w 364"/>
                  <a:gd name="T63" fmla="*/ 1 h 81"/>
                  <a:gd name="T64" fmla="*/ 1 w 364"/>
                  <a:gd name="T65" fmla="*/ 1 h 8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64"/>
                  <a:gd name="T100" fmla="*/ 0 h 81"/>
                  <a:gd name="T101" fmla="*/ 364 w 364"/>
                  <a:gd name="T102" fmla="*/ 81 h 8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64" h="81">
                    <a:moveTo>
                      <a:pt x="183" y="81"/>
                    </a:moveTo>
                    <a:lnTo>
                      <a:pt x="220" y="80"/>
                    </a:lnTo>
                    <a:lnTo>
                      <a:pt x="253" y="78"/>
                    </a:lnTo>
                    <a:lnTo>
                      <a:pt x="284" y="74"/>
                    </a:lnTo>
                    <a:lnTo>
                      <a:pt x="311" y="69"/>
                    </a:lnTo>
                    <a:lnTo>
                      <a:pt x="333" y="63"/>
                    </a:lnTo>
                    <a:lnTo>
                      <a:pt x="350" y="56"/>
                    </a:lnTo>
                    <a:lnTo>
                      <a:pt x="360" y="50"/>
                    </a:lnTo>
                    <a:lnTo>
                      <a:pt x="364" y="41"/>
                    </a:lnTo>
                    <a:lnTo>
                      <a:pt x="360" y="33"/>
                    </a:lnTo>
                    <a:lnTo>
                      <a:pt x="350" y="25"/>
                    </a:lnTo>
                    <a:lnTo>
                      <a:pt x="333" y="18"/>
                    </a:lnTo>
                    <a:lnTo>
                      <a:pt x="311" y="12"/>
                    </a:lnTo>
                    <a:lnTo>
                      <a:pt x="284" y="7"/>
                    </a:lnTo>
                    <a:lnTo>
                      <a:pt x="253" y="3"/>
                    </a:lnTo>
                    <a:lnTo>
                      <a:pt x="220" y="1"/>
                    </a:lnTo>
                    <a:lnTo>
                      <a:pt x="183" y="0"/>
                    </a:lnTo>
                    <a:lnTo>
                      <a:pt x="146" y="1"/>
                    </a:lnTo>
                    <a:lnTo>
                      <a:pt x="111" y="3"/>
                    </a:lnTo>
                    <a:lnTo>
                      <a:pt x="81" y="7"/>
                    </a:lnTo>
                    <a:lnTo>
                      <a:pt x="54" y="12"/>
                    </a:lnTo>
                    <a:lnTo>
                      <a:pt x="32" y="18"/>
                    </a:lnTo>
                    <a:lnTo>
                      <a:pt x="15" y="25"/>
                    </a:lnTo>
                    <a:lnTo>
                      <a:pt x="4" y="33"/>
                    </a:lnTo>
                    <a:lnTo>
                      <a:pt x="0" y="41"/>
                    </a:lnTo>
                    <a:lnTo>
                      <a:pt x="4" y="50"/>
                    </a:lnTo>
                    <a:lnTo>
                      <a:pt x="15" y="56"/>
                    </a:lnTo>
                    <a:lnTo>
                      <a:pt x="32" y="63"/>
                    </a:lnTo>
                    <a:lnTo>
                      <a:pt x="54" y="69"/>
                    </a:lnTo>
                    <a:lnTo>
                      <a:pt x="81" y="74"/>
                    </a:lnTo>
                    <a:lnTo>
                      <a:pt x="111" y="78"/>
                    </a:lnTo>
                    <a:lnTo>
                      <a:pt x="146" y="80"/>
                    </a:lnTo>
                    <a:lnTo>
                      <a:pt x="183" y="81"/>
                    </a:lnTo>
                    <a:close/>
                  </a:path>
                </a:pathLst>
              </a:custGeom>
              <a:solidFill>
                <a:srgbClr val="66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7" name="Freeform 18"/>
              <p:cNvSpPr>
                <a:spLocks/>
              </p:cNvSpPr>
              <p:nvPr/>
            </p:nvSpPr>
            <p:spPr bwMode="auto">
              <a:xfrm>
                <a:off x="1517" y="775"/>
                <a:ext cx="96" cy="24"/>
              </a:xfrm>
              <a:custGeom>
                <a:avLst/>
                <a:gdLst>
                  <a:gd name="T0" fmla="*/ 1 w 191"/>
                  <a:gd name="T1" fmla="*/ 0 h 50"/>
                  <a:gd name="T2" fmla="*/ 1 w 191"/>
                  <a:gd name="T3" fmla="*/ 0 h 50"/>
                  <a:gd name="T4" fmla="*/ 1 w 191"/>
                  <a:gd name="T5" fmla="*/ 0 h 50"/>
                  <a:gd name="T6" fmla="*/ 1 w 191"/>
                  <a:gd name="T7" fmla="*/ 0 h 50"/>
                  <a:gd name="T8" fmla="*/ 1 w 191"/>
                  <a:gd name="T9" fmla="*/ 0 h 50"/>
                  <a:gd name="T10" fmla="*/ 1 w 191"/>
                  <a:gd name="T11" fmla="*/ 0 h 50"/>
                  <a:gd name="T12" fmla="*/ 1 w 191"/>
                  <a:gd name="T13" fmla="*/ 0 h 50"/>
                  <a:gd name="T14" fmla="*/ 1 w 191"/>
                  <a:gd name="T15" fmla="*/ 0 h 50"/>
                  <a:gd name="T16" fmla="*/ 1 w 191"/>
                  <a:gd name="T17" fmla="*/ 0 h 50"/>
                  <a:gd name="T18" fmla="*/ 0 w 191"/>
                  <a:gd name="T19" fmla="*/ 0 h 50"/>
                  <a:gd name="T20" fmla="*/ 0 w 191"/>
                  <a:gd name="T21" fmla="*/ 0 h 50"/>
                  <a:gd name="T22" fmla="*/ 1 w 191"/>
                  <a:gd name="T23" fmla="*/ 0 h 50"/>
                  <a:gd name="T24" fmla="*/ 1 w 191"/>
                  <a:gd name="T25" fmla="*/ 0 h 50"/>
                  <a:gd name="T26" fmla="*/ 1 w 191"/>
                  <a:gd name="T27" fmla="*/ 0 h 50"/>
                  <a:gd name="T28" fmla="*/ 1 w 191"/>
                  <a:gd name="T29" fmla="*/ 0 h 50"/>
                  <a:gd name="T30" fmla="*/ 1 w 191"/>
                  <a:gd name="T31" fmla="*/ 0 h 50"/>
                  <a:gd name="T32" fmla="*/ 1 w 191"/>
                  <a:gd name="T33" fmla="*/ 0 h 50"/>
                  <a:gd name="T34" fmla="*/ 1 w 191"/>
                  <a:gd name="T35" fmla="*/ 0 h 50"/>
                  <a:gd name="T36" fmla="*/ 1 w 191"/>
                  <a:gd name="T37" fmla="*/ 0 h 50"/>
                  <a:gd name="T38" fmla="*/ 1 w 191"/>
                  <a:gd name="T39" fmla="*/ 0 h 50"/>
                  <a:gd name="T40" fmla="*/ 1 w 191"/>
                  <a:gd name="T41" fmla="*/ 0 h 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1"/>
                  <a:gd name="T64" fmla="*/ 0 h 50"/>
                  <a:gd name="T65" fmla="*/ 191 w 191"/>
                  <a:gd name="T66" fmla="*/ 50 h 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1" h="50">
                    <a:moveTo>
                      <a:pt x="172" y="0"/>
                    </a:moveTo>
                    <a:lnTo>
                      <a:pt x="172" y="0"/>
                    </a:lnTo>
                    <a:lnTo>
                      <a:pt x="170" y="3"/>
                    </a:lnTo>
                    <a:lnTo>
                      <a:pt x="163" y="7"/>
                    </a:lnTo>
                    <a:lnTo>
                      <a:pt x="147" y="14"/>
                    </a:lnTo>
                    <a:lnTo>
                      <a:pt x="126" y="20"/>
                    </a:lnTo>
                    <a:lnTo>
                      <a:pt x="100" y="25"/>
                    </a:lnTo>
                    <a:lnTo>
                      <a:pt x="70" y="29"/>
                    </a:lnTo>
                    <a:lnTo>
                      <a:pt x="37" y="31"/>
                    </a:lnTo>
                    <a:lnTo>
                      <a:pt x="0" y="31"/>
                    </a:lnTo>
                    <a:lnTo>
                      <a:pt x="0" y="50"/>
                    </a:lnTo>
                    <a:lnTo>
                      <a:pt x="37" y="47"/>
                    </a:lnTo>
                    <a:lnTo>
                      <a:pt x="70" y="46"/>
                    </a:lnTo>
                    <a:lnTo>
                      <a:pt x="103" y="42"/>
                    </a:lnTo>
                    <a:lnTo>
                      <a:pt x="129" y="36"/>
                    </a:lnTo>
                    <a:lnTo>
                      <a:pt x="152" y="31"/>
                    </a:lnTo>
                    <a:lnTo>
                      <a:pt x="172" y="24"/>
                    </a:lnTo>
                    <a:lnTo>
                      <a:pt x="184" y="14"/>
                    </a:lnTo>
                    <a:lnTo>
                      <a:pt x="191" y="0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8" name="Freeform 19"/>
              <p:cNvSpPr>
                <a:spLocks/>
              </p:cNvSpPr>
              <p:nvPr/>
            </p:nvSpPr>
            <p:spPr bwMode="auto">
              <a:xfrm>
                <a:off x="1517" y="749"/>
                <a:ext cx="96" cy="26"/>
              </a:xfrm>
              <a:custGeom>
                <a:avLst/>
                <a:gdLst>
                  <a:gd name="T0" fmla="*/ 0 w 191"/>
                  <a:gd name="T1" fmla="*/ 1 h 51"/>
                  <a:gd name="T2" fmla="*/ 0 w 191"/>
                  <a:gd name="T3" fmla="*/ 1 h 51"/>
                  <a:gd name="T4" fmla="*/ 1 w 191"/>
                  <a:gd name="T5" fmla="*/ 1 h 51"/>
                  <a:gd name="T6" fmla="*/ 1 w 191"/>
                  <a:gd name="T7" fmla="*/ 1 h 51"/>
                  <a:gd name="T8" fmla="*/ 1 w 191"/>
                  <a:gd name="T9" fmla="*/ 1 h 51"/>
                  <a:gd name="T10" fmla="*/ 1 w 191"/>
                  <a:gd name="T11" fmla="*/ 1 h 51"/>
                  <a:gd name="T12" fmla="*/ 1 w 191"/>
                  <a:gd name="T13" fmla="*/ 1 h 51"/>
                  <a:gd name="T14" fmla="*/ 1 w 191"/>
                  <a:gd name="T15" fmla="*/ 1 h 51"/>
                  <a:gd name="T16" fmla="*/ 1 w 191"/>
                  <a:gd name="T17" fmla="*/ 1 h 51"/>
                  <a:gd name="T18" fmla="*/ 1 w 191"/>
                  <a:gd name="T19" fmla="*/ 1 h 51"/>
                  <a:gd name="T20" fmla="*/ 1 w 191"/>
                  <a:gd name="T21" fmla="*/ 1 h 51"/>
                  <a:gd name="T22" fmla="*/ 1 w 191"/>
                  <a:gd name="T23" fmla="*/ 1 h 51"/>
                  <a:gd name="T24" fmla="*/ 1 w 191"/>
                  <a:gd name="T25" fmla="*/ 1 h 51"/>
                  <a:gd name="T26" fmla="*/ 1 w 191"/>
                  <a:gd name="T27" fmla="*/ 1 h 51"/>
                  <a:gd name="T28" fmla="*/ 1 w 191"/>
                  <a:gd name="T29" fmla="*/ 1 h 51"/>
                  <a:gd name="T30" fmla="*/ 1 w 191"/>
                  <a:gd name="T31" fmla="*/ 1 h 51"/>
                  <a:gd name="T32" fmla="*/ 1 w 191"/>
                  <a:gd name="T33" fmla="*/ 1 h 51"/>
                  <a:gd name="T34" fmla="*/ 1 w 191"/>
                  <a:gd name="T35" fmla="*/ 1 h 51"/>
                  <a:gd name="T36" fmla="*/ 0 w 191"/>
                  <a:gd name="T37" fmla="*/ 0 h 51"/>
                  <a:gd name="T38" fmla="*/ 0 w 191"/>
                  <a:gd name="T39" fmla="*/ 0 h 51"/>
                  <a:gd name="T40" fmla="*/ 0 w 191"/>
                  <a:gd name="T41" fmla="*/ 1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1"/>
                  <a:gd name="T64" fmla="*/ 0 h 51"/>
                  <a:gd name="T65" fmla="*/ 191 w 191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1" h="51">
                    <a:moveTo>
                      <a:pt x="0" y="20"/>
                    </a:moveTo>
                    <a:lnTo>
                      <a:pt x="0" y="20"/>
                    </a:lnTo>
                    <a:lnTo>
                      <a:pt x="37" y="20"/>
                    </a:lnTo>
                    <a:lnTo>
                      <a:pt x="70" y="21"/>
                    </a:lnTo>
                    <a:lnTo>
                      <a:pt x="100" y="25"/>
                    </a:lnTo>
                    <a:lnTo>
                      <a:pt x="126" y="31"/>
                    </a:lnTo>
                    <a:lnTo>
                      <a:pt x="147" y="36"/>
                    </a:lnTo>
                    <a:lnTo>
                      <a:pt x="163" y="43"/>
                    </a:lnTo>
                    <a:lnTo>
                      <a:pt x="170" y="49"/>
                    </a:lnTo>
                    <a:lnTo>
                      <a:pt x="172" y="51"/>
                    </a:lnTo>
                    <a:lnTo>
                      <a:pt x="191" y="51"/>
                    </a:lnTo>
                    <a:lnTo>
                      <a:pt x="184" y="38"/>
                    </a:lnTo>
                    <a:lnTo>
                      <a:pt x="172" y="27"/>
                    </a:lnTo>
                    <a:lnTo>
                      <a:pt x="152" y="20"/>
                    </a:lnTo>
                    <a:lnTo>
                      <a:pt x="129" y="14"/>
                    </a:lnTo>
                    <a:lnTo>
                      <a:pt x="103" y="9"/>
                    </a:lnTo>
                    <a:lnTo>
                      <a:pt x="70" y="4"/>
                    </a:lnTo>
                    <a:lnTo>
                      <a:pt x="37" y="3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9" name="Freeform 20"/>
              <p:cNvSpPr>
                <a:spLocks/>
              </p:cNvSpPr>
              <p:nvPr/>
            </p:nvSpPr>
            <p:spPr bwMode="auto">
              <a:xfrm>
                <a:off x="1421" y="749"/>
                <a:ext cx="96" cy="26"/>
              </a:xfrm>
              <a:custGeom>
                <a:avLst/>
                <a:gdLst>
                  <a:gd name="T0" fmla="*/ 0 w 193"/>
                  <a:gd name="T1" fmla="*/ 1 h 51"/>
                  <a:gd name="T2" fmla="*/ 0 w 193"/>
                  <a:gd name="T3" fmla="*/ 1 h 51"/>
                  <a:gd name="T4" fmla="*/ 0 w 193"/>
                  <a:gd name="T5" fmla="*/ 1 h 51"/>
                  <a:gd name="T6" fmla="*/ 0 w 193"/>
                  <a:gd name="T7" fmla="*/ 1 h 51"/>
                  <a:gd name="T8" fmla="*/ 0 w 193"/>
                  <a:gd name="T9" fmla="*/ 1 h 51"/>
                  <a:gd name="T10" fmla="*/ 0 w 193"/>
                  <a:gd name="T11" fmla="*/ 1 h 51"/>
                  <a:gd name="T12" fmla="*/ 0 w 193"/>
                  <a:gd name="T13" fmla="*/ 1 h 51"/>
                  <a:gd name="T14" fmla="*/ 0 w 193"/>
                  <a:gd name="T15" fmla="*/ 1 h 51"/>
                  <a:gd name="T16" fmla="*/ 0 w 193"/>
                  <a:gd name="T17" fmla="*/ 1 h 51"/>
                  <a:gd name="T18" fmla="*/ 0 w 193"/>
                  <a:gd name="T19" fmla="*/ 1 h 51"/>
                  <a:gd name="T20" fmla="*/ 0 w 193"/>
                  <a:gd name="T21" fmla="*/ 0 h 51"/>
                  <a:gd name="T22" fmla="*/ 0 w 193"/>
                  <a:gd name="T23" fmla="*/ 1 h 51"/>
                  <a:gd name="T24" fmla="*/ 0 w 193"/>
                  <a:gd name="T25" fmla="*/ 1 h 51"/>
                  <a:gd name="T26" fmla="*/ 0 w 193"/>
                  <a:gd name="T27" fmla="*/ 1 h 51"/>
                  <a:gd name="T28" fmla="*/ 0 w 193"/>
                  <a:gd name="T29" fmla="*/ 1 h 51"/>
                  <a:gd name="T30" fmla="*/ 0 w 193"/>
                  <a:gd name="T31" fmla="*/ 1 h 51"/>
                  <a:gd name="T32" fmla="*/ 0 w 193"/>
                  <a:gd name="T33" fmla="*/ 1 h 51"/>
                  <a:gd name="T34" fmla="*/ 0 w 193"/>
                  <a:gd name="T35" fmla="*/ 1 h 51"/>
                  <a:gd name="T36" fmla="*/ 0 w 193"/>
                  <a:gd name="T37" fmla="*/ 1 h 51"/>
                  <a:gd name="T38" fmla="*/ 0 w 193"/>
                  <a:gd name="T39" fmla="*/ 1 h 51"/>
                  <a:gd name="T40" fmla="*/ 0 w 193"/>
                  <a:gd name="T41" fmla="*/ 1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3"/>
                  <a:gd name="T64" fmla="*/ 0 h 51"/>
                  <a:gd name="T65" fmla="*/ 193 w 193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3" h="51">
                    <a:moveTo>
                      <a:pt x="20" y="51"/>
                    </a:moveTo>
                    <a:lnTo>
                      <a:pt x="20" y="51"/>
                    </a:lnTo>
                    <a:lnTo>
                      <a:pt x="21" y="49"/>
                    </a:lnTo>
                    <a:lnTo>
                      <a:pt x="29" y="43"/>
                    </a:lnTo>
                    <a:lnTo>
                      <a:pt x="44" y="36"/>
                    </a:lnTo>
                    <a:lnTo>
                      <a:pt x="65" y="31"/>
                    </a:lnTo>
                    <a:lnTo>
                      <a:pt x="92" y="25"/>
                    </a:lnTo>
                    <a:lnTo>
                      <a:pt x="121" y="21"/>
                    </a:lnTo>
                    <a:lnTo>
                      <a:pt x="156" y="20"/>
                    </a:lnTo>
                    <a:lnTo>
                      <a:pt x="193" y="20"/>
                    </a:lnTo>
                    <a:lnTo>
                      <a:pt x="193" y="0"/>
                    </a:lnTo>
                    <a:lnTo>
                      <a:pt x="156" y="3"/>
                    </a:lnTo>
                    <a:lnTo>
                      <a:pt x="121" y="4"/>
                    </a:lnTo>
                    <a:lnTo>
                      <a:pt x="90" y="9"/>
                    </a:lnTo>
                    <a:lnTo>
                      <a:pt x="62" y="14"/>
                    </a:lnTo>
                    <a:lnTo>
                      <a:pt x="39" y="20"/>
                    </a:lnTo>
                    <a:lnTo>
                      <a:pt x="21" y="27"/>
                    </a:lnTo>
                    <a:lnTo>
                      <a:pt x="7" y="38"/>
                    </a:lnTo>
                    <a:lnTo>
                      <a:pt x="0" y="51"/>
                    </a:lnTo>
                    <a:lnTo>
                      <a:pt x="20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0" name="Freeform 21"/>
              <p:cNvSpPr>
                <a:spLocks/>
              </p:cNvSpPr>
              <p:nvPr/>
            </p:nvSpPr>
            <p:spPr bwMode="auto">
              <a:xfrm>
                <a:off x="1421" y="775"/>
                <a:ext cx="96" cy="24"/>
              </a:xfrm>
              <a:custGeom>
                <a:avLst/>
                <a:gdLst>
                  <a:gd name="T0" fmla="*/ 0 w 193"/>
                  <a:gd name="T1" fmla="*/ 0 h 50"/>
                  <a:gd name="T2" fmla="*/ 0 w 193"/>
                  <a:gd name="T3" fmla="*/ 0 h 50"/>
                  <a:gd name="T4" fmla="*/ 0 w 193"/>
                  <a:gd name="T5" fmla="*/ 0 h 50"/>
                  <a:gd name="T6" fmla="*/ 0 w 193"/>
                  <a:gd name="T7" fmla="*/ 0 h 50"/>
                  <a:gd name="T8" fmla="*/ 0 w 193"/>
                  <a:gd name="T9" fmla="*/ 0 h 50"/>
                  <a:gd name="T10" fmla="*/ 0 w 193"/>
                  <a:gd name="T11" fmla="*/ 0 h 50"/>
                  <a:gd name="T12" fmla="*/ 0 w 193"/>
                  <a:gd name="T13" fmla="*/ 0 h 50"/>
                  <a:gd name="T14" fmla="*/ 0 w 193"/>
                  <a:gd name="T15" fmla="*/ 0 h 50"/>
                  <a:gd name="T16" fmla="*/ 0 w 193"/>
                  <a:gd name="T17" fmla="*/ 0 h 50"/>
                  <a:gd name="T18" fmla="*/ 0 w 193"/>
                  <a:gd name="T19" fmla="*/ 0 h 50"/>
                  <a:gd name="T20" fmla="*/ 0 w 193"/>
                  <a:gd name="T21" fmla="*/ 0 h 50"/>
                  <a:gd name="T22" fmla="*/ 0 w 193"/>
                  <a:gd name="T23" fmla="*/ 0 h 50"/>
                  <a:gd name="T24" fmla="*/ 0 w 193"/>
                  <a:gd name="T25" fmla="*/ 0 h 50"/>
                  <a:gd name="T26" fmla="*/ 0 w 193"/>
                  <a:gd name="T27" fmla="*/ 0 h 50"/>
                  <a:gd name="T28" fmla="*/ 0 w 193"/>
                  <a:gd name="T29" fmla="*/ 0 h 50"/>
                  <a:gd name="T30" fmla="*/ 0 w 193"/>
                  <a:gd name="T31" fmla="*/ 0 h 50"/>
                  <a:gd name="T32" fmla="*/ 0 w 193"/>
                  <a:gd name="T33" fmla="*/ 0 h 50"/>
                  <a:gd name="T34" fmla="*/ 0 w 193"/>
                  <a:gd name="T35" fmla="*/ 0 h 50"/>
                  <a:gd name="T36" fmla="*/ 0 w 193"/>
                  <a:gd name="T37" fmla="*/ 0 h 50"/>
                  <a:gd name="T38" fmla="*/ 0 w 193"/>
                  <a:gd name="T39" fmla="*/ 0 h 50"/>
                  <a:gd name="T40" fmla="*/ 0 w 193"/>
                  <a:gd name="T41" fmla="*/ 0 h 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3"/>
                  <a:gd name="T64" fmla="*/ 0 h 50"/>
                  <a:gd name="T65" fmla="*/ 193 w 193"/>
                  <a:gd name="T66" fmla="*/ 50 h 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3" h="50">
                    <a:moveTo>
                      <a:pt x="193" y="31"/>
                    </a:moveTo>
                    <a:lnTo>
                      <a:pt x="193" y="31"/>
                    </a:lnTo>
                    <a:lnTo>
                      <a:pt x="156" y="31"/>
                    </a:lnTo>
                    <a:lnTo>
                      <a:pt x="121" y="29"/>
                    </a:lnTo>
                    <a:lnTo>
                      <a:pt x="92" y="25"/>
                    </a:lnTo>
                    <a:lnTo>
                      <a:pt x="65" y="20"/>
                    </a:lnTo>
                    <a:lnTo>
                      <a:pt x="44" y="14"/>
                    </a:lnTo>
                    <a:lnTo>
                      <a:pt x="29" y="7"/>
                    </a:lnTo>
                    <a:lnTo>
                      <a:pt x="20" y="3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9" y="14"/>
                    </a:lnTo>
                    <a:lnTo>
                      <a:pt x="21" y="24"/>
                    </a:lnTo>
                    <a:lnTo>
                      <a:pt x="39" y="31"/>
                    </a:lnTo>
                    <a:lnTo>
                      <a:pt x="62" y="36"/>
                    </a:lnTo>
                    <a:lnTo>
                      <a:pt x="90" y="42"/>
                    </a:lnTo>
                    <a:lnTo>
                      <a:pt x="121" y="46"/>
                    </a:lnTo>
                    <a:lnTo>
                      <a:pt x="156" y="47"/>
                    </a:lnTo>
                    <a:lnTo>
                      <a:pt x="193" y="50"/>
                    </a:lnTo>
                    <a:lnTo>
                      <a:pt x="19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1" name="Freeform 22"/>
              <p:cNvSpPr>
                <a:spLocks/>
              </p:cNvSpPr>
              <p:nvPr/>
            </p:nvSpPr>
            <p:spPr bwMode="auto">
              <a:xfrm>
                <a:off x="1348" y="806"/>
                <a:ext cx="336" cy="719"/>
              </a:xfrm>
              <a:custGeom>
                <a:avLst/>
                <a:gdLst>
                  <a:gd name="T0" fmla="*/ 1 w 670"/>
                  <a:gd name="T1" fmla="*/ 0 h 1439"/>
                  <a:gd name="T2" fmla="*/ 1 w 670"/>
                  <a:gd name="T3" fmla="*/ 0 h 1439"/>
                  <a:gd name="T4" fmla="*/ 1 w 670"/>
                  <a:gd name="T5" fmla="*/ 0 h 1439"/>
                  <a:gd name="T6" fmla="*/ 1 w 670"/>
                  <a:gd name="T7" fmla="*/ 0 h 1439"/>
                  <a:gd name="T8" fmla="*/ 2 w 670"/>
                  <a:gd name="T9" fmla="*/ 0 h 1439"/>
                  <a:gd name="T10" fmla="*/ 2 w 670"/>
                  <a:gd name="T11" fmla="*/ 1 h 1439"/>
                  <a:gd name="T12" fmla="*/ 2 w 670"/>
                  <a:gd name="T13" fmla="*/ 1 h 1439"/>
                  <a:gd name="T14" fmla="*/ 2 w 670"/>
                  <a:gd name="T15" fmla="*/ 1 h 1439"/>
                  <a:gd name="T16" fmla="*/ 2 w 670"/>
                  <a:gd name="T17" fmla="*/ 1 h 1439"/>
                  <a:gd name="T18" fmla="*/ 2 w 670"/>
                  <a:gd name="T19" fmla="*/ 2 h 1439"/>
                  <a:gd name="T20" fmla="*/ 2 w 670"/>
                  <a:gd name="T21" fmla="*/ 2 h 1439"/>
                  <a:gd name="T22" fmla="*/ 2 w 670"/>
                  <a:gd name="T23" fmla="*/ 2 h 1439"/>
                  <a:gd name="T24" fmla="*/ 2 w 670"/>
                  <a:gd name="T25" fmla="*/ 2 h 1439"/>
                  <a:gd name="T26" fmla="*/ 2 w 670"/>
                  <a:gd name="T27" fmla="*/ 2 h 1439"/>
                  <a:gd name="T28" fmla="*/ 2 w 670"/>
                  <a:gd name="T29" fmla="*/ 2 h 1439"/>
                  <a:gd name="T30" fmla="*/ 2 w 670"/>
                  <a:gd name="T31" fmla="*/ 2 h 1439"/>
                  <a:gd name="T32" fmla="*/ 2 w 670"/>
                  <a:gd name="T33" fmla="*/ 2 h 1439"/>
                  <a:gd name="T34" fmla="*/ 1 w 670"/>
                  <a:gd name="T35" fmla="*/ 2 h 1439"/>
                  <a:gd name="T36" fmla="*/ 1 w 670"/>
                  <a:gd name="T37" fmla="*/ 2 h 1439"/>
                  <a:gd name="T38" fmla="*/ 1 w 670"/>
                  <a:gd name="T39" fmla="*/ 2 h 1439"/>
                  <a:gd name="T40" fmla="*/ 1 w 670"/>
                  <a:gd name="T41" fmla="*/ 2 h 1439"/>
                  <a:gd name="T42" fmla="*/ 1 w 670"/>
                  <a:gd name="T43" fmla="*/ 2 h 1439"/>
                  <a:gd name="T44" fmla="*/ 1 w 670"/>
                  <a:gd name="T45" fmla="*/ 2 h 1439"/>
                  <a:gd name="T46" fmla="*/ 1 w 670"/>
                  <a:gd name="T47" fmla="*/ 2 h 1439"/>
                  <a:gd name="T48" fmla="*/ 1 w 670"/>
                  <a:gd name="T49" fmla="*/ 2 h 1439"/>
                  <a:gd name="T50" fmla="*/ 1 w 670"/>
                  <a:gd name="T51" fmla="*/ 2 h 1439"/>
                  <a:gd name="T52" fmla="*/ 1 w 670"/>
                  <a:gd name="T53" fmla="*/ 2 h 1439"/>
                  <a:gd name="T54" fmla="*/ 1 w 670"/>
                  <a:gd name="T55" fmla="*/ 2 h 1439"/>
                  <a:gd name="T56" fmla="*/ 1 w 670"/>
                  <a:gd name="T57" fmla="*/ 2 h 1439"/>
                  <a:gd name="T58" fmla="*/ 1 w 670"/>
                  <a:gd name="T59" fmla="*/ 2 h 1439"/>
                  <a:gd name="T60" fmla="*/ 1 w 670"/>
                  <a:gd name="T61" fmla="*/ 2 h 1439"/>
                  <a:gd name="T62" fmla="*/ 1 w 670"/>
                  <a:gd name="T63" fmla="*/ 2 h 1439"/>
                  <a:gd name="T64" fmla="*/ 1 w 670"/>
                  <a:gd name="T65" fmla="*/ 2 h 1439"/>
                  <a:gd name="T66" fmla="*/ 1 w 670"/>
                  <a:gd name="T67" fmla="*/ 2 h 1439"/>
                  <a:gd name="T68" fmla="*/ 0 w 670"/>
                  <a:gd name="T69" fmla="*/ 2 h 1439"/>
                  <a:gd name="T70" fmla="*/ 1 w 670"/>
                  <a:gd name="T71" fmla="*/ 1 h 1439"/>
                  <a:gd name="T72" fmla="*/ 1 w 670"/>
                  <a:gd name="T73" fmla="*/ 1 h 1439"/>
                  <a:gd name="T74" fmla="*/ 1 w 670"/>
                  <a:gd name="T75" fmla="*/ 1 h 1439"/>
                  <a:gd name="T76" fmla="*/ 1 w 670"/>
                  <a:gd name="T77" fmla="*/ 1 h 1439"/>
                  <a:gd name="T78" fmla="*/ 1 w 670"/>
                  <a:gd name="T79" fmla="*/ 0 h 1439"/>
                  <a:gd name="T80" fmla="*/ 1 w 670"/>
                  <a:gd name="T81" fmla="*/ 0 h 1439"/>
                  <a:gd name="T82" fmla="*/ 1 w 670"/>
                  <a:gd name="T83" fmla="*/ 0 h 1439"/>
                  <a:gd name="T84" fmla="*/ 1 w 670"/>
                  <a:gd name="T85" fmla="*/ 0 h 1439"/>
                  <a:gd name="T86" fmla="*/ 1 w 670"/>
                  <a:gd name="T87" fmla="*/ 0 h 1439"/>
                  <a:gd name="T88" fmla="*/ 1 w 670"/>
                  <a:gd name="T89" fmla="*/ 0 h 1439"/>
                  <a:gd name="T90" fmla="*/ 1 w 670"/>
                  <a:gd name="T91" fmla="*/ 0 h 1439"/>
                  <a:gd name="T92" fmla="*/ 1 w 670"/>
                  <a:gd name="T93" fmla="*/ 0 h 1439"/>
                  <a:gd name="T94" fmla="*/ 1 w 670"/>
                  <a:gd name="T95" fmla="*/ 0 h 1439"/>
                  <a:gd name="T96" fmla="*/ 1 w 670"/>
                  <a:gd name="T97" fmla="*/ 0 h 1439"/>
                  <a:gd name="T98" fmla="*/ 1 w 670"/>
                  <a:gd name="T99" fmla="*/ 0 h 1439"/>
                  <a:gd name="T100" fmla="*/ 1 w 670"/>
                  <a:gd name="T101" fmla="*/ 0 h 1439"/>
                  <a:gd name="T102" fmla="*/ 1 w 670"/>
                  <a:gd name="T103" fmla="*/ 0 h 143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70"/>
                  <a:gd name="T157" fmla="*/ 0 h 1439"/>
                  <a:gd name="T158" fmla="*/ 670 w 670"/>
                  <a:gd name="T159" fmla="*/ 1439 h 143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70" h="1439">
                    <a:moveTo>
                      <a:pt x="497" y="0"/>
                    </a:moveTo>
                    <a:lnTo>
                      <a:pt x="490" y="33"/>
                    </a:lnTo>
                    <a:lnTo>
                      <a:pt x="486" y="77"/>
                    </a:lnTo>
                    <a:lnTo>
                      <a:pt x="483" y="129"/>
                    </a:lnTo>
                    <a:lnTo>
                      <a:pt x="483" y="186"/>
                    </a:lnTo>
                    <a:lnTo>
                      <a:pt x="486" y="246"/>
                    </a:lnTo>
                    <a:lnTo>
                      <a:pt x="493" y="304"/>
                    </a:lnTo>
                    <a:lnTo>
                      <a:pt x="505" y="359"/>
                    </a:lnTo>
                    <a:lnTo>
                      <a:pt x="523" y="406"/>
                    </a:lnTo>
                    <a:lnTo>
                      <a:pt x="544" y="447"/>
                    </a:lnTo>
                    <a:lnTo>
                      <a:pt x="565" y="487"/>
                    </a:lnTo>
                    <a:lnTo>
                      <a:pt x="587" y="526"/>
                    </a:lnTo>
                    <a:lnTo>
                      <a:pt x="606" y="561"/>
                    </a:lnTo>
                    <a:lnTo>
                      <a:pt x="624" y="597"/>
                    </a:lnTo>
                    <a:lnTo>
                      <a:pt x="637" y="630"/>
                    </a:lnTo>
                    <a:lnTo>
                      <a:pt x="648" y="662"/>
                    </a:lnTo>
                    <a:lnTo>
                      <a:pt x="654" y="692"/>
                    </a:lnTo>
                    <a:lnTo>
                      <a:pt x="662" y="799"/>
                    </a:lnTo>
                    <a:lnTo>
                      <a:pt x="670" y="971"/>
                    </a:lnTo>
                    <a:lnTo>
                      <a:pt x="670" y="1152"/>
                    </a:lnTo>
                    <a:lnTo>
                      <a:pt x="654" y="1285"/>
                    </a:lnTo>
                    <a:lnTo>
                      <a:pt x="647" y="1306"/>
                    </a:lnTo>
                    <a:lnTo>
                      <a:pt x="640" y="1322"/>
                    </a:lnTo>
                    <a:lnTo>
                      <a:pt x="632" y="1337"/>
                    </a:lnTo>
                    <a:lnTo>
                      <a:pt x="625" y="1351"/>
                    </a:lnTo>
                    <a:lnTo>
                      <a:pt x="615" y="1363"/>
                    </a:lnTo>
                    <a:lnTo>
                      <a:pt x="606" y="1374"/>
                    </a:lnTo>
                    <a:lnTo>
                      <a:pt x="595" y="1384"/>
                    </a:lnTo>
                    <a:lnTo>
                      <a:pt x="582" y="1395"/>
                    </a:lnTo>
                    <a:lnTo>
                      <a:pt x="577" y="1399"/>
                    </a:lnTo>
                    <a:lnTo>
                      <a:pt x="569" y="1403"/>
                    </a:lnTo>
                    <a:lnTo>
                      <a:pt x="560" y="1407"/>
                    </a:lnTo>
                    <a:lnTo>
                      <a:pt x="549" y="1411"/>
                    </a:lnTo>
                    <a:lnTo>
                      <a:pt x="537" y="1416"/>
                    </a:lnTo>
                    <a:lnTo>
                      <a:pt x="525" y="1418"/>
                    </a:lnTo>
                    <a:lnTo>
                      <a:pt x="510" y="1422"/>
                    </a:lnTo>
                    <a:lnTo>
                      <a:pt x="494" y="1425"/>
                    </a:lnTo>
                    <a:lnTo>
                      <a:pt x="478" y="1428"/>
                    </a:lnTo>
                    <a:lnTo>
                      <a:pt x="460" y="1431"/>
                    </a:lnTo>
                    <a:lnTo>
                      <a:pt x="441" y="1433"/>
                    </a:lnTo>
                    <a:lnTo>
                      <a:pt x="422" y="1435"/>
                    </a:lnTo>
                    <a:lnTo>
                      <a:pt x="401" y="1436"/>
                    </a:lnTo>
                    <a:lnTo>
                      <a:pt x="380" y="1438"/>
                    </a:lnTo>
                    <a:lnTo>
                      <a:pt x="358" y="1439"/>
                    </a:lnTo>
                    <a:lnTo>
                      <a:pt x="336" y="1439"/>
                    </a:lnTo>
                    <a:lnTo>
                      <a:pt x="310" y="1439"/>
                    </a:lnTo>
                    <a:lnTo>
                      <a:pt x="287" y="1438"/>
                    </a:lnTo>
                    <a:lnTo>
                      <a:pt x="264" y="1436"/>
                    </a:lnTo>
                    <a:lnTo>
                      <a:pt x="242" y="1435"/>
                    </a:lnTo>
                    <a:lnTo>
                      <a:pt x="221" y="1432"/>
                    </a:lnTo>
                    <a:lnTo>
                      <a:pt x="202" y="1429"/>
                    </a:lnTo>
                    <a:lnTo>
                      <a:pt x="184" y="1427"/>
                    </a:lnTo>
                    <a:lnTo>
                      <a:pt x="167" y="1422"/>
                    </a:lnTo>
                    <a:lnTo>
                      <a:pt x="152" y="1418"/>
                    </a:lnTo>
                    <a:lnTo>
                      <a:pt x="138" y="1414"/>
                    </a:lnTo>
                    <a:lnTo>
                      <a:pt x="126" y="1410"/>
                    </a:lnTo>
                    <a:lnTo>
                      <a:pt x="115" y="1406"/>
                    </a:lnTo>
                    <a:lnTo>
                      <a:pt x="105" y="1402"/>
                    </a:lnTo>
                    <a:lnTo>
                      <a:pt x="97" y="1398"/>
                    </a:lnTo>
                    <a:lnTo>
                      <a:pt x="92" y="1394"/>
                    </a:lnTo>
                    <a:lnTo>
                      <a:pt x="86" y="1389"/>
                    </a:lnTo>
                    <a:lnTo>
                      <a:pt x="74" y="1377"/>
                    </a:lnTo>
                    <a:lnTo>
                      <a:pt x="63" y="1366"/>
                    </a:lnTo>
                    <a:lnTo>
                      <a:pt x="53" y="1356"/>
                    </a:lnTo>
                    <a:lnTo>
                      <a:pt x="45" y="1345"/>
                    </a:lnTo>
                    <a:lnTo>
                      <a:pt x="38" y="1334"/>
                    </a:lnTo>
                    <a:lnTo>
                      <a:pt x="31" y="1321"/>
                    </a:lnTo>
                    <a:lnTo>
                      <a:pt x="24" y="1304"/>
                    </a:lnTo>
                    <a:lnTo>
                      <a:pt x="17" y="1285"/>
                    </a:lnTo>
                    <a:lnTo>
                      <a:pt x="0" y="1152"/>
                    </a:lnTo>
                    <a:lnTo>
                      <a:pt x="1" y="971"/>
                    </a:lnTo>
                    <a:lnTo>
                      <a:pt x="9" y="799"/>
                    </a:lnTo>
                    <a:lnTo>
                      <a:pt x="17" y="692"/>
                    </a:lnTo>
                    <a:lnTo>
                      <a:pt x="23" y="662"/>
                    </a:lnTo>
                    <a:lnTo>
                      <a:pt x="33" y="630"/>
                    </a:lnTo>
                    <a:lnTo>
                      <a:pt x="48" y="597"/>
                    </a:lnTo>
                    <a:lnTo>
                      <a:pt x="64" y="561"/>
                    </a:lnTo>
                    <a:lnTo>
                      <a:pt x="85" y="526"/>
                    </a:lnTo>
                    <a:lnTo>
                      <a:pt x="105" y="487"/>
                    </a:lnTo>
                    <a:lnTo>
                      <a:pt x="127" y="447"/>
                    </a:lnTo>
                    <a:lnTo>
                      <a:pt x="148" y="406"/>
                    </a:lnTo>
                    <a:lnTo>
                      <a:pt x="165" y="359"/>
                    </a:lnTo>
                    <a:lnTo>
                      <a:pt x="177" y="304"/>
                    </a:lnTo>
                    <a:lnTo>
                      <a:pt x="184" y="246"/>
                    </a:lnTo>
                    <a:lnTo>
                      <a:pt x="187" y="187"/>
                    </a:lnTo>
                    <a:lnTo>
                      <a:pt x="187" y="129"/>
                    </a:lnTo>
                    <a:lnTo>
                      <a:pt x="182" y="77"/>
                    </a:lnTo>
                    <a:lnTo>
                      <a:pt x="178" y="35"/>
                    </a:lnTo>
                    <a:lnTo>
                      <a:pt x="171" y="2"/>
                    </a:lnTo>
                    <a:lnTo>
                      <a:pt x="187" y="7"/>
                    </a:lnTo>
                    <a:lnTo>
                      <a:pt x="204" y="13"/>
                    </a:lnTo>
                    <a:lnTo>
                      <a:pt x="222" y="15"/>
                    </a:lnTo>
                    <a:lnTo>
                      <a:pt x="243" y="18"/>
                    </a:lnTo>
                    <a:lnTo>
                      <a:pt x="264" y="21"/>
                    </a:lnTo>
                    <a:lnTo>
                      <a:pt x="287" y="22"/>
                    </a:lnTo>
                    <a:lnTo>
                      <a:pt x="310" y="24"/>
                    </a:lnTo>
                    <a:lnTo>
                      <a:pt x="336" y="24"/>
                    </a:lnTo>
                    <a:lnTo>
                      <a:pt x="360" y="24"/>
                    </a:lnTo>
                    <a:lnTo>
                      <a:pt x="383" y="22"/>
                    </a:lnTo>
                    <a:lnTo>
                      <a:pt x="406" y="21"/>
                    </a:lnTo>
                    <a:lnTo>
                      <a:pt x="427" y="18"/>
                    </a:lnTo>
                    <a:lnTo>
                      <a:pt x="448" y="15"/>
                    </a:lnTo>
                    <a:lnTo>
                      <a:pt x="466" y="11"/>
                    </a:lnTo>
                    <a:lnTo>
                      <a:pt x="482" y="6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2" name="Freeform 23"/>
              <p:cNvSpPr>
                <a:spLocks/>
              </p:cNvSpPr>
              <p:nvPr/>
            </p:nvSpPr>
            <p:spPr bwMode="auto">
              <a:xfrm>
                <a:off x="1585" y="805"/>
                <a:ext cx="29" cy="206"/>
              </a:xfrm>
              <a:custGeom>
                <a:avLst/>
                <a:gdLst>
                  <a:gd name="T0" fmla="*/ 1 w 58"/>
                  <a:gd name="T1" fmla="*/ 1 h 411"/>
                  <a:gd name="T2" fmla="*/ 1 w 58"/>
                  <a:gd name="T3" fmla="*/ 1 h 411"/>
                  <a:gd name="T4" fmla="*/ 1 w 58"/>
                  <a:gd name="T5" fmla="*/ 1 h 411"/>
                  <a:gd name="T6" fmla="*/ 1 w 58"/>
                  <a:gd name="T7" fmla="*/ 1 h 411"/>
                  <a:gd name="T8" fmla="*/ 1 w 58"/>
                  <a:gd name="T9" fmla="*/ 1 h 411"/>
                  <a:gd name="T10" fmla="*/ 1 w 58"/>
                  <a:gd name="T11" fmla="*/ 1 h 411"/>
                  <a:gd name="T12" fmla="*/ 1 w 58"/>
                  <a:gd name="T13" fmla="*/ 1 h 411"/>
                  <a:gd name="T14" fmla="*/ 1 w 58"/>
                  <a:gd name="T15" fmla="*/ 1 h 411"/>
                  <a:gd name="T16" fmla="*/ 1 w 58"/>
                  <a:gd name="T17" fmla="*/ 1 h 411"/>
                  <a:gd name="T18" fmla="*/ 1 w 58"/>
                  <a:gd name="T19" fmla="*/ 1 h 411"/>
                  <a:gd name="T20" fmla="*/ 1 w 58"/>
                  <a:gd name="T21" fmla="*/ 0 h 411"/>
                  <a:gd name="T22" fmla="*/ 1 w 58"/>
                  <a:gd name="T23" fmla="*/ 1 h 411"/>
                  <a:gd name="T24" fmla="*/ 1 w 58"/>
                  <a:gd name="T25" fmla="*/ 1 h 411"/>
                  <a:gd name="T26" fmla="*/ 0 w 58"/>
                  <a:gd name="T27" fmla="*/ 1 h 411"/>
                  <a:gd name="T28" fmla="*/ 0 w 58"/>
                  <a:gd name="T29" fmla="*/ 1 h 411"/>
                  <a:gd name="T30" fmla="*/ 1 w 58"/>
                  <a:gd name="T31" fmla="*/ 1 h 411"/>
                  <a:gd name="T32" fmla="*/ 1 w 58"/>
                  <a:gd name="T33" fmla="*/ 1 h 411"/>
                  <a:gd name="T34" fmla="*/ 1 w 58"/>
                  <a:gd name="T35" fmla="*/ 1 h 411"/>
                  <a:gd name="T36" fmla="*/ 1 w 58"/>
                  <a:gd name="T37" fmla="*/ 1 h 411"/>
                  <a:gd name="T38" fmla="*/ 1 w 58"/>
                  <a:gd name="T39" fmla="*/ 1 h 411"/>
                  <a:gd name="T40" fmla="*/ 1 w 58"/>
                  <a:gd name="T41" fmla="*/ 1 h 41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"/>
                  <a:gd name="T64" fmla="*/ 0 h 411"/>
                  <a:gd name="T65" fmla="*/ 58 w 58"/>
                  <a:gd name="T66" fmla="*/ 411 h 41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" h="411">
                    <a:moveTo>
                      <a:pt x="58" y="403"/>
                    </a:moveTo>
                    <a:lnTo>
                      <a:pt x="58" y="403"/>
                    </a:lnTo>
                    <a:lnTo>
                      <a:pt x="40" y="359"/>
                    </a:lnTo>
                    <a:lnTo>
                      <a:pt x="27" y="304"/>
                    </a:lnTo>
                    <a:lnTo>
                      <a:pt x="20" y="247"/>
                    </a:lnTo>
                    <a:lnTo>
                      <a:pt x="19" y="187"/>
                    </a:lnTo>
                    <a:lnTo>
                      <a:pt x="19" y="130"/>
                    </a:lnTo>
                    <a:lnTo>
                      <a:pt x="20" y="78"/>
                    </a:lnTo>
                    <a:lnTo>
                      <a:pt x="25" y="34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8" y="34"/>
                    </a:lnTo>
                    <a:lnTo>
                      <a:pt x="4" y="78"/>
                    </a:lnTo>
                    <a:lnTo>
                      <a:pt x="0" y="130"/>
                    </a:lnTo>
                    <a:lnTo>
                      <a:pt x="0" y="187"/>
                    </a:lnTo>
                    <a:lnTo>
                      <a:pt x="4" y="247"/>
                    </a:lnTo>
                    <a:lnTo>
                      <a:pt x="11" y="307"/>
                    </a:lnTo>
                    <a:lnTo>
                      <a:pt x="23" y="362"/>
                    </a:lnTo>
                    <a:lnTo>
                      <a:pt x="41" y="411"/>
                    </a:lnTo>
                    <a:lnTo>
                      <a:pt x="58" y="4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3" name="Freeform 24"/>
              <p:cNvSpPr>
                <a:spLocks/>
              </p:cNvSpPr>
              <p:nvPr/>
            </p:nvSpPr>
            <p:spPr bwMode="auto">
              <a:xfrm>
                <a:off x="1606" y="1006"/>
                <a:ext cx="74" cy="146"/>
              </a:xfrm>
              <a:custGeom>
                <a:avLst/>
                <a:gdLst>
                  <a:gd name="T0" fmla="*/ 1 w 147"/>
                  <a:gd name="T1" fmla="*/ 1 h 290"/>
                  <a:gd name="T2" fmla="*/ 1 w 147"/>
                  <a:gd name="T3" fmla="*/ 1 h 290"/>
                  <a:gd name="T4" fmla="*/ 1 w 147"/>
                  <a:gd name="T5" fmla="*/ 1 h 290"/>
                  <a:gd name="T6" fmla="*/ 1 w 147"/>
                  <a:gd name="T7" fmla="*/ 1 h 290"/>
                  <a:gd name="T8" fmla="*/ 1 w 147"/>
                  <a:gd name="T9" fmla="*/ 1 h 290"/>
                  <a:gd name="T10" fmla="*/ 1 w 147"/>
                  <a:gd name="T11" fmla="*/ 1 h 290"/>
                  <a:gd name="T12" fmla="*/ 1 w 147"/>
                  <a:gd name="T13" fmla="*/ 1 h 290"/>
                  <a:gd name="T14" fmla="*/ 1 w 147"/>
                  <a:gd name="T15" fmla="*/ 1 h 290"/>
                  <a:gd name="T16" fmla="*/ 1 w 147"/>
                  <a:gd name="T17" fmla="*/ 1 h 290"/>
                  <a:gd name="T18" fmla="*/ 1 w 147"/>
                  <a:gd name="T19" fmla="*/ 0 h 290"/>
                  <a:gd name="T20" fmla="*/ 0 w 147"/>
                  <a:gd name="T21" fmla="*/ 1 h 290"/>
                  <a:gd name="T22" fmla="*/ 1 w 147"/>
                  <a:gd name="T23" fmla="*/ 1 h 290"/>
                  <a:gd name="T24" fmla="*/ 1 w 147"/>
                  <a:gd name="T25" fmla="*/ 1 h 290"/>
                  <a:gd name="T26" fmla="*/ 1 w 147"/>
                  <a:gd name="T27" fmla="*/ 1 h 290"/>
                  <a:gd name="T28" fmla="*/ 1 w 147"/>
                  <a:gd name="T29" fmla="*/ 1 h 290"/>
                  <a:gd name="T30" fmla="*/ 1 w 147"/>
                  <a:gd name="T31" fmla="*/ 1 h 290"/>
                  <a:gd name="T32" fmla="*/ 1 w 147"/>
                  <a:gd name="T33" fmla="*/ 1 h 290"/>
                  <a:gd name="T34" fmla="*/ 1 w 147"/>
                  <a:gd name="T35" fmla="*/ 1 h 290"/>
                  <a:gd name="T36" fmla="*/ 1 w 147"/>
                  <a:gd name="T37" fmla="*/ 1 h 290"/>
                  <a:gd name="T38" fmla="*/ 1 w 147"/>
                  <a:gd name="T39" fmla="*/ 1 h 290"/>
                  <a:gd name="T40" fmla="*/ 1 w 147"/>
                  <a:gd name="T41" fmla="*/ 1 h 29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7"/>
                  <a:gd name="T64" fmla="*/ 0 h 290"/>
                  <a:gd name="T65" fmla="*/ 147 w 147"/>
                  <a:gd name="T66" fmla="*/ 290 h 29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7" h="290">
                    <a:moveTo>
                      <a:pt x="147" y="290"/>
                    </a:moveTo>
                    <a:lnTo>
                      <a:pt x="147" y="290"/>
                    </a:lnTo>
                    <a:lnTo>
                      <a:pt x="142" y="258"/>
                    </a:lnTo>
                    <a:lnTo>
                      <a:pt x="131" y="225"/>
                    </a:lnTo>
                    <a:lnTo>
                      <a:pt x="117" y="192"/>
                    </a:lnTo>
                    <a:lnTo>
                      <a:pt x="99" y="155"/>
                    </a:lnTo>
                    <a:lnTo>
                      <a:pt x="80" y="120"/>
                    </a:lnTo>
                    <a:lnTo>
                      <a:pt x="58" y="81"/>
                    </a:lnTo>
                    <a:lnTo>
                      <a:pt x="37" y="41"/>
                    </a:lnTo>
                    <a:lnTo>
                      <a:pt x="17" y="0"/>
                    </a:lnTo>
                    <a:lnTo>
                      <a:pt x="0" y="8"/>
                    </a:lnTo>
                    <a:lnTo>
                      <a:pt x="21" y="49"/>
                    </a:lnTo>
                    <a:lnTo>
                      <a:pt x="41" y="89"/>
                    </a:lnTo>
                    <a:lnTo>
                      <a:pt x="63" y="128"/>
                    </a:lnTo>
                    <a:lnTo>
                      <a:pt x="83" y="164"/>
                    </a:lnTo>
                    <a:lnTo>
                      <a:pt x="100" y="198"/>
                    </a:lnTo>
                    <a:lnTo>
                      <a:pt x="114" y="231"/>
                    </a:lnTo>
                    <a:lnTo>
                      <a:pt x="125" y="261"/>
                    </a:lnTo>
                    <a:lnTo>
                      <a:pt x="131" y="290"/>
                    </a:lnTo>
                    <a:lnTo>
                      <a:pt x="147" y="2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4" name="Freeform 25"/>
              <p:cNvSpPr>
                <a:spLocks/>
              </p:cNvSpPr>
              <p:nvPr/>
            </p:nvSpPr>
            <p:spPr bwMode="auto">
              <a:xfrm>
                <a:off x="1671" y="1152"/>
                <a:ext cx="17" cy="297"/>
              </a:xfrm>
              <a:custGeom>
                <a:avLst/>
                <a:gdLst>
                  <a:gd name="T0" fmla="*/ 1 w 33"/>
                  <a:gd name="T1" fmla="*/ 1 h 596"/>
                  <a:gd name="T2" fmla="*/ 1 w 33"/>
                  <a:gd name="T3" fmla="*/ 1 h 596"/>
                  <a:gd name="T4" fmla="*/ 1 w 33"/>
                  <a:gd name="T5" fmla="*/ 0 h 596"/>
                  <a:gd name="T6" fmla="*/ 1 w 33"/>
                  <a:gd name="T7" fmla="*/ 0 h 596"/>
                  <a:gd name="T8" fmla="*/ 1 w 33"/>
                  <a:gd name="T9" fmla="*/ 0 h 596"/>
                  <a:gd name="T10" fmla="*/ 1 w 33"/>
                  <a:gd name="T11" fmla="*/ 0 h 596"/>
                  <a:gd name="T12" fmla="*/ 0 w 33"/>
                  <a:gd name="T13" fmla="*/ 0 h 596"/>
                  <a:gd name="T14" fmla="*/ 1 w 33"/>
                  <a:gd name="T15" fmla="*/ 0 h 596"/>
                  <a:gd name="T16" fmla="*/ 1 w 33"/>
                  <a:gd name="T17" fmla="*/ 0 h 596"/>
                  <a:gd name="T18" fmla="*/ 1 w 33"/>
                  <a:gd name="T19" fmla="*/ 0 h 596"/>
                  <a:gd name="T20" fmla="*/ 0 w 33"/>
                  <a:gd name="T21" fmla="*/ 1 h 596"/>
                  <a:gd name="T22" fmla="*/ 0 w 33"/>
                  <a:gd name="T23" fmla="*/ 1 h 596"/>
                  <a:gd name="T24" fmla="*/ 1 w 33"/>
                  <a:gd name="T25" fmla="*/ 1 h 5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596"/>
                  <a:gd name="T41" fmla="*/ 33 w 33"/>
                  <a:gd name="T42" fmla="*/ 596 h 5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596">
                    <a:moveTo>
                      <a:pt x="16" y="596"/>
                    </a:moveTo>
                    <a:lnTo>
                      <a:pt x="16" y="596"/>
                    </a:lnTo>
                    <a:lnTo>
                      <a:pt x="33" y="460"/>
                    </a:lnTo>
                    <a:lnTo>
                      <a:pt x="33" y="279"/>
                    </a:lnTo>
                    <a:lnTo>
                      <a:pt x="24" y="107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8" y="107"/>
                    </a:lnTo>
                    <a:lnTo>
                      <a:pt x="16" y="279"/>
                    </a:lnTo>
                    <a:lnTo>
                      <a:pt x="16" y="460"/>
                    </a:lnTo>
                    <a:lnTo>
                      <a:pt x="0" y="590"/>
                    </a:lnTo>
                    <a:lnTo>
                      <a:pt x="16" y="5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5" name="Freeform 26"/>
              <p:cNvSpPr>
                <a:spLocks/>
              </p:cNvSpPr>
              <p:nvPr/>
            </p:nvSpPr>
            <p:spPr bwMode="auto">
              <a:xfrm>
                <a:off x="1637" y="1447"/>
                <a:ext cx="43" cy="59"/>
              </a:xfrm>
              <a:custGeom>
                <a:avLst/>
                <a:gdLst>
                  <a:gd name="T0" fmla="*/ 1 w 85"/>
                  <a:gd name="T1" fmla="*/ 0 h 120"/>
                  <a:gd name="T2" fmla="*/ 1 w 85"/>
                  <a:gd name="T3" fmla="*/ 0 h 120"/>
                  <a:gd name="T4" fmla="*/ 1 w 85"/>
                  <a:gd name="T5" fmla="*/ 0 h 120"/>
                  <a:gd name="T6" fmla="*/ 1 w 85"/>
                  <a:gd name="T7" fmla="*/ 0 h 120"/>
                  <a:gd name="T8" fmla="*/ 1 w 85"/>
                  <a:gd name="T9" fmla="*/ 0 h 120"/>
                  <a:gd name="T10" fmla="*/ 1 w 85"/>
                  <a:gd name="T11" fmla="*/ 0 h 120"/>
                  <a:gd name="T12" fmla="*/ 1 w 85"/>
                  <a:gd name="T13" fmla="*/ 0 h 120"/>
                  <a:gd name="T14" fmla="*/ 1 w 85"/>
                  <a:gd name="T15" fmla="*/ 0 h 120"/>
                  <a:gd name="T16" fmla="*/ 1 w 85"/>
                  <a:gd name="T17" fmla="*/ 0 h 120"/>
                  <a:gd name="T18" fmla="*/ 1 w 85"/>
                  <a:gd name="T19" fmla="*/ 0 h 120"/>
                  <a:gd name="T20" fmla="*/ 1 w 85"/>
                  <a:gd name="T21" fmla="*/ 0 h 120"/>
                  <a:gd name="T22" fmla="*/ 1 w 85"/>
                  <a:gd name="T23" fmla="*/ 0 h 120"/>
                  <a:gd name="T24" fmla="*/ 1 w 85"/>
                  <a:gd name="T25" fmla="*/ 0 h 120"/>
                  <a:gd name="T26" fmla="*/ 1 w 85"/>
                  <a:gd name="T27" fmla="*/ 0 h 120"/>
                  <a:gd name="T28" fmla="*/ 1 w 85"/>
                  <a:gd name="T29" fmla="*/ 0 h 120"/>
                  <a:gd name="T30" fmla="*/ 1 w 85"/>
                  <a:gd name="T31" fmla="*/ 0 h 120"/>
                  <a:gd name="T32" fmla="*/ 1 w 85"/>
                  <a:gd name="T33" fmla="*/ 0 h 120"/>
                  <a:gd name="T34" fmla="*/ 1 w 85"/>
                  <a:gd name="T35" fmla="*/ 0 h 120"/>
                  <a:gd name="T36" fmla="*/ 0 w 85"/>
                  <a:gd name="T37" fmla="*/ 0 h 120"/>
                  <a:gd name="T38" fmla="*/ 0 w 85"/>
                  <a:gd name="T39" fmla="*/ 0 h 120"/>
                  <a:gd name="T40" fmla="*/ 1 w 85"/>
                  <a:gd name="T41" fmla="*/ 0 h 12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5"/>
                  <a:gd name="T64" fmla="*/ 0 h 120"/>
                  <a:gd name="T65" fmla="*/ 85 w 85"/>
                  <a:gd name="T66" fmla="*/ 120 h 12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5" h="120">
                    <a:moveTo>
                      <a:pt x="11" y="120"/>
                    </a:moveTo>
                    <a:lnTo>
                      <a:pt x="11" y="120"/>
                    </a:lnTo>
                    <a:lnTo>
                      <a:pt x="23" y="109"/>
                    </a:lnTo>
                    <a:lnTo>
                      <a:pt x="34" y="98"/>
                    </a:lnTo>
                    <a:lnTo>
                      <a:pt x="45" y="87"/>
                    </a:lnTo>
                    <a:lnTo>
                      <a:pt x="55" y="73"/>
                    </a:lnTo>
                    <a:lnTo>
                      <a:pt x="63" y="59"/>
                    </a:lnTo>
                    <a:lnTo>
                      <a:pt x="71" y="44"/>
                    </a:lnTo>
                    <a:lnTo>
                      <a:pt x="78" y="26"/>
                    </a:lnTo>
                    <a:lnTo>
                      <a:pt x="85" y="6"/>
                    </a:lnTo>
                    <a:lnTo>
                      <a:pt x="69" y="0"/>
                    </a:lnTo>
                    <a:lnTo>
                      <a:pt x="62" y="21"/>
                    </a:lnTo>
                    <a:lnTo>
                      <a:pt x="55" y="36"/>
                    </a:lnTo>
                    <a:lnTo>
                      <a:pt x="47" y="51"/>
                    </a:lnTo>
                    <a:lnTo>
                      <a:pt x="41" y="65"/>
                    </a:lnTo>
                    <a:lnTo>
                      <a:pt x="32" y="76"/>
                    </a:lnTo>
                    <a:lnTo>
                      <a:pt x="23" y="87"/>
                    </a:lnTo>
                    <a:lnTo>
                      <a:pt x="12" y="95"/>
                    </a:lnTo>
                    <a:lnTo>
                      <a:pt x="0" y="106"/>
                    </a:lnTo>
                    <a:lnTo>
                      <a:pt x="11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6" name="Freeform 27"/>
              <p:cNvSpPr>
                <a:spLocks/>
              </p:cNvSpPr>
              <p:nvPr/>
            </p:nvSpPr>
            <p:spPr bwMode="auto">
              <a:xfrm>
                <a:off x="1517" y="1500"/>
                <a:ext cx="125" cy="30"/>
              </a:xfrm>
              <a:custGeom>
                <a:avLst/>
                <a:gdLst>
                  <a:gd name="T0" fmla="*/ 0 w 252"/>
                  <a:gd name="T1" fmla="*/ 0 h 61"/>
                  <a:gd name="T2" fmla="*/ 0 w 252"/>
                  <a:gd name="T3" fmla="*/ 0 h 61"/>
                  <a:gd name="T4" fmla="*/ 0 w 252"/>
                  <a:gd name="T5" fmla="*/ 0 h 61"/>
                  <a:gd name="T6" fmla="*/ 0 w 252"/>
                  <a:gd name="T7" fmla="*/ 0 h 61"/>
                  <a:gd name="T8" fmla="*/ 0 w 252"/>
                  <a:gd name="T9" fmla="*/ 0 h 61"/>
                  <a:gd name="T10" fmla="*/ 0 w 252"/>
                  <a:gd name="T11" fmla="*/ 0 h 61"/>
                  <a:gd name="T12" fmla="*/ 0 w 252"/>
                  <a:gd name="T13" fmla="*/ 0 h 61"/>
                  <a:gd name="T14" fmla="*/ 0 w 252"/>
                  <a:gd name="T15" fmla="*/ 0 h 61"/>
                  <a:gd name="T16" fmla="*/ 0 w 252"/>
                  <a:gd name="T17" fmla="*/ 0 h 61"/>
                  <a:gd name="T18" fmla="*/ 0 w 252"/>
                  <a:gd name="T19" fmla="*/ 0 h 61"/>
                  <a:gd name="T20" fmla="*/ 0 w 252"/>
                  <a:gd name="T21" fmla="*/ 0 h 61"/>
                  <a:gd name="T22" fmla="*/ 0 w 252"/>
                  <a:gd name="T23" fmla="*/ 0 h 61"/>
                  <a:gd name="T24" fmla="*/ 0 w 252"/>
                  <a:gd name="T25" fmla="*/ 0 h 61"/>
                  <a:gd name="T26" fmla="*/ 0 w 252"/>
                  <a:gd name="T27" fmla="*/ 0 h 61"/>
                  <a:gd name="T28" fmla="*/ 0 w 252"/>
                  <a:gd name="T29" fmla="*/ 0 h 61"/>
                  <a:gd name="T30" fmla="*/ 0 w 252"/>
                  <a:gd name="T31" fmla="*/ 0 h 61"/>
                  <a:gd name="T32" fmla="*/ 0 w 252"/>
                  <a:gd name="T33" fmla="*/ 0 h 61"/>
                  <a:gd name="T34" fmla="*/ 0 w 252"/>
                  <a:gd name="T35" fmla="*/ 0 h 61"/>
                  <a:gd name="T36" fmla="*/ 0 w 252"/>
                  <a:gd name="T37" fmla="*/ 0 h 61"/>
                  <a:gd name="T38" fmla="*/ 0 w 252"/>
                  <a:gd name="T39" fmla="*/ 0 h 61"/>
                  <a:gd name="T40" fmla="*/ 0 w 252"/>
                  <a:gd name="T41" fmla="*/ 0 h 61"/>
                  <a:gd name="T42" fmla="*/ 0 w 252"/>
                  <a:gd name="T43" fmla="*/ 0 h 61"/>
                  <a:gd name="T44" fmla="*/ 0 w 252"/>
                  <a:gd name="T45" fmla="*/ 0 h 61"/>
                  <a:gd name="T46" fmla="*/ 0 w 252"/>
                  <a:gd name="T47" fmla="*/ 0 h 61"/>
                  <a:gd name="T48" fmla="*/ 0 w 252"/>
                  <a:gd name="T49" fmla="*/ 0 h 61"/>
                  <a:gd name="T50" fmla="*/ 0 w 252"/>
                  <a:gd name="T51" fmla="*/ 0 h 61"/>
                  <a:gd name="T52" fmla="*/ 0 w 252"/>
                  <a:gd name="T53" fmla="*/ 0 h 61"/>
                  <a:gd name="T54" fmla="*/ 0 w 252"/>
                  <a:gd name="T55" fmla="*/ 0 h 61"/>
                  <a:gd name="T56" fmla="*/ 0 w 252"/>
                  <a:gd name="T57" fmla="*/ 0 h 61"/>
                  <a:gd name="T58" fmla="*/ 0 w 252"/>
                  <a:gd name="T59" fmla="*/ 0 h 61"/>
                  <a:gd name="T60" fmla="*/ 0 w 252"/>
                  <a:gd name="T61" fmla="*/ 0 h 61"/>
                  <a:gd name="T62" fmla="*/ 0 w 252"/>
                  <a:gd name="T63" fmla="*/ 0 h 61"/>
                  <a:gd name="T64" fmla="*/ 0 w 252"/>
                  <a:gd name="T65" fmla="*/ 0 h 61"/>
                  <a:gd name="T66" fmla="*/ 0 w 252"/>
                  <a:gd name="T67" fmla="*/ 0 h 61"/>
                  <a:gd name="T68" fmla="*/ 0 w 252"/>
                  <a:gd name="T69" fmla="*/ 0 h 61"/>
                  <a:gd name="T70" fmla="*/ 0 w 252"/>
                  <a:gd name="T71" fmla="*/ 0 h 61"/>
                  <a:gd name="T72" fmla="*/ 0 w 252"/>
                  <a:gd name="T73" fmla="*/ 0 h 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52"/>
                  <a:gd name="T112" fmla="*/ 0 h 61"/>
                  <a:gd name="T113" fmla="*/ 252 w 252"/>
                  <a:gd name="T114" fmla="*/ 61 h 6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52" h="61">
                    <a:moveTo>
                      <a:pt x="0" y="61"/>
                    </a:moveTo>
                    <a:lnTo>
                      <a:pt x="0" y="61"/>
                    </a:lnTo>
                    <a:lnTo>
                      <a:pt x="22" y="61"/>
                    </a:lnTo>
                    <a:lnTo>
                      <a:pt x="44" y="58"/>
                    </a:lnTo>
                    <a:lnTo>
                      <a:pt x="65" y="57"/>
                    </a:lnTo>
                    <a:lnTo>
                      <a:pt x="86" y="55"/>
                    </a:lnTo>
                    <a:lnTo>
                      <a:pt x="105" y="54"/>
                    </a:lnTo>
                    <a:lnTo>
                      <a:pt x="125" y="51"/>
                    </a:lnTo>
                    <a:lnTo>
                      <a:pt x="143" y="48"/>
                    </a:lnTo>
                    <a:lnTo>
                      <a:pt x="160" y="45"/>
                    </a:lnTo>
                    <a:lnTo>
                      <a:pt x="175" y="43"/>
                    </a:lnTo>
                    <a:lnTo>
                      <a:pt x="190" y="39"/>
                    </a:lnTo>
                    <a:lnTo>
                      <a:pt x="202" y="36"/>
                    </a:lnTo>
                    <a:lnTo>
                      <a:pt x="216" y="32"/>
                    </a:lnTo>
                    <a:lnTo>
                      <a:pt x="227" y="28"/>
                    </a:lnTo>
                    <a:lnTo>
                      <a:pt x="237" y="23"/>
                    </a:lnTo>
                    <a:lnTo>
                      <a:pt x="245" y="18"/>
                    </a:lnTo>
                    <a:lnTo>
                      <a:pt x="252" y="14"/>
                    </a:lnTo>
                    <a:lnTo>
                      <a:pt x="241" y="0"/>
                    </a:lnTo>
                    <a:lnTo>
                      <a:pt x="237" y="4"/>
                    </a:lnTo>
                    <a:lnTo>
                      <a:pt x="229" y="7"/>
                    </a:lnTo>
                    <a:lnTo>
                      <a:pt x="222" y="11"/>
                    </a:lnTo>
                    <a:lnTo>
                      <a:pt x="211" y="15"/>
                    </a:lnTo>
                    <a:lnTo>
                      <a:pt x="200" y="19"/>
                    </a:lnTo>
                    <a:lnTo>
                      <a:pt x="187" y="22"/>
                    </a:lnTo>
                    <a:lnTo>
                      <a:pt x="172" y="26"/>
                    </a:lnTo>
                    <a:lnTo>
                      <a:pt x="157" y="29"/>
                    </a:lnTo>
                    <a:lnTo>
                      <a:pt x="141" y="32"/>
                    </a:lnTo>
                    <a:lnTo>
                      <a:pt x="123" y="34"/>
                    </a:lnTo>
                    <a:lnTo>
                      <a:pt x="105" y="37"/>
                    </a:lnTo>
                    <a:lnTo>
                      <a:pt x="86" y="39"/>
                    </a:lnTo>
                    <a:lnTo>
                      <a:pt x="65" y="40"/>
                    </a:lnTo>
                    <a:lnTo>
                      <a:pt x="44" y="41"/>
                    </a:lnTo>
                    <a:lnTo>
                      <a:pt x="22" y="41"/>
                    </a:lnTo>
                    <a:lnTo>
                      <a:pt x="0" y="4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7" name="Freeform 28"/>
              <p:cNvSpPr>
                <a:spLocks/>
              </p:cNvSpPr>
              <p:nvPr/>
            </p:nvSpPr>
            <p:spPr bwMode="auto">
              <a:xfrm>
                <a:off x="1389" y="1497"/>
                <a:ext cx="128" cy="33"/>
              </a:xfrm>
              <a:custGeom>
                <a:avLst/>
                <a:gdLst>
                  <a:gd name="T0" fmla="*/ 0 w 255"/>
                  <a:gd name="T1" fmla="*/ 1 h 65"/>
                  <a:gd name="T2" fmla="*/ 0 w 255"/>
                  <a:gd name="T3" fmla="*/ 1 h 65"/>
                  <a:gd name="T4" fmla="*/ 1 w 255"/>
                  <a:gd name="T5" fmla="*/ 1 h 65"/>
                  <a:gd name="T6" fmla="*/ 1 w 255"/>
                  <a:gd name="T7" fmla="*/ 1 h 65"/>
                  <a:gd name="T8" fmla="*/ 1 w 255"/>
                  <a:gd name="T9" fmla="*/ 1 h 65"/>
                  <a:gd name="T10" fmla="*/ 1 w 255"/>
                  <a:gd name="T11" fmla="*/ 1 h 65"/>
                  <a:gd name="T12" fmla="*/ 1 w 255"/>
                  <a:gd name="T13" fmla="*/ 1 h 65"/>
                  <a:gd name="T14" fmla="*/ 1 w 255"/>
                  <a:gd name="T15" fmla="*/ 1 h 65"/>
                  <a:gd name="T16" fmla="*/ 1 w 255"/>
                  <a:gd name="T17" fmla="*/ 1 h 65"/>
                  <a:gd name="T18" fmla="*/ 1 w 255"/>
                  <a:gd name="T19" fmla="*/ 1 h 65"/>
                  <a:gd name="T20" fmla="*/ 1 w 255"/>
                  <a:gd name="T21" fmla="*/ 1 h 65"/>
                  <a:gd name="T22" fmla="*/ 1 w 255"/>
                  <a:gd name="T23" fmla="*/ 1 h 65"/>
                  <a:gd name="T24" fmla="*/ 1 w 255"/>
                  <a:gd name="T25" fmla="*/ 1 h 65"/>
                  <a:gd name="T26" fmla="*/ 1 w 255"/>
                  <a:gd name="T27" fmla="*/ 1 h 65"/>
                  <a:gd name="T28" fmla="*/ 1 w 255"/>
                  <a:gd name="T29" fmla="*/ 1 h 65"/>
                  <a:gd name="T30" fmla="*/ 1 w 255"/>
                  <a:gd name="T31" fmla="*/ 1 h 65"/>
                  <a:gd name="T32" fmla="*/ 1 w 255"/>
                  <a:gd name="T33" fmla="*/ 1 h 65"/>
                  <a:gd name="T34" fmla="*/ 1 w 255"/>
                  <a:gd name="T35" fmla="*/ 1 h 65"/>
                  <a:gd name="T36" fmla="*/ 1 w 255"/>
                  <a:gd name="T37" fmla="*/ 1 h 65"/>
                  <a:gd name="T38" fmla="*/ 1 w 255"/>
                  <a:gd name="T39" fmla="*/ 1 h 65"/>
                  <a:gd name="T40" fmla="*/ 1 w 255"/>
                  <a:gd name="T41" fmla="*/ 1 h 65"/>
                  <a:gd name="T42" fmla="*/ 1 w 255"/>
                  <a:gd name="T43" fmla="*/ 1 h 65"/>
                  <a:gd name="T44" fmla="*/ 1 w 255"/>
                  <a:gd name="T45" fmla="*/ 1 h 65"/>
                  <a:gd name="T46" fmla="*/ 1 w 255"/>
                  <a:gd name="T47" fmla="*/ 1 h 65"/>
                  <a:gd name="T48" fmla="*/ 1 w 255"/>
                  <a:gd name="T49" fmla="*/ 1 h 65"/>
                  <a:gd name="T50" fmla="*/ 1 w 255"/>
                  <a:gd name="T51" fmla="*/ 1 h 65"/>
                  <a:gd name="T52" fmla="*/ 1 w 255"/>
                  <a:gd name="T53" fmla="*/ 1 h 65"/>
                  <a:gd name="T54" fmla="*/ 1 w 255"/>
                  <a:gd name="T55" fmla="*/ 1 h 65"/>
                  <a:gd name="T56" fmla="*/ 1 w 255"/>
                  <a:gd name="T57" fmla="*/ 1 h 65"/>
                  <a:gd name="T58" fmla="*/ 1 w 255"/>
                  <a:gd name="T59" fmla="*/ 1 h 65"/>
                  <a:gd name="T60" fmla="*/ 1 w 255"/>
                  <a:gd name="T61" fmla="*/ 1 h 65"/>
                  <a:gd name="T62" fmla="*/ 1 w 255"/>
                  <a:gd name="T63" fmla="*/ 1 h 65"/>
                  <a:gd name="T64" fmla="*/ 1 w 255"/>
                  <a:gd name="T65" fmla="*/ 1 h 65"/>
                  <a:gd name="T66" fmla="*/ 1 w 255"/>
                  <a:gd name="T67" fmla="*/ 1 h 65"/>
                  <a:gd name="T68" fmla="*/ 1 w 255"/>
                  <a:gd name="T69" fmla="*/ 0 h 65"/>
                  <a:gd name="T70" fmla="*/ 1 w 255"/>
                  <a:gd name="T71" fmla="*/ 0 h 65"/>
                  <a:gd name="T72" fmla="*/ 0 w 255"/>
                  <a:gd name="T73" fmla="*/ 1 h 6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55"/>
                  <a:gd name="T112" fmla="*/ 0 h 65"/>
                  <a:gd name="T113" fmla="*/ 255 w 255"/>
                  <a:gd name="T114" fmla="*/ 65 h 6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55" h="65">
                    <a:moveTo>
                      <a:pt x="0" y="11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2" y="21"/>
                    </a:lnTo>
                    <a:lnTo>
                      <a:pt x="22" y="26"/>
                    </a:lnTo>
                    <a:lnTo>
                      <a:pt x="31" y="30"/>
                    </a:lnTo>
                    <a:lnTo>
                      <a:pt x="42" y="34"/>
                    </a:lnTo>
                    <a:lnTo>
                      <a:pt x="55" y="38"/>
                    </a:lnTo>
                    <a:lnTo>
                      <a:pt x="70" y="43"/>
                    </a:lnTo>
                    <a:lnTo>
                      <a:pt x="85" y="47"/>
                    </a:lnTo>
                    <a:lnTo>
                      <a:pt x="101" y="51"/>
                    </a:lnTo>
                    <a:lnTo>
                      <a:pt x="119" y="54"/>
                    </a:lnTo>
                    <a:lnTo>
                      <a:pt x="140" y="56"/>
                    </a:lnTo>
                    <a:lnTo>
                      <a:pt x="161" y="59"/>
                    </a:lnTo>
                    <a:lnTo>
                      <a:pt x="183" y="61"/>
                    </a:lnTo>
                    <a:lnTo>
                      <a:pt x="206" y="62"/>
                    </a:lnTo>
                    <a:lnTo>
                      <a:pt x="229" y="65"/>
                    </a:lnTo>
                    <a:lnTo>
                      <a:pt x="255" y="65"/>
                    </a:lnTo>
                    <a:lnTo>
                      <a:pt x="255" y="45"/>
                    </a:lnTo>
                    <a:lnTo>
                      <a:pt x="229" y="45"/>
                    </a:lnTo>
                    <a:lnTo>
                      <a:pt x="206" y="45"/>
                    </a:lnTo>
                    <a:lnTo>
                      <a:pt x="183" y="44"/>
                    </a:lnTo>
                    <a:lnTo>
                      <a:pt x="161" y="43"/>
                    </a:lnTo>
                    <a:lnTo>
                      <a:pt x="140" y="40"/>
                    </a:lnTo>
                    <a:lnTo>
                      <a:pt x="122" y="37"/>
                    </a:lnTo>
                    <a:lnTo>
                      <a:pt x="104" y="34"/>
                    </a:lnTo>
                    <a:lnTo>
                      <a:pt x="88" y="30"/>
                    </a:lnTo>
                    <a:lnTo>
                      <a:pt x="73" y="26"/>
                    </a:lnTo>
                    <a:lnTo>
                      <a:pt x="60" y="22"/>
                    </a:lnTo>
                    <a:lnTo>
                      <a:pt x="48" y="18"/>
                    </a:lnTo>
                    <a:lnTo>
                      <a:pt x="37" y="14"/>
                    </a:lnTo>
                    <a:lnTo>
                      <a:pt x="27" y="10"/>
                    </a:lnTo>
                    <a:lnTo>
                      <a:pt x="20" y="7"/>
                    </a:lnTo>
                    <a:lnTo>
                      <a:pt x="16" y="3"/>
                    </a:lnTo>
                    <a:lnTo>
                      <a:pt x="11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8" name="Freeform 29"/>
              <p:cNvSpPr>
                <a:spLocks/>
              </p:cNvSpPr>
              <p:nvPr/>
            </p:nvSpPr>
            <p:spPr bwMode="auto">
              <a:xfrm>
                <a:off x="1353" y="1447"/>
                <a:ext cx="41" cy="56"/>
              </a:xfrm>
              <a:custGeom>
                <a:avLst/>
                <a:gdLst>
                  <a:gd name="T0" fmla="*/ 0 w 83"/>
                  <a:gd name="T1" fmla="*/ 0 h 113"/>
                  <a:gd name="T2" fmla="*/ 0 w 83"/>
                  <a:gd name="T3" fmla="*/ 0 h 113"/>
                  <a:gd name="T4" fmla="*/ 0 w 83"/>
                  <a:gd name="T5" fmla="*/ 0 h 113"/>
                  <a:gd name="T6" fmla="*/ 0 w 83"/>
                  <a:gd name="T7" fmla="*/ 0 h 113"/>
                  <a:gd name="T8" fmla="*/ 0 w 83"/>
                  <a:gd name="T9" fmla="*/ 0 h 113"/>
                  <a:gd name="T10" fmla="*/ 0 w 83"/>
                  <a:gd name="T11" fmla="*/ 0 h 113"/>
                  <a:gd name="T12" fmla="*/ 0 w 83"/>
                  <a:gd name="T13" fmla="*/ 0 h 113"/>
                  <a:gd name="T14" fmla="*/ 0 w 83"/>
                  <a:gd name="T15" fmla="*/ 0 h 113"/>
                  <a:gd name="T16" fmla="*/ 0 w 83"/>
                  <a:gd name="T17" fmla="*/ 0 h 113"/>
                  <a:gd name="T18" fmla="*/ 0 w 83"/>
                  <a:gd name="T19" fmla="*/ 0 h 113"/>
                  <a:gd name="T20" fmla="*/ 0 w 83"/>
                  <a:gd name="T21" fmla="*/ 0 h 113"/>
                  <a:gd name="T22" fmla="*/ 0 w 83"/>
                  <a:gd name="T23" fmla="*/ 0 h 113"/>
                  <a:gd name="T24" fmla="*/ 0 w 83"/>
                  <a:gd name="T25" fmla="*/ 0 h 113"/>
                  <a:gd name="T26" fmla="*/ 0 w 83"/>
                  <a:gd name="T27" fmla="*/ 0 h 113"/>
                  <a:gd name="T28" fmla="*/ 0 w 83"/>
                  <a:gd name="T29" fmla="*/ 0 h 113"/>
                  <a:gd name="T30" fmla="*/ 0 w 83"/>
                  <a:gd name="T31" fmla="*/ 0 h 113"/>
                  <a:gd name="T32" fmla="*/ 0 w 83"/>
                  <a:gd name="T33" fmla="*/ 0 h 113"/>
                  <a:gd name="T34" fmla="*/ 0 w 83"/>
                  <a:gd name="T35" fmla="*/ 0 h 113"/>
                  <a:gd name="T36" fmla="*/ 0 w 83"/>
                  <a:gd name="T37" fmla="*/ 0 h 113"/>
                  <a:gd name="T38" fmla="*/ 0 w 83"/>
                  <a:gd name="T39" fmla="*/ 0 h 113"/>
                  <a:gd name="T40" fmla="*/ 0 w 83"/>
                  <a:gd name="T41" fmla="*/ 0 h 1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3"/>
                  <a:gd name="T64" fmla="*/ 0 h 113"/>
                  <a:gd name="T65" fmla="*/ 83 w 83"/>
                  <a:gd name="T66" fmla="*/ 113 h 1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3" h="113">
                    <a:moveTo>
                      <a:pt x="0" y="6"/>
                    </a:moveTo>
                    <a:lnTo>
                      <a:pt x="0" y="6"/>
                    </a:lnTo>
                    <a:lnTo>
                      <a:pt x="7" y="25"/>
                    </a:lnTo>
                    <a:lnTo>
                      <a:pt x="14" y="41"/>
                    </a:lnTo>
                    <a:lnTo>
                      <a:pt x="21" y="57"/>
                    </a:lnTo>
                    <a:lnTo>
                      <a:pt x="29" y="68"/>
                    </a:lnTo>
                    <a:lnTo>
                      <a:pt x="37" y="80"/>
                    </a:lnTo>
                    <a:lnTo>
                      <a:pt x="48" y="90"/>
                    </a:lnTo>
                    <a:lnTo>
                      <a:pt x="59" y="101"/>
                    </a:lnTo>
                    <a:lnTo>
                      <a:pt x="72" y="113"/>
                    </a:lnTo>
                    <a:lnTo>
                      <a:pt x="83" y="102"/>
                    </a:lnTo>
                    <a:lnTo>
                      <a:pt x="70" y="90"/>
                    </a:lnTo>
                    <a:lnTo>
                      <a:pt x="59" y="79"/>
                    </a:lnTo>
                    <a:lnTo>
                      <a:pt x="51" y="69"/>
                    </a:lnTo>
                    <a:lnTo>
                      <a:pt x="43" y="59"/>
                    </a:lnTo>
                    <a:lnTo>
                      <a:pt x="37" y="48"/>
                    </a:lnTo>
                    <a:lnTo>
                      <a:pt x="30" y="36"/>
                    </a:lnTo>
                    <a:lnTo>
                      <a:pt x="24" y="19"/>
                    </a:lnTo>
                    <a:lnTo>
                      <a:pt x="17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89" name="Freeform 30"/>
              <p:cNvSpPr>
                <a:spLocks/>
              </p:cNvSpPr>
              <p:nvPr/>
            </p:nvSpPr>
            <p:spPr bwMode="auto">
              <a:xfrm>
                <a:off x="1344" y="1152"/>
                <a:ext cx="17" cy="297"/>
              </a:xfrm>
              <a:custGeom>
                <a:avLst/>
                <a:gdLst>
                  <a:gd name="T0" fmla="*/ 0 w 35"/>
                  <a:gd name="T1" fmla="*/ 0 h 596"/>
                  <a:gd name="T2" fmla="*/ 0 w 35"/>
                  <a:gd name="T3" fmla="*/ 0 h 596"/>
                  <a:gd name="T4" fmla="*/ 0 w 35"/>
                  <a:gd name="T5" fmla="*/ 0 h 596"/>
                  <a:gd name="T6" fmla="*/ 0 w 35"/>
                  <a:gd name="T7" fmla="*/ 0 h 596"/>
                  <a:gd name="T8" fmla="*/ 0 w 35"/>
                  <a:gd name="T9" fmla="*/ 0 h 596"/>
                  <a:gd name="T10" fmla="*/ 0 w 35"/>
                  <a:gd name="T11" fmla="*/ 1 h 596"/>
                  <a:gd name="T12" fmla="*/ 0 w 35"/>
                  <a:gd name="T13" fmla="*/ 1 h 596"/>
                  <a:gd name="T14" fmla="*/ 0 w 35"/>
                  <a:gd name="T15" fmla="*/ 0 h 596"/>
                  <a:gd name="T16" fmla="*/ 0 w 35"/>
                  <a:gd name="T17" fmla="*/ 0 h 596"/>
                  <a:gd name="T18" fmla="*/ 0 w 35"/>
                  <a:gd name="T19" fmla="*/ 0 h 596"/>
                  <a:gd name="T20" fmla="*/ 0 w 35"/>
                  <a:gd name="T21" fmla="*/ 0 h 596"/>
                  <a:gd name="T22" fmla="*/ 0 w 35"/>
                  <a:gd name="T23" fmla="*/ 0 h 596"/>
                  <a:gd name="T24" fmla="*/ 0 w 35"/>
                  <a:gd name="T25" fmla="*/ 0 h 5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5"/>
                  <a:gd name="T40" fmla="*/ 0 h 596"/>
                  <a:gd name="T41" fmla="*/ 35 w 35"/>
                  <a:gd name="T42" fmla="*/ 596 h 5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5" h="596">
                    <a:moveTo>
                      <a:pt x="18" y="0"/>
                    </a:moveTo>
                    <a:lnTo>
                      <a:pt x="18" y="0"/>
                    </a:lnTo>
                    <a:lnTo>
                      <a:pt x="10" y="107"/>
                    </a:lnTo>
                    <a:lnTo>
                      <a:pt x="2" y="279"/>
                    </a:lnTo>
                    <a:lnTo>
                      <a:pt x="0" y="460"/>
                    </a:lnTo>
                    <a:lnTo>
                      <a:pt x="18" y="596"/>
                    </a:lnTo>
                    <a:lnTo>
                      <a:pt x="35" y="590"/>
                    </a:lnTo>
                    <a:lnTo>
                      <a:pt x="17" y="460"/>
                    </a:lnTo>
                    <a:lnTo>
                      <a:pt x="18" y="279"/>
                    </a:lnTo>
                    <a:lnTo>
                      <a:pt x="26" y="107"/>
                    </a:lnTo>
                    <a:lnTo>
                      <a:pt x="35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0" name="Freeform 31"/>
              <p:cNvSpPr>
                <a:spLocks/>
              </p:cNvSpPr>
              <p:nvPr/>
            </p:nvSpPr>
            <p:spPr bwMode="auto">
              <a:xfrm>
                <a:off x="1353" y="1006"/>
                <a:ext cx="74" cy="146"/>
              </a:xfrm>
              <a:custGeom>
                <a:avLst/>
                <a:gdLst>
                  <a:gd name="T0" fmla="*/ 1 w 147"/>
                  <a:gd name="T1" fmla="*/ 1 h 290"/>
                  <a:gd name="T2" fmla="*/ 1 w 147"/>
                  <a:gd name="T3" fmla="*/ 0 h 290"/>
                  <a:gd name="T4" fmla="*/ 1 w 147"/>
                  <a:gd name="T5" fmla="*/ 1 h 290"/>
                  <a:gd name="T6" fmla="*/ 1 w 147"/>
                  <a:gd name="T7" fmla="*/ 1 h 290"/>
                  <a:gd name="T8" fmla="*/ 1 w 147"/>
                  <a:gd name="T9" fmla="*/ 1 h 290"/>
                  <a:gd name="T10" fmla="*/ 1 w 147"/>
                  <a:gd name="T11" fmla="*/ 1 h 290"/>
                  <a:gd name="T12" fmla="*/ 1 w 147"/>
                  <a:gd name="T13" fmla="*/ 1 h 290"/>
                  <a:gd name="T14" fmla="*/ 1 w 147"/>
                  <a:gd name="T15" fmla="*/ 1 h 290"/>
                  <a:gd name="T16" fmla="*/ 1 w 147"/>
                  <a:gd name="T17" fmla="*/ 1 h 290"/>
                  <a:gd name="T18" fmla="*/ 0 w 147"/>
                  <a:gd name="T19" fmla="*/ 1 h 290"/>
                  <a:gd name="T20" fmla="*/ 1 w 147"/>
                  <a:gd name="T21" fmla="*/ 1 h 290"/>
                  <a:gd name="T22" fmla="*/ 1 w 147"/>
                  <a:gd name="T23" fmla="*/ 1 h 290"/>
                  <a:gd name="T24" fmla="*/ 1 w 147"/>
                  <a:gd name="T25" fmla="*/ 1 h 290"/>
                  <a:gd name="T26" fmla="*/ 1 w 147"/>
                  <a:gd name="T27" fmla="*/ 1 h 290"/>
                  <a:gd name="T28" fmla="*/ 1 w 147"/>
                  <a:gd name="T29" fmla="*/ 1 h 290"/>
                  <a:gd name="T30" fmla="*/ 1 w 147"/>
                  <a:gd name="T31" fmla="*/ 1 h 290"/>
                  <a:gd name="T32" fmla="*/ 1 w 147"/>
                  <a:gd name="T33" fmla="*/ 1 h 290"/>
                  <a:gd name="T34" fmla="*/ 1 w 147"/>
                  <a:gd name="T35" fmla="*/ 1 h 290"/>
                  <a:gd name="T36" fmla="*/ 1 w 147"/>
                  <a:gd name="T37" fmla="*/ 1 h 290"/>
                  <a:gd name="T38" fmla="*/ 1 w 147"/>
                  <a:gd name="T39" fmla="*/ 1 h 290"/>
                  <a:gd name="T40" fmla="*/ 1 w 147"/>
                  <a:gd name="T41" fmla="*/ 1 h 29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7"/>
                  <a:gd name="T64" fmla="*/ 0 h 290"/>
                  <a:gd name="T65" fmla="*/ 147 w 147"/>
                  <a:gd name="T66" fmla="*/ 290 h 29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7" h="290">
                    <a:moveTo>
                      <a:pt x="131" y="1"/>
                    </a:moveTo>
                    <a:lnTo>
                      <a:pt x="131" y="0"/>
                    </a:lnTo>
                    <a:lnTo>
                      <a:pt x="110" y="41"/>
                    </a:lnTo>
                    <a:lnTo>
                      <a:pt x="88" y="81"/>
                    </a:lnTo>
                    <a:lnTo>
                      <a:pt x="68" y="120"/>
                    </a:lnTo>
                    <a:lnTo>
                      <a:pt x="47" y="155"/>
                    </a:lnTo>
                    <a:lnTo>
                      <a:pt x="30" y="192"/>
                    </a:lnTo>
                    <a:lnTo>
                      <a:pt x="15" y="225"/>
                    </a:lnTo>
                    <a:lnTo>
                      <a:pt x="6" y="258"/>
                    </a:lnTo>
                    <a:lnTo>
                      <a:pt x="0" y="290"/>
                    </a:lnTo>
                    <a:lnTo>
                      <a:pt x="17" y="290"/>
                    </a:lnTo>
                    <a:lnTo>
                      <a:pt x="22" y="261"/>
                    </a:lnTo>
                    <a:lnTo>
                      <a:pt x="32" y="231"/>
                    </a:lnTo>
                    <a:lnTo>
                      <a:pt x="47" y="198"/>
                    </a:lnTo>
                    <a:lnTo>
                      <a:pt x="63" y="164"/>
                    </a:lnTo>
                    <a:lnTo>
                      <a:pt x="84" y="128"/>
                    </a:lnTo>
                    <a:lnTo>
                      <a:pt x="105" y="89"/>
                    </a:lnTo>
                    <a:lnTo>
                      <a:pt x="127" y="49"/>
                    </a:lnTo>
                    <a:lnTo>
                      <a:pt x="147" y="8"/>
                    </a:lnTo>
                    <a:lnTo>
                      <a:pt x="147" y="7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1" name="Freeform 32"/>
              <p:cNvSpPr>
                <a:spLocks/>
              </p:cNvSpPr>
              <p:nvPr/>
            </p:nvSpPr>
            <p:spPr bwMode="auto">
              <a:xfrm>
                <a:off x="1418" y="802"/>
                <a:ext cx="29" cy="208"/>
              </a:xfrm>
              <a:custGeom>
                <a:avLst/>
                <a:gdLst>
                  <a:gd name="T0" fmla="*/ 1 w 56"/>
                  <a:gd name="T1" fmla="*/ 0 h 416"/>
                  <a:gd name="T2" fmla="*/ 1 w 56"/>
                  <a:gd name="T3" fmla="*/ 1 h 416"/>
                  <a:gd name="T4" fmla="*/ 1 w 56"/>
                  <a:gd name="T5" fmla="*/ 1 h 416"/>
                  <a:gd name="T6" fmla="*/ 1 w 56"/>
                  <a:gd name="T7" fmla="*/ 1 h 416"/>
                  <a:gd name="T8" fmla="*/ 1 w 56"/>
                  <a:gd name="T9" fmla="*/ 1 h 416"/>
                  <a:gd name="T10" fmla="*/ 1 w 56"/>
                  <a:gd name="T11" fmla="*/ 1 h 416"/>
                  <a:gd name="T12" fmla="*/ 1 w 56"/>
                  <a:gd name="T13" fmla="*/ 1 h 416"/>
                  <a:gd name="T14" fmla="*/ 1 w 56"/>
                  <a:gd name="T15" fmla="*/ 1 h 416"/>
                  <a:gd name="T16" fmla="*/ 1 w 56"/>
                  <a:gd name="T17" fmla="*/ 1 h 416"/>
                  <a:gd name="T18" fmla="*/ 0 w 56"/>
                  <a:gd name="T19" fmla="*/ 1 h 416"/>
                  <a:gd name="T20" fmla="*/ 1 w 56"/>
                  <a:gd name="T21" fmla="*/ 1 h 416"/>
                  <a:gd name="T22" fmla="*/ 1 w 56"/>
                  <a:gd name="T23" fmla="*/ 1 h 416"/>
                  <a:gd name="T24" fmla="*/ 1 w 56"/>
                  <a:gd name="T25" fmla="*/ 1 h 416"/>
                  <a:gd name="T26" fmla="*/ 1 w 56"/>
                  <a:gd name="T27" fmla="*/ 1 h 416"/>
                  <a:gd name="T28" fmla="*/ 1 w 56"/>
                  <a:gd name="T29" fmla="*/ 1 h 416"/>
                  <a:gd name="T30" fmla="*/ 1 w 56"/>
                  <a:gd name="T31" fmla="*/ 1 h 416"/>
                  <a:gd name="T32" fmla="*/ 1 w 56"/>
                  <a:gd name="T33" fmla="*/ 1 h 416"/>
                  <a:gd name="T34" fmla="*/ 1 w 56"/>
                  <a:gd name="T35" fmla="*/ 1 h 416"/>
                  <a:gd name="T36" fmla="*/ 1 w 56"/>
                  <a:gd name="T37" fmla="*/ 1 h 416"/>
                  <a:gd name="T38" fmla="*/ 1 w 56"/>
                  <a:gd name="T39" fmla="*/ 1 h 416"/>
                  <a:gd name="T40" fmla="*/ 1 w 56"/>
                  <a:gd name="T41" fmla="*/ 1 h 416"/>
                  <a:gd name="T42" fmla="*/ 1 w 56"/>
                  <a:gd name="T43" fmla="*/ 1 h 416"/>
                  <a:gd name="T44" fmla="*/ 1 w 56"/>
                  <a:gd name="T45" fmla="*/ 0 h 416"/>
                  <a:gd name="T46" fmla="*/ 1 w 56"/>
                  <a:gd name="T47" fmla="*/ 1 h 416"/>
                  <a:gd name="T48" fmla="*/ 1 w 56"/>
                  <a:gd name="T49" fmla="*/ 1 h 416"/>
                  <a:gd name="T50" fmla="*/ 1 w 56"/>
                  <a:gd name="T51" fmla="*/ 0 h 4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416"/>
                  <a:gd name="T80" fmla="*/ 56 w 56"/>
                  <a:gd name="T81" fmla="*/ 416 h 4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416">
                    <a:moveTo>
                      <a:pt x="34" y="0"/>
                    </a:moveTo>
                    <a:lnTo>
                      <a:pt x="23" y="10"/>
                    </a:lnTo>
                    <a:lnTo>
                      <a:pt x="30" y="42"/>
                    </a:lnTo>
                    <a:lnTo>
                      <a:pt x="34" y="84"/>
                    </a:lnTo>
                    <a:lnTo>
                      <a:pt x="38" y="136"/>
                    </a:lnTo>
                    <a:lnTo>
                      <a:pt x="37" y="194"/>
                    </a:lnTo>
                    <a:lnTo>
                      <a:pt x="36" y="253"/>
                    </a:lnTo>
                    <a:lnTo>
                      <a:pt x="29" y="310"/>
                    </a:lnTo>
                    <a:lnTo>
                      <a:pt x="16" y="365"/>
                    </a:lnTo>
                    <a:lnTo>
                      <a:pt x="0" y="410"/>
                    </a:lnTo>
                    <a:lnTo>
                      <a:pt x="16" y="416"/>
                    </a:lnTo>
                    <a:lnTo>
                      <a:pt x="33" y="368"/>
                    </a:lnTo>
                    <a:lnTo>
                      <a:pt x="45" y="313"/>
                    </a:lnTo>
                    <a:lnTo>
                      <a:pt x="52" y="253"/>
                    </a:lnTo>
                    <a:lnTo>
                      <a:pt x="56" y="194"/>
                    </a:lnTo>
                    <a:lnTo>
                      <a:pt x="55" y="136"/>
                    </a:lnTo>
                    <a:lnTo>
                      <a:pt x="51" y="84"/>
                    </a:lnTo>
                    <a:lnTo>
                      <a:pt x="47" y="42"/>
                    </a:lnTo>
                    <a:lnTo>
                      <a:pt x="40" y="7"/>
                    </a:lnTo>
                    <a:lnTo>
                      <a:pt x="29" y="17"/>
                    </a:lnTo>
                    <a:lnTo>
                      <a:pt x="40" y="7"/>
                    </a:lnTo>
                    <a:lnTo>
                      <a:pt x="37" y="2"/>
                    </a:lnTo>
                    <a:lnTo>
                      <a:pt x="30" y="0"/>
                    </a:lnTo>
                    <a:lnTo>
                      <a:pt x="25" y="3"/>
                    </a:lnTo>
                    <a:lnTo>
                      <a:pt x="23" y="1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2" name="Freeform 33"/>
              <p:cNvSpPr>
                <a:spLocks/>
              </p:cNvSpPr>
              <p:nvPr/>
            </p:nvSpPr>
            <p:spPr bwMode="auto">
              <a:xfrm>
                <a:off x="1433" y="802"/>
                <a:ext cx="84" cy="20"/>
              </a:xfrm>
              <a:custGeom>
                <a:avLst/>
                <a:gdLst>
                  <a:gd name="T0" fmla="*/ 1 w 167"/>
                  <a:gd name="T1" fmla="*/ 1 h 40"/>
                  <a:gd name="T2" fmla="*/ 1 w 167"/>
                  <a:gd name="T3" fmla="*/ 1 h 40"/>
                  <a:gd name="T4" fmla="*/ 1 w 167"/>
                  <a:gd name="T5" fmla="*/ 1 h 40"/>
                  <a:gd name="T6" fmla="*/ 1 w 167"/>
                  <a:gd name="T7" fmla="*/ 1 h 40"/>
                  <a:gd name="T8" fmla="*/ 1 w 167"/>
                  <a:gd name="T9" fmla="*/ 1 h 40"/>
                  <a:gd name="T10" fmla="*/ 1 w 167"/>
                  <a:gd name="T11" fmla="*/ 1 h 40"/>
                  <a:gd name="T12" fmla="*/ 1 w 167"/>
                  <a:gd name="T13" fmla="*/ 1 h 40"/>
                  <a:gd name="T14" fmla="*/ 1 w 167"/>
                  <a:gd name="T15" fmla="*/ 1 h 40"/>
                  <a:gd name="T16" fmla="*/ 1 w 167"/>
                  <a:gd name="T17" fmla="*/ 1 h 40"/>
                  <a:gd name="T18" fmla="*/ 1 w 167"/>
                  <a:gd name="T19" fmla="*/ 0 h 40"/>
                  <a:gd name="T20" fmla="*/ 0 w 167"/>
                  <a:gd name="T21" fmla="*/ 1 h 40"/>
                  <a:gd name="T22" fmla="*/ 1 w 167"/>
                  <a:gd name="T23" fmla="*/ 1 h 40"/>
                  <a:gd name="T24" fmla="*/ 1 w 167"/>
                  <a:gd name="T25" fmla="*/ 1 h 40"/>
                  <a:gd name="T26" fmla="*/ 1 w 167"/>
                  <a:gd name="T27" fmla="*/ 1 h 40"/>
                  <a:gd name="T28" fmla="*/ 1 w 167"/>
                  <a:gd name="T29" fmla="*/ 1 h 40"/>
                  <a:gd name="T30" fmla="*/ 1 w 167"/>
                  <a:gd name="T31" fmla="*/ 1 h 40"/>
                  <a:gd name="T32" fmla="*/ 1 w 167"/>
                  <a:gd name="T33" fmla="*/ 1 h 40"/>
                  <a:gd name="T34" fmla="*/ 1 w 167"/>
                  <a:gd name="T35" fmla="*/ 1 h 40"/>
                  <a:gd name="T36" fmla="*/ 1 w 167"/>
                  <a:gd name="T37" fmla="*/ 1 h 40"/>
                  <a:gd name="T38" fmla="*/ 1 w 167"/>
                  <a:gd name="T39" fmla="*/ 1 h 40"/>
                  <a:gd name="T40" fmla="*/ 1 w 167"/>
                  <a:gd name="T41" fmla="*/ 1 h 4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7"/>
                  <a:gd name="T64" fmla="*/ 0 h 40"/>
                  <a:gd name="T65" fmla="*/ 167 w 167"/>
                  <a:gd name="T66" fmla="*/ 40 h 4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7" h="40">
                    <a:moveTo>
                      <a:pt x="167" y="21"/>
                    </a:moveTo>
                    <a:lnTo>
                      <a:pt x="167" y="21"/>
                    </a:lnTo>
                    <a:lnTo>
                      <a:pt x="141" y="21"/>
                    </a:lnTo>
                    <a:lnTo>
                      <a:pt x="118" y="21"/>
                    </a:lnTo>
                    <a:lnTo>
                      <a:pt x="95" y="20"/>
                    </a:lnTo>
                    <a:lnTo>
                      <a:pt x="74" y="17"/>
                    </a:lnTo>
                    <a:lnTo>
                      <a:pt x="53" y="14"/>
                    </a:lnTo>
                    <a:lnTo>
                      <a:pt x="37" y="11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15" y="22"/>
                    </a:lnTo>
                    <a:lnTo>
                      <a:pt x="34" y="28"/>
                    </a:lnTo>
                    <a:lnTo>
                      <a:pt x="53" y="31"/>
                    </a:lnTo>
                    <a:lnTo>
                      <a:pt x="74" y="33"/>
                    </a:lnTo>
                    <a:lnTo>
                      <a:pt x="95" y="36"/>
                    </a:lnTo>
                    <a:lnTo>
                      <a:pt x="118" y="37"/>
                    </a:lnTo>
                    <a:lnTo>
                      <a:pt x="141" y="40"/>
                    </a:lnTo>
                    <a:lnTo>
                      <a:pt x="167" y="40"/>
                    </a:lnTo>
                    <a:lnTo>
                      <a:pt x="16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3" name="Freeform 34"/>
              <p:cNvSpPr>
                <a:spLocks/>
              </p:cNvSpPr>
              <p:nvPr/>
            </p:nvSpPr>
            <p:spPr bwMode="auto">
              <a:xfrm>
                <a:off x="1517" y="801"/>
                <a:ext cx="84" cy="21"/>
              </a:xfrm>
              <a:custGeom>
                <a:avLst/>
                <a:gdLst>
                  <a:gd name="T0" fmla="*/ 0 w 169"/>
                  <a:gd name="T1" fmla="*/ 1 h 41"/>
                  <a:gd name="T2" fmla="*/ 0 w 169"/>
                  <a:gd name="T3" fmla="*/ 0 h 41"/>
                  <a:gd name="T4" fmla="*/ 0 w 169"/>
                  <a:gd name="T5" fmla="*/ 1 h 41"/>
                  <a:gd name="T6" fmla="*/ 0 w 169"/>
                  <a:gd name="T7" fmla="*/ 1 h 41"/>
                  <a:gd name="T8" fmla="*/ 0 w 169"/>
                  <a:gd name="T9" fmla="*/ 1 h 41"/>
                  <a:gd name="T10" fmla="*/ 0 w 169"/>
                  <a:gd name="T11" fmla="*/ 1 h 41"/>
                  <a:gd name="T12" fmla="*/ 0 w 169"/>
                  <a:gd name="T13" fmla="*/ 1 h 41"/>
                  <a:gd name="T14" fmla="*/ 0 w 169"/>
                  <a:gd name="T15" fmla="*/ 1 h 41"/>
                  <a:gd name="T16" fmla="*/ 0 w 169"/>
                  <a:gd name="T17" fmla="*/ 1 h 41"/>
                  <a:gd name="T18" fmla="*/ 0 w 169"/>
                  <a:gd name="T19" fmla="*/ 1 h 41"/>
                  <a:gd name="T20" fmla="*/ 0 w 169"/>
                  <a:gd name="T21" fmla="*/ 1 h 41"/>
                  <a:gd name="T22" fmla="*/ 0 w 169"/>
                  <a:gd name="T23" fmla="*/ 1 h 41"/>
                  <a:gd name="T24" fmla="*/ 0 w 169"/>
                  <a:gd name="T25" fmla="*/ 1 h 41"/>
                  <a:gd name="T26" fmla="*/ 0 w 169"/>
                  <a:gd name="T27" fmla="*/ 1 h 41"/>
                  <a:gd name="T28" fmla="*/ 0 w 169"/>
                  <a:gd name="T29" fmla="*/ 1 h 41"/>
                  <a:gd name="T30" fmla="*/ 0 w 169"/>
                  <a:gd name="T31" fmla="*/ 1 h 41"/>
                  <a:gd name="T32" fmla="*/ 0 w 169"/>
                  <a:gd name="T33" fmla="*/ 1 h 41"/>
                  <a:gd name="T34" fmla="*/ 0 w 169"/>
                  <a:gd name="T35" fmla="*/ 1 h 41"/>
                  <a:gd name="T36" fmla="*/ 0 w 169"/>
                  <a:gd name="T37" fmla="*/ 1 h 41"/>
                  <a:gd name="T38" fmla="*/ 0 w 169"/>
                  <a:gd name="T39" fmla="*/ 1 h 41"/>
                  <a:gd name="T40" fmla="*/ 0 w 169"/>
                  <a:gd name="T41" fmla="*/ 1 h 41"/>
                  <a:gd name="T42" fmla="*/ 0 w 169"/>
                  <a:gd name="T43" fmla="*/ 1 h 41"/>
                  <a:gd name="T44" fmla="*/ 0 w 169"/>
                  <a:gd name="T45" fmla="*/ 1 h 41"/>
                  <a:gd name="T46" fmla="*/ 0 w 169"/>
                  <a:gd name="T47" fmla="*/ 1 h 41"/>
                  <a:gd name="T48" fmla="*/ 0 w 169"/>
                  <a:gd name="T49" fmla="*/ 0 h 41"/>
                  <a:gd name="T50" fmla="*/ 0 w 169"/>
                  <a:gd name="T51" fmla="*/ 1 h 4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69"/>
                  <a:gd name="T79" fmla="*/ 0 h 41"/>
                  <a:gd name="T80" fmla="*/ 169 w 169"/>
                  <a:gd name="T81" fmla="*/ 41 h 4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69" h="41">
                    <a:moveTo>
                      <a:pt x="169" y="10"/>
                    </a:moveTo>
                    <a:lnTo>
                      <a:pt x="158" y="0"/>
                    </a:lnTo>
                    <a:lnTo>
                      <a:pt x="143" y="5"/>
                    </a:lnTo>
                    <a:lnTo>
                      <a:pt x="128" y="11"/>
                    </a:lnTo>
                    <a:lnTo>
                      <a:pt x="110" y="15"/>
                    </a:lnTo>
                    <a:lnTo>
                      <a:pt x="91" y="18"/>
                    </a:lnTo>
                    <a:lnTo>
                      <a:pt x="70" y="21"/>
                    </a:lnTo>
                    <a:lnTo>
                      <a:pt x="47" y="22"/>
                    </a:lnTo>
                    <a:lnTo>
                      <a:pt x="24" y="22"/>
                    </a:lnTo>
                    <a:lnTo>
                      <a:pt x="0" y="22"/>
                    </a:lnTo>
                    <a:lnTo>
                      <a:pt x="0" y="41"/>
                    </a:lnTo>
                    <a:lnTo>
                      <a:pt x="24" y="41"/>
                    </a:lnTo>
                    <a:lnTo>
                      <a:pt x="47" y="38"/>
                    </a:lnTo>
                    <a:lnTo>
                      <a:pt x="70" y="37"/>
                    </a:lnTo>
                    <a:lnTo>
                      <a:pt x="91" y="34"/>
                    </a:lnTo>
                    <a:lnTo>
                      <a:pt x="113" y="32"/>
                    </a:lnTo>
                    <a:lnTo>
                      <a:pt x="131" y="27"/>
                    </a:lnTo>
                    <a:lnTo>
                      <a:pt x="149" y="22"/>
                    </a:lnTo>
                    <a:lnTo>
                      <a:pt x="164" y="16"/>
                    </a:lnTo>
                    <a:lnTo>
                      <a:pt x="153" y="7"/>
                    </a:lnTo>
                    <a:lnTo>
                      <a:pt x="164" y="16"/>
                    </a:lnTo>
                    <a:lnTo>
                      <a:pt x="169" y="12"/>
                    </a:lnTo>
                    <a:lnTo>
                      <a:pt x="169" y="5"/>
                    </a:lnTo>
                    <a:lnTo>
                      <a:pt x="165" y="1"/>
                    </a:lnTo>
                    <a:lnTo>
                      <a:pt x="158" y="0"/>
                    </a:lnTo>
                    <a:lnTo>
                      <a:pt x="16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4" name="Freeform 35"/>
              <p:cNvSpPr>
                <a:spLocks/>
              </p:cNvSpPr>
              <p:nvPr/>
            </p:nvSpPr>
            <p:spPr bwMode="auto">
              <a:xfrm>
                <a:off x="1420" y="782"/>
                <a:ext cx="194" cy="33"/>
              </a:xfrm>
              <a:custGeom>
                <a:avLst/>
                <a:gdLst>
                  <a:gd name="T0" fmla="*/ 1 w 388"/>
                  <a:gd name="T1" fmla="*/ 0 h 67"/>
                  <a:gd name="T2" fmla="*/ 1 w 388"/>
                  <a:gd name="T3" fmla="*/ 0 h 67"/>
                  <a:gd name="T4" fmla="*/ 1 w 388"/>
                  <a:gd name="T5" fmla="*/ 0 h 67"/>
                  <a:gd name="T6" fmla="*/ 1 w 388"/>
                  <a:gd name="T7" fmla="*/ 0 h 67"/>
                  <a:gd name="T8" fmla="*/ 1 w 388"/>
                  <a:gd name="T9" fmla="*/ 0 h 67"/>
                  <a:gd name="T10" fmla="*/ 1 w 388"/>
                  <a:gd name="T11" fmla="*/ 0 h 67"/>
                  <a:gd name="T12" fmla="*/ 1 w 388"/>
                  <a:gd name="T13" fmla="*/ 0 h 67"/>
                  <a:gd name="T14" fmla="*/ 1 w 388"/>
                  <a:gd name="T15" fmla="*/ 0 h 67"/>
                  <a:gd name="T16" fmla="*/ 1 w 388"/>
                  <a:gd name="T17" fmla="*/ 0 h 67"/>
                  <a:gd name="T18" fmla="*/ 1 w 388"/>
                  <a:gd name="T19" fmla="*/ 0 h 67"/>
                  <a:gd name="T20" fmla="*/ 1 w 388"/>
                  <a:gd name="T21" fmla="*/ 0 h 67"/>
                  <a:gd name="T22" fmla="*/ 1 w 388"/>
                  <a:gd name="T23" fmla="*/ 0 h 67"/>
                  <a:gd name="T24" fmla="*/ 1 w 388"/>
                  <a:gd name="T25" fmla="*/ 0 h 67"/>
                  <a:gd name="T26" fmla="*/ 1 w 388"/>
                  <a:gd name="T27" fmla="*/ 0 h 67"/>
                  <a:gd name="T28" fmla="*/ 1 w 388"/>
                  <a:gd name="T29" fmla="*/ 0 h 67"/>
                  <a:gd name="T30" fmla="*/ 1 w 388"/>
                  <a:gd name="T31" fmla="*/ 0 h 67"/>
                  <a:gd name="T32" fmla="*/ 1 w 388"/>
                  <a:gd name="T33" fmla="*/ 0 h 67"/>
                  <a:gd name="T34" fmla="*/ 1 w 388"/>
                  <a:gd name="T35" fmla="*/ 0 h 67"/>
                  <a:gd name="T36" fmla="*/ 1 w 388"/>
                  <a:gd name="T37" fmla="*/ 0 h 67"/>
                  <a:gd name="T38" fmla="*/ 1 w 388"/>
                  <a:gd name="T39" fmla="*/ 0 h 67"/>
                  <a:gd name="T40" fmla="*/ 1 w 388"/>
                  <a:gd name="T41" fmla="*/ 0 h 67"/>
                  <a:gd name="T42" fmla="*/ 1 w 388"/>
                  <a:gd name="T43" fmla="*/ 0 h 67"/>
                  <a:gd name="T44" fmla="*/ 1 w 388"/>
                  <a:gd name="T45" fmla="*/ 0 h 67"/>
                  <a:gd name="T46" fmla="*/ 1 w 388"/>
                  <a:gd name="T47" fmla="*/ 0 h 67"/>
                  <a:gd name="T48" fmla="*/ 1 w 388"/>
                  <a:gd name="T49" fmla="*/ 0 h 67"/>
                  <a:gd name="T50" fmla="*/ 1 w 388"/>
                  <a:gd name="T51" fmla="*/ 0 h 67"/>
                  <a:gd name="T52" fmla="*/ 1 w 388"/>
                  <a:gd name="T53" fmla="*/ 0 h 67"/>
                  <a:gd name="T54" fmla="*/ 1 w 388"/>
                  <a:gd name="T55" fmla="*/ 0 h 67"/>
                  <a:gd name="T56" fmla="*/ 1 w 388"/>
                  <a:gd name="T57" fmla="*/ 0 h 67"/>
                  <a:gd name="T58" fmla="*/ 0 w 388"/>
                  <a:gd name="T59" fmla="*/ 0 h 67"/>
                  <a:gd name="T60" fmla="*/ 0 w 388"/>
                  <a:gd name="T61" fmla="*/ 0 h 67"/>
                  <a:gd name="T62" fmla="*/ 1 w 388"/>
                  <a:gd name="T63" fmla="*/ 0 h 67"/>
                  <a:gd name="T64" fmla="*/ 1 w 388"/>
                  <a:gd name="T65" fmla="*/ 0 h 67"/>
                  <a:gd name="T66" fmla="*/ 1 w 388"/>
                  <a:gd name="T67" fmla="*/ 0 h 67"/>
                  <a:gd name="T68" fmla="*/ 1 w 388"/>
                  <a:gd name="T69" fmla="*/ 0 h 67"/>
                  <a:gd name="T70" fmla="*/ 1 w 388"/>
                  <a:gd name="T71" fmla="*/ 0 h 67"/>
                  <a:gd name="T72" fmla="*/ 1 w 388"/>
                  <a:gd name="T73" fmla="*/ 0 h 67"/>
                  <a:gd name="T74" fmla="*/ 1 w 388"/>
                  <a:gd name="T75" fmla="*/ 0 h 67"/>
                  <a:gd name="T76" fmla="*/ 1 w 388"/>
                  <a:gd name="T77" fmla="*/ 0 h 67"/>
                  <a:gd name="T78" fmla="*/ 1 w 388"/>
                  <a:gd name="T79" fmla="*/ 0 h 67"/>
                  <a:gd name="T80" fmla="*/ 1 w 388"/>
                  <a:gd name="T81" fmla="*/ 0 h 67"/>
                  <a:gd name="T82" fmla="*/ 1 w 388"/>
                  <a:gd name="T83" fmla="*/ 0 h 67"/>
                  <a:gd name="T84" fmla="*/ 1 w 388"/>
                  <a:gd name="T85" fmla="*/ 0 h 67"/>
                  <a:gd name="T86" fmla="*/ 1 w 388"/>
                  <a:gd name="T87" fmla="*/ 0 h 67"/>
                  <a:gd name="T88" fmla="*/ 1 w 388"/>
                  <a:gd name="T89" fmla="*/ 0 h 67"/>
                  <a:gd name="T90" fmla="*/ 1 w 388"/>
                  <a:gd name="T91" fmla="*/ 0 h 67"/>
                  <a:gd name="T92" fmla="*/ 1 w 388"/>
                  <a:gd name="T93" fmla="*/ 0 h 67"/>
                  <a:gd name="T94" fmla="*/ 1 w 388"/>
                  <a:gd name="T95" fmla="*/ 0 h 67"/>
                  <a:gd name="T96" fmla="*/ 1 w 388"/>
                  <a:gd name="T97" fmla="*/ 0 h 67"/>
                  <a:gd name="T98" fmla="*/ 1 w 388"/>
                  <a:gd name="T99" fmla="*/ 0 h 67"/>
                  <a:gd name="T100" fmla="*/ 1 w 388"/>
                  <a:gd name="T101" fmla="*/ 0 h 67"/>
                  <a:gd name="T102" fmla="*/ 1 w 388"/>
                  <a:gd name="T103" fmla="*/ 0 h 67"/>
                  <a:gd name="T104" fmla="*/ 1 w 388"/>
                  <a:gd name="T105" fmla="*/ 0 h 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88"/>
                  <a:gd name="T160" fmla="*/ 0 h 67"/>
                  <a:gd name="T161" fmla="*/ 388 w 388"/>
                  <a:gd name="T162" fmla="*/ 67 h 6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88" h="67">
                    <a:moveTo>
                      <a:pt x="339" y="51"/>
                    </a:moveTo>
                    <a:lnTo>
                      <a:pt x="348" y="48"/>
                    </a:lnTo>
                    <a:lnTo>
                      <a:pt x="356" y="45"/>
                    </a:lnTo>
                    <a:lnTo>
                      <a:pt x="364" y="43"/>
                    </a:lnTo>
                    <a:lnTo>
                      <a:pt x="371" y="40"/>
                    </a:lnTo>
                    <a:lnTo>
                      <a:pt x="377" y="36"/>
                    </a:lnTo>
                    <a:lnTo>
                      <a:pt x="381" y="33"/>
                    </a:lnTo>
                    <a:lnTo>
                      <a:pt x="383" y="30"/>
                    </a:lnTo>
                    <a:lnTo>
                      <a:pt x="385" y="26"/>
                    </a:lnTo>
                    <a:lnTo>
                      <a:pt x="386" y="19"/>
                    </a:lnTo>
                    <a:lnTo>
                      <a:pt x="388" y="14"/>
                    </a:lnTo>
                    <a:lnTo>
                      <a:pt x="388" y="7"/>
                    </a:lnTo>
                    <a:lnTo>
                      <a:pt x="388" y="0"/>
                    </a:lnTo>
                    <a:lnTo>
                      <a:pt x="383" y="8"/>
                    </a:lnTo>
                    <a:lnTo>
                      <a:pt x="371" y="15"/>
                    </a:lnTo>
                    <a:lnTo>
                      <a:pt x="353" y="23"/>
                    </a:lnTo>
                    <a:lnTo>
                      <a:pt x="328" y="29"/>
                    </a:lnTo>
                    <a:lnTo>
                      <a:pt x="300" y="34"/>
                    </a:lnTo>
                    <a:lnTo>
                      <a:pt x="267" y="39"/>
                    </a:lnTo>
                    <a:lnTo>
                      <a:pt x="231" y="40"/>
                    </a:lnTo>
                    <a:lnTo>
                      <a:pt x="194" y="41"/>
                    </a:lnTo>
                    <a:lnTo>
                      <a:pt x="157" y="40"/>
                    </a:lnTo>
                    <a:lnTo>
                      <a:pt x="121" y="39"/>
                    </a:lnTo>
                    <a:lnTo>
                      <a:pt x="89" y="34"/>
                    </a:lnTo>
                    <a:lnTo>
                      <a:pt x="60" y="29"/>
                    </a:lnTo>
                    <a:lnTo>
                      <a:pt x="36" y="23"/>
                    </a:lnTo>
                    <a:lnTo>
                      <a:pt x="18" y="17"/>
                    </a:lnTo>
                    <a:lnTo>
                      <a:pt x="5" y="8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1" y="21"/>
                    </a:lnTo>
                    <a:lnTo>
                      <a:pt x="3" y="28"/>
                    </a:lnTo>
                    <a:lnTo>
                      <a:pt x="7" y="34"/>
                    </a:lnTo>
                    <a:lnTo>
                      <a:pt x="15" y="40"/>
                    </a:lnTo>
                    <a:lnTo>
                      <a:pt x="29" y="44"/>
                    </a:lnTo>
                    <a:lnTo>
                      <a:pt x="43" y="50"/>
                    </a:lnTo>
                    <a:lnTo>
                      <a:pt x="56" y="54"/>
                    </a:lnTo>
                    <a:lnTo>
                      <a:pt x="71" y="56"/>
                    </a:lnTo>
                    <a:lnTo>
                      <a:pt x="88" y="61"/>
                    </a:lnTo>
                    <a:lnTo>
                      <a:pt x="107" y="62"/>
                    </a:lnTo>
                    <a:lnTo>
                      <a:pt x="126" y="65"/>
                    </a:lnTo>
                    <a:lnTo>
                      <a:pt x="148" y="66"/>
                    </a:lnTo>
                    <a:lnTo>
                      <a:pt x="170" y="67"/>
                    </a:lnTo>
                    <a:lnTo>
                      <a:pt x="194" y="67"/>
                    </a:lnTo>
                    <a:lnTo>
                      <a:pt x="216" y="67"/>
                    </a:lnTo>
                    <a:lnTo>
                      <a:pt x="236" y="66"/>
                    </a:lnTo>
                    <a:lnTo>
                      <a:pt x="257" y="65"/>
                    </a:lnTo>
                    <a:lnTo>
                      <a:pt x="276" y="63"/>
                    </a:lnTo>
                    <a:lnTo>
                      <a:pt x="294" y="61"/>
                    </a:lnTo>
                    <a:lnTo>
                      <a:pt x="311" y="58"/>
                    </a:lnTo>
                    <a:lnTo>
                      <a:pt x="326" y="55"/>
                    </a:lnTo>
                    <a:lnTo>
                      <a:pt x="339" y="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5" name="Freeform 36"/>
              <p:cNvSpPr>
                <a:spLocks/>
              </p:cNvSpPr>
              <p:nvPr/>
            </p:nvSpPr>
            <p:spPr bwMode="auto">
              <a:xfrm>
                <a:off x="1426" y="984"/>
                <a:ext cx="176" cy="51"/>
              </a:xfrm>
              <a:custGeom>
                <a:avLst/>
                <a:gdLst>
                  <a:gd name="T0" fmla="*/ 1 w 352"/>
                  <a:gd name="T1" fmla="*/ 1 h 102"/>
                  <a:gd name="T2" fmla="*/ 1 w 352"/>
                  <a:gd name="T3" fmla="*/ 1 h 102"/>
                  <a:gd name="T4" fmla="*/ 1 w 352"/>
                  <a:gd name="T5" fmla="*/ 1 h 102"/>
                  <a:gd name="T6" fmla="*/ 1 w 352"/>
                  <a:gd name="T7" fmla="*/ 1 h 102"/>
                  <a:gd name="T8" fmla="*/ 1 w 352"/>
                  <a:gd name="T9" fmla="*/ 1 h 102"/>
                  <a:gd name="T10" fmla="*/ 1 w 352"/>
                  <a:gd name="T11" fmla="*/ 1 h 102"/>
                  <a:gd name="T12" fmla="*/ 1 w 352"/>
                  <a:gd name="T13" fmla="*/ 1 h 102"/>
                  <a:gd name="T14" fmla="*/ 1 w 352"/>
                  <a:gd name="T15" fmla="*/ 1 h 102"/>
                  <a:gd name="T16" fmla="*/ 1 w 352"/>
                  <a:gd name="T17" fmla="*/ 1 h 102"/>
                  <a:gd name="T18" fmla="*/ 1 w 352"/>
                  <a:gd name="T19" fmla="*/ 1 h 102"/>
                  <a:gd name="T20" fmla="*/ 1 w 352"/>
                  <a:gd name="T21" fmla="*/ 1 h 102"/>
                  <a:gd name="T22" fmla="*/ 1 w 352"/>
                  <a:gd name="T23" fmla="*/ 1 h 102"/>
                  <a:gd name="T24" fmla="*/ 1 w 352"/>
                  <a:gd name="T25" fmla="*/ 1 h 102"/>
                  <a:gd name="T26" fmla="*/ 1 w 352"/>
                  <a:gd name="T27" fmla="*/ 1 h 102"/>
                  <a:gd name="T28" fmla="*/ 1 w 352"/>
                  <a:gd name="T29" fmla="*/ 1 h 102"/>
                  <a:gd name="T30" fmla="*/ 1 w 352"/>
                  <a:gd name="T31" fmla="*/ 1 h 102"/>
                  <a:gd name="T32" fmla="*/ 1 w 352"/>
                  <a:gd name="T33" fmla="*/ 0 h 102"/>
                  <a:gd name="T34" fmla="*/ 1 w 352"/>
                  <a:gd name="T35" fmla="*/ 1 h 102"/>
                  <a:gd name="T36" fmla="*/ 1 w 352"/>
                  <a:gd name="T37" fmla="*/ 1 h 102"/>
                  <a:gd name="T38" fmla="*/ 1 w 352"/>
                  <a:gd name="T39" fmla="*/ 1 h 102"/>
                  <a:gd name="T40" fmla="*/ 1 w 352"/>
                  <a:gd name="T41" fmla="*/ 1 h 102"/>
                  <a:gd name="T42" fmla="*/ 1 w 352"/>
                  <a:gd name="T43" fmla="*/ 1 h 102"/>
                  <a:gd name="T44" fmla="*/ 1 w 352"/>
                  <a:gd name="T45" fmla="*/ 1 h 102"/>
                  <a:gd name="T46" fmla="*/ 1 w 352"/>
                  <a:gd name="T47" fmla="*/ 1 h 102"/>
                  <a:gd name="T48" fmla="*/ 0 w 352"/>
                  <a:gd name="T49" fmla="*/ 1 h 102"/>
                  <a:gd name="T50" fmla="*/ 1 w 352"/>
                  <a:gd name="T51" fmla="*/ 1 h 102"/>
                  <a:gd name="T52" fmla="*/ 1 w 352"/>
                  <a:gd name="T53" fmla="*/ 1 h 102"/>
                  <a:gd name="T54" fmla="*/ 1 w 352"/>
                  <a:gd name="T55" fmla="*/ 1 h 102"/>
                  <a:gd name="T56" fmla="*/ 1 w 352"/>
                  <a:gd name="T57" fmla="*/ 1 h 102"/>
                  <a:gd name="T58" fmla="*/ 1 w 352"/>
                  <a:gd name="T59" fmla="*/ 1 h 102"/>
                  <a:gd name="T60" fmla="*/ 1 w 352"/>
                  <a:gd name="T61" fmla="*/ 1 h 102"/>
                  <a:gd name="T62" fmla="*/ 1 w 352"/>
                  <a:gd name="T63" fmla="*/ 1 h 102"/>
                  <a:gd name="T64" fmla="*/ 1 w 352"/>
                  <a:gd name="T65" fmla="*/ 1 h 10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2"/>
                  <a:gd name="T100" fmla="*/ 0 h 102"/>
                  <a:gd name="T101" fmla="*/ 352 w 352"/>
                  <a:gd name="T102" fmla="*/ 102 h 10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2" h="102">
                    <a:moveTo>
                      <a:pt x="176" y="102"/>
                    </a:moveTo>
                    <a:lnTo>
                      <a:pt x="212" y="101"/>
                    </a:lnTo>
                    <a:lnTo>
                      <a:pt x="245" y="98"/>
                    </a:lnTo>
                    <a:lnTo>
                      <a:pt x="273" y="94"/>
                    </a:lnTo>
                    <a:lnTo>
                      <a:pt x="300" y="87"/>
                    </a:lnTo>
                    <a:lnTo>
                      <a:pt x="322" y="79"/>
                    </a:lnTo>
                    <a:lnTo>
                      <a:pt x="338" y="71"/>
                    </a:lnTo>
                    <a:lnTo>
                      <a:pt x="348" y="61"/>
                    </a:lnTo>
                    <a:lnTo>
                      <a:pt x="352" y="51"/>
                    </a:lnTo>
                    <a:lnTo>
                      <a:pt x="348" y="42"/>
                    </a:lnTo>
                    <a:lnTo>
                      <a:pt x="338" y="32"/>
                    </a:lnTo>
                    <a:lnTo>
                      <a:pt x="322" y="24"/>
                    </a:lnTo>
                    <a:lnTo>
                      <a:pt x="300" y="16"/>
                    </a:lnTo>
                    <a:lnTo>
                      <a:pt x="273" y="9"/>
                    </a:lnTo>
                    <a:lnTo>
                      <a:pt x="245" y="5"/>
                    </a:lnTo>
                    <a:lnTo>
                      <a:pt x="212" y="2"/>
                    </a:lnTo>
                    <a:lnTo>
                      <a:pt x="176" y="0"/>
                    </a:lnTo>
                    <a:lnTo>
                      <a:pt x="140" y="2"/>
                    </a:lnTo>
                    <a:lnTo>
                      <a:pt x="107" y="5"/>
                    </a:lnTo>
                    <a:lnTo>
                      <a:pt x="77" y="9"/>
                    </a:lnTo>
                    <a:lnTo>
                      <a:pt x="51" y="16"/>
                    </a:lnTo>
                    <a:lnTo>
                      <a:pt x="30" y="24"/>
                    </a:lnTo>
                    <a:lnTo>
                      <a:pt x="14" y="32"/>
                    </a:lnTo>
                    <a:lnTo>
                      <a:pt x="4" y="42"/>
                    </a:lnTo>
                    <a:lnTo>
                      <a:pt x="0" y="51"/>
                    </a:lnTo>
                    <a:lnTo>
                      <a:pt x="4" y="61"/>
                    </a:lnTo>
                    <a:lnTo>
                      <a:pt x="14" y="71"/>
                    </a:lnTo>
                    <a:lnTo>
                      <a:pt x="30" y="79"/>
                    </a:lnTo>
                    <a:lnTo>
                      <a:pt x="51" y="87"/>
                    </a:lnTo>
                    <a:lnTo>
                      <a:pt x="77" y="94"/>
                    </a:lnTo>
                    <a:lnTo>
                      <a:pt x="107" y="98"/>
                    </a:lnTo>
                    <a:lnTo>
                      <a:pt x="140" y="101"/>
                    </a:lnTo>
                    <a:lnTo>
                      <a:pt x="176" y="10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6" name="Freeform 37"/>
              <p:cNvSpPr>
                <a:spLocks/>
              </p:cNvSpPr>
              <p:nvPr/>
            </p:nvSpPr>
            <p:spPr bwMode="auto">
              <a:xfrm>
                <a:off x="1462" y="1009"/>
                <a:ext cx="22" cy="24"/>
              </a:xfrm>
              <a:custGeom>
                <a:avLst/>
                <a:gdLst>
                  <a:gd name="T0" fmla="*/ 0 w 46"/>
                  <a:gd name="T1" fmla="*/ 1 h 47"/>
                  <a:gd name="T2" fmla="*/ 0 w 46"/>
                  <a:gd name="T3" fmla="*/ 1 h 47"/>
                  <a:gd name="T4" fmla="*/ 0 w 46"/>
                  <a:gd name="T5" fmla="*/ 1 h 47"/>
                  <a:gd name="T6" fmla="*/ 0 w 46"/>
                  <a:gd name="T7" fmla="*/ 1 h 47"/>
                  <a:gd name="T8" fmla="*/ 0 w 46"/>
                  <a:gd name="T9" fmla="*/ 1 h 47"/>
                  <a:gd name="T10" fmla="*/ 0 w 46"/>
                  <a:gd name="T11" fmla="*/ 1 h 47"/>
                  <a:gd name="T12" fmla="*/ 0 w 46"/>
                  <a:gd name="T13" fmla="*/ 1 h 47"/>
                  <a:gd name="T14" fmla="*/ 0 w 46"/>
                  <a:gd name="T15" fmla="*/ 1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1 h 47"/>
                  <a:gd name="T26" fmla="*/ 0 w 46"/>
                  <a:gd name="T27" fmla="*/ 1 h 47"/>
                  <a:gd name="T28" fmla="*/ 0 w 46"/>
                  <a:gd name="T29" fmla="*/ 1 h 47"/>
                  <a:gd name="T30" fmla="*/ 0 w 46"/>
                  <a:gd name="T31" fmla="*/ 1 h 47"/>
                  <a:gd name="T32" fmla="*/ 0 w 46"/>
                  <a:gd name="T33" fmla="*/ 1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6"/>
                  <a:gd name="T52" fmla="*/ 0 h 47"/>
                  <a:gd name="T53" fmla="*/ 46 w 46"/>
                  <a:gd name="T54" fmla="*/ 47 h 4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6" h="47">
                    <a:moveTo>
                      <a:pt x="24" y="47"/>
                    </a:moveTo>
                    <a:lnTo>
                      <a:pt x="32" y="46"/>
                    </a:lnTo>
                    <a:lnTo>
                      <a:pt x="39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5"/>
                    </a:lnTo>
                    <a:lnTo>
                      <a:pt x="39" y="7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7" y="40"/>
                    </a:lnTo>
                    <a:lnTo>
                      <a:pt x="14" y="46"/>
                    </a:lnTo>
                    <a:lnTo>
                      <a:pt x="24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7" name="Freeform 38"/>
              <p:cNvSpPr>
                <a:spLocks/>
              </p:cNvSpPr>
              <p:nvPr/>
            </p:nvSpPr>
            <p:spPr bwMode="auto">
              <a:xfrm>
                <a:off x="1462" y="1009"/>
                <a:ext cx="22" cy="24"/>
              </a:xfrm>
              <a:custGeom>
                <a:avLst/>
                <a:gdLst>
                  <a:gd name="T0" fmla="*/ 0 w 46"/>
                  <a:gd name="T1" fmla="*/ 1 h 47"/>
                  <a:gd name="T2" fmla="*/ 0 w 46"/>
                  <a:gd name="T3" fmla="*/ 1 h 47"/>
                  <a:gd name="T4" fmla="*/ 0 w 46"/>
                  <a:gd name="T5" fmla="*/ 1 h 47"/>
                  <a:gd name="T6" fmla="*/ 0 w 46"/>
                  <a:gd name="T7" fmla="*/ 1 h 47"/>
                  <a:gd name="T8" fmla="*/ 0 w 46"/>
                  <a:gd name="T9" fmla="*/ 1 h 47"/>
                  <a:gd name="T10" fmla="*/ 0 w 46"/>
                  <a:gd name="T11" fmla="*/ 1 h 47"/>
                  <a:gd name="T12" fmla="*/ 0 w 46"/>
                  <a:gd name="T13" fmla="*/ 1 h 47"/>
                  <a:gd name="T14" fmla="*/ 0 w 46"/>
                  <a:gd name="T15" fmla="*/ 1 h 47"/>
                  <a:gd name="T16" fmla="*/ 0 w 46"/>
                  <a:gd name="T17" fmla="*/ 1 h 47"/>
                  <a:gd name="T18" fmla="*/ 0 w 46"/>
                  <a:gd name="T19" fmla="*/ 1 h 47"/>
                  <a:gd name="T20" fmla="*/ 0 w 46"/>
                  <a:gd name="T21" fmla="*/ 0 h 47"/>
                  <a:gd name="T22" fmla="*/ 0 w 46"/>
                  <a:gd name="T23" fmla="*/ 0 h 47"/>
                  <a:gd name="T24" fmla="*/ 0 w 46"/>
                  <a:gd name="T25" fmla="*/ 1 h 47"/>
                  <a:gd name="T26" fmla="*/ 0 w 46"/>
                  <a:gd name="T27" fmla="*/ 1 h 47"/>
                  <a:gd name="T28" fmla="*/ 0 w 46"/>
                  <a:gd name="T29" fmla="*/ 1 h 47"/>
                  <a:gd name="T30" fmla="*/ 0 w 46"/>
                  <a:gd name="T31" fmla="*/ 1 h 47"/>
                  <a:gd name="T32" fmla="*/ 0 w 46"/>
                  <a:gd name="T33" fmla="*/ 1 h 47"/>
                  <a:gd name="T34" fmla="*/ 0 w 46"/>
                  <a:gd name="T35" fmla="*/ 1 h 47"/>
                  <a:gd name="T36" fmla="*/ 0 w 46"/>
                  <a:gd name="T37" fmla="*/ 1 h 47"/>
                  <a:gd name="T38" fmla="*/ 0 w 46"/>
                  <a:gd name="T39" fmla="*/ 1 h 47"/>
                  <a:gd name="T40" fmla="*/ 0 w 46"/>
                  <a:gd name="T41" fmla="*/ 1 h 4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6"/>
                  <a:gd name="T64" fmla="*/ 0 h 47"/>
                  <a:gd name="T65" fmla="*/ 46 w 46"/>
                  <a:gd name="T66" fmla="*/ 47 h 4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6" h="47">
                    <a:moveTo>
                      <a:pt x="24" y="47"/>
                    </a:moveTo>
                    <a:lnTo>
                      <a:pt x="24" y="47"/>
                    </a:lnTo>
                    <a:lnTo>
                      <a:pt x="32" y="46"/>
                    </a:lnTo>
                    <a:lnTo>
                      <a:pt x="39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5"/>
                    </a:lnTo>
                    <a:lnTo>
                      <a:pt x="39" y="7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7" y="40"/>
                    </a:lnTo>
                    <a:lnTo>
                      <a:pt x="14" y="46"/>
                    </a:lnTo>
                    <a:lnTo>
                      <a:pt x="24" y="4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8" name="Freeform 39"/>
              <p:cNvSpPr>
                <a:spLocks/>
              </p:cNvSpPr>
              <p:nvPr/>
            </p:nvSpPr>
            <p:spPr bwMode="auto">
              <a:xfrm>
                <a:off x="1488" y="997"/>
                <a:ext cx="53" cy="54"/>
              </a:xfrm>
              <a:custGeom>
                <a:avLst/>
                <a:gdLst>
                  <a:gd name="T0" fmla="*/ 1 w 105"/>
                  <a:gd name="T1" fmla="*/ 1 h 107"/>
                  <a:gd name="T2" fmla="*/ 1 w 105"/>
                  <a:gd name="T3" fmla="*/ 1 h 107"/>
                  <a:gd name="T4" fmla="*/ 1 w 105"/>
                  <a:gd name="T5" fmla="*/ 1 h 107"/>
                  <a:gd name="T6" fmla="*/ 1 w 105"/>
                  <a:gd name="T7" fmla="*/ 1 h 107"/>
                  <a:gd name="T8" fmla="*/ 1 w 105"/>
                  <a:gd name="T9" fmla="*/ 1 h 107"/>
                  <a:gd name="T10" fmla="*/ 1 w 105"/>
                  <a:gd name="T11" fmla="*/ 1 h 107"/>
                  <a:gd name="T12" fmla="*/ 1 w 105"/>
                  <a:gd name="T13" fmla="*/ 1 h 107"/>
                  <a:gd name="T14" fmla="*/ 1 w 105"/>
                  <a:gd name="T15" fmla="*/ 1 h 107"/>
                  <a:gd name="T16" fmla="*/ 1 w 105"/>
                  <a:gd name="T17" fmla="*/ 1 h 107"/>
                  <a:gd name="T18" fmla="*/ 1 w 105"/>
                  <a:gd name="T19" fmla="*/ 1 h 107"/>
                  <a:gd name="T20" fmla="*/ 1 w 105"/>
                  <a:gd name="T21" fmla="*/ 1 h 107"/>
                  <a:gd name="T22" fmla="*/ 1 w 105"/>
                  <a:gd name="T23" fmla="*/ 1 h 107"/>
                  <a:gd name="T24" fmla="*/ 1 w 105"/>
                  <a:gd name="T25" fmla="*/ 1 h 107"/>
                  <a:gd name="T26" fmla="*/ 1 w 105"/>
                  <a:gd name="T27" fmla="*/ 1 h 107"/>
                  <a:gd name="T28" fmla="*/ 1 w 105"/>
                  <a:gd name="T29" fmla="*/ 1 h 107"/>
                  <a:gd name="T30" fmla="*/ 1 w 105"/>
                  <a:gd name="T31" fmla="*/ 1 h 107"/>
                  <a:gd name="T32" fmla="*/ 1 w 105"/>
                  <a:gd name="T33" fmla="*/ 0 h 107"/>
                  <a:gd name="T34" fmla="*/ 1 w 105"/>
                  <a:gd name="T35" fmla="*/ 1 h 107"/>
                  <a:gd name="T36" fmla="*/ 1 w 105"/>
                  <a:gd name="T37" fmla="*/ 1 h 107"/>
                  <a:gd name="T38" fmla="*/ 1 w 105"/>
                  <a:gd name="T39" fmla="*/ 1 h 107"/>
                  <a:gd name="T40" fmla="*/ 1 w 105"/>
                  <a:gd name="T41" fmla="*/ 1 h 107"/>
                  <a:gd name="T42" fmla="*/ 1 w 105"/>
                  <a:gd name="T43" fmla="*/ 1 h 107"/>
                  <a:gd name="T44" fmla="*/ 1 w 105"/>
                  <a:gd name="T45" fmla="*/ 1 h 107"/>
                  <a:gd name="T46" fmla="*/ 1 w 105"/>
                  <a:gd name="T47" fmla="*/ 1 h 107"/>
                  <a:gd name="T48" fmla="*/ 0 w 105"/>
                  <a:gd name="T49" fmla="*/ 1 h 107"/>
                  <a:gd name="T50" fmla="*/ 1 w 105"/>
                  <a:gd name="T51" fmla="*/ 1 h 107"/>
                  <a:gd name="T52" fmla="*/ 1 w 105"/>
                  <a:gd name="T53" fmla="*/ 1 h 107"/>
                  <a:gd name="T54" fmla="*/ 1 w 105"/>
                  <a:gd name="T55" fmla="*/ 1 h 107"/>
                  <a:gd name="T56" fmla="*/ 1 w 105"/>
                  <a:gd name="T57" fmla="*/ 1 h 107"/>
                  <a:gd name="T58" fmla="*/ 1 w 105"/>
                  <a:gd name="T59" fmla="*/ 1 h 107"/>
                  <a:gd name="T60" fmla="*/ 1 w 105"/>
                  <a:gd name="T61" fmla="*/ 1 h 107"/>
                  <a:gd name="T62" fmla="*/ 1 w 105"/>
                  <a:gd name="T63" fmla="*/ 1 h 107"/>
                  <a:gd name="T64" fmla="*/ 1 w 105"/>
                  <a:gd name="T65" fmla="*/ 1 h 10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5"/>
                  <a:gd name="T100" fmla="*/ 0 h 107"/>
                  <a:gd name="T101" fmla="*/ 105 w 105"/>
                  <a:gd name="T102" fmla="*/ 107 h 10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5" h="107">
                    <a:moveTo>
                      <a:pt x="53" y="107"/>
                    </a:moveTo>
                    <a:lnTo>
                      <a:pt x="64" y="106"/>
                    </a:lnTo>
                    <a:lnTo>
                      <a:pt x="74" y="103"/>
                    </a:lnTo>
                    <a:lnTo>
                      <a:pt x="83" y="98"/>
                    </a:lnTo>
                    <a:lnTo>
                      <a:pt x="90" y="92"/>
                    </a:lnTo>
                    <a:lnTo>
                      <a:pt x="97" y="84"/>
                    </a:lnTo>
                    <a:lnTo>
                      <a:pt x="101" y="74"/>
                    </a:lnTo>
                    <a:lnTo>
                      <a:pt x="104" y="65"/>
                    </a:lnTo>
                    <a:lnTo>
                      <a:pt x="105" y="54"/>
                    </a:lnTo>
                    <a:lnTo>
                      <a:pt x="104" y="43"/>
                    </a:lnTo>
                    <a:lnTo>
                      <a:pt x="101" y="33"/>
                    </a:lnTo>
                    <a:lnTo>
                      <a:pt x="97" y="23"/>
                    </a:lnTo>
                    <a:lnTo>
                      <a:pt x="90" y="16"/>
                    </a:lnTo>
                    <a:lnTo>
                      <a:pt x="83" y="10"/>
                    </a:lnTo>
                    <a:lnTo>
                      <a:pt x="74" y="4"/>
                    </a:lnTo>
                    <a:lnTo>
                      <a:pt x="64" y="1"/>
                    </a:lnTo>
                    <a:lnTo>
                      <a:pt x="53" y="0"/>
                    </a:lnTo>
                    <a:lnTo>
                      <a:pt x="42" y="1"/>
                    </a:lnTo>
                    <a:lnTo>
                      <a:pt x="33" y="4"/>
                    </a:lnTo>
                    <a:lnTo>
                      <a:pt x="23" y="10"/>
                    </a:lnTo>
                    <a:lnTo>
                      <a:pt x="16" y="16"/>
                    </a:lnTo>
                    <a:lnTo>
                      <a:pt x="9" y="23"/>
                    </a:lnTo>
                    <a:lnTo>
                      <a:pt x="4" y="33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9" y="84"/>
                    </a:lnTo>
                    <a:lnTo>
                      <a:pt x="16" y="92"/>
                    </a:lnTo>
                    <a:lnTo>
                      <a:pt x="23" y="98"/>
                    </a:lnTo>
                    <a:lnTo>
                      <a:pt x="33" y="103"/>
                    </a:lnTo>
                    <a:lnTo>
                      <a:pt x="42" y="106"/>
                    </a:lnTo>
                    <a:lnTo>
                      <a:pt x="53" y="10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99" name="Freeform 40"/>
              <p:cNvSpPr>
                <a:spLocks/>
              </p:cNvSpPr>
              <p:nvPr/>
            </p:nvSpPr>
            <p:spPr bwMode="auto">
              <a:xfrm>
                <a:off x="1488" y="997"/>
                <a:ext cx="53" cy="54"/>
              </a:xfrm>
              <a:custGeom>
                <a:avLst/>
                <a:gdLst>
                  <a:gd name="T0" fmla="*/ 1 w 105"/>
                  <a:gd name="T1" fmla="*/ 1 h 107"/>
                  <a:gd name="T2" fmla="*/ 1 w 105"/>
                  <a:gd name="T3" fmla="*/ 1 h 107"/>
                  <a:gd name="T4" fmla="*/ 1 w 105"/>
                  <a:gd name="T5" fmla="*/ 1 h 107"/>
                  <a:gd name="T6" fmla="*/ 1 w 105"/>
                  <a:gd name="T7" fmla="*/ 1 h 107"/>
                  <a:gd name="T8" fmla="*/ 1 w 105"/>
                  <a:gd name="T9" fmla="*/ 1 h 107"/>
                  <a:gd name="T10" fmla="*/ 1 w 105"/>
                  <a:gd name="T11" fmla="*/ 1 h 107"/>
                  <a:gd name="T12" fmla="*/ 1 w 105"/>
                  <a:gd name="T13" fmla="*/ 1 h 107"/>
                  <a:gd name="T14" fmla="*/ 1 w 105"/>
                  <a:gd name="T15" fmla="*/ 1 h 107"/>
                  <a:gd name="T16" fmla="*/ 1 w 105"/>
                  <a:gd name="T17" fmla="*/ 1 h 107"/>
                  <a:gd name="T18" fmla="*/ 1 w 105"/>
                  <a:gd name="T19" fmla="*/ 1 h 107"/>
                  <a:gd name="T20" fmla="*/ 1 w 105"/>
                  <a:gd name="T21" fmla="*/ 1 h 107"/>
                  <a:gd name="T22" fmla="*/ 1 w 105"/>
                  <a:gd name="T23" fmla="*/ 1 h 107"/>
                  <a:gd name="T24" fmla="*/ 1 w 105"/>
                  <a:gd name="T25" fmla="*/ 1 h 107"/>
                  <a:gd name="T26" fmla="*/ 1 w 105"/>
                  <a:gd name="T27" fmla="*/ 1 h 107"/>
                  <a:gd name="T28" fmla="*/ 1 w 105"/>
                  <a:gd name="T29" fmla="*/ 1 h 107"/>
                  <a:gd name="T30" fmla="*/ 1 w 105"/>
                  <a:gd name="T31" fmla="*/ 1 h 107"/>
                  <a:gd name="T32" fmla="*/ 1 w 105"/>
                  <a:gd name="T33" fmla="*/ 1 h 107"/>
                  <a:gd name="T34" fmla="*/ 1 w 105"/>
                  <a:gd name="T35" fmla="*/ 1 h 107"/>
                  <a:gd name="T36" fmla="*/ 1 w 105"/>
                  <a:gd name="T37" fmla="*/ 0 h 107"/>
                  <a:gd name="T38" fmla="*/ 1 w 105"/>
                  <a:gd name="T39" fmla="*/ 0 h 107"/>
                  <a:gd name="T40" fmla="*/ 1 w 105"/>
                  <a:gd name="T41" fmla="*/ 1 h 107"/>
                  <a:gd name="T42" fmla="*/ 1 w 105"/>
                  <a:gd name="T43" fmla="*/ 1 h 107"/>
                  <a:gd name="T44" fmla="*/ 1 w 105"/>
                  <a:gd name="T45" fmla="*/ 1 h 107"/>
                  <a:gd name="T46" fmla="*/ 1 w 105"/>
                  <a:gd name="T47" fmla="*/ 1 h 107"/>
                  <a:gd name="T48" fmla="*/ 1 w 105"/>
                  <a:gd name="T49" fmla="*/ 1 h 107"/>
                  <a:gd name="T50" fmla="*/ 1 w 105"/>
                  <a:gd name="T51" fmla="*/ 1 h 107"/>
                  <a:gd name="T52" fmla="*/ 1 w 105"/>
                  <a:gd name="T53" fmla="*/ 1 h 107"/>
                  <a:gd name="T54" fmla="*/ 0 w 105"/>
                  <a:gd name="T55" fmla="*/ 1 h 107"/>
                  <a:gd name="T56" fmla="*/ 0 w 105"/>
                  <a:gd name="T57" fmla="*/ 1 h 107"/>
                  <a:gd name="T58" fmla="*/ 1 w 105"/>
                  <a:gd name="T59" fmla="*/ 1 h 107"/>
                  <a:gd name="T60" fmla="*/ 1 w 105"/>
                  <a:gd name="T61" fmla="*/ 1 h 107"/>
                  <a:gd name="T62" fmla="*/ 1 w 105"/>
                  <a:gd name="T63" fmla="*/ 1 h 107"/>
                  <a:gd name="T64" fmla="*/ 1 w 105"/>
                  <a:gd name="T65" fmla="*/ 1 h 107"/>
                  <a:gd name="T66" fmla="*/ 1 w 105"/>
                  <a:gd name="T67" fmla="*/ 1 h 107"/>
                  <a:gd name="T68" fmla="*/ 1 w 105"/>
                  <a:gd name="T69" fmla="*/ 1 h 107"/>
                  <a:gd name="T70" fmla="*/ 1 w 105"/>
                  <a:gd name="T71" fmla="*/ 1 h 107"/>
                  <a:gd name="T72" fmla="*/ 1 w 105"/>
                  <a:gd name="T73" fmla="*/ 1 h 10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5"/>
                  <a:gd name="T112" fmla="*/ 0 h 107"/>
                  <a:gd name="T113" fmla="*/ 105 w 105"/>
                  <a:gd name="T114" fmla="*/ 107 h 10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5" h="107">
                    <a:moveTo>
                      <a:pt x="53" y="107"/>
                    </a:moveTo>
                    <a:lnTo>
                      <a:pt x="53" y="107"/>
                    </a:lnTo>
                    <a:lnTo>
                      <a:pt x="64" y="106"/>
                    </a:lnTo>
                    <a:lnTo>
                      <a:pt x="74" y="103"/>
                    </a:lnTo>
                    <a:lnTo>
                      <a:pt x="83" y="98"/>
                    </a:lnTo>
                    <a:lnTo>
                      <a:pt x="90" y="92"/>
                    </a:lnTo>
                    <a:lnTo>
                      <a:pt x="97" y="84"/>
                    </a:lnTo>
                    <a:lnTo>
                      <a:pt x="101" y="74"/>
                    </a:lnTo>
                    <a:lnTo>
                      <a:pt x="104" y="65"/>
                    </a:lnTo>
                    <a:lnTo>
                      <a:pt x="105" y="54"/>
                    </a:lnTo>
                    <a:lnTo>
                      <a:pt x="104" y="43"/>
                    </a:lnTo>
                    <a:lnTo>
                      <a:pt x="101" y="33"/>
                    </a:lnTo>
                    <a:lnTo>
                      <a:pt x="97" y="23"/>
                    </a:lnTo>
                    <a:lnTo>
                      <a:pt x="90" y="16"/>
                    </a:lnTo>
                    <a:lnTo>
                      <a:pt x="83" y="10"/>
                    </a:lnTo>
                    <a:lnTo>
                      <a:pt x="74" y="4"/>
                    </a:lnTo>
                    <a:lnTo>
                      <a:pt x="64" y="1"/>
                    </a:lnTo>
                    <a:lnTo>
                      <a:pt x="53" y="0"/>
                    </a:lnTo>
                    <a:lnTo>
                      <a:pt x="42" y="1"/>
                    </a:lnTo>
                    <a:lnTo>
                      <a:pt x="33" y="4"/>
                    </a:lnTo>
                    <a:lnTo>
                      <a:pt x="23" y="10"/>
                    </a:lnTo>
                    <a:lnTo>
                      <a:pt x="16" y="16"/>
                    </a:lnTo>
                    <a:lnTo>
                      <a:pt x="9" y="23"/>
                    </a:lnTo>
                    <a:lnTo>
                      <a:pt x="4" y="33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9" y="84"/>
                    </a:lnTo>
                    <a:lnTo>
                      <a:pt x="16" y="92"/>
                    </a:lnTo>
                    <a:lnTo>
                      <a:pt x="23" y="98"/>
                    </a:lnTo>
                    <a:lnTo>
                      <a:pt x="33" y="103"/>
                    </a:lnTo>
                    <a:lnTo>
                      <a:pt x="42" y="106"/>
                    </a:lnTo>
                    <a:lnTo>
                      <a:pt x="53" y="10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00" name="Freeform 41"/>
              <p:cNvSpPr>
                <a:spLocks/>
              </p:cNvSpPr>
              <p:nvPr/>
            </p:nvSpPr>
            <p:spPr bwMode="auto">
              <a:xfrm>
                <a:off x="1425" y="997"/>
                <a:ext cx="35" cy="36"/>
              </a:xfrm>
              <a:custGeom>
                <a:avLst/>
                <a:gdLst>
                  <a:gd name="T0" fmla="*/ 0 w 72"/>
                  <a:gd name="T1" fmla="*/ 1 h 71"/>
                  <a:gd name="T2" fmla="*/ 0 w 72"/>
                  <a:gd name="T3" fmla="*/ 1 h 71"/>
                  <a:gd name="T4" fmla="*/ 0 w 72"/>
                  <a:gd name="T5" fmla="*/ 1 h 71"/>
                  <a:gd name="T6" fmla="*/ 0 w 72"/>
                  <a:gd name="T7" fmla="*/ 1 h 71"/>
                  <a:gd name="T8" fmla="*/ 0 w 72"/>
                  <a:gd name="T9" fmla="*/ 1 h 71"/>
                  <a:gd name="T10" fmla="*/ 0 w 72"/>
                  <a:gd name="T11" fmla="*/ 1 h 71"/>
                  <a:gd name="T12" fmla="*/ 0 w 72"/>
                  <a:gd name="T13" fmla="*/ 1 h 71"/>
                  <a:gd name="T14" fmla="*/ 0 w 72"/>
                  <a:gd name="T15" fmla="*/ 1 h 71"/>
                  <a:gd name="T16" fmla="*/ 0 w 72"/>
                  <a:gd name="T17" fmla="*/ 0 h 71"/>
                  <a:gd name="T18" fmla="*/ 0 w 72"/>
                  <a:gd name="T19" fmla="*/ 1 h 71"/>
                  <a:gd name="T20" fmla="*/ 0 w 72"/>
                  <a:gd name="T21" fmla="*/ 1 h 71"/>
                  <a:gd name="T22" fmla="*/ 0 w 72"/>
                  <a:gd name="T23" fmla="*/ 1 h 71"/>
                  <a:gd name="T24" fmla="*/ 0 w 72"/>
                  <a:gd name="T25" fmla="*/ 1 h 71"/>
                  <a:gd name="T26" fmla="*/ 0 w 72"/>
                  <a:gd name="T27" fmla="*/ 1 h 71"/>
                  <a:gd name="T28" fmla="*/ 0 w 72"/>
                  <a:gd name="T29" fmla="*/ 1 h 71"/>
                  <a:gd name="T30" fmla="*/ 0 w 72"/>
                  <a:gd name="T31" fmla="*/ 1 h 71"/>
                  <a:gd name="T32" fmla="*/ 0 w 72"/>
                  <a:gd name="T33" fmla="*/ 1 h 7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"/>
                  <a:gd name="T52" fmla="*/ 0 h 71"/>
                  <a:gd name="T53" fmla="*/ 72 w 72"/>
                  <a:gd name="T54" fmla="*/ 71 h 7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" h="71">
                    <a:moveTo>
                      <a:pt x="36" y="71"/>
                    </a:moveTo>
                    <a:lnTo>
                      <a:pt x="50" y="69"/>
                    </a:lnTo>
                    <a:lnTo>
                      <a:pt x="61" y="60"/>
                    </a:lnTo>
                    <a:lnTo>
                      <a:pt x="69" y="49"/>
                    </a:lnTo>
                    <a:lnTo>
                      <a:pt x="72" y="36"/>
                    </a:lnTo>
                    <a:lnTo>
                      <a:pt x="69" y="22"/>
                    </a:lnTo>
                    <a:lnTo>
                      <a:pt x="61" y="11"/>
                    </a:lnTo>
                    <a:lnTo>
                      <a:pt x="50" y="3"/>
                    </a:lnTo>
                    <a:lnTo>
                      <a:pt x="36" y="0"/>
                    </a:lnTo>
                    <a:lnTo>
                      <a:pt x="22" y="3"/>
                    </a:lnTo>
                    <a:lnTo>
                      <a:pt x="10" y="11"/>
                    </a:lnTo>
                    <a:lnTo>
                      <a:pt x="3" y="22"/>
                    </a:lnTo>
                    <a:lnTo>
                      <a:pt x="0" y="36"/>
                    </a:lnTo>
                    <a:lnTo>
                      <a:pt x="3" y="49"/>
                    </a:lnTo>
                    <a:lnTo>
                      <a:pt x="10" y="60"/>
                    </a:lnTo>
                    <a:lnTo>
                      <a:pt x="22" y="69"/>
                    </a:lnTo>
                    <a:lnTo>
                      <a:pt x="36" y="7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01" name="Freeform 42"/>
              <p:cNvSpPr>
                <a:spLocks/>
              </p:cNvSpPr>
              <p:nvPr/>
            </p:nvSpPr>
            <p:spPr bwMode="auto">
              <a:xfrm>
                <a:off x="1425" y="997"/>
                <a:ext cx="35" cy="36"/>
              </a:xfrm>
              <a:custGeom>
                <a:avLst/>
                <a:gdLst>
                  <a:gd name="T0" fmla="*/ 0 w 72"/>
                  <a:gd name="T1" fmla="*/ 1 h 71"/>
                  <a:gd name="T2" fmla="*/ 0 w 72"/>
                  <a:gd name="T3" fmla="*/ 1 h 71"/>
                  <a:gd name="T4" fmla="*/ 0 w 72"/>
                  <a:gd name="T5" fmla="*/ 1 h 71"/>
                  <a:gd name="T6" fmla="*/ 0 w 72"/>
                  <a:gd name="T7" fmla="*/ 1 h 71"/>
                  <a:gd name="T8" fmla="*/ 0 w 72"/>
                  <a:gd name="T9" fmla="*/ 1 h 71"/>
                  <a:gd name="T10" fmla="*/ 0 w 72"/>
                  <a:gd name="T11" fmla="*/ 1 h 71"/>
                  <a:gd name="T12" fmla="*/ 0 w 72"/>
                  <a:gd name="T13" fmla="*/ 1 h 71"/>
                  <a:gd name="T14" fmla="*/ 0 w 72"/>
                  <a:gd name="T15" fmla="*/ 1 h 71"/>
                  <a:gd name="T16" fmla="*/ 0 w 72"/>
                  <a:gd name="T17" fmla="*/ 1 h 71"/>
                  <a:gd name="T18" fmla="*/ 0 w 72"/>
                  <a:gd name="T19" fmla="*/ 1 h 71"/>
                  <a:gd name="T20" fmla="*/ 0 w 72"/>
                  <a:gd name="T21" fmla="*/ 0 h 71"/>
                  <a:gd name="T22" fmla="*/ 0 w 72"/>
                  <a:gd name="T23" fmla="*/ 0 h 71"/>
                  <a:gd name="T24" fmla="*/ 0 w 72"/>
                  <a:gd name="T25" fmla="*/ 1 h 71"/>
                  <a:gd name="T26" fmla="*/ 0 w 72"/>
                  <a:gd name="T27" fmla="*/ 1 h 71"/>
                  <a:gd name="T28" fmla="*/ 0 w 72"/>
                  <a:gd name="T29" fmla="*/ 1 h 71"/>
                  <a:gd name="T30" fmla="*/ 0 w 72"/>
                  <a:gd name="T31" fmla="*/ 1 h 71"/>
                  <a:gd name="T32" fmla="*/ 0 w 72"/>
                  <a:gd name="T33" fmla="*/ 1 h 71"/>
                  <a:gd name="T34" fmla="*/ 0 w 72"/>
                  <a:gd name="T35" fmla="*/ 1 h 71"/>
                  <a:gd name="T36" fmla="*/ 0 w 72"/>
                  <a:gd name="T37" fmla="*/ 1 h 71"/>
                  <a:gd name="T38" fmla="*/ 0 w 72"/>
                  <a:gd name="T39" fmla="*/ 1 h 71"/>
                  <a:gd name="T40" fmla="*/ 0 w 72"/>
                  <a:gd name="T41" fmla="*/ 1 h 7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"/>
                  <a:gd name="T64" fmla="*/ 0 h 71"/>
                  <a:gd name="T65" fmla="*/ 72 w 72"/>
                  <a:gd name="T66" fmla="*/ 71 h 7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" h="71">
                    <a:moveTo>
                      <a:pt x="36" y="71"/>
                    </a:moveTo>
                    <a:lnTo>
                      <a:pt x="36" y="71"/>
                    </a:lnTo>
                    <a:lnTo>
                      <a:pt x="50" y="69"/>
                    </a:lnTo>
                    <a:lnTo>
                      <a:pt x="61" y="60"/>
                    </a:lnTo>
                    <a:lnTo>
                      <a:pt x="69" y="49"/>
                    </a:lnTo>
                    <a:lnTo>
                      <a:pt x="72" y="36"/>
                    </a:lnTo>
                    <a:lnTo>
                      <a:pt x="69" y="22"/>
                    </a:lnTo>
                    <a:lnTo>
                      <a:pt x="61" y="11"/>
                    </a:lnTo>
                    <a:lnTo>
                      <a:pt x="50" y="3"/>
                    </a:lnTo>
                    <a:lnTo>
                      <a:pt x="36" y="0"/>
                    </a:lnTo>
                    <a:lnTo>
                      <a:pt x="22" y="3"/>
                    </a:lnTo>
                    <a:lnTo>
                      <a:pt x="10" y="11"/>
                    </a:lnTo>
                    <a:lnTo>
                      <a:pt x="3" y="22"/>
                    </a:lnTo>
                    <a:lnTo>
                      <a:pt x="0" y="36"/>
                    </a:lnTo>
                    <a:lnTo>
                      <a:pt x="3" y="49"/>
                    </a:lnTo>
                    <a:lnTo>
                      <a:pt x="10" y="60"/>
                    </a:lnTo>
                    <a:lnTo>
                      <a:pt x="22" y="69"/>
                    </a:lnTo>
                    <a:lnTo>
                      <a:pt x="36" y="7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02" name="Freeform 43"/>
              <p:cNvSpPr>
                <a:spLocks/>
              </p:cNvSpPr>
              <p:nvPr/>
            </p:nvSpPr>
            <p:spPr bwMode="auto">
              <a:xfrm>
                <a:off x="1538" y="1012"/>
                <a:ext cx="25" cy="25"/>
              </a:xfrm>
              <a:custGeom>
                <a:avLst/>
                <a:gdLst>
                  <a:gd name="T0" fmla="*/ 1 w 49"/>
                  <a:gd name="T1" fmla="*/ 0 h 51"/>
                  <a:gd name="T2" fmla="*/ 1 w 49"/>
                  <a:gd name="T3" fmla="*/ 0 h 51"/>
                  <a:gd name="T4" fmla="*/ 1 w 49"/>
                  <a:gd name="T5" fmla="*/ 0 h 51"/>
                  <a:gd name="T6" fmla="*/ 1 w 49"/>
                  <a:gd name="T7" fmla="*/ 0 h 51"/>
                  <a:gd name="T8" fmla="*/ 1 w 49"/>
                  <a:gd name="T9" fmla="*/ 0 h 51"/>
                  <a:gd name="T10" fmla="*/ 1 w 49"/>
                  <a:gd name="T11" fmla="*/ 0 h 51"/>
                  <a:gd name="T12" fmla="*/ 1 w 49"/>
                  <a:gd name="T13" fmla="*/ 0 h 51"/>
                  <a:gd name="T14" fmla="*/ 1 w 49"/>
                  <a:gd name="T15" fmla="*/ 0 h 51"/>
                  <a:gd name="T16" fmla="*/ 1 w 49"/>
                  <a:gd name="T17" fmla="*/ 0 h 51"/>
                  <a:gd name="T18" fmla="*/ 1 w 49"/>
                  <a:gd name="T19" fmla="*/ 0 h 51"/>
                  <a:gd name="T20" fmla="*/ 1 w 49"/>
                  <a:gd name="T21" fmla="*/ 0 h 51"/>
                  <a:gd name="T22" fmla="*/ 1 w 49"/>
                  <a:gd name="T23" fmla="*/ 0 h 51"/>
                  <a:gd name="T24" fmla="*/ 0 w 49"/>
                  <a:gd name="T25" fmla="*/ 0 h 51"/>
                  <a:gd name="T26" fmla="*/ 1 w 49"/>
                  <a:gd name="T27" fmla="*/ 0 h 51"/>
                  <a:gd name="T28" fmla="*/ 1 w 49"/>
                  <a:gd name="T29" fmla="*/ 0 h 51"/>
                  <a:gd name="T30" fmla="*/ 1 w 49"/>
                  <a:gd name="T31" fmla="*/ 0 h 51"/>
                  <a:gd name="T32" fmla="*/ 1 w 49"/>
                  <a:gd name="T33" fmla="*/ 0 h 5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"/>
                  <a:gd name="T52" fmla="*/ 0 h 51"/>
                  <a:gd name="T53" fmla="*/ 49 w 49"/>
                  <a:gd name="T54" fmla="*/ 51 h 5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" h="51">
                    <a:moveTo>
                      <a:pt x="25" y="51"/>
                    </a:moveTo>
                    <a:lnTo>
                      <a:pt x="34" y="49"/>
                    </a:lnTo>
                    <a:lnTo>
                      <a:pt x="43" y="44"/>
                    </a:lnTo>
                    <a:lnTo>
                      <a:pt x="48" y="36"/>
                    </a:lnTo>
                    <a:lnTo>
                      <a:pt x="49" y="25"/>
                    </a:lnTo>
                    <a:lnTo>
                      <a:pt x="48" y="15"/>
                    </a:lnTo>
                    <a:lnTo>
                      <a:pt x="43" y="7"/>
                    </a:lnTo>
                    <a:lnTo>
                      <a:pt x="34" y="1"/>
                    </a:lnTo>
                    <a:lnTo>
                      <a:pt x="25" y="0"/>
                    </a:lnTo>
                    <a:lnTo>
                      <a:pt x="15" y="1"/>
                    </a:lnTo>
                    <a:lnTo>
                      <a:pt x="7" y="7"/>
                    </a:lnTo>
                    <a:lnTo>
                      <a:pt x="1" y="15"/>
                    </a:lnTo>
                    <a:lnTo>
                      <a:pt x="0" y="25"/>
                    </a:lnTo>
                    <a:lnTo>
                      <a:pt x="1" y="36"/>
                    </a:lnTo>
                    <a:lnTo>
                      <a:pt x="7" y="44"/>
                    </a:lnTo>
                    <a:lnTo>
                      <a:pt x="15" y="49"/>
                    </a:ln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03" name="Freeform 44"/>
              <p:cNvSpPr>
                <a:spLocks/>
              </p:cNvSpPr>
              <p:nvPr/>
            </p:nvSpPr>
            <p:spPr bwMode="auto">
              <a:xfrm>
                <a:off x="1538" y="1012"/>
                <a:ext cx="25" cy="25"/>
              </a:xfrm>
              <a:custGeom>
                <a:avLst/>
                <a:gdLst>
                  <a:gd name="T0" fmla="*/ 1 w 49"/>
                  <a:gd name="T1" fmla="*/ 0 h 51"/>
                  <a:gd name="T2" fmla="*/ 1 w 49"/>
                  <a:gd name="T3" fmla="*/ 0 h 51"/>
                  <a:gd name="T4" fmla="*/ 1 w 49"/>
                  <a:gd name="T5" fmla="*/ 0 h 51"/>
                  <a:gd name="T6" fmla="*/ 1 w 49"/>
                  <a:gd name="T7" fmla="*/ 0 h 51"/>
                  <a:gd name="T8" fmla="*/ 1 w 49"/>
                  <a:gd name="T9" fmla="*/ 0 h 51"/>
                  <a:gd name="T10" fmla="*/ 1 w 49"/>
                  <a:gd name="T11" fmla="*/ 0 h 51"/>
                  <a:gd name="T12" fmla="*/ 1 w 49"/>
                  <a:gd name="T13" fmla="*/ 0 h 51"/>
                  <a:gd name="T14" fmla="*/ 1 w 49"/>
                  <a:gd name="T15" fmla="*/ 0 h 51"/>
                  <a:gd name="T16" fmla="*/ 1 w 49"/>
                  <a:gd name="T17" fmla="*/ 0 h 51"/>
                  <a:gd name="T18" fmla="*/ 1 w 49"/>
                  <a:gd name="T19" fmla="*/ 0 h 51"/>
                  <a:gd name="T20" fmla="*/ 1 w 49"/>
                  <a:gd name="T21" fmla="*/ 0 h 51"/>
                  <a:gd name="T22" fmla="*/ 1 w 49"/>
                  <a:gd name="T23" fmla="*/ 0 h 51"/>
                  <a:gd name="T24" fmla="*/ 1 w 49"/>
                  <a:gd name="T25" fmla="*/ 0 h 51"/>
                  <a:gd name="T26" fmla="*/ 1 w 49"/>
                  <a:gd name="T27" fmla="*/ 0 h 51"/>
                  <a:gd name="T28" fmla="*/ 1 w 49"/>
                  <a:gd name="T29" fmla="*/ 0 h 51"/>
                  <a:gd name="T30" fmla="*/ 0 w 49"/>
                  <a:gd name="T31" fmla="*/ 0 h 51"/>
                  <a:gd name="T32" fmla="*/ 0 w 49"/>
                  <a:gd name="T33" fmla="*/ 0 h 51"/>
                  <a:gd name="T34" fmla="*/ 1 w 49"/>
                  <a:gd name="T35" fmla="*/ 0 h 51"/>
                  <a:gd name="T36" fmla="*/ 1 w 49"/>
                  <a:gd name="T37" fmla="*/ 0 h 51"/>
                  <a:gd name="T38" fmla="*/ 1 w 49"/>
                  <a:gd name="T39" fmla="*/ 0 h 51"/>
                  <a:gd name="T40" fmla="*/ 1 w 49"/>
                  <a:gd name="T41" fmla="*/ 0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9"/>
                  <a:gd name="T64" fmla="*/ 0 h 51"/>
                  <a:gd name="T65" fmla="*/ 49 w 49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9" h="51">
                    <a:moveTo>
                      <a:pt x="25" y="51"/>
                    </a:moveTo>
                    <a:lnTo>
                      <a:pt x="25" y="51"/>
                    </a:lnTo>
                    <a:lnTo>
                      <a:pt x="34" y="49"/>
                    </a:lnTo>
                    <a:lnTo>
                      <a:pt x="43" y="44"/>
                    </a:lnTo>
                    <a:lnTo>
                      <a:pt x="48" y="36"/>
                    </a:lnTo>
                    <a:lnTo>
                      <a:pt x="49" y="25"/>
                    </a:lnTo>
                    <a:lnTo>
                      <a:pt x="48" y="15"/>
                    </a:lnTo>
                    <a:lnTo>
                      <a:pt x="43" y="7"/>
                    </a:lnTo>
                    <a:lnTo>
                      <a:pt x="34" y="1"/>
                    </a:lnTo>
                    <a:lnTo>
                      <a:pt x="25" y="0"/>
                    </a:lnTo>
                    <a:lnTo>
                      <a:pt x="15" y="1"/>
                    </a:lnTo>
                    <a:lnTo>
                      <a:pt x="7" y="7"/>
                    </a:lnTo>
                    <a:lnTo>
                      <a:pt x="1" y="15"/>
                    </a:lnTo>
                    <a:lnTo>
                      <a:pt x="0" y="25"/>
                    </a:lnTo>
                    <a:lnTo>
                      <a:pt x="1" y="36"/>
                    </a:lnTo>
                    <a:lnTo>
                      <a:pt x="7" y="44"/>
                    </a:lnTo>
                    <a:lnTo>
                      <a:pt x="15" y="49"/>
                    </a:lnTo>
                    <a:lnTo>
                      <a:pt x="25" y="5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04" name="Freeform 45"/>
              <p:cNvSpPr>
                <a:spLocks/>
              </p:cNvSpPr>
              <p:nvPr/>
            </p:nvSpPr>
            <p:spPr bwMode="auto">
              <a:xfrm>
                <a:off x="1584" y="1006"/>
                <a:ext cx="19" cy="20"/>
              </a:xfrm>
              <a:custGeom>
                <a:avLst/>
                <a:gdLst>
                  <a:gd name="T0" fmla="*/ 1 w 37"/>
                  <a:gd name="T1" fmla="*/ 1 h 38"/>
                  <a:gd name="T2" fmla="*/ 1 w 37"/>
                  <a:gd name="T3" fmla="*/ 1 h 38"/>
                  <a:gd name="T4" fmla="*/ 1 w 37"/>
                  <a:gd name="T5" fmla="*/ 1 h 38"/>
                  <a:gd name="T6" fmla="*/ 1 w 37"/>
                  <a:gd name="T7" fmla="*/ 1 h 38"/>
                  <a:gd name="T8" fmla="*/ 1 w 37"/>
                  <a:gd name="T9" fmla="*/ 1 h 38"/>
                  <a:gd name="T10" fmla="*/ 1 w 37"/>
                  <a:gd name="T11" fmla="*/ 1 h 38"/>
                  <a:gd name="T12" fmla="*/ 1 w 37"/>
                  <a:gd name="T13" fmla="*/ 1 h 38"/>
                  <a:gd name="T14" fmla="*/ 1 w 37"/>
                  <a:gd name="T15" fmla="*/ 1 h 38"/>
                  <a:gd name="T16" fmla="*/ 1 w 37"/>
                  <a:gd name="T17" fmla="*/ 0 h 38"/>
                  <a:gd name="T18" fmla="*/ 1 w 37"/>
                  <a:gd name="T19" fmla="*/ 1 h 38"/>
                  <a:gd name="T20" fmla="*/ 1 w 37"/>
                  <a:gd name="T21" fmla="*/ 1 h 38"/>
                  <a:gd name="T22" fmla="*/ 1 w 37"/>
                  <a:gd name="T23" fmla="*/ 1 h 38"/>
                  <a:gd name="T24" fmla="*/ 0 w 37"/>
                  <a:gd name="T25" fmla="*/ 1 h 38"/>
                  <a:gd name="T26" fmla="*/ 1 w 37"/>
                  <a:gd name="T27" fmla="*/ 1 h 38"/>
                  <a:gd name="T28" fmla="*/ 1 w 37"/>
                  <a:gd name="T29" fmla="*/ 1 h 38"/>
                  <a:gd name="T30" fmla="*/ 1 w 37"/>
                  <a:gd name="T31" fmla="*/ 1 h 38"/>
                  <a:gd name="T32" fmla="*/ 1 w 37"/>
                  <a:gd name="T33" fmla="*/ 1 h 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38"/>
                  <a:gd name="T53" fmla="*/ 37 w 37"/>
                  <a:gd name="T54" fmla="*/ 38 h 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38">
                    <a:moveTo>
                      <a:pt x="19" y="38"/>
                    </a:moveTo>
                    <a:lnTo>
                      <a:pt x="26" y="37"/>
                    </a:lnTo>
                    <a:lnTo>
                      <a:pt x="32" y="33"/>
                    </a:lnTo>
                    <a:lnTo>
                      <a:pt x="36" y="27"/>
                    </a:lnTo>
                    <a:lnTo>
                      <a:pt x="37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26" y="1"/>
                    </a:lnTo>
                    <a:lnTo>
                      <a:pt x="19" y="0"/>
                    </a:lnTo>
                    <a:lnTo>
                      <a:pt x="11" y="1"/>
                    </a:lnTo>
                    <a:lnTo>
                      <a:pt x="6" y="5"/>
                    </a:lnTo>
                    <a:lnTo>
                      <a:pt x="1" y="11"/>
                    </a:lnTo>
                    <a:lnTo>
                      <a:pt x="0" y="19"/>
                    </a:lnTo>
                    <a:lnTo>
                      <a:pt x="1" y="27"/>
                    </a:lnTo>
                    <a:lnTo>
                      <a:pt x="6" y="33"/>
                    </a:lnTo>
                    <a:lnTo>
                      <a:pt x="11" y="37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05" name="Freeform 46"/>
              <p:cNvSpPr>
                <a:spLocks/>
              </p:cNvSpPr>
              <p:nvPr/>
            </p:nvSpPr>
            <p:spPr bwMode="auto">
              <a:xfrm>
                <a:off x="1584" y="1006"/>
                <a:ext cx="19" cy="20"/>
              </a:xfrm>
              <a:custGeom>
                <a:avLst/>
                <a:gdLst>
                  <a:gd name="T0" fmla="*/ 1 w 37"/>
                  <a:gd name="T1" fmla="*/ 1 h 38"/>
                  <a:gd name="T2" fmla="*/ 1 w 37"/>
                  <a:gd name="T3" fmla="*/ 1 h 38"/>
                  <a:gd name="T4" fmla="*/ 1 w 37"/>
                  <a:gd name="T5" fmla="*/ 1 h 38"/>
                  <a:gd name="T6" fmla="*/ 1 w 37"/>
                  <a:gd name="T7" fmla="*/ 1 h 38"/>
                  <a:gd name="T8" fmla="*/ 1 w 37"/>
                  <a:gd name="T9" fmla="*/ 1 h 38"/>
                  <a:gd name="T10" fmla="*/ 1 w 37"/>
                  <a:gd name="T11" fmla="*/ 1 h 38"/>
                  <a:gd name="T12" fmla="*/ 1 w 37"/>
                  <a:gd name="T13" fmla="*/ 1 h 38"/>
                  <a:gd name="T14" fmla="*/ 1 w 37"/>
                  <a:gd name="T15" fmla="*/ 1 h 38"/>
                  <a:gd name="T16" fmla="*/ 1 w 37"/>
                  <a:gd name="T17" fmla="*/ 1 h 38"/>
                  <a:gd name="T18" fmla="*/ 1 w 37"/>
                  <a:gd name="T19" fmla="*/ 1 h 38"/>
                  <a:gd name="T20" fmla="*/ 1 w 37"/>
                  <a:gd name="T21" fmla="*/ 0 h 38"/>
                  <a:gd name="T22" fmla="*/ 1 w 37"/>
                  <a:gd name="T23" fmla="*/ 0 h 38"/>
                  <a:gd name="T24" fmla="*/ 1 w 37"/>
                  <a:gd name="T25" fmla="*/ 1 h 38"/>
                  <a:gd name="T26" fmla="*/ 1 w 37"/>
                  <a:gd name="T27" fmla="*/ 1 h 38"/>
                  <a:gd name="T28" fmla="*/ 1 w 37"/>
                  <a:gd name="T29" fmla="*/ 1 h 38"/>
                  <a:gd name="T30" fmla="*/ 0 w 37"/>
                  <a:gd name="T31" fmla="*/ 1 h 38"/>
                  <a:gd name="T32" fmla="*/ 0 w 37"/>
                  <a:gd name="T33" fmla="*/ 1 h 38"/>
                  <a:gd name="T34" fmla="*/ 1 w 37"/>
                  <a:gd name="T35" fmla="*/ 1 h 38"/>
                  <a:gd name="T36" fmla="*/ 1 w 37"/>
                  <a:gd name="T37" fmla="*/ 1 h 38"/>
                  <a:gd name="T38" fmla="*/ 1 w 37"/>
                  <a:gd name="T39" fmla="*/ 1 h 38"/>
                  <a:gd name="T40" fmla="*/ 1 w 37"/>
                  <a:gd name="T41" fmla="*/ 1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7"/>
                  <a:gd name="T64" fmla="*/ 0 h 38"/>
                  <a:gd name="T65" fmla="*/ 37 w 37"/>
                  <a:gd name="T66" fmla="*/ 38 h 3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26" y="37"/>
                    </a:lnTo>
                    <a:lnTo>
                      <a:pt x="32" y="33"/>
                    </a:lnTo>
                    <a:lnTo>
                      <a:pt x="36" y="27"/>
                    </a:lnTo>
                    <a:lnTo>
                      <a:pt x="37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26" y="1"/>
                    </a:lnTo>
                    <a:lnTo>
                      <a:pt x="19" y="0"/>
                    </a:lnTo>
                    <a:lnTo>
                      <a:pt x="11" y="1"/>
                    </a:lnTo>
                    <a:lnTo>
                      <a:pt x="6" y="5"/>
                    </a:lnTo>
                    <a:lnTo>
                      <a:pt x="1" y="11"/>
                    </a:lnTo>
                    <a:lnTo>
                      <a:pt x="0" y="19"/>
                    </a:lnTo>
                    <a:lnTo>
                      <a:pt x="1" y="27"/>
                    </a:lnTo>
                    <a:lnTo>
                      <a:pt x="6" y="33"/>
                    </a:lnTo>
                    <a:lnTo>
                      <a:pt x="11" y="37"/>
                    </a:lnTo>
                    <a:lnTo>
                      <a:pt x="19" y="3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06" name="Freeform 47"/>
              <p:cNvSpPr>
                <a:spLocks/>
              </p:cNvSpPr>
              <p:nvPr/>
            </p:nvSpPr>
            <p:spPr bwMode="auto">
              <a:xfrm>
                <a:off x="1372" y="1092"/>
                <a:ext cx="93" cy="408"/>
              </a:xfrm>
              <a:custGeom>
                <a:avLst/>
                <a:gdLst>
                  <a:gd name="T0" fmla="*/ 0 w 187"/>
                  <a:gd name="T1" fmla="*/ 0 h 815"/>
                  <a:gd name="T2" fmla="*/ 0 w 187"/>
                  <a:gd name="T3" fmla="*/ 1 h 815"/>
                  <a:gd name="T4" fmla="*/ 0 w 187"/>
                  <a:gd name="T5" fmla="*/ 1 h 815"/>
                  <a:gd name="T6" fmla="*/ 0 w 187"/>
                  <a:gd name="T7" fmla="*/ 1 h 815"/>
                  <a:gd name="T8" fmla="*/ 0 w 187"/>
                  <a:gd name="T9" fmla="*/ 1 h 815"/>
                  <a:gd name="T10" fmla="*/ 0 w 187"/>
                  <a:gd name="T11" fmla="*/ 1 h 815"/>
                  <a:gd name="T12" fmla="*/ 0 w 187"/>
                  <a:gd name="T13" fmla="*/ 1 h 815"/>
                  <a:gd name="T14" fmla="*/ 0 w 187"/>
                  <a:gd name="T15" fmla="*/ 1 h 815"/>
                  <a:gd name="T16" fmla="*/ 0 w 187"/>
                  <a:gd name="T17" fmla="*/ 1 h 815"/>
                  <a:gd name="T18" fmla="*/ 0 w 187"/>
                  <a:gd name="T19" fmla="*/ 1 h 815"/>
                  <a:gd name="T20" fmla="*/ 0 w 187"/>
                  <a:gd name="T21" fmla="*/ 1 h 815"/>
                  <a:gd name="T22" fmla="*/ 0 w 187"/>
                  <a:gd name="T23" fmla="*/ 1 h 815"/>
                  <a:gd name="T24" fmla="*/ 0 w 187"/>
                  <a:gd name="T25" fmla="*/ 1 h 815"/>
                  <a:gd name="T26" fmla="*/ 0 w 187"/>
                  <a:gd name="T27" fmla="*/ 2 h 815"/>
                  <a:gd name="T28" fmla="*/ 0 w 187"/>
                  <a:gd name="T29" fmla="*/ 2 h 815"/>
                  <a:gd name="T30" fmla="*/ 0 w 187"/>
                  <a:gd name="T31" fmla="*/ 2 h 815"/>
                  <a:gd name="T32" fmla="*/ 0 w 187"/>
                  <a:gd name="T33" fmla="*/ 2 h 815"/>
                  <a:gd name="T34" fmla="*/ 0 w 187"/>
                  <a:gd name="T35" fmla="*/ 2 h 815"/>
                  <a:gd name="T36" fmla="*/ 0 w 187"/>
                  <a:gd name="T37" fmla="*/ 2 h 815"/>
                  <a:gd name="T38" fmla="*/ 0 w 187"/>
                  <a:gd name="T39" fmla="*/ 2 h 815"/>
                  <a:gd name="T40" fmla="*/ 0 w 187"/>
                  <a:gd name="T41" fmla="*/ 2 h 815"/>
                  <a:gd name="T42" fmla="*/ 0 w 187"/>
                  <a:gd name="T43" fmla="*/ 2 h 815"/>
                  <a:gd name="T44" fmla="*/ 0 w 187"/>
                  <a:gd name="T45" fmla="*/ 2 h 815"/>
                  <a:gd name="T46" fmla="*/ 0 w 187"/>
                  <a:gd name="T47" fmla="*/ 2 h 815"/>
                  <a:gd name="T48" fmla="*/ 0 w 187"/>
                  <a:gd name="T49" fmla="*/ 2 h 815"/>
                  <a:gd name="T50" fmla="*/ 0 w 187"/>
                  <a:gd name="T51" fmla="*/ 2 h 815"/>
                  <a:gd name="T52" fmla="*/ 0 w 187"/>
                  <a:gd name="T53" fmla="*/ 2 h 815"/>
                  <a:gd name="T54" fmla="*/ 0 w 187"/>
                  <a:gd name="T55" fmla="*/ 2 h 815"/>
                  <a:gd name="T56" fmla="*/ 0 w 187"/>
                  <a:gd name="T57" fmla="*/ 2 h 815"/>
                  <a:gd name="T58" fmla="*/ 0 w 187"/>
                  <a:gd name="T59" fmla="*/ 2 h 815"/>
                  <a:gd name="T60" fmla="*/ 0 w 187"/>
                  <a:gd name="T61" fmla="*/ 2 h 815"/>
                  <a:gd name="T62" fmla="*/ 0 w 187"/>
                  <a:gd name="T63" fmla="*/ 2 h 815"/>
                  <a:gd name="T64" fmla="*/ 0 w 187"/>
                  <a:gd name="T65" fmla="*/ 2 h 815"/>
                  <a:gd name="T66" fmla="*/ 0 w 187"/>
                  <a:gd name="T67" fmla="*/ 2 h 815"/>
                  <a:gd name="T68" fmla="*/ 0 w 187"/>
                  <a:gd name="T69" fmla="*/ 2 h 815"/>
                  <a:gd name="T70" fmla="*/ 0 w 187"/>
                  <a:gd name="T71" fmla="*/ 1 h 815"/>
                  <a:gd name="T72" fmla="*/ 0 w 187"/>
                  <a:gd name="T73" fmla="*/ 1 h 815"/>
                  <a:gd name="T74" fmla="*/ 0 w 187"/>
                  <a:gd name="T75" fmla="*/ 1 h 815"/>
                  <a:gd name="T76" fmla="*/ 0 w 187"/>
                  <a:gd name="T77" fmla="*/ 1 h 815"/>
                  <a:gd name="T78" fmla="*/ 0 w 187"/>
                  <a:gd name="T79" fmla="*/ 1 h 815"/>
                  <a:gd name="T80" fmla="*/ 0 w 187"/>
                  <a:gd name="T81" fmla="*/ 1 h 815"/>
                  <a:gd name="T82" fmla="*/ 0 w 187"/>
                  <a:gd name="T83" fmla="*/ 0 h 81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87"/>
                  <a:gd name="T127" fmla="*/ 0 h 815"/>
                  <a:gd name="T128" fmla="*/ 187 w 187"/>
                  <a:gd name="T129" fmla="*/ 815 h 81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87" h="815">
                    <a:moveTo>
                      <a:pt x="62" y="0"/>
                    </a:moveTo>
                    <a:lnTo>
                      <a:pt x="61" y="1"/>
                    </a:lnTo>
                    <a:lnTo>
                      <a:pt x="57" y="7"/>
                    </a:lnTo>
                    <a:lnTo>
                      <a:pt x="53" y="15"/>
                    </a:lnTo>
                    <a:lnTo>
                      <a:pt x="46" y="26"/>
                    </a:lnTo>
                    <a:lnTo>
                      <a:pt x="39" y="40"/>
                    </a:lnTo>
                    <a:lnTo>
                      <a:pt x="32" y="58"/>
                    </a:lnTo>
                    <a:lnTo>
                      <a:pt x="25" y="77"/>
                    </a:lnTo>
                    <a:lnTo>
                      <a:pt x="20" y="100"/>
                    </a:lnTo>
                    <a:lnTo>
                      <a:pt x="14" y="143"/>
                    </a:lnTo>
                    <a:lnTo>
                      <a:pt x="9" y="216"/>
                    </a:lnTo>
                    <a:lnTo>
                      <a:pt x="4" y="309"/>
                    </a:lnTo>
                    <a:lnTo>
                      <a:pt x="0" y="412"/>
                    </a:lnTo>
                    <a:lnTo>
                      <a:pt x="0" y="516"/>
                    </a:lnTo>
                    <a:lnTo>
                      <a:pt x="3" y="611"/>
                    </a:lnTo>
                    <a:lnTo>
                      <a:pt x="11" y="686"/>
                    </a:lnTo>
                    <a:lnTo>
                      <a:pt x="26" y="733"/>
                    </a:lnTo>
                    <a:lnTo>
                      <a:pt x="47" y="759"/>
                    </a:lnTo>
                    <a:lnTo>
                      <a:pt x="72" y="778"/>
                    </a:lnTo>
                    <a:lnTo>
                      <a:pt x="98" y="793"/>
                    </a:lnTo>
                    <a:lnTo>
                      <a:pt x="124" y="803"/>
                    </a:lnTo>
                    <a:lnTo>
                      <a:pt x="149" y="810"/>
                    </a:lnTo>
                    <a:lnTo>
                      <a:pt x="169" y="813"/>
                    </a:lnTo>
                    <a:lnTo>
                      <a:pt x="182" y="815"/>
                    </a:lnTo>
                    <a:lnTo>
                      <a:pt x="187" y="815"/>
                    </a:lnTo>
                    <a:lnTo>
                      <a:pt x="183" y="814"/>
                    </a:lnTo>
                    <a:lnTo>
                      <a:pt x="174" y="807"/>
                    </a:lnTo>
                    <a:lnTo>
                      <a:pt x="158" y="799"/>
                    </a:lnTo>
                    <a:lnTo>
                      <a:pt x="141" y="785"/>
                    </a:lnTo>
                    <a:lnTo>
                      <a:pt x="120" y="770"/>
                    </a:lnTo>
                    <a:lnTo>
                      <a:pt x="99" y="751"/>
                    </a:lnTo>
                    <a:lnTo>
                      <a:pt x="80" y="727"/>
                    </a:lnTo>
                    <a:lnTo>
                      <a:pt x="62" y="703"/>
                    </a:lnTo>
                    <a:lnTo>
                      <a:pt x="50" y="657"/>
                    </a:lnTo>
                    <a:lnTo>
                      <a:pt x="42" y="580"/>
                    </a:lnTo>
                    <a:lnTo>
                      <a:pt x="39" y="485"/>
                    </a:lnTo>
                    <a:lnTo>
                      <a:pt x="37" y="381"/>
                    </a:lnTo>
                    <a:lnTo>
                      <a:pt x="39" y="280"/>
                    </a:lnTo>
                    <a:lnTo>
                      <a:pt x="42" y="195"/>
                    </a:lnTo>
                    <a:lnTo>
                      <a:pt x="43" y="135"/>
                    </a:lnTo>
                    <a:lnTo>
                      <a:pt x="44" y="113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C9C9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178" name="AutoShape 51"/>
            <p:cNvSpPr>
              <a:spLocks noChangeAspect="1" noChangeArrowheads="1" noTextEdit="1"/>
            </p:cNvSpPr>
            <p:nvPr/>
          </p:nvSpPr>
          <p:spPr bwMode="auto">
            <a:xfrm>
              <a:off x="431" y="396"/>
              <a:ext cx="356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79" name="Freeform 52"/>
            <p:cNvSpPr>
              <a:spLocks/>
            </p:cNvSpPr>
            <p:nvPr/>
          </p:nvSpPr>
          <p:spPr bwMode="auto">
            <a:xfrm>
              <a:off x="519" y="396"/>
              <a:ext cx="182" cy="41"/>
            </a:xfrm>
            <a:custGeom>
              <a:avLst/>
              <a:gdLst>
                <a:gd name="T0" fmla="*/ 1 w 364"/>
                <a:gd name="T1" fmla="*/ 1 h 81"/>
                <a:gd name="T2" fmla="*/ 1 w 364"/>
                <a:gd name="T3" fmla="*/ 1 h 81"/>
                <a:gd name="T4" fmla="*/ 1 w 364"/>
                <a:gd name="T5" fmla="*/ 1 h 81"/>
                <a:gd name="T6" fmla="*/ 1 w 364"/>
                <a:gd name="T7" fmla="*/ 1 h 81"/>
                <a:gd name="T8" fmla="*/ 1 w 364"/>
                <a:gd name="T9" fmla="*/ 1 h 81"/>
                <a:gd name="T10" fmla="*/ 1 w 364"/>
                <a:gd name="T11" fmla="*/ 1 h 81"/>
                <a:gd name="T12" fmla="*/ 1 w 364"/>
                <a:gd name="T13" fmla="*/ 1 h 81"/>
                <a:gd name="T14" fmla="*/ 1 w 364"/>
                <a:gd name="T15" fmla="*/ 1 h 81"/>
                <a:gd name="T16" fmla="*/ 1 w 364"/>
                <a:gd name="T17" fmla="*/ 1 h 81"/>
                <a:gd name="T18" fmla="*/ 1 w 364"/>
                <a:gd name="T19" fmla="*/ 1 h 81"/>
                <a:gd name="T20" fmla="*/ 1 w 364"/>
                <a:gd name="T21" fmla="*/ 1 h 81"/>
                <a:gd name="T22" fmla="*/ 1 w 364"/>
                <a:gd name="T23" fmla="*/ 1 h 81"/>
                <a:gd name="T24" fmla="*/ 1 w 364"/>
                <a:gd name="T25" fmla="*/ 1 h 81"/>
                <a:gd name="T26" fmla="*/ 1 w 364"/>
                <a:gd name="T27" fmla="*/ 1 h 81"/>
                <a:gd name="T28" fmla="*/ 1 w 364"/>
                <a:gd name="T29" fmla="*/ 1 h 81"/>
                <a:gd name="T30" fmla="*/ 1 w 364"/>
                <a:gd name="T31" fmla="*/ 1 h 81"/>
                <a:gd name="T32" fmla="*/ 1 w 364"/>
                <a:gd name="T33" fmla="*/ 0 h 81"/>
                <a:gd name="T34" fmla="*/ 1 w 364"/>
                <a:gd name="T35" fmla="*/ 1 h 81"/>
                <a:gd name="T36" fmla="*/ 1 w 364"/>
                <a:gd name="T37" fmla="*/ 1 h 81"/>
                <a:gd name="T38" fmla="*/ 1 w 364"/>
                <a:gd name="T39" fmla="*/ 1 h 81"/>
                <a:gd name="T40" fmla="*/ 1 w 364"/>
                <a:gd name="T41" fmla="*/ 1 h 81"/>
                <a:gd name="T42" fmla="*/ 1 w 364"/>
                <a:gd name="T43" fmla="*/ 1 h 81"/>
                <a:gd name="T44" fmla="*/ 1 w 364"/>
                <a:gd name="T45" fmla="*/ 1 h 81"/>
                <a:gd name="T46" fmla="*/ 1 w 364"/>
                <a:gd name="T47" fmla="*/ 1 h 81"/>
                <a:gd name="T48" fmla="*/ 0 w 364"/>
                <a:gd name="T49" fmla="*/ 1 h 81"/>
                <a:gd name="T50" fmla="*/ 1 w 364"/>
                <a:gd name="T51" fmla="*/ 1 h 81"/>
                <a:gd name="T52" fmla="*/ 1 w 364"/>
                <a:gd name="T53" fmla="*/ 1 h 81"/>
                <a:gd name="T54" fmla="*/ 1 w 364"/>
                <a:gd name="T55" fmla="*/ 1 h 81"/>
                <a:gd name="T56" fmla="*/ 1 w 364"/>
                <a:gd name="T57" fmla="*/ 1 h 81"/>
                <a:gd name="T58" fmla="*/ 1 w 364"/>
                <a:gd name="T59" fmla="*/ 1 h 81"/>
                <a:gd name="T60" fmla="*/ 1 w 364"/>
                <a:gd name="T61" fmla="*/ 1 h 81"/>
                <a:gd name="T62" fmla="*/ 1 w 364"/>
                <a:gd name="T63" fmla="*/ 1 h 81"/>
                <a:gd name="T64" fmla="*/ 1 w 364"/>
                <a:gd name="T65" fmla="*/ 1 h 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4"/>
                <a:gd name="T100" fmla="*/ 0 h 81"/>
                <a:gd name="T101" fmla="*/ 364 w 364"/>
                <a:gd name="T102" fmla="*/ 81 h 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4" h="81">
                  <a:moveTo>
                    <a:pt x="183" y="81"/>
                  </a:moveTo>
                  <a:lnTo>
                    <a:pt x="220" y="80"/>
                  </a:lnTo>
                  <a:lnTo>
                    <a:pt x="253" y="78"/>
                  </a:lnTo>
                  <a:lnTo>
                    <a:pt x="284" y="74"/>
                  </a:lnTo>
                  <a:lnTo>
                    <a:pt x="311" y="69"/>
                  </a:lnTo>
                  <a:lnTo>
                    <a:pt x="333" y="63"/>
                  </a:lnTo>
                  <a:lnTo>
                    <a:pt x="350" y="56"/>
                  </a:lnTo>
                  <a:lnTo>
                    <a:pt x="360" y="50"/>
                  </a:lnTo>
                  <a:lnTo>
                    <a:pt x="364" y="41"/>
                  </a:lnTo>
                  <a:lnTo>
                    <a:pt x="360" y="33"/>
                  </a:lnTo>
                  <a:lnTo>
                    <a:pt x="350" y="25"/>
                  </a:lnTo>
                  <a:lnTo>
                    <a:pt x="333" y="18"/>
                  </a:lnTo>
                  <a:lnTo>
                    <a:pt x="311" y="12"/>
                  </a:lnTo>
                  <a:lnTo>
                    <a:pt x="284" y="7"/>
                  </a:lnTo>
                  <a:lnTo>
                    <a:pt x="253" y="3"/>
                  </a:lnTo>
                  <a:lnTo>
                    <a:pt x="220" y="1"/>
                  </a:lnTo>
                  <a:lnTo>
                    <a:pt x="183" y="0"/>
                  </a:lnTo>
                  <a:lnTo>
                    <a:pt x="146" y="1"/>
                  </a:lnTo>
                  <a:lnTo>
                    <a:pt x="111" y="3"/>
                  </a:lnTo>
                  <a:lnTo>
                    <a:pt x="81" y="7"/>
                  </a:lnTo>
                  <a:lnTo>
                    <a:pt x="54" y="12"/>
                  </a:lnTo>
                  <a:lnTo>
                    <a:pt x="32" y="18"/>
                  </a:lnTo>
                  <a:lnTo>
                    <a:pt x="15" y="25"/>
                  </a:lnTo>
                  <a:lnTo>
                    <a:pt x="4" y="33"/>
                  </a:lnTo>
                  <a:lnTo>
                    <a:pt x="0" y="41"/>
                  </a:lnTo>
                  <a:lnTo>
                    <a:pt x="4" y="50"/>
                  </a:lnTo>
                  <a:lnTo>
                    <a:pt x="15" y="56"/>
                  </a:lnTo>
                  <a:lnTo>
                    <a:pt x="32" y="63"/>
                  </a:lnTo>
                  <a:lnTo>
                    <a:pt x="54" y="69"/>
                  </a:lnTo>
                  <a:lnTo>
                    <a:pt x="81" y="74"/>
                  </a:lnTo>
                  <a:lnTo>
                    <a:pt x="111" y="78"/>
                  </a:lnTo>
                  <a:lnTo>
                    <a:pt x="146" y="80"/>
                  </a:lnTo>
                  <a:lnTo>
                    <a:pt x="183" y="81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80" name="Freeform 53"/>
            <p:cNvSpPr>
              <a:spLocks/>
            </p:cNvSpPr>
            <p:nvPr/>
          </p:nvSpPr>
          <p:spPr bwMode="auto">
            <a:xfrm>
              <a:off x="610" y="417"/>
              <a:ext cx="96" cy="24"/>
            </a:xfrm>
            <a:custGeom>
              <a:avLst/>
              <a:gdLst>
                <a:gd name="T0" fmla="*/ 1 w 191"/>
                <a:gd name="T1" fmla="*/ 0 h 50"/>
                <a:gd name="T2" fmla="*/ 1 w 191"/>
                <a:gd name="T3" fmla="*/ 0 h 50"/>
                <a:gd name="T4" fmla="*/ 1 w 191"/>
                <a:gd name="T5" fmla="*/ 0 h 50"/>
                <a:gd name="T6" fmla="*/ 1 w 191"/>
                <a:gd name="T7" fmla="*/ 0 h 50"/>
                <a:gd name="T8" fmla="*/ 1 w 191"/>
                <a:gd name="T9" fmla="*/ 0 h 50"/>
                <a:gd name="T10" fmla="*/ 1 w 191"/>
                <a:gd name="T11" fmla="*/ 0 h 50"/>
                <a:gd name="T12" fmla="*/ 1 w 191"/>
                <a:gd name="T13" fmla="*/ 0 h 50"/>
                <a:gd name="T14" fmla="*/ 1 w 191"/>
                <a:gd name="T15" fmla="*/ 0 h 50"/>
                <a:gd name="T16" fmla="*/ 1 w 191"/>
                <a:gd name="T17" fmla="*/ 0 h 50"/>
                <a:gd name="T18" fmla="*/ 0 w 191"/>
                <a:gd name="T19" fmla="*/ 0 h 50"/>
                <a:gd name="T20" fmla="*/ 0 w 191"/>
                <a:gd name="T21" fmla="*/ 0 h 50"/>
                <a:gd name="T22" fmla="*/ 1 w 191"/>
                <a:gd name="T23" fmla="*/ 0 h 50"/>
                <a:gd name="T24" fmla="*/ 1 w 191"/>
                <a:gd name="T25" fmla="*/ 0 h 50"/>
                <a:gd name="T26" fmla="*/ 1 w 191"/>
                <a:gd name="T27" fmla="*/ 0 h 50"/>
                <a:gd name="T28" fmla="*/ 1 w 191"/>
                <a:gd name="T29" fmla="*/ 0 h 50"/>
                <a:gd name="T30" fmla="*/ 1 w 191"/>
                <a:gd name="T31" fmla="*/ 0 h 50"/>
                <a:gd name="T32" fmla="*/ 1 w 191"/>
                <a:gd name="T33" fmla="*/ 0 h 50"/>
                <a:gd name="T34" fmla="*/ 1 w 191"/>
                <a:gd name="T35" fmla="*/ 0 h 50"/>
                <a:gd name="T36" fmla="*/ 1 w 191"/>
                <a:gd name="T37" fmla="*/ 0 h 50"/>
                <a:gd name="T38" fmla="*/ 1 w 191"/>
                <a:gd name="T39" fmla="*/ 0 h 50"/>
                <a:gd name="T40" fmla="*/ 1 w 191"/>
                <a:gd name="T41" fmla="*/ 0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1"/>
                <a:gd name="T64" fmla="*/ 0 h 50"/>
                <a:gd name="T65" fmla="*/ 191 w 191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1" h="50">
                  <a:moveTo>
                    <a:pt x="172" y="0"/>
                  </a:moveTo>
                  <a:lnTo>
                    <a:pt x="172" y="0"/>
                  </a:lnTo>
                  <a:lnTo>
                    <a:pt x="170" y="3"/>
                  </a:lnTo>
                  <a:lnTo>
                    <a:pt x="163" y="7"/>
                  </a:lnTo>
                  <a:lnTo>
                    <a:pt x="147" y="14"/>
                  </a:lnTo>
                  <a:lnTo>
                    <a:pt x="126" y="20"/>
                  </a:lnTo>
                  <a:lnTo>
                    <a:pt x="100" y="25"/>
                  </a:lnTo>
                  <a:lnTo>
                    <a:pt x="70" y="29"/>
                  </a:lnTo>
                  <a:lnTo>
                    <a:pt x="37" y="31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37" y="47"/>
                  </a:lnTo>
                  <a:lnTo>
                    <a:pt x="70" y="46"/>
                  </a:lnTo>
                  <a:lnTo>
                    <a:pt x="103" y="42"/>
                  </a:lnTo>
                  <a:lnTo>
                    <a:pt x="129" y="36"/>
                  </a:lnTo>
                  <a:lnTo>
                    <a:pt x="152" y="31"/>
                  </a:lnTo>
                  <a:lnTo>
                    <a:pt x="172" y="24"/>
                  </a:lnTo>
                  <a:lnTo>
                    <a:pt x="184" y="14"/>
                  </a:lnTo>
                  <a:lnTo>
                    <a:pt x="191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81" name="Freeform 54"/>
            <p:cNvSpPr>
              <a:spLocks/>
            </p:cNvSpPr>
            <p:nvPr/>
          </p:nvSpPr>
          <p:spPr bwMode="auto">
            <a:xfrm>
              <a:off x="610" y="391"/>
              <a:ext cx="96" cy="26"/>
            </a:xfrm>
            <a:custGeom>
              <a:avLst/>
              <a:gdLst>
                <a:gd name="T0" fmla="*/ 0 w 191"/>
                <a:gd name="T1" fmla="*/ 1 h 51"/>
                <a:gd name="T2" fmla="*/ 0 w 191"/>
                <a:gd name="T3" fmla="*/ 1 h 51"/>
                <a:gd name="T4" fmla="*/ 1 w 191"/>
                <a:gd name="T5" fmla="*/ 1 h 51"/>
                <a:gd name="T6" fmla="*/ 1 w 191"/>
                <a:gd name="T7" fmla="*/ 1 h 51"/>
                <a:gd name="T8" fmla="*/ 1 w 191"/>
                <a:gd name="T9" fmla="*/ 1 h 51"/>
                <a:gd name="T10" fmla="*/ 1 w 191"/>
                <a:gd name="T11" fmla="*/ 1 h 51"/>
                <a:gd name="T12" fmla="*/ 1 w 191"/>
                <a:gd name="T13" fmla="*/ 1 h 51"/>
                <a:gd name="T14" fmla="*/ 1 w 191"/>
                <a:gd name="T15" fmla="*/ 1 h 51"/>
                <a:gd name="T16" fmla="*/ 1 w 191"/>
                <a:gd name="T17" fmla="*/ 1 h 51"/>
                <a:gd name="T18" fmla="*/ 1 w 191"/>
                <a:gd name="T19" fmla="*/ 1 h 51"/>
                <a:gd name="T20" fmla="*/ 1 w 191"/>
                <a:gd name="T21" fmla="*/ 1 h 51"/>
                <a:gd name="T22" fmla="*/ 1 w 191"/>
                <a:gd name="T23" fmla="*/ 1 h 51"/>
                <a:gd name="T24" fmla="*/ 1 w 191"/>
                <a:gd name="T25" fmla="*/ 1 h 51"/>
                <a:gd name="T26" fmla="*/ 1 w 191"/>
                <a:gd name="T27" fmla="*/ 1 h 51"/>
                <a:gd name="T28" fmla="*/ 1 w 191"/>
                <a:gd name="T29" fmla="*/ 1 h 51"/>
                <a:gd name="T30" fmla="*/ 1 w 191"/>
                <a:gd name="T31" fmla="*/ 1 h 51"/>
                <a:gd name="T32" fmla="*/ 1 w 191"/>
                <a:gd name="T33" fmla="*/ 1 h 51"/>
                <a:gd name="T34" fmla="*/ 1 w 191"/>
                <a:gd name="T35" fmla="*/ 1 h 51"/>
                <a:gd name="T36" fmla="*/ 0 w 191"/>
                <a:gd name="T37" fmla="*/ 0 h 51"/>
                <a:gd name="T38" fmla="*/ 0 w 191"/>
                <a:gd name="T39" fmla="*/ 0 h 51"/>
                <a:gd name="T40" fmla="*/ 0 w 191"/>
                <a:gd name="T41" fmla="*/ 1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1"/>
                <a:gd name="T64" fmla="*/ 0 h 51"/>
                <a:gd name="T65" fmla="*/ 191 w 191"/>
                <a:gd name="T66" fmla="*/ 51 h 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1" h="51">
                  <a:moveTo>
                    <a:pt x="0" y="20"/>
                  </a:moveTo>
                  <a:lnTo>
                    <a:pt x="0" y="20"/>
                  </a:lnTo>
                  <a:lnTo>
                    <a:pt x="37" y="20"/>
                  </a:lnTo>
                  <a:lnTo>
                    <a:pt x="70" y="21"/>
                  </a:lnTo>
                  <a:lnTo>
                    <a:pt x="100" y="25"/>
                  </a:lnTo>
                  <a:lnTo>
                    <a:pt x="126" y="31"/>
                  </a:lnTo>
                  <a:lnTo>
                    <a:pt x="147" y="36"/>
                  </a:lnTo>
                  <a:lnTo>
                    <a:pt x="163" y="43"/>
                  </a:lnTo>
                  <a:lnTo>
                    <a:pt x="170" y="49"/>
                  </a:lnTo>
                  <a:lnTo>
                    <a:pt x="172" y="51"/>
                  </a:lnTo>
                  <a:lnTo>
                    <a:pt x="191" y="51"/>
                  </a:lnTo>
                  <a:lnTo>
                    <a:pt x="184" y="38"/>
                  </a:lnTo>
                  <a:lnTo>
                    <a:pt x="172" y="27"/>
                  </a:lnTo>
                  <a:lnTo>
                    <a:pt x="152" y="20"/>
                  </a:lnTo>
                  <a:lnTo>
                    <a:pt x="129" y="14"/>
                  </a:lnTo>
                  <a:lnTo>
                    <a:pt x="103" y="9"/>
                  </a:lnTo>
                  <a:lnTo>
                    <a:pt x="70" y="4"/>
                  </a:lnTo>
                  <a:lnTo>
                    <a:pt x="37" y="3"/>
                  </a:lnTo>
                  <a:lnTo>
                    <a:pt x="0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82" name="Freeform 55"/>
            <p:cNvSpPr>
              <a:spLocks/>
            </p:cNvSpPr>
            <p:nvPr/>
          </p:nvSpPr>
          <p:spPr bwMode="auto">
            <a:xfrm>
              <a:off x="514" y="391"/>
              <a:ext cx="96" cy="26"/>
            </a:xfrm>
            <a:custGeom>
              <a:avLst/>
              <a:gdLst>
                <a:gd name="T0" fmla="*/ 0 w 193"/>
                <a:gd name="T1" fmla="*/ 1 h 51"/>
                <a:gd name="T2" fmla="*/ 0 w 193"/>
                <a:gd name="T3" fmla="*/ 1 h 51"/>
                <a:gd name="T4" fmla="*/ 0 w 193"/>
                <a:gd name="T5" fmla="*/ 1 h 51"/>
                <a:gd name="T6" fmla="*/ 0 w 193"/>
                <a:gd name="T7" fmla="*/ 1 h 51"/>
                <a:gd name="T8" fmla="*/ 0 w 193"/>
                <a:gd name="T9" fmla="*/ 1 h 51"/>
                <a:gd name="T10" fmla="*/ 0 w 193"/>
                <a:gd name="T11" fmla="*/ 1 h 51"/>
                <a:gd name="T12" fmla="*/ 0 w 193"/>
                <a:gd name="T13" fmla="*/ 1 h 51"/>
                <a:gd name="T14" fmla="*/ 0 w 193"/>
                <a:gd name="T15" fmla="*/ 1 h 51"/>
                <a:gd name="T16" fmla="*/ 0 w 193"/>
                <a:gd name="T17" fmla="*/ 1 h 51"/>
                <a:gd name="T18" fmla="*/ 0 w 193"/>
                <a:gd name="T19" fmla="*/ 1 h 51"/>
                <a:gd name="T20" fmla="*/ 0 w 193"/>
                <a:gd name="T21" fmla="*/ 0 h 51"/>
                <a:gd name="T22" fmla="*/ 0 w 193"/>
                <a:gd name="T23" fmla="*/ 1 h 51"/>
                <a:gd name="T24" fmla="*/ 0 w 193"/>
                <a:gd name="T25" fmla="*/ 1 h 51"/>
                <a:gd name="T26" fmla="*/ 0 w 193"/>
                <a:gd name="T27" fmla="*/ 1 h 51"/>
                <a:gd name="T28" fmla="*/ 0 w 193"/>
                <a:gd name="T29" fmla="*/ 1 h 51"/>
                <a:gd name="T30" fmla="*/ 0 w 193"/>
                <a:gd name="T31" fmla="*/ 1 h 51"/>
                <a:gd name="T32" fmla="*/ 0 w 193"/>
                <a:gd name="T33" fmla="*/ 1 h 51"/>
                <a:gd name="T34" fmla="*/ 0 w 193"/>
                <a:gd name="T35" fmla="*/ 1 h 51"/>
                <a:gd name="T36" fmla="*/ 0 w 193"/>
                <a:gd name="T37" fmla="*/ 1 h 51"/>
                <a:gd name="T38" fmla="*/ 0 w 193"/>
                <a:gd name="T39" fmla="*/ 1 h 51"/>
                <a:gd name="T40" fmla="*/ 0 w 193"/>
                <a:gd name="T41" fmla="*/ 1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3"/>
                <a:gd name="T64" fmla="*/ 0 h 51"/>
                <a:gd name="T65" fmla="*/ 193 w 193"/>
                <a:gd name="T66" fmla="*/ 51 h 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3" h="51">
                  <a:moveTo>
                    <a:pt x="20" y="51"/>
                  </a:moveTo>
                  <a:lnTo>
                    <a:pt x="20" y="51"/>
                  </a:lnTo>
                  <a:lnTo>
                    <a:pt x="21" y="49"/>
                  </a:lnTo>
                  <a:lnTo>
                    <a:pt x="29" y="43"/>
                  </a:lnTo>
                  <a:lnTo>
                    <a:pt x="44" y="36"/>
                  </a:lnTo>
                  <a:lnTo>
                    <a:pt x="65" y="31"/>
                  </a:lnTo>
                  <a:lnTo>
                    <a:pt x="92" y="25"/>
                  </a:lnTo>
                  <a:lnTo>
                    <a:pt x="121" y="21"/>
                  </a:lnTo>
                  <a:lnTo>
                    <a:pt x="156" y="20"/>
                  </a:lnTo>
                  <a:lnTo>
                    <a:pt x="193" y="20"/>
                  </a:lnTo>
                  <a:lnTo>
                    <a:pt x="193" y="0"/>
                  </a:lnTo>
                  <a:lnTo>
                    <a:pt x="156" y="3"/>
                  </a:lnTo>
                  <a:lnTo>
                    <a:pt x="121" y="4"/>
                  </a:lnTo>
                  <a:lnTo>
                    <a:pt x="90" y="9"/>
                  </a:lnTo>
                  <a:lnTo>
                    <a:pt x="62" y="14"/>
                  </a:lnTo>
                  <a:lnTo>
                    <a:pt x="39" y="20"/>
                  </a:lnTo>
                  <a:lnTo>
                    <a:pt x="21" y="27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83" name="Freeform 56"/>
            <p:cNvSpPr>
              <a:spLocks/>
            </p:cNvSpPr>
            <p:nvPr/>
          </p:nvSpPr>
          <p:spPr bwMode="auto">
            <a:xfrm>
              <a:off x="514" y="417"/>
              <a:ext cx="96" cy="24"/>
            </a:xfrm>
            <a:custGeom>
              <a:avLst/>
              <a:gdLst>
                <a:gd name="T0" fmla="*/ 0 w 193"/>
                <a:gd name="T1" fmla="*/ 0 h 50"/>
                <a:gd name="T2" fmla="*/ 0 w 193"/>
                <a:gd name="T3" fmla="*/ 0 h 50"/>
                <a:gd name="T4" fmla="*/ 0 w 193"/>
                <a:gd name="T5" fmla="*/ 0 h 50"/>
                <a:gd name="T6" fmla="*/ 0 w 193"/>
                <a:gd name="T7" fmla="*/ 0 h 50"/>
                <a:gd name="T8" fmla="*/ 0 w 193"/>
                <a:gd name="T9" fmla="*/ 0 h 50"/>
                <a:gd name="T10" fmla="*/ 0 w 193"/>
                <a:gd name="T11" fmla="*/ 0 h 50"/>
                <a:gd name="T12" fmla="*/ 0 w 193"/>
                <a:gd name="T13" fmla="*/ 0 h 50"/>
                <a:gd name="T14" fmla="*/ 0 w 193"/>
                <a:gd name="T15" fmla="*/ 0 h 50"/>
                <a:gd name="T16" fmla="*/ 0 w 193"/>
                <a:gd name="T17" fmla="*/ 0 h 50"/>
                <a:gd name="T18" fmla="*/ 0 w 193"/>
                <a:gd name="T19" fmla="*/ 0 h 50"/>
                <a:gd name="T20" fmla="*/ 0 w 193"/>
                <a:gd name="T21" fmla="*/ 0 h 50"/>
                <a:gd name="T22" fmla="*/ 0 w 193"/>
                <a:gd name="T23" fmla="*/ 0 h 50"/>
                <a:gd name="T24" fmla="*/ 0 w 193"/>
                <a:gd name="T25" fmla="*/ 0 h 50"/>
                <a:gd name="T26" fmla="*/ 0 w 193"/>
                <a:gd name="T27" fmla="*/ 0 h 50"/>
                <a:gd name="T28" fmla="*/ 0 w 193"/>
                <a:gd name="T29" fmla="*/ 0 h 50"/>
                <a:gd name="T30" fmla="*/ 0 w 193"/>
                <a:gd name="T31" fmla="*/ 0 h 50"/>
                <a:gd name="T32" fmla="*/ 0 w 193"/>
                <a:gd name="T33" fmla="*/ 0 h 50"/>
                <a:gd name="T34" fmla="*/ 0 w 193"/>
                <a:gd name="T35" fmla="*/ 0 h 50"/>
                <a:gd name="T36" fmla="*/ 0 w 193"/>
                <a:gd name="T37" fmla="*/ 0 h 50"/>
                <a:gd name="T38" fmla="*/ 0 w 193"/>
                <a:gd name="T39" fmla="*/ 0 h 50"/>
                <a:gd name="T40" fmla="*/ 0 w 193"/>
                <a:gd name="T41" fmla="*/ 0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3"/>
                <a:gd name="T64" fmla="*/ 0 h 50"/>
                <a:gd name="T65" fmla="*/ 193 w 193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3" h="50">
                  <a:moveTo>
                    <a:pt x="193" y="31"/>
                  </a:moveTo>
                  <a:lnTo>
                    <a:pt x="193" y="31"/>
                  </a:lnTo>
                  <a:lnTo>
                    <a:pt x="156" y="31"/>
                  </a:lnTo>
                  <a:lnTo>
                    <a:pt x="121" y="29"/>
                  </a:lnTo>
                  <a:lnTo>
                    <a:pt x="92" y="25"/>
                  </a:lnTo>
                  <a:lnTo>
                    <a:pt x="65" y="20"/>
                  </a:lnTo>
                  <a:lnTo>
                    <a:pt x="44" y="14"/>
                  </a:lnTo>
                  <a:lnTo>
                    <a:pt x="29" y="7"/>
                  </a:lnTo>
                  <a:lnTo>
                    <a:pt x="20" y="3"/>
                  </a:lnTo>
                  <a:lnTo>
                    <a:pt x="20" y="0"/>
                  </a:lnTo>
                  <a:lnTo>
                    <a:pt x="0" y="0"/>
                  </a:lnTo>
                  <a:lnTo>
                    <a:pt x="9" y="14"/>
                  </a:lnTo>
                  <a:lnTo>
                    <a:pt x="21" y="24"/>
                  </a:lnTo>
                  <a:lnTo>
                    <a:pt x="39" y="31"/>
                  </a:lnTo>
                  <a:lnTo>
                    <a:pt x="62" y="36"/>
                  </a:lnTo>
                  <a:lnTo>
                    <a:pt x="90" y="42"/>
                  </a:lnTo>
                  <a:lnTo>
                    <a:pt x="121" y="46"/>
                  </a:lnTo>
                  <a:lnTo>
                    <a:pt x="156" y="47"/>
                  </a:lnTo>
                  <a:lnTo>
                    <a:pt x="193" y="50"/>
                  </a:lnTo>
                  <a:lnTo>
                    <a:pt x="193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84" name="Freeform 57"/>
            <p:cNvSpPr>
              <a:spLocks/>
            </p:cNvSpPr>
            <p:nvPr/>
          </p:nvSpPr>
          <p:spPr bwMode="auto">
            <a:xfrm>
              <a:off x="441" y="448"/>
              <a:ext cx="336" cy="719"/>
            </a:xfrm>
            <a:custGeom>
              <a:avLst/>
              <a:gdLst>
                <a:gd name="T0" fmla="*/ 1 w 670"/>
                <a:gd name="T1" fmla="*/ 0 h 1439"/>
                <a:gd name="T2" fmla="*/ 1 w 670"/>
                <a:gd name="T3" fmla="*/ 0 h 1439"/>
                <a:gd name="T4" fmla="*/ 1 w 670"/>
                <a:gd name="T5" fmla="*/ 0 h 1439"/>
                <a:gd name="T6" fmla="*/ 1 w 670"/>
                <a:gd name="T7" fmla="*/ 0 h 1439"/>
                <a:gd name="T8" fmla="*/ 2 w 670"/>
                <a:gd name="T9" fmla="*/ 0 h 1439"/>
                <a:gd name="T10" fmla="*/ 2 w 670"/>
                <a:gd name="T11" fmla="*/ 1 h 1439"/>
                <a:gd name="T12" fmla="*/ 2 w 670"/>
                <a:gd name="T13" fmla="*/ 1 h 1439"/>
                <a:gd name="T14" fmla="*/ 2 w 670"/>
                <a:gd name="T15" fmla="*/ 1 h 1439"/>
                <a:gd name="T16" fmla="*/ 2 w 670"/>
                <a:gd name="T17" fmla="*/ 1 h 1439"/>
                <a:gd name="T18" fmla="*/ 2 w 670"/>
                <a:gd name="T19" fmla="*/ 2 h 1439"/>
                <a:gd name="T20" fmla="*/ 2 w 670"/>
                <a:gd name="T21" fmla="*/ 2 h 1439"/>
                <a:gd name="T22" fmla="*/ 2 w 670"/>
                <a:gd name="T23" fmla="*/ 2 h 1439"/>
                <a:gd name="T24" fmla="*/ 2 w 670"/>
                <a:gd name="T25" fmla="*/ 2 h 1439"/>
                <a:gd name="T26" fmla="*/ 2 w 670"/>
                <a:gd name="T27" fmla="*/ 2 h 1439"/>
                <a:gd name="T28" fmla="*/ 2 w 670"/>
                <a:gd name="T29" fmla="*/ 2 h 1439"/>
                <a:gd name="T30" fmla="*/ 2 w 670"/>
                <a:gd name="T31" fmla="*/ 2 h 1439"/>
                <a:gd name="T32" fmla="*/ 2 w 670"/>
                <a:gd name="T33" fmla="*/ 2 h 1439"/>
                <a:gd name="T34" fmla="*/ 1 w 670"/>
                <a:gd name="T35" fmla="*/ 2 h 1439"/>
                <a:gd name="T36" fmla="*/ 1 w 670"/>
                <a:gd name="T37" fmla="*/ 2 h 1439"/>
                <a:gd name="T38" fmla="*/ 1 w 670"/>
                <a:gd name="T39" fmla="*/ 2 h 1439"/>
                <a:gd name="T40" fmla="*/ 1 w 670"/>
                <a:gd name="T41" fmla="*/ 2 h 1439"/>
                <a:gd name="T42" fmla="*/ 1 w 670"/>
                <a:gd name="T43" fmla="*/ 2 h 1439"/>
                <a:gd name="T44" fmla="*/ 1 w 670"/>
                <a:gd name="T45" fmla="*/ 2 h 1439"/>
                <a:gd name="T46" fmla="*/ 1 w 670"/>
                <a:gd name="T47" fmla="*/ 2 h 1439"/>
                <a:gd name="T48" fmla="*/ 1 w 670"/>
                <a:gd name="T49" fmla="*/ 2 h 1439"/>
                <a:gd name="T50" fmla="*/ 1 w 670"/>
                <a:gd name="T51" fmla="*/ 2 h 1439"/>
                <a:gd name="T52" fmla="*/ 1 w 670"/>
                <a:gd name="T53" fmla="*/ 2 h 1439"/>
                <a:gd name="T54" fmla="*/ 1 w 670"/>
                <a:gd name="T55" fmla="*/ 2 h 1439"/>
                <a:gd name="T56" fmla="*/ 1 w 670"/>
                <a:gd name="T57" fmla="*/ 2 h 1439"/>
                <a:gd name="T58" fmla="*/ 1 w 670"/>
                <a:gd name="T59" fmla="*/ 2 h 1439"/>
                <a:gd name="T60" fmla="*/ 1 w 670"/>
                <a:gd name="T61" fmla="*/ 2 h 1439"/>
                <a:gd name="T62" fmla="*/ 1 w 670"/>
                <a:gd name="T63" fmla="*/ 2 h 1439"/>
                <a:gd name="T64" fmla="*/ 1 w 670"/>
                <a:gd name="T65" fmla="*/ 2 h 1439"/>
                <a:gd name="T66" fmla="*/ 1 w 670"/>
                <a:gd name="T67" fmla="*/ 2 h 1439"/>
                <a:gd name="T68" fmla="*/ 0 w 670"/>
                <a:gd name="T69" fmla="*/ 2 h 1439"/>
                <a:gd name="T70" fmla="*/ 1 w 670"/>
                <a:gd name="T71" fmla="*/ 1 h 1439"/>
                <a:gd name="T72" fmla="*/ 1 w 670"/>
                <a:gd name="T73" fmla="*/ 1 h 1439"/>
                <a:gd name="T74" fmla="*/ 1 w 670"/>
                <a:gd name="T75" fmla="*/ 1 h 1439"/>
                <a:gd name="T76" fmla="*/ 1 w 670"/>
                <a:gd name="T77" fmla="*/ 1 h 1439"/>
                <a:gd name="T78" fmla="*/ 1 w 670"/>
                <a:gd name="T79" fmla="*/ 0 h 1439"/>
                <a:gd name="T80" fmla="*/ 1 w 670"/>
                <a:gd name="T81" fmla="*/ 0 h 1439"/>
                <a:gd name="T82" fmla="*/ 1 w 670"/>
                <a:gd name="T83" fmla="*/ 0 h 1439"/>
                <a:gd name="T84" fmla="*/ 1 w 670"/>
                <a:gd name="T85" fmla="*/ 0 h 1439"/>
                <a:gd name="T86" fmla="*/ 1 w 670"/>
                <a:gd name="T87" fmla="*/ 0 h 1439"/>
                <a:gd name="T88" fmla="*/ 1 w 670"/>
                <a:gd name="T89" fmla="*/ 0 h 1439"/>
                <a:gd name="T90" fmla="*/ 1 w 670"/>
                <a:gd name="T91" fmla="*/ 0 h 1439"/>
                <a:gd name="T92" fmla="*/ 1 w 670"/>
                <a:gd name="T93" fmla="*/ 0 h 1439"/>
                <a:gd name="T94" fmla="*/ 1 w 670"/>
                <a:gd name="T95" fmla="*/ 0 h 1439"/>
                <a:gd name="T96" fmla="*/ 1 w 670"/>
                <a:gd name="T97" fmla="*/ 0 h 1439"/>
                <a:gd name="T98" fmla="*/ 1 w 670"/>
                <a:gd name="T99" fmla="*/ 0 h 1439"/>
                <a:gd name="T100" fmla="*/ 1 w 670"/>
                <a:gd name="T101" fmla="*/ 0 h 1439"/>
                <a:gd name="T102" fmla="*/ 1 w 670"/>
                <a:gd name="T103" fmla="*/ 0 h 143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70"/>
                <a:gd name="T157" fmla="*/ 0 h 1439"/>
                <a:gd name="T158" fmla="*/ 670 w 670"/>
                <a:gd name="T159" fmla="*/ 1439 h 143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70" h="1439">
                  <a:moveTo>
                    <a:pt x="497" y="0"/>
                  </a:moveTo>
                  <a:lnTo>
                    <a:pt x="490" y="33"/>
                  </a:lnTo>
                  <a:lnTo>
                    <a:pt x="486" y="77"/>
                  </a:lnTo>
                  <a:lnTo>
                    <a:pt x="483" y="129"/>
                  </a:lnTo>
                  <a:lnTo>
                    <a:pt x="483" y="186"/>
                  </a:lnTo>
                  <a:lnTo>
                    <a:pt x="486" y="246"/>
                  </a:lnTo>
                  <a:lnTo>
                    <a:pt x="493" y="304"/>
                  </a:lnTo>
                  <a:lnTo>
                    <a:pt x="505" y="359"/>
                  </a:lnTo>
                  <a:lnTo>
                    <a:pt x="523" y="406"/>
                  </a:lnTo>
                  <a:lnTo>
                    <a:pt x="544" y="447"/>
                  </a:lnTo>
                  <a:lnTo>
                    <a:pt x="565" y="487"/>
                  </a:lnTo>
                  <a:lnTo>
                    <a:pt x="587" y="526"/>
                  </a:lnTo>
                  <a:lnTo>
                    <a:pt x="606" y="561"/>
                  </a:lnTo>
                  <a:lnTo>
                    <a:pt x="624" y="597"/>
                  </a:lnTo>
                  <a:lnTo>
                    <a:pt x="637" y="630"/>
                  </a:lnTo>
                  <a:lnTo>
                    <a:pt x="648" y="662"/>
                  </a:lnTo>
                  <a:lnTo>
                    <a:pt x="654" y="692"/>
                  </a:lnTo>
                  <a:lnTo>
                    <a:pt x="662" y="799"/>
                  </a:lnTo>
                  <a:lnTo>
                    <a:pt x="670" y="971"/>
                  </a:lnTo>
                  <a:lnTo>
                    <a:pt x="670" y="1152"/>
                  </a:lnTo>
                  <a:lnTo>
                    <a:pt x="654" y="1285"/>
                  </a:lnTo>
                  <a:lnTo>
                    <a:pt x="647" y="1306"/>
                  </a:lnTo>
                  <a:lnTo>
                    <a:pt x="640" y="1322"/>
                  </a:lnTo>
                  <a:lnTo>
                    <a:pt x="632" y="1337"/>
                  </a:lnTo>
                  <a:lnTo>
                    <a:pt x="625" y="1351"/>
                  </a:lnTo>
                  <a:lnTo>
                    <a:pt x="615" y="1363"/>
                  </a:lnTo>
                  <a:lnTo>
                    <a:pt x="606" y="1374"/>
                  </a:lnTo>
                  <a:lnTo>
                    <a:pt x="595" y="1384"/>
                  </a:lnTo>
                  <a:lnTo>
                    <a:pt x="582" y="1395"/>
                  </a:lnTo>
                  <a:lnTo>
                    <a:pt x="577" y="1399"/>
                  </a:lnTo>
                  <a:lnTo>
                    <a:pt x="569" y="1403"/>
                  </a:lnTo>
                  <a:lnTo>
                    <a:pt x="560" y="1407"/>
                  </a:lnTo>
                  <a:lnTo>
                    <a:pt x="549" y="1411"/>
                  </a:lnTo>
                  <a:lnTo>
                    <a:pt x="537" y="1416"/>
                  </a:lnTo>
                  <a:lnTo>
                    <a:pt x="525" y="1418"/>
                  </a:lnTo>
                  <a:lnTo>
                    <a:pt x="510" y="1422"/>
                  </a:lnTo>
                  <a:lnTo>
                    <a:pt x="494" y="1425"/>
                  </a:lnTo>
                  <a:lnTo>
                    <a:pt x="478" y="1428"/>
                  </a:lnTo>
                  <a:lnTo>
                    <a:pt x="460" y="1431"/>
                  </a:lnTo>
                  <a:lnTo>
                    <a:pt x="441" y="1433"/>
                  </a:lnTo>
                  <a:lnTo>
                    <a:pt x="422" y="1435"/>
                  </a:lnTo>
                  <a:lnTo>
                    <a:pt x="401" y="1436"/>
                  </a:lnTo>
                  <a:lnTo>
                    <a:pt x="380" y="1438"/>
                  </a:lnTo>
                  <a:lnTo>
                    <a:pt x="358" y="1439"/>
                  </a:lnTo>
                  <a:lnTo>
                    <a:pt x="336" y="1439"/>
                  </a:lnTo>
                  <a:lnTo>
                    <a:pt x="310" y="1439"/>
                  </a:lnTo>
                  <a:lnTo>
                    <a:pt x="287" y="1438"/>
                  </a:lnTo>
                  <a:lnTo>
                    <a:pt x="264" y="1436"/>
                  </a:lnTo>
                  <a:lnTo>
                    <a:pt x="242" y="1435"/>
                  </a:lnTo>
                  <a:lnTo>
                    <a:pt x="221" y="1432"/>
                  </a:lnTo>
                  <a:lnTo>
                    <a:pt x="202" y="1429"/>
                  </a:lnTo>
                  <a:lnTo>
                    <a:pt x="184" y="1427"/>
                  </a:lnTo>
                  <a:lnTo>
                    <a:pt x="167" y="1422"/>
                  </a:lnTo>
                  <a:lnTo>
                    <a:pt x="152" y="1418"/>
                  </a:lnTo>
                  <a:lnTo>
                    <a:pt x="138" y="1414"/>
                  </a:lnTo>
                  <a:lnTo>
                    <a:pt x="126" y="1410"/>
                  </a:lnTo>
                  <a:lnTo>
                    <a:pt x="115" y="1406"/>
                  </a:lnTo>
                  <a:lnTo>
                    <a:pt x="105" y="1402"/>
                  </a:lnTo>
                  <a:lnTo>
                    <a:pt x="97" y="1398"/>
                  </a:lnTo>
                  <a:lnTo>
                    <a:pt x="92" y="1394"/>
                  </a:lnTo>
                  <a:lnTo>
                    <a:pt x="86" y="1389"/>
                  </a:lnTo>
                  <a:lnTo>
                    <a:pt x="74" y="1377"/>
                  </a:lnTo>
                  <a:lnTo>
                    <a:pt x="63" y="1366"/>
                  </a:lnTo>
                  <a:lnTo>
                    <a:pt x="53" y="1356"/>
                  </a:lnTo>
                  <a:lnTo>
                    <a:pt x="45" y="1345"/>
                  </a:lnTo>
                  <a:lnTo>
                    <a:pt x="38" y="1334"/>
                  </a:lnTo>
                  <a:lnTo>
                    <a:pt x="31" y="1321"/>
                  </a:lnTo>
                  <a:lnTo>
                    <a:pt x="24" y="1304"/>
                  </a:lnTo>
                  <a:lnTo>
                    <a:pt x="17" y="1285"/>
                  </a:lnTo>
                  <a:lnTo>
                    <a:pt x="0" y="1152"/>
                  </a:lnTo>
                  <a:lnTo>
                    <a:pt x="1" y="971"/>
                  </a:lnTo>
                  <a:lnTo>
                    <a:pt x="9" y="799"/>
                  </a:lnTo>
                  <a:lnTo>
                    <a:pt x="17" y="692"/>
                  </a:lnTo>
                  <a:lnTo>
                    <a:pt x="23" y="662"/>
                  </a:lnTo>
                  <a:lnTo>
                    <a:pt x="33" y="630"/>
                  </a:lnTo>
                  <a:lnTo>
                    <a:pt x="48" y="597"/>
                  </a:lnTo>
                  <a:lnTo>
                    <a:pt x="64" y="561"/>
                  </a:lnTo>
                  <a:lnTo>
                    <a:pt x="85" y="526"/>
                  </a:lnTo>
                  <a:lnTo>
                    <a:pt x="105" y="487"/>
                  </a:lnTo>
                  <a:lnTo>
                    <a:pt x="127" y="447"/>
                  </a:lnTo>
                  <a:lnTo>
                    <a:pt x="148" y="406"/>
                  </a:lnTo>
                  <a:lnTo>
                    <a:pt x="165" y="359"/>
                  </a:lnTo>
                  <a:lnTo>
                    <a:pt x="177" y="304"/>
                  </a:lnTo>
                  <a:lnTo>
                    <a:pt x="184" y="246"/>
                  </a:lnTo>
                  <a:lnTo>
                    <a:pt x="187" y="187"/>
                  </a:lnTo>
                  <a:lnTo>
                    <a:pt x="187" y="129"/>
                  </a:lnTo>
                  <a:lnTo>
                    <a:pt x="182" y="77"/>
                  </a:lnTo>
                  <a:lnTo>
                    <a:pt x="178" y="35"/>
                  </a:lnTo>
                  <a:lnTo>
                    <a:pt x="171" y="2"/>
                  </a:lnTo>
                  <a:lnTo>
                    <a:pt x="187" y="7"/>
                  </a:lnTo>
                  <a:lnTo>
                    <a:pt x="204" y="13"/>
                  </a:lnTo>
                  <a:lnTo>
                    <a:pt x="222" y="15"/>
                  </a:lnTo>
                  <a:lnTo>
                    <a:pt x="243" y="18"/>
                  </a:lnTo>
                  <a:lnTo>
                    <a:pt x="264" y="21"/>
                  </a:lnTo>
                  <a:lnTo>
                    <a:pt x="287" y="22"/>
                  </a:lnTo>
                  <a:lnTo>
                    <a:pt x="310" y="24"/>
                  </a:lnTo>
                  <a:lnTo>
                    <a:pt x="336" y="24"/>
                  </a:lnTo>
                  <a:lnTo>
                    <a:pt x="360" y="24"/>
                  </a:lnTo>
                  <a:lnTo>
                    <a:pt x="383" y="22"/>
                  </a:lnTo>
                  <a:lnTo>
                    <a:pt x="406" y="21"/>
                  </a:lnTo>
                  <a:lnTo>
                    <a:pt x="427" y="18"/>
                  </a:lnTo>
                  <a:lnTo>
                    <a:pt x="448" y="15"/>
                  </a:lnTo>
                  <a:lnTo>
                    <a:pt x="466" y="11"/>
                  </a:lnTo>
                  <a:lnTo>
                    <a:pt x="482" y="6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85" name="Freeform 58"/>
            <p:cNvSpPr>
              <a:spLocks/>
            </p:cNvSpPr>
            <p:nvPr/>
          </p:nvSpPr>
          <p:spPr bwMode="auto">
            <a:xfrm>
              <a:off x="678" y="447"/>
              <a:ext cx="29" cy="206"/>
            </a:xfrm>
            <a:custGeom>
              <a:avLst/>
              <a:gdLst>
                <a:gd name="T0" fmla="*/ 1 w 58"/>
                <a:gd name="T1" fmla="*/ 1 h 411"/>
                <a:gd name="T2" fmla="*/ 1 w 58"/>
                <a:gd name="T3" fmla="*/ 1 h 411"/>
                <a:gd name="T4" fmla="*/ 1 w 58"/>
                <a:gd name="T5" fmla="*/ 1 h 411"/>
                <a:gd name="T6" fmla="*/ 1 w 58"/>
                <a:gd name="T7" fmla="*/ 1 h 411"/>
                <a:gd name="T8" fmla="*/ 1 w 58"/>
                <a:gd name="T9" fmla="*/ 1 h 411"/>
                <a:gd name="T10" fmla="*/ 1 w 58"/>
                <a:gd name="T11" fmla="*/ 1 h 411"/>
                <a:gd name="T12" fmla="*/ 1 w 58"/>
                <a:gd name="T13" fmla="*/ 1 h 411"/>
                <a:gd name="T14" fmla="*/ 1 w 58"/>
                <a:gd name="T15" fmla="*/ 1 h 411"/>
                <a:gd name="T16" fmla="*/ 1 w 58"/>
                <a:gd name="T17" fmla="*/ 1 h 411"/>
                <a:gd name="T18" fmla="*/ 1 w 58"/>
                <a:gd name="T19" fmla="*/ 1 h 411"/>
                <a:gd name="T20" fmla="*/ 1 w 58"/>
                <a:gd name="T21" fmla="*/ 0 h 411"/>
                <a:gd name="T22" fmla="*/ 1 w 58"/>
                <a:gd name="T23" fmla="*/ 1 h 411"/>
                <a:gd name="T24" fmla="*/ 1 w 58"/>
                <a:gd name="T25" fmla="*/ 1 h 411"/>
                <a:gd name="T26" fmla="*/ 0 w 58"/>
                <a:gd name="T27" fmla="*/ 1 h 411"/>
                <a:gd name="T28" fmla="*/ 0 w 58"/>
                <a:gd name="T29" fmla="*/ 1 h 411"/>
                <a:gd name="T30" fmla="*/ 1 w 58"/>
                <a:gd name="T31" fmla="*/ 1 h 411"/>
                <a:gd name="T32" fmla="*/ 1 w 58"/>
                <a:gd name="T33" fmla="*/ 1 h 411"/>
                <a:gd name="T34" fmla="*/ 1 w 58"/>
                <a:gd name="T35" fmla="*/ 1 h 411"/>
                <a:gd name="T36" fmla="*/ 1 w 58"/>
                <a:gd name="T37" fmla="*/ 1 h 411"/>
                <a:gd name="T38" fmla="*/ 1 w 58"/>
                <a:gd name="T39" fmla="*/ 1 h 411"/>
                <a:gd name="T40" fmla="*/ 1 w 58"/>
                <a:gd name="T41" fmla="*/ 1 h 4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8"/>
                <a:gd name="T64" fmla="*/ 0 h 411"/>
                <a:gd name="T65" fmla="*/ 58 w 58"/>
                <a:gd name="T66" fmla="*/ 411 h 4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8" h="411">
                  <a:moveTo>
                    <a:pt x="58" y="403"/>
                  </a:moveTo>
                  <a:lnTo>
                    <a:pt x="58" y="403"/>
                  </a:lnTo>
                  <a:lnTo>
                    <a:pt x="40" y="359"/>
                  </a:lnTo>
                  <a:lnTo>
                    <a:pt x="27" y="304"/>
                  </a:lnTo>
                  <a:lnTo>
                    <a:pt x="20" y="247"/>
                  </a:lnTo>
                  <a:lnTo>
                    <a:pt x="19" y="187"/>
                  </a:lnTo>
                  <a:lnTo>
                    <a:pt x="19" y="130"/>
                  </a:lnTo>
                  <a:lnTo>
                    <a:pt x="20" y="78"/>
                  </a:lnTo>
                  <a:lnTo>
                    <a:pt x="25" y="34"/>
                  </a:lnTo>
                  <a:lnTo>
                    <a:pt x="31" y="3"/>
                  </a:lnTo>
                  <a:lnTo>
                    <a:pt x="15" y="0"/>
                  </a:lnTo>
                  <a:lnTo>
                    <a:pt x="8" y="34"/>
                  </a:lnTo>
                  <a:lnTo>
                    <a:pt x="4" y="78"/>
                  </a:lnTo>
                  <a:lnTo>
                    <a:pt x="0" y="130"/>
                  </a:lnTo>
                  <a:lnTo>
                    <a:pt x="0" y="187"/>
                  </a:lnTo>
                  <a:lnTo>
                    <a:pt x="4" y="247"/>
                  </a:lnTo>
                  <a:lnTo>
                    <a:pt x="11" y="307"/>
                  </a:lnTo>
                  <a:lnTo>
                    <a:pt x="23" y="362"/>
                  </a:lnTo>
                  <a:lnTo>
                    <a:pt x="41" y="411"/>
                  </a:lnTo>
                  <a:lnTo>
                    <a:pt x="58" y="4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86" name="Freeform 59"/>
            <p:cNvSpPr>
              <a:spLocks/>
            </p:cNvSpPr>
            <p:nvPr/>
          </p:nvSpPr>
          <p:spPr bwMode="auto">
            <a:xfrm>
              <a:off x="699" y="648"/>
              <a:ext cx="74" cy="146"/>
            </a:xfrm>
            <a:custGeom>
              <a:avLst/>
              <a:gdLst>
                <a:gd name="T0" fmla="*/ 1 w 147"/>
                <a:gd name="T1" fmla="*/ 1 h 290"/>
                <a:gd name="T2" fmla="*/ 1 w 147"/>
                <a:gd name="T3" fmla="*/ 1 h 290"/>
                <a:gd name="T4" fmla="*/ 1 w 147"/>
                <a:gd name="T5" fmla="*/ 1 h 290"/>
                <a:gd name="T6" fmla="*/ 1 w 147"/>
                <a:gd name="T7" fmla="*/ 1 h 290"/>
                <a:gd name="T8" fmla="*/ 1 w 147"/>
                <a:gd name="T9" fmla="*/ 1 h 290"/>
                <a:gd name="T10" fmla="*/ 1 w 147"/>
                <a:gd name="T11" fmla="*/ 1 h 290"/>
                <a:gd name="T12" fmla="*/ 1 w 147"/>
                <a:gd name="T13" fmla="*/ 1 h 290"/>
                <a:gd name="T14" fmla="*/ 1 w 147"/>
                <a:gd name="T15" fmla="*/ 1 h 290"/>
                <a:gd name="T16" fmla="*/ 1 w 147"/>
                <a:gd name="T17" fmla="*/ 1 h 290"/>
                <a:gd name="T18" fmla="*/ 1 w 147"/>
                <a:gd name="T19" fmla="*/ 0 h 290"/>
                <a:gd name="T20" fmla="*/ 0 w 147"/>
                <a:gd name="T21" fmla="*/ 1 h 290"/>
                <a:gd name="T22" fmla="*/ 1 w 147"/>
                <a:gd name="T23" fmla="*/ 1 h 290"/>
                <a:gd name="T24" fmla="*/ 1 w 147"/>
                <a:gd name="T25" fmla="*/ 1 h 290"/>
                <a:gd name="T26" fmla="*/ 1 w 147"/>
                <a:gd name="T27" fmla="*/ 1 h 290"/>
                <a:gd name="T28" fmla="*/ 1 w 147"/>
                <a:gd name="T29" fmla="*/ 1 h 290"/>
                <a:gd name="T30" fmla="*/ 1 w 147"/>
                <a:gd name="T31" fmla="*/ 1 h 290"/>
                <a:gd name="T32" fmla="*/ 1 w 147"/>
                <a:gd name="T33" fmla="*/ 1 h 290"/>
                <a:gd name="T34" fmla="*/ 1 w 147"/>
                <a:gd name="T35" fmla="*/ 1 h 290"/>
                <a:gd name="T36" fmla="*/ 1 w 147"/>
                <a:gd name="T37" fmla="*/ 1 h 290"/>
                <a:gd name="T38" fmla="*/ 1 w 147"/>
                <a:gd name="T39" fmla="*/ 1 h 290"/>
                <a:gd name="T40" fmla="*/ 1 w 147"/>
                <a:gd name="T41" fmla="*/ 1 h 2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7"/>
                <a:gd name="T64" fmla="*/ 0 h 290"/>
                <a:gd name="T65" fmla="*/ 147 w 147"/>
                <a:gd name="T66" fmla="*/ 290 h 29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7" h="290">
                  <a:moveTo>
                    <a:pt x="147" y="290"/>
                  </a:moveTo>
                  <a:lnTo>
                    <a:pt x="147" y="290"/>
                  </a:lnTo>
                  <a:lnTo>
                    <a:pt x="142" y="258"/>
                  </a:lnTo>
                  <a:lnTo>
                    <a:pt x="131" y="225"/>
                  </a:lnTo>
                  <a:lnTo>
                    <a:pt x="117" y="192"/>
                  </a:lnTo>
                  <a:lnTo>
                    <a:pt x="99" y="155"/>
                  </a:lnTo>
                  <a:lnTo>
                    <a:pt x="80" y="120"/>
                  </a:lnTo>
                  <a:lnTo>
                    <a:pt x="58" y="81"/>
                  </a:lnTo>
                  <a:lnTo>
                    <a:pt x="37" y="41"/>
                  </a:lnTo>
                  <a:lnTo>
                    <a:pt x="17" y="0"/>
                  </a:lnTo>
                  <a:lnTo>
                    <a:pt x="0" y="8"/>
                  </a:lnTo>
                  <a:lnTo>
                    <a:pt x="21" y="49"/>
                  </a:lnTo>
                  <a:lnTo>
                    <a:pt x="41" y="89"/>
                  </a:lnTo>
                  <a:lnTo>
                    <a:pt x="63" y="128"/>
                  </a:lnTo>
                  <a:lnTo>
                    <a:pt x="83" y="164"/>
                  </a:lnTo>
                  <a:lnTo>
                    <a:pt x="100" y="198"/>
                  </a:lnTo>
                  <a:lnTo>
                    <a:pt x="114" y="231"/>
                  </a:lnTo>
                  <a:lnTo>
                    <a:pt x="125" y="261"/>
                  </a:lnTo>
                  <a:lnTo>
                    <a:pt x="131" y="290"/>
                  </a:lnTo>
                  <a:lnTo>
                    <a:pt x="147" y="2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87" name="Freeform 60"/>
            <p:cNvSpPr>
              <a:spLocks/>
            </p:cNvSpPr>
            <p:nvPr/>
          </p:nvSpPr>
          <p:spPr bwMode="auto">
            <a:xfrm>
              <a:off x="764" y="794"/>
              <a:ext cx="17" cy="297"/>
            </a:xfrm>
            <a:custGeom>
              <a:avLst/>
              <a:gdLst>
                <a:gd name="T0" fmla="*/ 1 w 33"/>
                <a:gd name="T1" fmla="*/ 1 h 596"/>
                <a:gd name="T2" fmla="*/ 1 w 33"/>
                <a:gd name="T3" fmla="*/ 1 h 596"/>
                <a:gd name="T4" fmla="*/ 1 w 33"/>
                <a:gd name="T5" fmla="*/ 0 h 596"/>
                <a:gd name="T6" fmla="*/ 1 w 33"/>
                <a:gd name="T7" fmla="*/ 0 h 596"/>
                <a:gd name="T8" fmla="*/ 1 w 33"/>
                <a:gd name="T9" fmla="*/ 0 h 596"/>
                <a:gd name="T10" fmla="*/ 1 w 33"/>
                <a:gd name="T11" fmla="*/ 0 h 596"/>
                <a:gd name="T12" fmla="*/ 0 w 33"/>
                <a:gd name="T13" fmla="*/ 0 h 596"/>
                <a:gd name="T14" fmla="*/ 1 w 33"/>
                <a:gd name="T15" fmla="*/ 0 h 596"/>
                <a:gd name="T16" fmla="*/ 1 w 33"/>
                <a:gd name="T17" fmla="*/ 0 h 596"/>
                <a:gd name="T18" fmla="*/ 1 w 33"/>
                <a:gd name="T19" fmla="*/ 0 h 596"/>
                <a:gd name="T20" fmla="*/ 0 w 33"/>
                <a:gd name="T21" fmla="*/ 1 h 596"/>
                <a:gd name="T22" fmla="*/ 0 w 33"/>
                <a:gd name="T23" fmla="*/ 1 h 596"/>
                <a:gd name="T24" fmla="*/ 1 w 33"/>
                <a:gd name="T25" fmla="*/ 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"/>
                <a:gd name="T40" fmla="*/ 0 h 596"/>
                <a:gd name="T41" fmla="*/ 33 w 33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" h="596">
                  <a:moveTo>
                    <a:pt x="16" y="596"/>
                  </a:moveTo>
                  <a:lnTo>
                    <a:pt x="16" y="596"/>
                  </a:lnTo>
                  <a:lnTo>
                    <a:pt x="33" y="460"/>
                  </a:lnTo>
                  <a:lnTo>
                    <a:pt x="33" y="279"/>
                  </a:lnTo>
                  <a:lnTo>
                    <a:pt x="24" y="107"/>
                  </a:lnTo>
                  <a:lnTo>
                    <a:pt x="16" y="0"/>
                  </a:lnTo>
                  <a:lnTo>
                    <a:pt x="0" y="0"/>
                  </a:lnTo>
                  <a:lnTo>
                    <a:pt x="8" y="107"/>
                  </a:lnTo>
                  <a:lnTo>
                    <a:pt x="16" y="279"/>
                  </a:lnTo>
                  <a:lnTo>
                    <a:pt x="16" y="460"/>
                  </a:lnTo>
                  <a:lnTo>
                    <a:pt x="0" y="590"/>
                  </a:lnTo>
                  <a:lnTo>
                    <a:pt x="16" y="5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88" name="Freeform 61"/>
            <p:cNvSpPr>
              <a:spLocks/>
            </p:cNvSpPr>
            <p:nvPr/>
          </p:nvSpPr>
          <p:spPr bwMode="auto">
            <a:xfrm>
              <a:off x="730" y="1089"/>
              <a:ext cx="43" cy="59"/>
            </a:xfrm>
            <a:custGeom>
              <a:avLst/>
              <a:gdLst>
                <a:gd name="T0" fmla="*/ 1 w 85"/>
                <a:gd name="T1" fmla="*/ 0 h 120"/>
                <a:gd name="T2" fmla="*/ 1 w 85"/>
                <a:gd name="T3" fmla="*/ 0 h 120"/>
                <a:gd name="T4" fmla="*/ 1 w 85"/>
                <a:gd name="T5" fmla="*/ 0 h 120"/>
                <a:gd name="T6" fmla="*/ 1 w 85"/>
                <a:gd name="T7" fmla="*/ 0 h 120"/>
                <a:gd name="T8" fmla="*/ 1 w 85"/>
                <a:gd name="T9" fmla="*/ 0 h 120"/>
                <a:gd name="T10" fmla="*/ 1 w 85"/>
                <a:gd name="T11" fmla="*/ 0 h 120"/>
                <a:gd name="T12" fmla="*/ 1 w 85"/>
                <a:gd name="T13" fmla="*/ 0 h 120"/>
                <a:gd name="T14" fmla="*/ 1 w 85"/>
                <a:gd name="T15" fmla="*/ 0 h 120"/>
                <a:gd name="T16" fmla="*/ 1 w 85"/>
                <a:gd name="T17" fmla="*/ 0 h 120"/>
                <a:gd name="T18" fmla="*/ 1 w 85"/>
                <a:gd name="T19" fmla="*/ 0 h 120"/>
                <a:gd name="T20" fmla="*/ 1 w 85"/>
                <a:gd name="T21" fmla="*/ 0 h 120"/>
                <a:gd name="T22" fmla="*/ 1 w 85"/>
                <a:gd name="T23" fmla="*/ 0 h 120"/>
                <a:gd name="T24" fmla="*/ 1 w 85"/>
                <a:gd name="T25" fmla="*/ 0 h 120"/>
                <a:gd name="T26" fmla="*/ 1 w 85"/>
                <a:gd name="T27" fmla="*/ 0 h 120"/>
                <a:gd name="T28" fmla="*/ 1 w 85"/>
                <a:gd name="T29" fmla="*/ 0 h 120"/>
                <a:gd name="T30" fmla="*/ 1 w 85"/>
                <a:gd name="T31" fmla="*/ 0 h 120"/>
                <a:gd name="T32" fmla="*/ 1 w 85"/>
                <a:gd name="T33" fmla="*/ 0 h 120"/>
                <a:gd name="T34" fmla="*/ 1 w 85"/>
                <a:gd name="T35" fmla="*/ 0 h 120"/>
                <a:gd name="T36" fmla="*/ 0 w 85"/>
                <a:gd name="T37" fmla="*/ 0 h 120"/>
                <a:gd name="T38" fmla="*/ 0 w 85"/>
                <a:gd name="T39" fmla="*/ 0 h 120"/>
                <a:gd name="T40" fmla="*/ 1 w 85"/>
                <a:gd name="T41" fmla="*/ 0 h 1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120"/>
                <a:gd name="T65" fmla="*/ 85 w 85"/>
                <a:gd name="T66" fmla="*/ 120 h 12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120">
                  <a:moveTo>
                    <a:pt x="11" y="120"/>
                  </a:moveTo>
                  <a:lnTo>
                    <a:pt x="11" y="120"/>
                  </a:lnTo>
                  <a:lnTo>
                    <a:pt x="23" y="109"/>
                  </a:lnTo>
                  <a:lnTo>
                    <a:pt x="34" y="98"/>
                  </a:lnTo>
                  <a:lnTo>
                    <a:pt x="45" y="87"/>
                  </a:lnTo>
                  <a:lnTo>
                    <a:pt x="55" y="73"/>
                  </a:lnTo>
                  <a:lnTo>
                    <a:pt x="63" y="59"/>
                  </a:lnTo>
                  <a:lnTo>
                    <a:pt x="71" y="44"/>
                  </a:lnTo>
                  <a:lnTo>
                    <a:pt x="78" y="26"/>
                  </a:lnTo>
                  <a:lnTo>
                    <a:pt x="85" y="6"/>
                  </a:lnTo>
                  <a:lnTo>
                    <a:pt x="69" y="0"/>
                  </a:lnTo>
                  <a:lnTo>
                    <a:pt x="62" y="21"/>
                  </a:lnTo>
                  <a:lnTo>
                    <a:pt x="55" y="36"/>
                  </a:lnTo>
                  <a:lnTo>
                    <a:pt x="47" y="51"/>
                  </a:lnTo>
                  <a:lnTo>
                    <a:pt x="41" y="65"/>
                  </a:lnTo>
                  <a:lnTo>
                    <a:pt x="32" y="76"/>
                  </a:lnTo>
                  <a:lnTo>
                    <a:pt x="23" y="87"/>
                  </a:lnTo>
                  <a:lnTo>
                    <a:pt x="12" y="95"/>
                  </a:lnTo>
                  <a:lnTo>
                    <a:pt x="0" y="106"/>
                  </a:lnTo>
                  <a:lnTo>
                    <a:pt x="11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89" name="Freeform 62"/>
            <p:cNvSpPr>
              <a:spLocks/>
            </p:cNvSpPr>
            <p:nvPr/>
          </p:nvSpPr>
          <p:spPr bwMode="auto">
            <a:xfrm>
              <a:off x="610" y="1142"/>
              <a:ext cx="125" cy="30"/>
            </a:xfrm>
            <a:custGeom>
              <a:avLst/>
              <a:gdLst>
                <a:gd name="T0" fmla="*/ 0 w 252"/>
                <a:gd name="T1" fmla="*/ 0 h 61"/>
                <a:gd name="T2" fmla="*/ 0 w 252"/>
                <a:gd name="T3" fmla="*/ 0 h 61"/>
                <a:gd name="T4" fmla="*/ 0 w 252"/>
                <a:gd name="T5" fmla="*/ 0 h 61"/>
                <a:gd name="T6" fmla="*/ 0 w 252"/>
                <a:gd name="T7" fmla="*/ 0 h 61"/>
                <a:gd name="T8" fmla="*/ 0 w 252"/>
                <a:gd name="T9" fmla="*/ 0 h 61"/>
                <a:gd name="T10" fmla="*/ 0 w 252"/>
                <a:gd name="T11" fmla="*/ 0 h 61"/>
                <a:gd name="T12" fmla="*/ 0 w 252"/>
                <a:gd name="T13" fmla="*/ 0 h 61"/>
                <a:gd name="T14" fmla="*/ 0 w 252"/>
                <a:gd name="T15" fmla="*/ 0 h 61"/>
                <a:gd name="T16" fmla="*/ 0 w 252"/>
                <a:gd name="T17" fmla="*/ 0 h 61"/>
                <a:gd name="T18" fmla="*/ 0 w 252"/>
                <a:gd name="T19" fmla="*/ 0 h 61"/>
                <a:gd name="T20" fmla="*/ 0 w 252"/>
                <a:gd name="T21" fmla="*/ 0 h 61"/>
                <a:gd name="T22" fmla="*/ 0 w 252"/>
                <a:gd name="T23" fmla="*/ 0 h 61"/>
                <a:gd name="T24" fmla="*/ 0 w 252"/>
                <a:gd name="T25" fmla="*/ 0 h 61"/>
                <a:gd name="T26" fmla="*/ 0 w 252"/>
                <a:gd name="T27" fmla="*/ 0 h 61"/>
                <a:gd name="T28" fmla="*/ 0 w 252"/>
                <a:gd name="T29" fmla="*/ 0 h 61"/>
                <a:gd name="T30" fmla="*/ 0 w 252"/>
                <a:gd name="T31" fmla="*/ 0 h 61"/>
                <a:gd name="T32" fmla="*/ 0 w 252"/>
                <a:gd name="T33" fmla="*/ 0 h 61"/>
                <a:gd name="T34" fmla="*/ 0 w 252"/>
                <a:gd name="T35" fmla="*/ 0 h 61"/>
                <a:gd name="T36" fmla="*/ 0 w 252"/>
                <a:gd name="T37" fmla="*/ 0 h 61"/>
                <a:gd name="T38" fmla="*/ 0 w 252"/>
                <a:gd name="T39" fmla="*/ 0 h 61"/>
                <a:gd name="T40" fmla="*/ 0 w 252"/>
                <a:gd name="T41" fmla="*/ 0 h 61"/>
                <a:gd name="T42" fmla="*/ 0 w 252"/>
                <a:gd name="T43" fmla="*/ 0 h 61"/>
                <a:gd name="T44" fmla="*/ 0 w 252"/>
                <a:gd name="T45" fmla="*/ 0 h 61"/>
                <a:gd name="T46" fmla="*/ 0 w 252"/>
                <a:gd name="T47" fmla="*/ 0 h 61"/>
                <a:gd name="T48" fmla="*/ 0 w 252"/>
                <a:gd name="T49" fmla="*/ 0 h 61"/>
                <a:gd name="T50" fmla="*/ 0 w 252"/>
                <a:gd name="T51" fmla="*/ 0 h 61"/>
                <a:gd name="T52" fmla="*/ 0 w 252"/>
                <a:gd name="T53" fmla="*/ 0 h 61"/>
                <a:gd name="T54" fmla="*/ 0 w 252"/>
                <a:gd name="T55" fmla="*/ 0 h 61"/>
                <a:gd name="T56" fmla="*/ 0 w 252"/>
                <a:gd name="T57" fmla="*/ 0 h 61"/>
                <a:gd name="T58" fmla="*/ 0 w 252"/>
                <a:gd name="T59" fmla="*/ 0 h 61"/>
                <a:gd name="T60" fmla="*/ 0 w 252"/>
                <a:gd name="T61" fmla="*/ 0 h 61"/>
                <a:gd name="T62" fmla="*/ 0 w 252"/>
                <a:gd name="T63" fmla="*/ 0 h 61"/>
                <a:gd name="T64" fmla="*/ 0 w 252"/>
                <a:gd name="T65" fmla="*/ 0 h 61"/>
                <a:gd name="T66" fmla="*/ 0 w 252"/>
                <a:gd name="T67" fmla="*/ 0 h 61"/>
                <a:gd name="T68" fmla="*/ 0 w 252"/>
                <a:gd name="T69" fmla="*/ 0 h 61"/>
                <a:gd name="T70" fmla="*/ 0 w 252"/>
                <a:gd name="T71" fmla="*/ 0 h 61"/>
                <a:gd name="T72" fmla="*/ 0 w 252"/>
                <a:gd name="T73" fmla="*/ 0 h 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2"/>
                <a:gd name="T112" fmla="*/ 0 h 61"/>
                <a:gd name="T113" fmla="*/ 252 w 252"/>
                <a:gd name="T114" fmla="*/ 61 h 6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2" h="61">
                  <a:moveTo>
                    <a:pt x="0" y="61"/>
                  </a:moveTo>
                  <a:lnTo>
                    <a:pt x="0" y="61"/>
                  </a:lnTo>
                  <a:lnTo>
                    <a:pt x="22" y="61"/>
                  </a:lnTo>
                  <a:lnTo>
                    <a:pt x="44" y="58"/>
                  </a:lnTo>
                  <a:lnTo>
                    <a:pt x="65" y="57"/>
                  </a:lnTo>
                  <a:lnTo>
                    <a:pt x="86" y="55"/>
                  </a:lnTo>
                  <a:lnTo>
                    <a:pt x="105" y="54"/>
                  </a:lnTo>
                  <a:lnTo>
                    <a:pt x="125" y="51"/>
                  </a:lnTo>
                  <a:lnTo>
                    <a:pt x="143" y="48"/>
                  </a:lnTo>
                  <a:lnTo>
                    <a:pt x="160" y="45"/>
                  </a:lnTo>
                  <a:lnTo>
                    <a:pt x="175" y="43"/>
                  </a:lnTo>
                  <a:lnTo>
                    <a:pt x="190" y="39"/>
                  </a:lnTo>
                  <a:lnTo>
                    <a:pt x="202" y="36"/>
                  </a:lnTo>
                  <a:lnTo>
                    <a:pt x="216" y="32"/>
                  </a:lnTo>
                  <a:lnTo>
                    <a:pt x="227" y="28"/>
                  </a:lnTo>
                  <a:lnTo>
                    <a:pt x="237" y="23"/>
                  </a:lnTo>
                  <a:lnTo>
                    <a:pt x="245" y="18"/>
                  </a:lnTo>
                  <a:lnTo>
                    <a:pt x="252" y="14"/>
                  </a:lnTo>
                  <a:lnTo>
                    <a:pt x="241" y="0"/>
                  </a:lnTo>
                  <a:lnTo>
                    <a:pt x="237" y="4"/>
                  </a:lnTo>
                  <a:lnTo>
                    <a:pt x="229" y="7"/>
                  </a:lnTo>
                  <a:lnTo>
                    <a:pt x="222" y="11"/>
                  </a:lnTo>
                  <a:lnTo>
                    <a:pt x="211" y="15"/>
                  </a:lnTo>
                  <a:lnTo>
                    <a:pt x="200" y="19"/>
                  </a:lnTo>
                  <a:lnTo>
                    <a:pt x="187" y="22"/>
                  </a:lnTo>
                  <a:lnTo>
                    <a:pt x="172" y="26"/>
                  </a:lnTo>
                  <a:lnTo>
                    <a:pt x="157" y="29"/>
                  </a:lnTo>
                  <a:lnTo>
                    <a:pt x="141" y="32"/>
                  </a:lnTo>
                  <a:lnTo>
                    <a:pt x="123" y="34"/>
                  </a:lnTo>
                  <a:lnTo>
                    <a:pt x="105" y="37"/>
                  </a:lnTo>
                  <a:lnTo>
                    <a:pt x="86" y="39"/>
                  </a:lnTo>
                  <a:lnTo>
                    <a:pt x="65" y="40"/>
                  </a:lnTo>
                  <a:lnTo>
                    <a:pt x="44" y="41"/>
                  </a:lnTo>
                  <a:lnTo>
                    <a:pt x="22" y="41"/>
                  </a:lnTo>
                  <a:lnTo>
                    <a:pt x="0" y="4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90" name="Freeform 63"/>
            <p:cNvSpPr>
              <a:spLocks/>
            </p:cNvSpPr>
            <p:nvPr/>
          </p:nvSpPr>
          <p:spPr bwMode="auto">
            <a:xfrm>
              <a:off x="482" y="1139"/>
              <a:ext cx="128" cy="33"/>
            </a:xfrm>
            <a:custGeom>
              <a:avLst/>
              <a:gdLst>
                <a:gd name="T0" fmla="*/ 0 w 255"/>
                <a:gd name="T1" fmla="*/ 1 h 65"/>
                <a:gd name="T2" fmla="*/ 0 w 255"/>
                <a:gd name="T3" fmla="*/ 1 h 65"/>
                <a:gd name="T4" fmla="*/ 1 w 255"/>
                <a:gd name="T5" fmla="*/ 1 h 65"/>
                <a:gd name="T6" fmla="*/ 1 w 255"/>
                <a:gd name="T7" fmla="*/ 1 h 65"/>
                <a:gd name="T8" fmla="*/ 1 w 255"/>
                <a:gd name="T9" fmla="*/ 1 h 65"/>
                <a:gd name="T10" fmla="*/ 1 w 255"/>
                <a:gd name="T11" fmla="*/ 1 h 65"/>
                <a:gd name="T12" fmla="*/ 1 w 255"/>
                <a:gd name="T13" fmla="*/ 1 h 65"/>
                <a:gd name="T14" fmla="*/ 1 w 255"/>
                <a:gd name="T15" fmla="*/ 1 h 65"/>
                <a:gd name="T16" fmla="*/ 1 w 255"/>
                <a:gd name="T17" fmla="*/ 1 h 65"/>
                <a:gd name="T18" fmla="*/ 1 w 255"/>
                <a:gd name="T19" fmla="*/ 1 h 65"/>
                <a:gd name="T20" fmla="*/ 1 w 255"/>
                <a:gd name="T21" fmla="*/ 1 h 65"/>
                <a:gd name="T22" fmla="*/ 1 w 255"/>
                <a:gd name="T23" fmla="*/ 1 h 65"/>
                <a:gd name="T24" fmla="*/ 1 w 255"/>
                <a:gd name="T25" fmla="*/ 1 h 65"/>
                <a:gd name="T26" fmla="*/ 1 w 255"/>
                <a:gd name="T27" fmla="*/ 1 h 65"/>
                <a:gd name="T28" fmla="*/ 1 w 255"/>
                <a:gd name="T29" fmla="*/ 1 h 65"/>
                <a:gd name="T30" fmla="*/ 1 w 255"/>
                <a:gd name="T31" fmla="*/ 1 h 65"/>
                <a:gd name="T32" fmla="*/ 1 w 255"/>
                <a:gd name="T33" fmla="*/ 1 h 65"/>
                <a:gd name="T34" fmla="*/ 1 w 255"/>
                <a:gd name="T35" fmla="*/ 1 h 65"/>
                <a:gd name="T36" fmla="*/ 1 w 255"/>
                <a:gd name="T37" fmla="*/ 1 h 65"/>
                <a:gd name="T38" fmla="*/ 1 w 255"/>
                <a:gd name="T39" fmla="*/ 1 h 65"/>
                <a:gd name="T40" fmla="*/ 1 w 255"/>
                <a:gd name="T41" fmla="*/ 1 h 65"/>
                <a:gd name="T42" fmla="*/ 1 w 255"/>
                <a:gd name="T43" fmla="*/ 1 h 65"/>
                <a:gd name="T44" fmla="*/ 1 w 255"/>
                <a:gd name="T45" fmla="*/ 1 h 65"/>
                <a:gd name="T46" fmla="*/ 1 w 255"/>
                <a:gd name="T47" fmla="*/ 1 h 65"/>
                <a:gd name="T48" fmla="*/ 1 w 255"/>
                <a:gd name="T49" fmla="*/ 1 h 65"/>
                <a:gd name="T50" fmla="*/ 1 w 255"/>
                <a:gd name="T51" fmla="*/ 1 h 65"/>
                <a:gd name="T52" fmla="*/ 1 w 255"/>
                <a:gd name="T53" fmla="*/ 1 h 65"/>
                <a:gd name="T54" fmla="*/ 1 w 255"/>
                <a:gd name="T55" fmla="*/ 1 h 65"/>
                <a:gd name="T56" fmla="*/ 1 w 255"/>
                <a:gd name="T57" fmla="*/ 1 h 65"/>
                <a:gd name="T58" fmla="*/ 1 w 255"/>
                <a:gd name="T59" fmla="*/ 1 h 65"/>
                <a:gd name="T60" fmla="*/ 1 w 255"/>
                <a:gd name="T61" fmla="*/ 1 h 65"/>
                <a:gd name="T62" fmla="*/ 1 w 255"/>
                <a:gd name="T63" fmla="*/ 1 h 65"/>
                <a:gd name="T64" fmla="*/ 1 w 255"/>
                <a:gd name="T65" fmla="*/ 1 h 65"/>
                <a:gd name="T66" fmla="*/ 1 w 255"/>
                <a:gd name="T67" fmla="*/ 1 h 65"/>
                <a:gd name="T68" fmla="*/ 1 w 255"/>
                <a:gd name="T69" fmla="*/ 0 h 65"/>
                <a:gd name="T70" fmla="*/ 1 w 255"/>
                <a:gd name="T71" fmla="*/ 0 h 65"/>
                <a:gd name="T72" fmla="*/ 0 w 255"/>
                <a:gd name="T73" fmla="*/ 1 h 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5"/>
                <a:gd name="T112" fmla="*/ 0 h 65"/>
                <a:gd name="T113" fmla="*/ 255 w 255"/>
                <a:gd name="T114" fmla="*/ 65 h 6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5" h="65">
                  <a:moveTo>
                    <a:pt x="0" y="11"/>
                  </a:moveTo>
                  <a:lnTo>
                    <a:pt x="0" y="11"/>
                  </a:lnTo>
                  <a:lnTo>
                    <a:pt x="5" y="16"/>
                  </a:lnTo>
                  <a:lnTo>
                    <a:pt x="12" y="21"/>
                  </a:lnTo>
                  <a:lnTo>
                    <a:pt x="22" y="26"/>
                  </a:lnTo>
                  <a:lnTo>
                    <a:pt x="31" y="30"/>
                  </a:lnTo>
                  <a:lnTo>
                    <a:pt x="42" y="34"/>
                  </a:lnTo>
                  <a:lnTo>
                    <a:pt x="55" y="38"/>
                  </a:lnTo>
                  <a:lnTo>
                    <a:pt x="70" y="43"/>
                  </a:lnTo>
                  <a:lnTo>
                    <a:pt x="85" y="47"/>
                  </a:lnTo>
                  <a:lnTo>
                    <a:pt x="101" y="51"/>
                  </a:lnTo>
                  <a:lnTo>
                    <a:pt x="119" y="54"/>
                  </a:lnTo>
                  <a:lnTo>
                    <a:pt x="140" y="56"/>
                  </a:lnTo>
                  <a:lnTo>
                    <a:pt x="161" y="59"/>
                  </a:lnTo>
                  <a:lnTo>
                    <a:pt x="183" y="61"/>
                  </a:lnTo>
                  <a:lnTo>
                    <a:pt x="206" y="62"/>
                  </a:lnTo>
                  <a:lnTo>
                    <a:pt x="229" y="65"/>
                  </a:lnTo>
                  <a:lnTo>
                    <a:pt x="255" y="65"/>
                  </a:lnTo>
                  <a:lnTo>
                    <a:pt x="255" y="45"/>
                  </a:lnTo>
                  <a:lnTo>
                    <a:pt x="229" y="45"/>
                  </a:lnTo>
                  <a:lnTo>
                    <a:pt x="206" y="45"/>
                  </a:lnTo>
                  <a:lnTo>
                    <a:pt x="183" y="44"/>
                  </a:lnTo>
                  <a:lnTo>
                    <a:pt x="161" y="43"/>
                  </a:lnTo>
                  <a:lnTo>
                    <a:pt x="140" y="40"/>
                  </a:lnTo>
                  <a:lnTo>
                    <a:pt x="122" y="37"/>
                  </a:lnTo>
                  <a:lnTo>
                    <a:pt x="104" y="34"/>
                  </a:lnTo>
                  <a:lnTo>
                    <a:pt x="88" y="30"/>
                  </a:lnTo>
                  <a:lnTo>
                    <a:pt x="73" y="26"/>
                  </a:lnTo>
                  <a:lnTo>
                    <a:pt x="60" y="22"/>
                  </a:lnTo>
                  <a:lnTo>
                    <a:pt x="48" y="18"/>
                  </a:lnTo>
                  <a:lnTo>
                    <a:pt x="37" y="14"/>
                  </a:lnTo>
                  <a:lnTo>
                    <a:pt x="27" y="10"/>
                  </a:lnTo>
                  <a:lnTo>
                    <a:pt x="20" y="7"/>
                  </a:lnTo>
                  <a:lnTo>
                    <a:pt x="16" y="3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91" name="Freeform 64"/>
            <p:cNvSpPr>
              <a:spLocks/>
            </p:cNvSpPr>
            <p:nvPr/>
          </p:nvSpPr>
          <p:spPr bwMode="auto">
            <a:xfrm>
              <a:off x="446" y="1089"/>
              <a:ext cx="41" cy="56"/>
            </a:xfrm>
            <a:custGeom>
              <a:avLst/>
              <a:gdLst>
                <a:gd name="T0" fmla="*/ 0 w 83"/>
                <a:gd name="T1" fmla="*/ 0 h 113"/>
                <a:gd name="T2" fmla="*/ 0 w 83"/>
                <a:gd name="T3" fmla="*/ 0 h 113"/>
                <a:gd name="T4" fmla="*/ 0 w 83"/>
                <a:gd name="T5" fmla="*/ 0 h 113"/>
                <a:gd name="T6" fmla="*/ 0 w 83"/>
                <a:gd name="T7" fmla="*/ 0 h 113"/>
                <a:gd name="T8" fmla="*/ 0 w 83"/>
                <a:gd name="T9" fmla="*/ 0 h 113"/>
                <a:gd name="T10" fmla="*/ 0 w 83"/>
                <a:gd name="T11" fmla="*/ 0 h 113"/>
                <a:gd name="T12" fmla="*/ 0 w 83"/>
                <a:gd name="T13" fmla="*/ 0 h 113"/>
                <a:gd name="T14" fmla="*/ 0 w 83"/>
                <a:gd name="T15" fmla="*/ 0 h 113"/>
                <a:gd name="T16" fmla="*/ 0 w 83"/>
                <a:gd name="T17" fmla="*/ 0 h 113"/>
                <a:gd name="T18" fmla="*/ 0 w 83"/>
                <a:gd name="T19" fmla="*/ 0 h 113"/>
                <a:gd name="T20" fmla="*/ 0 w 83"/>
                <a:gd name="T21" fmla="*/ 0 h 113"/>
                <a:gd name="T22" fmla="*/ 0 w 83"/>
                <a:gd name="T23" fmla="*/ 0 h 113"/>
                <a:gd name="T24" fmla="*/ 0 w 83"/>
                <a:gd name="T25" fmla="*/ 0 h 113"/>
                <a:gd name="T26" fmla="*/ 0 w 83"/>
                <a:gd name="T27" fmla="*/ 0 h 113"/>
                <a:gd name="T28" fmla="*/ 0 w 83"/>
                <a:gd name="T29" fmla="*/ 0 h 113"/>
                <a:gd name="T30" fmla="*/ 0 w 83"/>
                <a:gd name="T31" fmla="*/ 0 h 113"/>
                <a:gd name="T32" fmla="*/ 0 w 83"/>
                <a:gd name="T33" fmla="*/ 0 h 113"/>
                <a:gd name="T34" fmla="*/ 0 w 83"/>
                <a:gd name="T35" fmla="*/ 0 h 113"/>
                <a:gd name="T36" fmla="*/ 0 w 83"/>
                <a:gd name="T37" fmla="*/ 0 h 113"/>
                <a:gd name="T38" fmla="*/ 0 w 83"/>
                <a:gd name="T39" fmla="*/ 0 h 113"/>
                <a:gd name="T40" fmla="*/ 0 w 83"/>
                <a:gd name="T41" fmla="*/ 0 h 1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3"/>
                <a:gd name="T64" fmla="*/ 0 h 113"/>
                <a:gd name="T65" fmla="*/ 83 w 83"/>
                <a:gd name="T66" fmla="*/ 113 h 11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3" h="113">
                  <a:moveTo>
                    <a:pt x="0" y="6"/>
                  </a:moveTo>
                  <a:lnTo>
                    <a:pt x="0" y="6"/>
                  </a:lnTo>
                  <a:lnTo>
                    <a:pt x="7" y="25"/>
                  </a:lnTo>
                  <a:lnTo>
                    <a:pt x="14" y="41"/>
                  </a:lnTo>
                  <a:lnTo>
                    <a:pt x="21" y="57"/>
                  </a:lnTo>
                  <a:lnTo>
                    <a:pt x="29" y="68"/>
                  </a:lnTo>
                  <a:lnTo>
                    <a:pt x="37" y="80"/>
                  </a:lnTo>
                  <a:lnTo>
                    <a:pt x="48" y="90"/>
                  </a:lnTo>
                  <a:lnTo>
                    <a:pt x="59" y="101"/>
                  </a:lnTo>
                  <a:lnTo>
                    <a:pt x="72" y="113"/>
                  </a:lnTo>
                  <a:lnTo>
                    <a:pt x="83" y="102"/>
                  </a:lnTo>
                  <a:lnTo>
                    <a:pt x="70" y="90"/>
                  </a:lnTo>
                  <a:lnTo>
                    <a:pt x="59" y="79"/>
                  </a:lnTo>
                  <a:lnTo>
                    <a:pt x="51" y="69"/>
                  </a:lnTo>
                  <a:lnTo>
                    <a:pt x="43" y="59"/>
                  </a:lnTo>
                  <a:lnTo>
                    <a:pt x="37" y="48"/>
                  </a:lnTo>
                  <a:lnTo>
                    <a:pt x="30" y="36"/>
                  </a:lnTo>
                  <a:lnTo>
                    <a:pt x="24" y="19"/>
                  </a:lnTo>
                  <a:lnTo>
                    <a:pt x="1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92" name="Freeform 65"/>
            <p:cNvSpPr>
              <a:spLocks/>
            </p:cNvSpPr>
            <p:nvPr/>
          </p:nvSpPr>
          <p:spPr bwMode="auto">
            <a:xfrm>
              <a:off x="437" y="794"/>
              <a:ext cx="17" cy="297"/>
            </a:xfrm>
            <a:custGeom>
              <a:avLst/>
              <a:gdLst>
                <a:gd name="T0" fmla="*/ 0 w 35"/>
                <a:gd name="T1" fmla="*/ 0 h 596"/>
                <a:gd name="T2" fmla="*/ 0 w 35"/>
                <a:gd name="T3" fmla="*/ 0 h 596"/>
                <a:gd name="T4" fmla="*/ 0 w 35"/>
                <a:gd name="T5" fmla="*/ 0 h 596"/>
                <a:gd name="T6" fmla="*/ 0 w 35"/>
                <a:gd name="T7" fmla="*/ 0 h 596"/>
                <a:gd name="T8" fmla="*/ 0 w 35"/>
                <a:gd name="T9" fmla="*/ 0 h 596"/>
                <a:gd name="T10" fmla="*/ 0 w 35"/>
                <a:gd name="T11" fmla="*/ 1 h 596"/>
                <a:gd name="T12" fmla="*/ 0 w 35"/>
                <a:gd name="T13" fmla="*/ 1 h 596"/>
                <a:gd name="T14" fmla="*/ 0 w 35"/>
                <a:gd name="T15" fmla="*/ 0 h 596"/>
                <a:gd name="T16" fmla="*/ 0 w 35"/>
                <a:gd name="T17" fmla="*/ 0 h 596"/>
                <a:gd name="T18" fmla="*/ 0 w 35"/>
                <a:gd name="T19" fmla="*/ 0 h 596"/>
                <a:gd name="T20" fmla="*/ 0 w 35"/>
                <a:gd name="T21" fmla="*/ 0 h 596"/>
                <a:gd name="T22" fmla="*/ 0 w 35"/>
                <a:gd name="T23" fmla="*/ 0 h 596"/>
                <a:gd name="T24" fmla="*/ 0 w 35"/>
                <a:gd name="T25" fmla="*/ 0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596"/>
                <a:gd name="T41" fmla="*/ 35 w 35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596">
                  <a:moveTo>
                    <a:pt x="18" y="0"/>
                  </a:moveTo>
                  <a:lnTo>
                    <a:pt x="18" y="0"/>
                  </a:lnTo>
                  <a:lnTo>
                    <a:pt x="10" y="107"/>
                  </a:lnTo>
                  <a:lnTo>
                    <a:pt x="2" y="279"/>
                  </a:lnTo>
                  <a:lnTo>
                    <a:pt x="0" y="460"/>
                  </a:lnTo>
                  <a:lnTo>
                    <a:pt x="18" y="596"/>
                  </a:lnTo>
                  <a:lnTo>
                    <a:pt x="35" y="590"/>
                  </a:lnTo>
                  <a:lnTo>
                    <a:pt x="17" y="460"/>
                  </a:lnTo>
                  <a:lnTo>
                    <a:pt x="18" y="279"/>
                  </a:lnTo>
                  <a:lnTo>
                    <a:pt x="26" y="107"/>
                  </a:lnTo>
                  <a:lnTo>
                    <a:pt x="35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93" name="Freeform 66"/>
            <p:cNvSpPr>
              <a:spLocks/>
            </p:cNvSpPr>
            <p:nvPr/>
          </p:nvSpPr>
          <p:spPr bwMode="auto">
            <a:xfrm>
              <a:off x="446" y="648"/>
              <a:ext cx="74" cy="146"/>
            </a:xfrm>
            <a:custGeom>
              <a:avLst/>
              <a:gdLst>
                <a:gd name="T0" fmla="*/ 1 w 147"/>
                <a:gd name="T1" fmla="*/ 1 h 290"/>
                <a:gd name="T2" fmla="*/ 1 w 147"/>
                <a:gd name="T3" fmla="*/ 0 h 290"/>
                <a:gd name="T4" fmla="*/ 1 w 147"/>
                <a:gd name="T5" fmla="*/ 1 h 290"/>
                <a:gd name="T6" fmla="*/ 1 w 147"/>
                <a:gd name="T7" fmla="*/ 1 h 290"/>
                <a:gd name="T8" fmla="*/ 1 w 147"/>
                <a:gd name="T9" fmla="*/ 1 h 290"/>
                <a:gd name="T10" fmla="*/ 1 w 147"/>
                <a:gd name="T11" fmla="*/ 1 h 290"/>
                <a:gd name="T12" fmla="*/ 1 w 147"/>
                <a:gd name="T13" fmla="*/ 1 h 290"/>
                <a:gd name="T14" fmla="*/ 1 w 147"/>
                <a:gd name="T15" fmla="*/ 1 h 290"/>
                <a:gd name="T16" fmla="*/ 1 w 147"/>
                <a:gd name="T17" fmla="*/ 1 h 290"/>
                <a:gd name="T18" fmla="*/ 0 w 147"/>
                <a:gd name="T19" fmla="*/ 1 h 290"/>
                <a:gd name="T20" fmla="*/ 1 w 147"/>
                <a:gd name="T21" fmla="*/ 1 h 290"/>
                <a:gd name="T22" fmla="*/ 1 w 147"/>
                <a:gd name="T23" fmla="*/ 1 h 290"/>
                <a:gd name="T24" fmla="*/ 1 w 147"/>
                <a:gd name="T25" fmla="*/ 1 h 290"/>
                <a:gd name="T26" fmla="*/ 1 w 147"/>
                <a:gd name="T27" fmla="*/ 1 h 290"/>
                <a:gd name="T28" fmla="*/ 1 w 147"/>
                <a:gd name="T29" fmla="*/ 1 h 290"/>
                <a:gd name="T30" fmla="*/ 1 w 147"/>
                <a:gd name="T31" fmla="*/ 1 h 290"/>
                <a:gd name="T32" fmla="*/ 1 w 147"/>
                <a:gd name="T33" fmla="*/ 1 h 290"/>
                <a:gd name="T34" fmla="*/ 1 w 147"/>
                <a:gd name="T35" fmla="*/ 1 h 290"/>
                <a:gd name="T36" fmla="*/ 1 w 147"/>
                <a:gd name="T37" fmla="*/ 1 h 290"/>
                <a:gd name="T38" fmla="*/ 1 w 147"/>
                <a:gd name="T39" fmla="*/ 1 h 290"/>
                <a:gd name="T40" fmla="*/ 1 w 147"/>
                <a:gd name="T41" fmla="*/ 1 h 2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7"/>
                <a:gd name="T64" fmla="*/ 0 h 290"/>
                <a:gd name="T65" fmla="*/ 147 w 147"/>
                <a:gd name="T66" fmla="*/ 290 h 29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7" h="290">
                  <a:moveTo>
                    <a:pt x="131" y="1"/>
                  </a:moveTo>
                  <a:lnTo>
                    <a:pt x="131" y="0"/>
                  </a:lnTo>
                  <a:lnTo>
                    <a:pt x="110" y="41"/>
                  </a:lnTo>
                  <a:lnTo>
                    <a:pt x="88" y="81"/>
                  </a:lnTo>
                  <a:lnTo>
                    <a:pt x="68" y="120"/>
                  </a:lnTo>
                  <a:lnTo>
                    <a:pt x="47" y="155"/>
                  </a:lnTo>
                  <a:lnTo>
                    <a:pt x="30" y="192"/>
                  </a:lnTo>
                  <a:lnTo>
                    <a:pt x="15" y="225"/>
                  </a:lnTo>
                  <a:lnTo>
                    <a:pt x="6" y="258"/>
                  </a:lnTo>
                  <a:lnTo>
                    <a:pt x="0" y="290"/>
                  </a:lnTo>
                  <a:lnTo>
                    <a:pt x="17" y="290"/>
                  </a:lnTo>
                  <a:lnTo>
                    <a:pt x="22" y="261"/>
                  </a:lnTo>
                  <a:lnTo>
                    <a:pt x="32" y="231"/>
                  </a:lnTo>
                  <a:lnTo>
                    <a:pt x="47" y="198"/>
                  </a:lnTo>
                  <a:lnTo>
                    <a:pt x="63" y="164"/>
                  </a:lnTo>
                  <a:lnTo>
                    <a:pt x="84" y="128"/>
                  </a:lnTo>
                  <a:lnTo>
                    <a:pt x="105" y="89"/>
                  </a:lnTo>
                  <a:lnTo>
                    <a:pt x="127" y="49"/>
                  </a:lnTo>
                  <a:lnTo>
                    <a:pt x="147" y="8"/>
                  </a:lnTo>
                  <a:lnTo>
                    <a:pt x="147" y="7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94" name="Freeform 67"/>
            <p:cNvSpPr>
              <a:spLocks/>
            </p:cNvSpPr>
            <p:nvPr/>
          </p:nvSpPr>
          <p:spPr bwMode="auto">
            <a:xfrm>
              <a:off x="511" y="444"/>
              <a:ext cx="29" cy="208"/>
            </a:xfrm>
            <a:custGeom>
              <a:avLst/>
              <a:gdLst>
                <a:gd name="T0" fmla="*/ 1 w 56"/>
                <a:gd name="T1" fmla="*/ 0 h 416"/>
                <a:gd name="T2" fmla="*/ 1 w 56"/>
                <a:gd name="T3" fmla="*/ 1 h 416"/>
                <a:gd name="T4" fmla="*/ 1 w 56"/>
                <a:gd name="T5" fmla="*/ 1 h 416"/>
                <a:gd name="T6" fmla="*/ 1 w 56"/>
                <a:gd name="T7" fmla="*/ 1 h 416"/>
                <a:gd name="T8" fmla="*/ 1 w 56"/>
                <a:gd name="T9" fmla="*/ 1 h 416"/>
                <a:gd name="T10" fmla="*/ 1 w 56"/>
                <a:gd name="T11" fmla="*/ 1 h 416"/>
                <a:gd name="T12" fmla="*/ 1 w 56"/>
                <a:gd name="T13" fmla="*/ 1 h 416"/>
                <a:gd name="T14" fmla="*/ 1 w 56"/>
                <a:gd name="T15" fmla="*/ 1 h 416"/>
                <a:gd name="T16" fmla="*/ 1 w 56"/>
                <a:gd name="T17" fmla="*/ 1 h 416"/>
                <a:gd name="T18" fmla="*/ 0 w 56"/>
                <a:gd name="T19" fmla="*/ 1 h 416"/>
                <a:gd name="T20" fmla="*/ 1 w 56"/>
                <a:gd name="T21" fmla="*/ 1 h 416"/>
                <a:gd name="T22" fmla="*/ 1 w 56"/>
                <a:gd name="T23" fmla="*/ 1 h 416"/>
                <a:gd name="T24" fmla="*/ 1 w 56"/>
                <a:gd name="T25" fmla="*/ 1 h 416"/>
                <a:gd name="T26" fmla="*/ 1 w 56"/>
                <a:gd name="T27" fmla="*/ 1 h 416"/>
                <a:gd name="T28" fmla="*/ 1 w 56"/>
                <a:gd name="T29" fmla="*/ 1 h 416"/>
                <a:gd name="T30" fmla="*/ 1 w 56"/>
                <a:gd name="T31" fmla="*/ 1 h 416"/>
                <a:gd name="T32" fmla="*/ 1 w 56"/>
                <a:gd name="T33" fmla="*/ 1 h 416"/>
                <a:gd name="T34" fmla="*/ 1 w 56"/>
                <a:gd name="T35" fmla="*/ 1 h 416"/>
                <a:gd name="T36" fmla="*/ 1 w 56"/>
                <a:gd name="T37" fmla="*/ 1 h 416"/>
                <a:gd name="T38" fmla="*/ 1 w 56"/>
                <a:gd name="T39" fmla="*/ 1 h 416"/>
                <a:gd name="T40" fmla="*/ 1 w 56"/>
                <a:gd name="T41" fmla="*/ 1 h 416"/>
                <a:gd name="T42" fmla="*/ 1 w 56"/>
                <a:gd name="T43" fmla="*/ 1 h 416"/>
                <a:gd name="T44" fmla="*/ 1 w 56"/>
                <a:gd name="T45" fmla="*/ 0 h 416"/>
                <a:gd name="T46" fmla="*/ 1 w 56"/>
                <a:gd name="T47" fmla="*/ 1 h 416"/>
                <a:gd name="T48" fmla="*/ 1 w 56"/>
                <a:gd name="T49" fmla="*/ 1 h 416"/>
                <a:gd name="T50" fmla="*/ 1 w 56"/>
                <a:gd name="T51" fmla="*/ 0 h 4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416"/>
                <a:gd name="T80" fmla="*/ 56 w 56"/>
                <a:gd name="T81" fmla="*/ 416 h 41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416">
                  <a:moveTo>
                    <a:pt x="34" y="0"/>
                  </a:moveTo>
                  <a:lnTo>
                    <a:pt x="23" y="10"/>
                  </a:lnTo>
                  <a:lnTo>
                    <a:pt x="30" y="42"/>
                  </a:lnTo>
                  <a:lnTo>
                    <a:pt x="34" y="84"/>
                  </a:lnTo>
                  <a:lnTo>
                    <a:pt x="38" y="136"/>
                  </a:lnTo>
                  <a:lnTo>
                    <a:pt x="37" y="194"/>
                  </a:lnTo>
                  <a:lnTo>
                    <a:pt x="36" y="253"/>
                  </a:lnTo>
                  <a:lnTo>
                    <a:pt x="29" y="310"/>
                  </a:lnTo>
                  <a:lnTo>
                    <a:pt x="16" y="365"/>
                  </a:lnTo>
                  <a:lnTo>
                    <a:pt x="0" y="410"/>
                  </a:lnTo>
                  <a:lnTo>
                    <a:pt x="16" y="416"/>
                  </a:lnTo>
                  <a:lnTo>
                    <a:pt x="33" y="368"/>
                  </a:lnTo>
                  <a:lnTo>
                    <a:pt x="45" y="313"/>
                  </a:lnTo>
                  <a:lnTo>
                    <a:pt x="52" y="253"/>
                  </a:lnTo>
                  <a:lnTo>
                    <a:pt x="56" y="194"/>
                  </a:lnTo>
                  <a:lnTo>
                    <a:pt x="55" y="136"/>
                  </a:lnTo>
                  <a:lnTo>
                    <a:pt x="51" y="84"/>
                  </a:lnTo>
                  <a:lnTo>
                    <a:pt x="47" y="42"/>
                  </a:lnTo>
                  <a:lnTo>
                    <a:pt x="40" y="7"/>
                  </a:lnTo>
                  <a:lnTo>
                    <a:pt x="29" y="17"/>
                  </a:lnTo>
                  <a:lnTo>
                    <a:pt x="40" y="7"/>
                  </a:lnTo>
                  <a:lnTo>
                    <a:pt x="37" y="2"/>
                  </a:lnTo>
                  <a:lnTo>
                    <a:pt x="30" y="0"/>
                  </a:lnTo>
                  <a:lnTo>
                    <a:pt x="25" y="3"/>
                  </a:lnTo>
                  <a:lnTo>
                    <a:pt x="23" y="1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95" name="Freeform 68"/>
            <p:cNvSpPr>
              <a:spLocks/>
            </p:cNvSpPr>
            <p:nvPr/>
          </p:nvSpPr>
          <p:spPr bwMode="auto">
            <a:xfrm>
              <a:off x="526" y="444"/>
              <a:ext cx="84" cy="20"/>
            </a:xfrm>
            <a:custGeom>
              <a:avLst/>
              <a:gdLst>
                <a:gd name="T0" fmla="*/ 1 w 167"/>
                <a:gd name="T1" fmla="*/ 1 h 40"/>
                <a:gd name="T2" fmla="*/ 1 w 167"/>
                <a:gd name="T3" fmla="*/ 1 h 40"/>
                <a:gd name="T4" fmla="*/ 1 w 167"/>
                <a:gd name="T5" fmla="*/ 1 h 40"/>
                <a:gd name="T6" fmla="*/ 1 w 167"/>
                <a:gd name="T7" fmla="*/ 1 h 40"/>
                <a:gd name="T8" fmla="*/ 1 w 167"/>
                <a:gd name="T9" fmla="*/ 1 h 40"/>
                <a:gd name="T10" fmla="*/ 1 w 167"/>
                <a:gd name="T11" fmla="*/ 1 h 40"/>
                <a:gd name="T12" fmla="*/ 1 w 167"/>
                <a:gd name="T13" fmla="*/ 1 h 40"/>
                <a:gd name="T14" fmla="*/ 1 w 167"/>
                <a:gd name="T15" fmla="*/ 1 h 40"/>
                <a:gd name="T16" fmla="*/ 1 w 167"/>
                <a:gd name="T17" fmla="*/ 1 h 40"/>
                <a:gd name="T18" fmla="*/ 1 w 167"/>
                <a:gd name="T19" fmla="*/ 0 h 40"/>
                <a:gd name="T20" fmla="*/ 0 w 167"/>
                <a:gd name="T21" fmla="*/ 1 h 40"/>
                <a:gd name="T22" fmla="*/ 1 w 167"/>
                <a:gd name="T23" fmla="*/ 1 h 40"/>
                <a:gd name="T24" fmla="*/ 1 w 167"/>
                <a:gd name="T25" fmla="*/ 1 h 40"/>
                <a:gd name="T26" fmla="*/ 1 w 167"/>
                <a:gd name="T27" fmla="*/ 1 h 40"/>
                <a:gd name="T28" fmla="*/ 1 w 167"/>
                <a:gd name="T29" fmla="*/ 1 h 40"/>
                <a:gd name="T30" fmla="*/ 1 w 167"/>
                <a:gd name="T31" fmla="*/ 1 h 40"/>
                <a:gd name="T32" fmla="*/ 1 w 167"/>
                <a:gd name="T33" fmla="*/ 1 h 40"/>
                <a:gd name="T34" fmla="*/ 1 w 167"/>
                <a:gd name="T35" fmla="*/ 1 h 40"/>
                <a:gd name="T36" fmla="*/ 1 w 167"/>
                <a:gd name="T37" fmla="*/ 1 h 40"/>
                <a:gd name="T38" fmla="*/ 1 w 167"/>
                <a:gd name="T39" fmla="*/ 1 h 40"/>
                <a:gd name="T40" fmla="*/ 1 w 167"/>
                <a:gd name="T41" fmla="*/ 1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7"/>
                <a:gd name="T64" fmla="*/ 0 h 40"/>
                <a:gd name="T65" fmla="*/ 167 w 167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7" h="40">
                  <a:moveTo>
                    <a:pt x="167" y="21"/>
                  </a:moveTo>
                  <a:lnTo>
                    <a:pt x="167" y="21"/>
                  </a:lnTo>
                  <a:lnTo>
                    <a:pt x="141" y="21"/>
                  </a:lnTo>
                  <a:lnTo>
                    <a:pt x="118" y="21"/>
                  </a:lnTo>
                  <a:lnTo>
                    <a:pt x="95" y="20"/>
                  </a:lnTo>
                  <a:lnTo>
                    <a:pt x="74" y="17"/>
                  </a:lnTo>
                  <a:lnTo>
                    <a:pt x="53" y="14"/>
                  </a:lnTo>
                  <a:lnTo>
                    <a:pt x="37" y="11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17"/>
                  </a:lnTo>
                  <a:lnTo>
                    <a:pt x="15" y="22"/>
                  </a:lnTo>
                  <a:lnTo>
                    <a:pt x="34" y="28"/>
                  </a:lnTo>
                  <a:lnTo>
                    <a:pt x="53" y="31"/>
                  </a:lnTo>
                  <a:lnTo>
                    <a:pt x="74" y="33"/>
                  </a:lnTo>
                  <a:lnTo>
                    <a:pt x="95" y="36"/>
                  </a:lnTo>
                  <a:lnTo>
                    <a:pt x="118" y="37"/>
                  </a:lnTo>
                  <a:lnTo>
                    <a:pt x="141" y="40"/>
                  </a:lnTo>
                  <a:lnTo>
                    <a:pt x="167" y="40"/>
                  </a:lnTo>
                  <a:lnTo>
                    <a:pt x="16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96" name="Freeform 69"/>
            <p:cNvSpPr>
              <a:spLocks/>
            </p:cNvSpPr>
            <p:nvPr/>
          </p:nvSpPr>
          <p:spPr bwMode="auto">
            <a:xfrm>
              <a:off x="610" y="443"/>
              <a:ext cx="84" cy="21"/>
            </a:xfrm>
            <a:custGeom>
              <a:avLst/>
              <a:gdLst>
                <a:gd name="T0" fmla="*/ 0 w 169"/>
                <a:gd name="T1" fmla="*/ 1 h 41"/>
                <a:gd name="T2" fmla="*/ 0 w 169"/>
                <a:gd name="T3" fmla="*/ 0 h 41"/>
                <a:gd name="T4" fmla="*/ 0 w 169"/>
                <a:gd name="T5" fmla="*/ 1 h 41"/>
                <a:gd name="T6" fmla="*/ 0 w 169"/>
                <a:gd name="T7" fmla="*/ 1 h 41"/>
                <a:gd name="T8" fmla="*/ 0 w 169"/>
                <a:gd name="T9" fmla="*/ 1 h 41"/>
                <a:gd name="T10" fmla="*/ 0 w 169"/>
                <a:gd name="T11" fmla="*/ 1 h 41"/>
                <a:gd name="T12" fmla="*/ 0 w 169"/>
                <a:gd name="T13" fmla="*/ 1 h 41"/>
                <a:gd name="T14" fmla="*/ 0 w 169"/>
                <a:gd name="T15" fmla="*/ 1 h 41"/>
                <a:gd name="T16" fmla="*/ 0 w 169"/>
                <a:gd name="T17" fmla="*/ 1 h 41"/>
                <a:gd name="T18" fmla="*/ 0 w 169"/>
                <a:gd name="T19" fmla="*/ 1 h 41"/>
                <a:gd name="T20" fmla="*/ 0 w 169"/>
                <a:gd name="T21" fmla="*/ 1 h 41"/>
                <a:gd name="T22" fmla="*/ 0 w 169"/>
                <a:gd name="T23" fmla="*/ 1 h 41"/>
                <a:gd name="T24" fmla="*/ 0 w 169"/>
                <a:gd name="T25" fmla="*/ 1 h 41"/>
                <a:gd name="T26" fmla="*/ 0 w 169"/>
                <a:gd name="T27" fmla="*/ 1 h 41"/>
                <a:gd name="T28" fmla="*/ 0 w 169"/>
                <a:gd name="T29" fmla="*/ 1 h 41"/>
                <a:gd name="T30" fmla="*/ 0 w 169"/>
                <a:gd name="T31" fmla="*/ 1 h 41"/>
                <a:gd name="T32" fmla="*/ 0 w 169"/>
                <a:gd name="T33" fmla="*/ 1 h 41"/>
                <a:gd name="T34" fmla="*/ 0 w 169"/>
                <a:gd name="T35" fmla="*/ 1 h 41"/>
                <a:gd name="T36" fmla="*/ 0 w 169"/>
                <a:gd name="T37" fmla="*/ 1 h 41"/>
                <a:gd name="T38" fmla="*/ 0 w 169"/>
                <a:gd name="T39" fmla="*/ 1 h 41"/>
                <a:gd name="T40" fmla="*/ 0 w 169"/>
                <a:gd name="T41" fmla="*/ 1 h 41"/>
                <a:gd name="T42" fmla="*/ 0 w 169"/>
                <a:gd name="T43" fmla="*/ 1 h 41"/>
                <a:gd name="T44" fmla="*/ 0 w 169"/>
                <a:gd name="T45" fmla="*/ 1 h 41"/>
                <a:gd name="T46" fmla="*/ 0 w 169"/>
                <a:gd name="T47" fmla="*/ 1 h 41"/>
                <a:gd name="T48" fmla="*/ 0 w 169"/>
                <a:gd name="T49" fmla="*/ 0 h 41"/>
                <a:gd name="T50" fmla="*/ 0 w 169"/>
                <a:gd name="T51" fmla="*/ 1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9"/>
                <a:gd name="T79" fmla="*/ 0 h 41"/>
                <a:gd name="T80" fmla="*/ 169 w 169"/>
                <a:gd name="T81" fmla="*/ 41 h 4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9" h="41">
                  <a:moveTo>
                    <a:pt x="169" y="10"/>
                  </a:moveTo>
                  <a:lnTo>
                    <a:pt x="158" y="0"/>
                  </a:lnTo>
                  <a:lnTo>
                    <a:pt x="143" y="5"/>
                  </a:lnTo>
                  <a:lnTo>
                    <a:pt x="128" y="11"/>
                  </a:lnTo>
                  <a:lnTo>
                    <a:pt x="110" y="15"/>
                  </a:lnTo>
                  <a:lnTo>
                    <a:pt x="91" y="18"/>
                  </a:lnTo>
                  <a:lnTo>
                    <a:pt x="70" y="21"/>
                  </a:lnTo>
                  <a:lnTo>
                    <a:pt x="47" y="22"/>
                  </a:lnTo>
                  <a:lnTo>
                    <a:pt x="24" y="22"/>
                  </a:lnTo>
                  <a:lnTo>
                    <a:pt x="0" y="22"/>
                  </a:lnTo>
                  <a:lnTo>
                    <a:pt x="0" y="41"/>
                  </a:lnTo>
                  <a:lnTo>
                    <a:pt x="24" y="41"/>
                  </a:lnTo>
                  <a:lnTo>
                    <a:pt x="47" y="38"/>
                  </a:lnTo>
                  <a:lnTo>
                    <a:pt x="70" y="37"/>
                  </a:lnTo>
                  <a:lnTo>
                    <a:pt x="91" y="34"/>
                  </a:lnTo>
                  <a:lnTo>
                    <a:pt x="113" y="32"/>
                  </a:lnTo>
                  <a:lnTo>
                    <a:pt x="131" y="27"/>
                  </a:lnTo>
                  <a:lnTo>
                    <a:pt x="149" y="22"/>
                  </a:lnTo>
                  <a:lnTo>
                    <a:pt x="164" y="16"/>
                  </a:lnTo>
                  <a:lnTo>
                    <a:pt x="153" y="7"/>
                  </a:lnTo>
                  <a:lnTo>
                    <a:pt x="164" y="16"/>
                  </a:lnTo>
                  <a:lnTo>
                    <a:pt x="169" y="12"/>
                  </a:lnTo>
                  <a:lnTo>
                    <a:pt x="169" y="5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69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97" name="Freeform 70"/>
            <p:cNvSpPr>
              <a:spLocks/>
            </p:cNvSpPr>
            <p:nvPr/>
          </p:nvSpPr>
          <p:spPr bwMode="auto">
            <a:xfrm>
              <a:off x="513" y="424"/>
              <a:ext cx="194" cy="33"/>
            </a:xfrm>
            <a:custGeom>
              <a:avLst/>
              <a:gdLst>
                <a:gd name="T0" fmla="*/ 1 w 388"/>
                <a:gd name="T1" fmla="*/ 0 h 67"/>
                <a:gd name="T2" fmla="*/ 1 w 388"/>
                <a:gd name="T3" fmla="*/ 0 h 67"/>
                <a:gd name="T4" fmla="*/ 1 w 388"/>
                <a:gd name="T5" fmla="*/ 0 h 67"/>
                <a:gd name="T6" fmla="*/ 1 w 388"/>
                <a:gd name="T7" fmla="*/ 0 h 67"/>
                <a:gd name="T8" fmla="*/ 1 w 388"/>
                <a:gd name="T9" fmla="*/ 0 h 67"/>
                <a:gd name="T10" fmla="*/ 1 w 388"/>
                <a:gd name="T11" fmla="*/ 0 h 67"/>
                <a:gd name="T12" fmla="*/ 1 w 388"/>
                <a:gd name="T13" fmla="*/ 0 h 67"/>
                <a:gd name="T14" fmla="*/ 1 w 388"/>
                <a:gd name="T15" fmla="*/ 0 h 67"/>
                <a:gd name="T16" fmla="*/ 1 w 388"/>
                <a:gd name="T17" fmla="*/ 0 h 67"/>
                <a:gd name="T18" fmla="*/ 1 w 388"/>
                <a:gd name="T19" fmla="*/ 0 h 67"/>
                <a:gd name="T20" fmla="*/ 1 w 388"/>
                <a:gd name="T21" fmla="*/ 0 h 67"/>
                <a:gd name="T22" fmla="*/ 1 w 388"/>
                <a:gd name="T23" fmla="*/ 0 h 67"/>
                <a:gd name="T24" fmla="*/ 1 w 388"/>
                <a:gd name="T25" fmla="*/ 0 h 67"/>
                <a:gd name="T26" fmla="*/ 1 w 388"/>
                <a:gd name="T27" fmla="*/ 0 h 67"/>
                <a:gd name="T28" fmla="*/ 1 w 388"/>
                <a:gd name="T29" fmla="*/ 0 h 67"/>
                <a:gd name="T30" fmla="*/ 1 w 388"/>
                <a:gd name="T31" fmla="*/ 0 h 67"/>
                <a:gd name="T32" fmla="*/ 1 w 388"/>
                <a:gd name="T33" fmla="*/ 0 h 67"/>
                <a:gd name="T34" fmla="*/ 1 w 388"/>
                <a:gd name="T35" fmla="*/ 0 h 67"/>
                <a:gd name="T36" fmla="*/ 1 w 388"/>
                <a:gd name="T37" fmla="*/ 0 h 67"/>
                <a:gd name="T38" fmla="*/ 1 w 388"/>
                <a:gd name="T39" fmla="*/ 0 h 67"/>
                <a:gd name="T40" fmla="*/ 1 w 388"/>
                <a:gd name="T41" fmla="*/ 0 h 67"/>
                <a:gd name="T42" fmla="*/ 1 w 388"/>
                <a:gd name="T43" fmla="*/ 0 h 67"/>
                <a:gd name="T44" fmla="*/ 1 w 388"/>
                <a:gd name="T45" fmla="*/ 0 h 67"/>
                <a:gd name="T46" fmla="*/ 1 w 388"/>
                <a:gd name="T47" fmla="*/ 0 h 67"/>
                <a:gd name="T48" fmla="*/ 1 w 388"/>
                <a:gd name="T49" fmla="*/ 0 h 67"/>
                <a:gd name="T50" fmla="*/ 1 w 388"/>
                <a:gd name="T51" fmla="*/ 0 h 67"/>
                <a:gd name="T52" fmla="*/ 1 w 388"/>
                <a:gd name="T53" fmla="*/ 0 h 67"/>
                <a:gd name="T54" fmla="*/ 1 w 388"/>
                <a:gd name="T55" fmla="*/ 0 h 67"/>
                <a:gd name="T56" fmla="*/ 1 w 388"/>
                <a:gd name="T57" fmla="*/ 0 h 67"/>
                <a:gd name="T58" fmla="*/ 0 w 388"/>
                <a:gd name="T59" fmla="*/ 0 h 67"/>
                <a:gd name="T60" fmla="*/ 0 w 388"/>
                <a:gd name="T61" fmla="*/ 0 h 67"/>
                <a:gd name="T62" fmla="*/ 1 w 388"/>
                <a:gd name="T63" fmla="*/ 0 h 67"/>
                <a:gd name="T64" fmla="*/ 1 w 388"/>
                <a:gd name="T65" fmla="*/ 0 h 67"/>
                <a:gd name="T66" fmla="*/ 1 w 388"/>
                <a:gd name="T67" fmla="*/ 0 h 67"/>
                <a:gd name="T68" fmla="*/ 1 w 388"/>
                <a:gd name="T69" fmla="*/ 0 h 67"/>
                <a:gd name="T70" fmla="*/ 1 w 388"/>
                <a:gd name="T71" fmla="*/ 0 h 67"/>
                <a:gd name="T72" fmla="*/ 1 w 388"/>
                <a:gd name="T73" fmla="*/ 0 h 67"/>
                <a:gd name="T74" fmla="*/ 1 w 388"/>
                <a:gd name="T75" fmla="*/ 0 h 67"/>
                <a:gd name="T76" fmla="*/ 1 w 388"/>
                <a:gd name="T77" fmla="*/ 0 h 67"/>
                <a:gd name="T78" fmla="*/ 1 w 388"/>
                <a:gd name="T79" fmla="*/ 0 h 67"/>
                <a:gd name="T80" fmla="*/ 1 w 388"/>
                <a:gd name="T81" fmla="*/ 0 h 67"/>
                <a:gd name="T82" fmla="*/ 1 w 388"/>
                <a:gd name="T83" fmla="*/ 0 h 67"/>
                <a:gd name="T84" fmla="*/ 1 w 388"/>
                <a:gd name="T85" fmla="*/ 0 h 67"/>
                <a:gd name="T86" fmla="*/ 1 w 388"/>
                <a:gd name="T87" fmla="*/ 0 h 67"/>
                <a:gd name="T88" fmla="*/ 1 w 388"/>
                <a:gd name="T89" fmla="*/ 0 h 67"/>
                <a:gd name="T90" fmla="*/ 1 w 388"/>
                <a:gd name="T91" fmla="*/ 0 h 67"/>
                <a:gd name="T92" fmla="*/ 1 w 388"/>
                <a:gd name="T93" fmla="*/ 0 h 67"/>
                <a:gd name="T94" fmla="*/ 1 w 388"/>
                <a:gd name="T95" fmla="*/ 0 h 67"/>
                <a:gd name="T96" fmla="*/ 1 w 388"/>
                <a:gd name="T97" fmla="*/ 0 h 67"/>
                <a:gd name="T98" fmla="*/ 1 w 388"/>
                <a:gd name="T99" fmla="*/ 0 h 67"/>
                <a:gd name="T100" fmla="*/ 1 w 388"/>
                <a:gd name="T101" fmla="*/ 0 h 67"/>
                <a:gd name="T102" fmla="*/ 1 w 388"/>
                <a:gd name="T103" fmla="*/ 0 h 67"/>
                <a:gd name="T104" fmla="*/ 1 w 388"/>
                <a:gd name="T105" fmla="*/ 0 h 6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88"/>
                <a:gd name="T160" fmla="*/ 0 h 67"/>
                <a:gd name="T161" fmla="*/ 388 w 388"/>
                <a:gd name="T162" fmla="*/ 67 h 6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88" h="67">
                  <a:moveTo>
                    <a:pt x="339" y="51"/>
                  </a:moveTo>
                  <a:lnTo>
                    <a:pt x="348" y="48"/>
                  </a:lnTo>
                  <a:lnTo>
                    <a:pt x="356" y="45"/>
                  </a:lnTo>
                  <a:lnTo>
                    <a:pt x="364" y="43"/>
                  </a:lnTo>
                  <a:lnTo>
                    <a:pt x="371" y="40"/>
                  </a:lnTo>
                  <a:lnTo>
                    <a:pt x="377" y="36"/>
                  </a:lnTo>
                  <a:lnTo>
                    <a:pt x="381" y="33"/>
                  </a:lnTo>
                  <a:lnTo>
                    <a:pt x="383" y="30"/>
                  </a:lnTo>
                  <a:lnTo>
                    <a:pt x="385" y="26"/>
                  </a:lnTo>
                  <a:lnTo>
                    <a:pt x="386" y="19"/>
                  </a:lnTo>
                  <a:lnTo>
                    <a:pt x="388" y="14"/>
                  </a:lnTo>
                  <a:lnTo>
                    <a:pt x="388" y="7"/>
                  </a:lnTo>
                  <a:lnTo>
                    <a:pt x="388" y="0"/>
                  </a:lnTo>
                  <a:lnTo>
                    <a:pt x="383" y="8"/>
                  </a:lnTo>
                  <a:lnTo>
                    <a:pt x="371" y="15"/>
                  </a:lnTo>
                  <a:lnTo>
                    <a:pt x="353" y="23"/>
                  </a:lnTo>
                  <a:lnTo>
                    <a:pt x="328" y="29"/>
                  </a:lnTo>
                  <a:lnTo>
                    <a:pt x="300" y="34"/>
                  </a:lnTo>
                  <a:lnTo>
                    <a:pt x="267" y="39"/>
                  </a:lnTo>
                  <a:lnTo>
                    <a:pt x="231" y="40"/>
                  </a:lnTo>
                  <a:lnTo>
                    <a:pt x="194" y="41"/>
                  </a:lnTo>
                  <a:lnTo>
                    <a:pt x="157" y="40"/>
                  </a:lnTo>
                  <a:lnTo>
                    <a:pt x="121" y="39"/>
                  </a:lnTo>
                  <a:lnTo>
                    <a:pt x="89" y="34"/>
                  </a:lnTo>
                  <a:lnTo>
                    <a:pt x="60" y="29"/>
                  </a:lnTo>
                  <a:lnTo>
                    <a:pt x="36" y="23"/>
                  </a:lnTo>
                  <a:lnTo>
                    <a:pt x="18" y="17"/>
                  </a:lnTo>
                  <a:lnTo>
                    <a:pt x="5" y="8"/>
                  </a:lnTo>
                  <a:lnTo>
                    <a:pt x="1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3" y="28"/>
                  </a:lnTo>
                  <a:lnTo>
                    <a:pt x="7" y="34"/>
                  </a:lnTo>
                  <a:lnTo>
                    <a:pt x="15" y="40"/>
                  </a:lnTo>
                  <a:lnTo>
                    <a:pt x="29" y="44"/>
                  </a:lnTo>
                  <a:lnTo>
                    <a:pt x="43" y="50"/>
                  </a:lnTo>
                  <a:lnTo>
                    <a:pt x="56" y="54"/>
                  </a:lnTo>
                  <a:lnTo>
                    <a:pt x="71" y="56"/>
                  </a:lnTo>
                  <a:lnTo>
                    <a:pt x="88" y="61"/>
                  </a:lnTo>
                  <a:lnTo>
                    <a:pt x="107" y="62"/>
                  </a:lnTo>
                  <a:lnTo>
                    <a:pt x="126" y="65"/>
                  </a:lnTo>
                  <a:lnTo>
                    <a:pt x="148" y="66"/>
                  </a:lnTo>
                  <a:lnTo>
                    <a:pt x="170" y="67"/>
                  </a:lnTo>
                  <a:lnTo>
                    <a:pt x="194" y="67"/>
                  </a:lnTo>
                  <a:lnTo>
                    <a:pt x="216" y="67"/>
                  </a:lnTo>
                  <a:lnTo>
                    <a:pt x="236" y="66"/>
                  </a:lnTo>
                  <a:lnTo>
                    <a:pt x="257" y="65"/>
                  </a:lnTo>
                  <a:lnTo>
                    <a:pt x="276" y="63"/>
                  </a:lnTo>
                  <a:lnTo>
                    <a:pt x="294" y="61"/>
                  </a:lnTo>
                  <a:lnTo>
                    <a:pt x="311" y="58"/>
                  </a:lnTo>
                  <a:lnTo>
                    <a:pt x="326" y="55"/>
                  </a:lnTo>
                  <a:lnTo>
                    <a:pt x="339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98" name="Freeform 71"/>
            <p:cNvSpPr>
              <a:spLocks/>
            </p:cNvSpPr>
            <p:nvPr/>
          </p:nvSpPr>
          <p:spPr bwMode="auto">
            <a:xfrm>
              <a:off x="519" y="626"/>
              <a:ext cx="176" cy="51"/>
            </a:xfrm>
            <a:custGeom>
              <a:avLst/>
              <a:gdLst>
                <a:gd name="T0" fmla="*/ 1 w 352"/>
                <a:gd name="T1" fmla="*/ 1 h 102"/>
                <a:gd name="T2" fmla="*/ 1 w 352"/>
                <a:gd name="T3" fmla="*/ 1 h 102"/>
                <a:gd name="T4" fmla="*/ 1 w 352"/>
                <a:gd name="T5" fmla="*/ 1 h 102"/>
                <a:gd name="T6" fmla="*/ 1 w 352"/>
                <a:gd name="T7" fmla="*/ 1 h 102"/>
                <a:gd name="T8" fmla="*/ 1 w 352"/>
                <a:gd name="T9" fmla="*/ 1 h 102"/>
                <a:gd name="T10" fmla="*/ 1 w 352"/>
                <a:gd name="T11" fmla="*/ 1 h 102"/>
                <a:gd name="T12" fmla="*/ 1 w 352"/>
                <a:gd name="T13" fmla="*/ 1 h 102"/>
                <a:gd name="T14" fmla="*/ 1 w 352"/>
                <a:gd name="T15" fmla="*/ 1 h 102"/>
                <a:gd name="T16" fmla="*/ 1 w 352"/>
                <a:gd name="T17" fmla="*/ 1 h 102"/>
                <a:gd name="T18" fmla="*/ 1 w 352"/>
                <a:gd name="T19" fmla="*/ 1 h 102"/>
                <a:gd name="T20" fmla="*/ 1 w 352"/>
                <a:gd name="T21" fmla="*/ 1 h 102"/>
                <a:gd name="T22" fmla="*/ 1 w 352"/>
                <a:gd name="T23" fmla="*/ 1 h 102"/>
                <a:gd name="T24" fmla="*/ 1 w 352"/>
                <a:gd name="T25" fmla="*/ 1 h 102"/>
                <a:gd name="T26" fmla="*/ 1 w 352"/>
                <a:gd name="T27" fmla="*/ 1 h 102"/>
                <a:gd name="T28" fmla="*/ 1 w 352"/>
                <a:gd name="T29" fmla="*/ 1 h 102"/>
                <a:gd name="T30" fmla="*/ 1 w 352"/>
                <a:gd name="T31" fmla="*/ 1 h 102"/>
                <a:gd name="T32" fmla="*/ 1 w 352"/>
                <a:gd name="T33" fmla="*/ 0 h 102"/>
                <a:gd name="T34" fmla="*/ 1 w 352"/>
                <a:gd name="T35" fmla="*/ 1 h 102"/>
                <a:gd name="T36" fmla="*/ 1 w 352"/>
                <a:gd name="T37" fmla="*/ 1 h 102"/>
                <a:gd name="T38" fmla="*/ 1 w 352"/>
                <a:gd name="T39" fmla="*/ 1 h 102"/>
                <a:gd name="T40" fmla="*/ 1 w 352"/>
                <a:gd name="T41" fmla="*/ 1 h 102"/>
                <a:gd name="T42" fmla="*/ 1 w 352"/>
                <a:gd name="T43" fmla="*/ 1 h 102"/>
                <a:gd name="T44" fmla="*/ 1 w 352"/>
                <a:gd name="T45" fmla="*/ 1 h 102"/>
                <a:gd name="T46" fmla="*/ 1 w 352"/>
                <a:gd name="T47" fmla="*/ 1 h 102"/>
                <a:gd name="T48" fmla="*/ 0 w 352"/>
                <a:gd name="T49" fmla="*/ 1 h 102"/>
                <a:gd name="T50" fmla="*/ 1 w 352"/>
                <a:gd name="T51" fmla="*/ 1 h 102"/>
                <a:gd name="T52" fmla="*/ 1 w 352"/>
                <a:gd name="T53" fmla="*/ 1 h 102"/>
                <a:gd name="T54" fmla="*/ 1 w 352"/>
                <a:gd name="T55" fmla="*/ 1 h 102"/>
                <a:gd name="T56" fmla="*/ 1 w 352"/>
                <a:gd name="T57" fmla="*/ 1 h 102"/>
                <a:gd name="T58" fmla="*/ 1 w 352"/>
                <a:gd name="T59" fmla="*/ 1 h 102"/>
                <a:gd name="T60" fmla="*/ 1 w 352"/>
                <a:gd name="T61" fmla="*/ 1 h 102"/>
                <a:gd name="T62" fmla="*/ 1 w 352"/>
                <a:gd name="T63" fmla="*/ 1 h 102"/>
                <a:gd name="T64" fmla="*/ 1 w 352"/>
                <a:gd name="T65" fmla="*/ 1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2"/>
                <a:gd name="T100" fmla="*/ 0 h 102"/>
                <a:gd name="T101" fmla="*/ 352 w 352"/>
                <a:gd name="T102" fmla="*/ 102 h 1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2" h="102">
                  <a:moveTo>
                    <a:pt x="176" y="102"/>
                  </a:moveTo>
                  <a:lnTo>
                    <a:pt x="212" y="101"/>
                  </a:lnTo>
                  <a:lnTo>
                    <a:pt x="245" y="98"/>
                  </a:lnTo>
                  <a:lnTo>
                    <a:pt x="273" y="94"/>
                  </a:lnTo>
                  <a:lnTo>
                    <a:pt x="300" y="87"/>
                  </a:lnTo>
                  <a:lnTo>
                    <a:pt x="322" y="79"/>
                  </a:lnTo>
                  <a:lnTo>
                    <a:pt x="338" y="71"/>
                  </a:lnTo>
                  <a:lnTo>
                    <a:pt x="348" y="61"/>
                  </a:lnTo>
                  <a:lnTo>
                    <a:pt x="352" y="51"/>
                  </a:lnTo>
                  <a:lnTo>
                    <a:pt x="348" y="42"/>
                  </a:lnTo>
                  <a:lnTo>
                    <a:pt x="338" y="32"/>
                  </a:lnTo>
                  <a:lnTo>
                    <a:pt x="322" y="24"/>
                  </a:lnTo>
                  <a:lnTo>
                    <a:pt x="300" y="16"/>
                  </a:lnTo>
                  <a:lnTo>
                    <a:pt x="273" y="9"/>
                  </a:lnTo>
                  <a:lnTo>
                    <a:pt x="245" y="5"/>
                  </a:lnTo>
                  <a:lnTo>
                    <a:pt x="212" y="2"/>
                  </a:lnTo>
                  <a:lnTo>
                    <a:pt x="176" y="0"/>
                  </a:lnTo>
                  <a:lnTo>
                    <a:pt x="140" y="2"/>
                  </a:lnTo>
                  <a:lnTo>
                    <a:pt x="107" y="5"/>
                  </a:lnTo>
                  <a:lnTo>
                    <a:pt x="77" y="9"/>
                  </a:lnTo>
                  <a:lnTo>
                    <a:pt x="51" y="16"/>
                  </a:lnTo>
                  <a:lnTo>
                    <a:pt x="30" y="24"/>
                  </a:lnTo>
                  <a:lnTo>
                    <a:pt x="14" y="32"/>
                  </a:lnTo>
                  <a:lnTo>
                    <a:pt x="4" y="42"/>
                  </a:lnTo>
                  <a:lnTo>
                    <a:pt x="0" y="51"/>
                  </a:lnTo>
                  <a:lnTo>
                    <a:pt x="4" y="61"/>
                  </a:lnTo>
                  <a:lnTo>
                    <a:pt x="14" y="71"/>
                  </a:lnTo>
                  <a:lnTo>
                    <a:pt x="30" y="79"/>
                  </a:lnTo>
                  <a:lnTo>
                    <a:pt x="51" y="87"/>
                  </a:lnTo>
                  <a:lnTo>
                    <a:pt x="77" y="94"/>
                  </a:lnTo>
                  <a:lnTo>
                    <a:pt x="107" y="98"/>
                  </a:lnTo>
                  <a:lnTo>
                    <a:pt x="140" y="101"/>
                  </a:lnTo>
                  <a:lnTo>
                    <a:pt x="176" y="102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99" name="Freeform 72"/>
            <p:cNvSpPr>
              <a:spLocks/>
            </p:cNvSpPr>
            <p:nvPr/>
          </p:nvSpPr>
          <p:spPr bwMode="auto">
            <a:xfrm>
              <a:off x="555" y="651"/>
              <a:ext cx="22" cy="24"/>
            </a:xfrm>
            <a:custGeom>
              <a:avLst/>
              <a:gdLst>
                <a:gd name="T0" fmla="*/ 0 w 46"/>
                <a:gd name="T1" fmla="*/ 1 h 47"/>
                <a:gd name="T2" fmla="*/ 0 w 46"/>
                <a:gd name="T3" fmla="*/ 1 h 47"/>
                <a:gd name="T4" fmla="*/ 0 w 46"/>
                <a:gd name="T5" fmla="*/ 1 h 47"/>
                <a:gd name="T6" fmla="*/ 0 w 46"/>
                <a:gd name="T7" fmla="*/ 1 h 47"/>
                <a:gd name="T8" fmla="*/ 0 w 46"/>
                <a:gd name="T9" fmla="*/ 1 h 47"/>
                <a:gd name="T10" fmla="*/ 0 w 46"/>
                <a:gd name="T11" fmla="*/ 1 h 47"/>
                <a:gd name="T12" fmla="*/ 0 w 46"/>
                <a:gd name="T13" fmla="*/ 1 h 47"/>
                <a:gd name="T14" fmla="*/ 0 w 46"/>
                <a:gd name="T15" fmla="*/ 1 h 47"/>
                <a:gd name="T16" fmla="*/ 0 w 46"/>
                <a:gd name="T17" fmla="*/ 0 h 47"/>
                <a:gd name="T18" fmla="*/ 0 w 46"/>
                <a:gd name="T19" fmla="*/ 1 h 47"/>
                <a:gd name="T20" fmla="*/ 0 w 46"/>
                <a:gd name="T21" fmla="*/ 1 h 47"/>
                <a:gd name="T22" fmla="*/ 0 w 46"/>
                <a:gd name="T23" fmla="*/ 1 h 47"/>
                <a:gd name="T24" fmla="*/ 0 w 46"/>
                <a:gd name="T25" fmla="*/ 1 h 47"/>
                <a:gd name="T26" fmla="*/ 0 w 46"/>
                <a:gd name="T27" fmla="*/ 1 h 47"/>
                <a:gd name="T28" fmla="*/ 0 w 46"/>
                <a:gd name="T29" fmla="*/ 1 h 47"/>
                <a:gd name="T30" fmla="*/ 0 w 46"/>
                <a:gd name="T31" fmla="*/ 1 h 47"/>
                <a:gd name="T32" fmla="*/ 0 w 46"/>
                <a:gd name="T33" fmla="*/ 1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47"/>
                <a:gd name="T53" fmla="*/ 46 w 46"/>
                <a:gd name="T54" fmla="*/ 47 h 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47">
                  <a:moveTo>
                    <a:pt x="24" y="47"/>
                  </a:moveTo>
                  <a:lnTo>
                    <a:pt x="32" y="46"/>
                  </a:lnTo>
                  <a:lnTo>
                    <a:pt x="39" y="40"/>
                  </a:lnTo>
                  <a:lnTo>
                    <a:pt x="44" y="32"/>
                  </a:lnTo>
                  <a:lnTo>
                    <a:pt x="46" y="24"/>
                  </a:lnTo>
                  <a:lnTo>
                    <a:pt x="44" y="15"/>
                  </a:lnTo>
                  <a:lnTo>
                    <a:pt x="39" y="7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4"/>
                  </a:lnTo>
                  <a:lnTo>
                    <a:pt x="2" y="32"/>
                  </a:lnTo>
                  <a:lnTo>
                    <a:pt x="7" y="40"/>
                  </a:lnTo>
                  <a:lnTo>
                    <a:pt x="14" y="46"/>
                  </a:lnTo>
                  <a:lnTo>
                    <a:pt x="24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00" name="Freeform 73"/>
            <p:cNvSpPr>
              <a:spLocks/>
            </p:cNvSpPr>
            <p:nvPr/>
          </p:nvSpPr>
          <p:spPr bwMode="auto">
            <a:xfrm>
              <a:off x="555" y="651"/>
              <a:ext cx="22" cy="24"/>
            </a:xfrm>
            <a:custGeom>
              <a:avLst/>
              <a:gdLst>
                <a:gd name="T0" fmla="*/ 0 w 46"/>
                <a:gd name="T1" fmla="*/ 1 h 47"/>
                <a:gd name="T2" fmla="*/ 0 w 46"/>
                <a:gd name="T3" fmla="*/ 1 h 47"/>
                <a:gd name="T4" fmla="*/ 0 w 46"/>
                <a:gd name="T5" fmla="*/ 1 h 47"/>
                <a:gd name="T6" fmla="*/ 0 w 46"/>
                <a:gd name="T7" fmla="*/ 1 h 47"/>
                <a:gd name="T8" fmla="*/ 0 w 46"/>
                <a:gd name="T9" fmla="*/ 1 h 47"/>
                <a:gd name="T10" fmla="*/ 0 w 46"/>
                <a:gd name="T11" fmla="*/ 1 h 47"/>
                <a:gd name="T12" fmla="*/ 0 w 46"/>
                <a:gd name="T13" fmla="*/ 1 h 47"/>
                <a:gd name="T14" fmla="*/ 0 w 46"/>
                <a:gd name="T15" fmla="*/ 1 h 47"/>
                <a:gd name="T16" fmla="*/ 0 w 46"/>
                <a:gd name="T17" fmla="*/ 1 h 47"/>
                <a:gd name="T18" fmla="*/ 0 w 46"/>
                <a:gd name="T19" fmla="*/ 1 h 47"/>
                <a:gd name="T20" fmla="*/ 0 w 46"/>
                <a:gd name="T21" fmla="*/ 0 h 47"/>
                <a:gd name="T22" fmla="*/ 0 w 46"/>
                <a:gd name="T23" fmla="*/ 0 h 47"/>
                <a:gd name="T24" fmla="*/ 0 w 46"/>
                <a:gd name="T25" fmla="*/ 1 h 47"/>
                <a:gd name="T26" fmla="*/ 0 w 46"/>
                <a:gd name="T27" fmla="*/ 1 h 47"/>
                <a:gd name="T28" fmla="*/ 0 w 46"/>
                <a:gd name="T29" fmla="*/ 1 h 47"/>
                <a:gd name="T30" fmla="*/ 0 w 46"/>
                <a:gd name="T31" fmla="*/ 1 h 47"/>
                <a:gd name="T32" fmla="*/ 0 w 46"/>
                <a:gd name="T33" fmla="*/ 1 h 47"/>
                <a:gd name="T34" fmla="*/ 0 w 46"/>
                <a:gd name="T35" fmla="*/ 1 h 47"/>
                <a:gd name="T36" fmla="*/ 0 w 46"/>
                <a:gd name="T37" fmla="*/ 1 h 47"/>
                <a:gd name="T38" fmla="*/ 0 w 46"/>
                <a:gd name="T39" fmla="*/ 1 h 47"/>
                <a:gd name="T40" fmla="*/ 0 w 46"/>
                <a:gd name="T41" fmla="*/ 1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6"/>
                <a:gd name="T64" fmla="*/ 0 h 47"/>
                <a:gd name="T65" fmla="*/ 46 w 46"/>
                <a:gd name="T66" fmla="*/ 47 h 4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6" h="47">
                  <a:moveTo>
                    <a:pt x="24" y="47"/>
                  </a:moveTo>
                  <a:lnTo>
                    <a:pt x="24" y="47"/>
                  </a:lnTo>
                  <a:lnTo>
                    <a:pt x="32" y="46"/>
                  </a:lnTo>
                  <a:lnTo>
                    <a:pt x="39" y="40"/>
                  </a:lnTo>
                  <a:lnTo>
                    <a:pt x="44" y="32"/>
                  </a:lnTo>
                  <a:lnTo>
                    <a:pt x="46" y="24"/>
                  </a:lnTo>
                  <a:lnTo>
                    <a:pt x="44" y="15"/>
                  </a:lnTo>
                  <a:lnTo>
                    <a:pt x="39" y="7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4"/>
                  </a:lnTo>
                  <a:lnTo>
                    <a:pt x="2" y="32"/>
                  </a:lnTo>
                  <a:lnTo>
                    <a:pt x="7" y="40"/>
                  </a:lnTo>
                  <a:lnTo>
                    <a:pt x="14" y="46"/>
                  </a:lnTo>
                  <a:lnTo>
                    <a:pt x="24" y="4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01" name="Freeform 74"/>
            <p:cNvSpPr>
              <a:spLocks/>
            </p:cNvSpPr>
            <p:nvPr/>
          </p:nvSpPr>
          <p:spPr bwMode="auto">
            <a:xfrm>
              <a:off x="581" y="639"/>
              <a:ext cx="53" cy="54"/>
            </a:xfrm>
            <a:custGeom>
              <a:avLst/>
              <a:gdLst>
                <a:gd name="T0" fmla="*/ 1 w 105"/>
                <a:gd name="T1" fmla="*/ 1 h 107"/>
                <a:gd name="T2" fmla="*/ 1 w 105"/>
                <a:gd name="T3" fmla="*/ 1 h 107"/>
                <a:gd name="T4" fmla="*/ 1 w 105"/>
                <a:gd name="T5" fmla="*/ 1 h 107"/>
                <a:gd name="T6" fmla="*/ 1 w 105"/>
                <a:gd name="T7" fmla="*/ 1 h 107"/>
                <a:gd name="T8" fmla="*/ 1 w 105"/>
                <a:gd name="T9" fmla="*/ 1 h 107"/>
                <a:gd name="T10" fmla="*/ 1 w 105"/>
                <a:gd name="T11" fmla="*/ 1 h 107"/>
                <a:gd name="T12" fmla="*/ 1 w 105"/>
                <a:gd name="T13" fmla="*/ 1 h 107"/>
                <a:gd name="T14" fmla="*/ 1 w 105"/>
                <a:gd name="T15" fmla="*/ 1 h 107"/>
                <a:gd name="T16" fmla="*/ 1 w 105"/>
                <a:gd name="T17" fmla="*/ 1 h 107"/>
                <a:gd name="T18" fmla="*/ 1 w 105"/>
                <a:gd name="T19" fmla="*/ 1 h 107"/>
                <a:gd name="T20" fmla="*/ 1 w 105"/>
                <a:gd name="T21" fmla="*/ 1 h 107"/>
                <a:gd name="T22" fmla="*/ 1 w 105"/>
                <a:gd name="T23" fmla="*/ 1 h 107"/>
                <a:gd name="T24" fmla="*/ 1 w 105"/>
                <a:gd name="T25" fmla="*/ 1 h 107"/>
                <a:gd name="T26" fmla="*/ 1 w 105"/>
                <a:gd name="T27" fmla="*/ 1 h 107"/>
                <a:gd name="T28" fmla="*/ 1 w 105"/>
                <a:gd name="T29" fmla="*/ 1 h 107"/>
                <a:gd name="T30" fmla="*/ 1 w 105"/>
                <a:gd name="T31" fmla="*/ 1 h 107"/>
                <a:gd name="T32" fmla="*/ 1 w 105"/>
                <a:gd name="T33" fmla="*/ 0 h 107"/>
                <a:gd name="T34" fmla="*/ 1 w 105"/>
                <a:gd name="T35" fmla="*/ 1 h 107"/>
                <a:gd name="T36" fmla="*/ 1 w 105"/>
                <a:gd name="T37" fmla="*/ 1 h 107"/>
                <a:gd name="T38" fmla="*/ 1 w 105"/>
                <a:gd name="T39" fmla="*/ 1 h 107"/>
                <a:gd name="T40" fmla="*/ 1 w 105"/>
                <a:gd name="T41" fmla="*/ 1 h 107"/>
                <a:gd name="T42" fmla="*/ 1 w 105"/>
                <a:gd name="T43" fmla="*/ 1 h 107"/>
                <a:gd name="T44" fmla="*/ 1 w 105"/>
                <a:gd name="T45" fmla="*/ 1 h 107"/>
                <a:gd name="T46" fmla="*/ 1 w 105"/>
                <a:gd name="T47" fmla="*/ 1 h 107"/>
                <a:gd name="T48" fmla="*/ 0 w 105"/>
                <a:gd name="T49" fmla="*/ 1 h 107"/>
                <a:gd name="T50" fmla="*/ 1 w 105"/>
                <a:gd name="T51" fmla="*/ 1 h 107"/>
                <a:gd name="T52" fmla="*/ 1 w 105"/>
                <a:gd name="T53" fmla="*/ 1 h 107"/>
                <a:gd name="T54" fmla="*/ 1 w 105"/>
                <a:gd name="T55" fmla="*/ 1 h 107"/>
                <a:gd name="T56" fmla="*/ 1 w 105"/>
                <a:gd name="T57" fmla="*/ 1 h 107"/>
                <a:gd name="T58" fmla="*/ 1 w 105"/>
                <a:gd name="T59" fmla="*/ 1 h 107"/>
                <a:gd name="T60" fmla="*/ 1 w 105"/>
                <a:gd name="T61" fmla="*/ 1 h 107"/>
                <a:gd name="T62" fmla="*/ 1 w 105"/>
                <a:gd name="T63" fmla="*/ 1 h 107"/>
                <a:gd name="T64" fmla="*/ 1 w 105"/>
                <a:gd name="T65" fmla="*/ 1 h 10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5"/>
                <a:gd name="T100" fmla="*/ 0 h 107"/>
                <a:gd name="T101" fmla="*/ 105 w 105"/>
                <a:gd name="T102" fmla="*/ 107 h 10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5" h="107">
                  <a:moveTo>
                    <a:pt x="53" y="107"/>
                  </a:moveTo>
                  <a:lnTo>
                    <a:pt x="64" y="106"/>
                  </a:lnTo>
                  <a:lnTo>
                    <a:pt x="74" y="103"/>
                  </a:lnTo>
                  <a:lnTo>
                    <a:pt x="83" y="98"/>
                  </a:lnTo>
                  <a:lnTo>
                    <a:pt x="90" y="92"/>
                  </a:lnTo>
                  <a:lnTo>
                    <a:pt x="97" y="84"/>
                  </a:lnTo>
                  <a:lnTo>
                    <a:pt x="101" y="74"/>
                  </a:lnTo>
                  <a:lnTo>
                    <a:pt x="104" y="65"/>
                  </a:lnTo>
                  <a:lnTo>
                    <a:pt x="105" y="54"/>
                  </a:lnTo>
                  <a:lnTo>
                    <a:pt x="104" y="43"/>
                  </a:lnTo>
                  <a:lnTo>
                    <a:pt x="101" y="33"/>
                  </a:lnTo>
                  <a:lnTo>
                    <a:pt x="97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4" y="4"/>
                  </a:lnTo>
                  <a:lnTo>
                    <a:pt x="64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3" y="10"/>
                  </a:lnTo>
                  <a:lnTo>
                    <a:pt x="16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1" y="65"/>
                  </a:lnTo>
                  <a:lnTo>
                    <a:pt x="4" y="74"/>
                  </a:lnTo>
                  <a:lnTo>
                    <a:pt x="9" y="84"/>
                  </a:lnTo>
                  <a:lnTo>
                    <a:pt x="16" y="92"/>
                  </a:lnTo>
                  <a:lnTo>
                    <a:pt x="23" y="98"/>
                  </a:lnTo>
                  <a:lnTo>
                    <a:pt x="33" y="103"/>
                  </a:lnTo>
                  <a:lnTo>
                    <a:pt x="42" y="106"/>
                  </a:lnTo>
                  <a:lnTo>
                    <a:pt x="53" y="1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02" name="Freeform 75"/>
            <p:cNvSpPr>
              <a:spLocks/>
            </p:cNvSpPr>
            <p:nvPr/>
          </p:nvSpPr>
          <p:spPr bwMode="auto">
            <a:xfrm>
              <a:off x="581" y="639"/>
              <a:ext cx="53" cy="54"/>
            </a:xfrm>
            <a:custGeom>
              <a:avLst/>
              <a:gdLst>
                <a:gd name="T0" fmla="*/ 1 w 105"/>
                <a:gd name="T1" fmla="*/ 1 h 107"/>
                <a:gd name="T2" fmla="*/ 1 w 105"/>
                <a:gd name="T3" fmla="*/ 1 h 107"/>
                <a:gd name="T4" fmla="*/ 1 w 105"/>
                <a:gd name="T5" fmla="*/ 1 h 107"/>
                <a:gd name="T6" fmla="*/ 1 w 105"/>
                <a:gd name="T7" fmla="*/ 1 h 107"/>
                <a:gd name="T8" fmla="*/ 1 w 105"/>
                <a:gd name="T9" fmla="*/ 1 h 107"/>
                <a:gd name="T10" fmla="*/ 1 w 105"/>
                <a:gd name="T11" fmla="*/ 1 h 107"/>
                <a:gd name="T12" fmla="*/ 1 w 105"/>
                <a:gd name="T13" fmla="*/ 1 h 107"/>
                <a:gd name="T14" fmla="*/ 1 w 105"/>
                <a:gd name="T15" fmla="*/ 1 h 107"/>
                <a:gd name="T16" fmla="*/ 1 w 105"/>
                <a:gd name="T17" fmla="*/ 1 h 107"/>
                <a:gd name="T18" fmla="*/ 1 w 105"/>
                <a:gd name="T19" fmla="*/ 1 h 107"/>
                <a:gd name="T20" fmla="*/ 1 w 105"/>
                <a:gd name="T21" fmla="*/ 1 h 107"/>
                <a:gd name="T22" fmla="*/ 1 w 105"/>
                <a:gd name="T23" fmla="*/ 1 h 107"/>
                <a:gd name="T24" fmla="*/ 1 w 105"/>
                <a:gd name="T25" fmla="*/ 1 h 107"/>
                <a:gd name="T26" fmla="*/ 1 w 105"/>
                <a:gd name="T27" fmla="*/ 1 h 107"/>
                <a:gd name="T28" fmla="*/ 1 w 105"/>
                <a:gd name="T29" fmla="*/ 1 h 107"/>
                <a:gd name="T30" fmla="*/ 1 w 105"/>
                <a:gd name="T31" fmla="*/ 1 h 107"/>
                <a:gd name="T32" fmla="*/ 1 w 105"/>
                <a:gd name="T33" fmla="*/ 1 h 107"/>
                <a:gd name="T34" fmla="*/ 1 w 105"/>
                <a:gd name="T35" fmla="*/ 1 h 107"/>
                <a:gd name="T36" fmla="*/ 1 w 105"/>
                <a:gd name="T37" fmla="*/ 0 h 107"/>
                <a:gd name="T38" fmla="*/ 1 w 105"/>
                <a:gd name="T39" fmla="*/ 0 h 107"/>
                <a:gd name="T40" fmla="*/ 1 w 105"/>
                <a:gd name="T41" fmla="*/ 1 h 107"/>
                <a:gd name="T42" fmla="*/ 1 w 105"/>
                <a:gd name="T43" fmla="*/ 1 h 107"/>
                <a:gd name="T44" fmla="*/ 1 w 105"/>
                <a:gd name="T45" fmla="*/ 1 h 107"/>
                <a:gd name="T46" fmla="*/ 1 w 105"/>
                <a:gd name="T47" fmla="*/ 1 h 107"/>
                <a:gd name="T48" fmla="*/ 1 w 105"/>
                <a:gd name="T49" fmla="*/ 1 h 107"/>
                <a:gd name="T50" fmla="*/ 1 w 105"/>
                <a:gd name="T51" fmla="*/ 1 h 107"/>
                <a:gd name="T52" fmla="*/ 1 w 105"/>
                <a:gd name="T53" fmla="*/ 1 h 107"/>
                <a:gd name="T54" fmla="*/ 0 w 105"/>
                <a:gd name="T55" fmla="*/ 1 h 107"/>
                <a:gd name="T56" fmla="*/ 0 w 105"/>
                <a:gd name="T57" fmla="*/ 1 h 107"/>
                <a:gd name="T58" fmla="*/ 1 w 105"/>
                <a:gd name="T59" fmla="*/ 1 h 107"/>
                <a:gd name="T60" fmla="*/ 1 w 105"/>
                <a:gd name="T61" fmla="*/ 1 h 107"/>
                <a:gd name="T62" fmla="*/ 1 w 105"/>
                <a:gd name="T63" fmla="*/ 1 h 107"/>
                <a:gd name="T64" fmla="*/ 1 w 105"/>
                <a:gd name="T65" fmla="*/ 1 h 107"/>
                <a:gd name="T66" fmla="*/ 1 w 105"/>
                <a:gd name="T67" fmla="*/ 1 h 107"/>
                <a:gd name="T68" fmla="*/ 1 w 105"/>
                <a:gd name="T69" fmla="*/ 1 h 107"/>
                <a:gd name="T70" fmla="*/ 1 w 105"/>
                <a:gd name="T71" fmla="*/ 1 h 107"/>
                <a:gd name="T72" fmla="*/ 1 w 105"/>
                <a:gd name="T73" fmla="*/ 1 h 1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5"/>
                <a:gd name="T112" fmla="*/ 0 h 107"/>
                <a:gd name="T113" fmla="*/ 105 w 105"/>
                <a:gd name="T114" fmla="*/ 107 h 1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5" h="107">
                  <a:moveTo>
                    <a:pt x="53" y="107"/>
                  </a:moveTo>
                  <a:lnTo>
                    <a:pt x="53" y="107"/>
                  </a:lnTo>
                  <a:lnTo>
                    <a:pt x="64" y="106"/>
                  </a:lnTo>
                  <a:lnTo>
                    <a:pt x="74" y="103"/>
                  </a:lnTo>
                  <a:lnTo>
                    <a:pt x="83" y="98"/>
                  </a:lnTo>
                  <a:lnTo>
                    <a:pt x="90" y="92"/>
                  </a:lnTo>
                  <a:lnTo>
                    <a:pt x="97" y="84"/>
                  </a:lnTo>
                  <a:lnTo>
                    <a:pt x="101" y="74"/>
                  </a:lnTo>
                  <a:lnTo>
                    <a:pt x="104" y="65"/>
                  </a:lnTo>
                  <a:lnTo>
                    <a:pt x="105" y="54"/>
                  </a:lnTo>
                  <a:lnTo>
                    <a:pt x="104" y="43"/>
                  </a:lnTo>
                  <a:lnTo>
                    <a:pt x="101" y="33"/>
                  </a:lnTo>
                  <a:lnTo>
                    <a:pt x="97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4" y="4"/>
                  </a:lnTo>
                  <a:lnTo>
                    <a:pt x="64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3" y="10"/>
                  </a:lnTo>
                  <a:lnTo>
                    <a:pt x="16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1" y="65"/>
                  </a:lnTo>
                  <a:lnTo>
                    <a:pt x="4" y="74"/>
                  </a:lnTo>
                  <a:lnTo>
                    <a:pt x="9" y="84"/>
                  </a:lnTo>
                  <a:lnTo>
                    <a:pt x="16" y="92"/>
                  </a:lnTo>
                  <a:lnTo>
                    <a:pt x="23" y="98"/>
                  </a:lnTo>
                  <a:lnTo>
                    <a:pt x="33" y="103"/>
                  </a:lnTo>
                  <a:lnTo>
                    <a:pt x="42" y="106"/>
                  </a:lnTo>
                  <a:lnTo>
                    <a:pt x="53" y="10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03" name="Freeform 76"/>
            <p:cNvSpPr>
              <a:spLocks/>
            </p:cNvSpPr>
            <p:nvPr/>
          </p:nvSpPr>
          <p:spPr bwMode="auto">
            <a:xfrm>
              <a:off x="518" y="639"/>
              <a:ext cx="35" cy="36"/>
            </a:xfrm>
            <a:custGeom>
              <a:avLst/>
              <a:gdLst>
                <a:gd name="T0" fmla="*/ 0 w 72"/>
                <a:gd name="T1" fmla="*/ 1 h 71"/>
                <a:gd name="T2" fmla="*/ 0 w 72"/>
                <a:gd name="T3" fmla="*/ 1 h 71"/>
                <a:gd name="T4" fmla="*/ 0 w 72"/>
                <a:gd name="T5" fmla="*/ 1 h 71"/>
                <a:gd name="T6" fmla="*/ 0 w 72"/>
                <a:gd name="T7" fmla="*/ 1 h 71"/>
                <a:gd name="T8" fmla="*/ 0 w 72"/>
                <a:gd name="T9" fmla="*/ 1 h 71"/>
                <a:gd name="T10" fmla="*/ 0 w 72"/>
                <a:gd name="T11" fmla="*/ 1 h 71"/>
                <a:gd name="T12" fmla="*/ 0 w 72"/>
                <a:gd name="T13" fmla="*/ 1 h 71"/>
                <a:gd name="T14" fmla="*/ 0 w 72"/>
                <a:gd name="T15" fmla="*/ 1 h 71"/>
                <a:gd name="T16" fmla="*/ 0 w 72"/>
                <a:gd name="T17" fmla="*/ 0 h 71"/>
                <a:gd name="T18" fmla="*/ 0 w 72"/>
                <a:gd name="T19" fmla="*/ 1 h 71"/>
                <a:gd name="T20" fmla="*/ 0 w 72"/>
                <a:gd name="T21" fmla="*/ 1 h 71"/>
                <a:gd name="T22" fmla="*/ 0 w 72"/>
                <a:gd name="T23" fmla="*/ 1 h 71"/>
                <a:gd name="T24" fmla="*/ 0 w 72"/>
                <a:gd name="T25" fmla="*/ 1 h 71"/>
                <a:gd name="T26" fmla="*/ 0 w 72"/>
                <a:gd name="T27" fmla="*/ 1 h 71"/>
                <a:gd name="T28" fmla="*/ 0 w 72"/>
                <a:gd name="T29" fmla="*/ 1 h 71"/>
                <a:gd name="T30" fmla="*/ 0 w 72"/>
                <a:gd name="T31" fmla="*/ 1 h 71"/>
                <a:gd name="T32" fmla="*/ 0 w 72"/>
                <a:gd name="T33" fmla="*/ 1 h 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71"/>
                <a:gd name="T53" fmla="*/ 72 w 72"/>
                <a:gd name="T54" fmla="*/ 71 h 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71">
                  <a:moveTo>
                    <a:pt x="36" y="71"/>
                  </a:moveTo>
                  <a:lnTo>
                    <a:pt x="50" y="69"/>
                  </a:lnTo>
                  <a:lnTo>
                    <a:pt x="61" y="60"/>
                  </a:lnTo>
                  <a:lnTo>
                    <a:pt x="69" y="49"/>
                  </a:lnTo>
                  <a:lnTo>
                    <a:pt x="72" y="36"/>
                  </a:lnTo>
                  <a:lnTo>
                    <a:pt x="69" y="22"/>
                  </a:lnTo>
                  <a:lnTo>
                    <a:pt x="61" y="11"/>
                  </a:lnTo>
                  <a:lnTo>
                    <a:pt x="50" y="3"/>
                  </a:lnTo>
                  <a:lnTo>
                    <a:pt x="36" y="0"/>
                  </a:lnTo>
                  <a:lnTo>
                    <a:pt x="22" y="3"/>
                  </a:lnTo>
                  <a:lnTo>
                    <a:pt x="10" y="11"/>
                  </a:lnTo>
                  <a:lnTo>
                    <a:pt x="3" y="22"/>
                  </a:lnTo>
                  <a:lnTo>
                    <a:pt x="0" y="36"/>
                  </a:lnTo>
                  <a:lnTo>
                    <a:pt x="3" y="49"/>
                  </a:lnTo>
                  <a:lnTo>
                    <a:pt x="10" y="60"/>
                  </a:lnTo>
                  <a:lnTo>
                    <a:pt x="22" y="69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04" name="Freeform 77"/>
            <p:cNvSpPr>
              <a:spLocks/>
            </p:cNvSpPr>
            <p:nvPr/>
          </p:nvSpPr>
          <p:spPr bwMode="auto">
            <a:xfrm>
              <a:off x="518" y="639"/>
              <a:ext cx="35" cy="36"/>
            </a:xfrm>
            <a:custGeom>
              <a:avLst/>
              <a:gdLst>
                <a:gd name="T0" fmla="*/ 0 w 72"/>
                <a:gd name="T1" fmla="*/ 1 h 71"/>
                <a:gd name="T2" fmla="*/ 0 w 72"/>
                <a:gd name="T3" fmla="*/ 1 h 71"/>
                <a:gd name="T4" fmla="*/ 0 w 72"/>
                <a:gd name="T5" fmla="*/ 1 h 71"/>
                <a:gd name="T6" fmla="*/ 0 w 72"/>
                <a:gd name="T7" fmla="*/ 1 h 71"/>
                <a:gd name="T8" fmla="*/ 0 w 72"/>
                <a:gd name="T9" fmla="*/ 1 h 71"/>
                <a:gd name="T10" fmla="*/ 0 w 72"/>
                <a:gd name="T11" fmla="*/ 1 h 71"/>
                <a:gd name="T12" fmla="*/ 0 w 72"/>
                <a:gd name="T13" fmla="*/ 1 h 71"/>
                <a:gd name="T14" fmla="*/ 0 w 72"/>
                <a:gd name="T15" fmla="*/ 1 h 71"/>
                <a:gd name="T16" fmla="*/ 0 w 72"/>
                <a:gd name="T17" fmla="*/ 1 h 71"/>
                <a:gd name="T18" fmla="*/ 0 w 72"/>
                <a:gd name="T19" fmla="*/ 1 h 71"/>
                <a:gd name="T20" fmla="*/ 0 w 72"/>
                <a:gd name="T21" fmla="*/ 0 h 71"/>
                <a:gd name="T22" fmla="*/ 0 w 72"/>
                <a:gd name="T23" fmla="*/ 0 h 71"/>
                <a:gd name="T24" fmla="*/ 0 w 72"/>
                <a:gd name="T25" fmla="*/ 1 h 71"/>
                <a:gd name="T26" fmla="*/ 0 w 72"/>
                <a:gd name="T27" fmla="*/ 1 h 71"/>
                <a:gd name="T28" fmla="*/ 0 w 72"/>
                <a:gd name="T29" fmla="*/ 1 h 71"/>
                <a:gd name="T30" fmla="*/ 0 w 72"/>
                <a:gd name="T31" fmla="*/ 1 h 71"/>
                <a:gd name="T32" fmla="*/ 0 w 72"/>
                <a:gd name="T33" fmla="*/ 1 h 71"/>
                <a:gd name="T34" fmla="*/ 0 w 72"/>
                <a:gd name="T35" fmla="*/ 1 h 71"/>
                <a:gd name="T36" fmla="*/ 0 w 72"/>
                <a:gd name="T37" fmla="*/ 1 h 71"/>
                <a:gd name="T38" fmla="*/ 0 w 72"/>
                <a:gd name="T39" fmla="*/ 1 h 71"/>
                <a:gd name="T40" fmla="*/ 0 w 72"/>
                <a:gd name="T41" fmla="*/ 1 h 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2"/>
                <a:gd name="T64" fmla="*/ 0 h 71"/>
                <a:gd name="T65" fmla="*/ 72 w 72"/>
                <a:gd name="T66" fmla="*/ 71 h 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2" h="71">
                  <a:moveTo>
                    <a:pt x="36" y="71"/>
                  </a:moveTo>
                  <a:lnTo>
                    <a:pt x="36" y="71"/>
                  </a:lnTo>
                  <a:lnTo>
                    <a:pt x="50" y="69"/>
                  </a:lnTo>
                  <a:lnTo>
                    <a:pt x="61" y="60"/>
                  </a:lnTo>
                  <a:lnTo>
                    <a:pt x="69" y="49"/>
                  </a:lnTo>
                  <a:lnTo>
                    <a:pt x="72" y="36"/>
                  </a:lnTo>
                  <a:lnTo>
                    <a:pt x="69" y="22"/>
                  </a:lnTo>
                  <a:lnTo>
                    <a:pt x="61" y="11"/>
                  </a:lnTo>
                  <a:lnTo>
                    <a:pt x="50" y="3"/>
                  </a:lnTo>
                  <a:lnTo>
                    <a:pt x="36" y="0"/>
                  </a:lnTo>
                  <a:lnTo>
                    <a:pt x="22" y="3"/>
                  </a:lnTo>
                  <a:lnTo>
                    <a:pt x="10" y="11"/>
                  </a:lnTo>
                  <a:lnTo>
                    <a:pt x="3" y="22"/>
                  </a:lnTo>
                  <a:lnTo>
                    <a:pt x="0" y="36"/>
                  </a:lnTo>
                  <a:lnTo>
                    <a:pt x="3" y="49"/>
                  </a:lnTo>
                  <a:lnTo>
                    <a:pt x="10" y="60"/>
                  </a:lnTo>
                  <a:lnTo>
                    <a:pt x="22" y="69"/>
                  </a:lnTo>
                  <a:lnTo>
                    <a:pt x="36" y="7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05" name="Freeform 78"/>
            <p:cNvSpPr>
              <a:spLocks/>
            </p:cNvSpPr>
            <p:nvPr/>
          </p:nvSpPr>
          <p:spPr bwMode="auto">
            <a:xfrm>
              <a:off x="631" y="654"/>
              <a:ext cx="25" cy="25"/>
            </a:xfrm>
            <a:custGeom>
              <a:avLst/>
              <a:gdLst>
                <a:gd name="T0" fmla="*/ 1 w 49"/>
                <a:gd name="T1" fmla="*/ 0 h 51"/>
                <a:gd name="T2" fmla="*/ 1 w 49"/>
                <a:gd name="T3" fmla="*/ 0 h 51"/>
                <a:gd name="T4" fmla="*/ 1 w 49"/>
                <a:gd name="T5" fmla="*/ 0 h 51"/>
                <a:gd name="T6" fmla="*/ 1 w 49"/>
                <a:gd name="T7" fmla="*/ 0 h 51"/>
                <a:gd name="T8" fmla="*/ 1 w 49"/>
                <a:gd name="T9" fmla="*/ 0 h 51"/>
                <a:gd name="T10" fmla="*/ 1 w 49"/>
                <a:gd name="T11" fmla="*/ 0 h 51"/>
                <a:gd name="T12" fmla="*/ 1 w 49"/>
                <a:gd name="T13" fmla="*/ 0 h 51"/>
                <a:gd name="T14" fmla="*/ 1 w 49"/>
                <a:gd name="T15" fmla="*/ 0 h 51"/>
                <a:gd name="T16" fmla="*/ 1 w 49"/>
                <a:gd name="T17" fmla="*/ 0 h 51"/>
                <a:gd name="T18" fmla="*/ 1 w 49"/>
                <a:gd name="T19" fmla="*/ 0 h 51"/>
                <a:gd name="T20" fmla="*/ 1 w 49"/>
                <a:gd name="T21" fmla="*/ 0 h 51"/>
                <a:gd name="T22" fmla="*/ 1 w 49"/>
                <a:gd name="T23" fmla="*/ 0 h 51"/>
                <a:gd name="T24" fmla="*/ 0 w 49"/>
                <a:gd name="T25" fmla="*/ 0 h 51"/>
                <a:gd name="T26" fmla="*/ 1 w 49"/>
                <a:gd name="T27" fmla="*/ 0 h 51"/>
                <a:gd name="T28" fmla="*/ 1 w 49"/>
                <a:gd name="T29" fmla="*/ 0 h 51"/>
                <a:gd name="T30" fmla="*/ 1 w 49"/>
                <a:gd name="T31" fmla="*/ 0 h 51"/>
                <a:gd name="T32" fmla="*/ 1 w 49"/>
                <a:gd name="T33" fmla="*/ 0 h 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51"/>
                <a:gd name="T53" fmla="*/ 49 w 49"/>
                <a:gd name="T54" fmla="*/ 51 h 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51">
                  <a:moveTo>
                    <a:pt x="25" y="51"/>
                  </a:moveTo>
                  <a:lnTo>
                    <a:pt x="34" y="49"/>
                  </a:lnTo>
                  <a:lnTo>
                    <a:pt x="43" y="44"/>
                  </a:lnTo>
                  <a:lnTo>
                    <a:pt x="48" y="36"/>
                  </a:lnTo>
                  <a:lnTo>
                    <a:pt x="49" y="25"/>
                  </a:lnTo>
                  <a:lnTo>
                    <a:pt x="48" y="15"/>
                  </a:lnTo>
                  <a:lnTo>
                    <a:pt x="43" y="7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15" y="1"/>
                  </a:lnTo>
                  <a:lnTo>
                    <a:pt x="7" y="7"/>
                  </a:lnTo>
                  <a:lnTo>
                    <a:pt x="1" y="15"/>
                  </a:lnTo>
                  <a:lnTo>
                    <a:pt x="0" y="25"/>
                  </a:lnTo>
                  <a:lnTo>
                    <a:pt x="1" y="36"/>
                  </a:lnTo>
                  <a:lnTo>
                    <a:pt x="7" y="44"/>
                  </a:lnTo>
                  <a:lnTo>
                    <a:pt x="15" y="49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06" name="Freeform 79"/>
            <p:cNvSpPr>
              <a:spLocks/>
            </p:cNvSpPr>
            <p:nvPr/>
          </p:nvSpPr>
          <p:spPr bwMode="auto">
            <a:xfrm>
              <a:off x="631" y="654"/>
              <a:ext cx="25" cy="25"/>
            </a:xfrm>
            <a:custGeom>
              <a:avLst/>
              <a:gdLst>
                <a:gd name="T0" fmla="*/ 1 w 49"/>
                <a:gd name="T1" fmla="*/ 0 h 51"/>
                <a:gd name="T2" fmla="*/ 1 w 49"/>
                <a:gd name="T3" fmla="*/ 0 h 51"/>
                <a:gd name="T4" fmla="*/ 1 w 49"/>
                <a:gd name="T5" fmla="*/ 0 h 51"/>
                <a:gd name="T6" fmla="*/ 1 w 49"/>
                <a:gd name="T7" fmla="*/ 0 h 51"/>
                <a:gd name="T8" fmla="*/ 1 w 49"/>
                <a:gd name="T9" fmla="*/ 0 h 51"/>
                <a:gd name="T10" fmla="*/ 1 w 49"/>
                <a:gd name="T11" fmla="*/ 0 h 51"/>
                <a:gd name="T12" fmla="*/ 1 w 49"/>
                <a:gd name="T13" fmla="*/ 0 h 51"/>
                <a:gd name="T14" fmla="*/ 1 w 49"/>
                <a:gd name="T15" fmla="*/ 0 h 51"/>
                <a:gd name="T16" fmla="*/ 1 w 49"/>
                <a:gd name="T17" fmla="*/ 0 h 51"/>
                <a:gd name="T18" fmla="*/ 1 w 49"/>
                <a:gd name="T19" fmla="*/ 0 h 51"/>
                <a:gd name="T20" fmla="*/ 1 w 49"/>
                <a:gd name="T21" fmla="*/ 0 h 51"/>
                <a:gd name="T22" fmla="*/ 1 w 49"/>
                <a:gd name="T23" fmla="*/ 0 h 51"/>
                <a:gd name="T24" fmla="*/ 1 w 49"/>
                <a:gd name="T25" fmla="*/ 0 h 51"/>
                <a:gd name="T26" fmla="*/ 1 w 49"/>
                <a:gd name="T27" fmla="*/ 0 h 51"/>
                <a:gd name="T28" fmla="*/ 1 w 49"/>
                <a:gd name="T29" fmla="*/ 0 h 51"/>
                <a:gd name="T30" fmla="*/ 0 w 49"/>
                <a:gd name="T31" fmla="*/ 0 h 51"/>
                <a:gd name="T32" fmla="*/ 0 w 49"/>
                <a:gd name="T33" fmla="*/ 0 h 51"/>
                <a:gd name="T34" fmla="*/ 1 w 49"/>
                <a:gd name="T35" fmla="*/ 0 h 51"/>
                <a:gd name="T36" fmla="*/ 1 w 49"/>
                <a:gd name="T37" fmla="*/ 0 h 51"/>
                <a:gd name="T38" fmla="*/ 1 w 49"/>
                <a:gd name="T39" fmla="*/ 0 h 51"/>
                <a:gd name="T40" fmla="*/ 1 w 49"/>
                <a:gd name="T41" fmla="*/ 0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9"/>
                <a:gd name="T64" fmla="*/ 0 h 51"/>
                <a:gd name="T65" fmla="*/ 49 w 49"/>
                <a:gd name="T66" fmla="*/ 51 h 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9" h="51">
                  <a:moveTo>
                    <a:pt x="25" y="51"/>
                  </a:moveTo>
                  <a:lnTo>
                    <a:pt x="25" y="51"/>
                  </a:lnTo>
                  <a:lnTo>
                    <a:pt x="34" y="49"/>
                  </a:lnTo>
                  <a:lnTo>
                    <a:pt x="43" y="44"/>
                  </a:lnTo>
                  <a:lnTo>
                    <a:pt x="48" y="36"/>
                  </a:lnTo>
                  <a:lnTo>
                    <a:pt x="49" y="25"/>
                  </a:lnTo>
                  <a:lnTo>
                    <a:pt x="48" y="15"/>
                  </a:lnTo>
                  <a:lnTo>
                    <a:pt x="43" y="7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15" y="1"/>
                  </a:lnTo>
                  <a:lnTo>
                    <a:pt x="7" y="7"/>
                  </a:lnTo>
                  <a:lnTo>
                    <a:pt x="1" y="15"/>
                  </a:lnTo>
                  <a:lnTo>
                    <a:pt x="0" y="25"/>
                  </a:lnTo>
                  <a:lnTo>
                    <a:pt x="1" y="36"/>
                  </a:lnTo>
                  <a:lnTo>
                    <a:pt x="7" y="44"/>
                  </a:lnTo>
                  <a:lnTo>
                    <a:pt x="15" y="49"/>
                  </a:lnTo>
                  <a:lnTo>
                    <a:pt x="25" y="5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07" name="Freeform 80"/>
            <p:cNvSpPr>
              <a:spLocks/>
            </p:cNvSpPr>
            <p:nvPr/>
          </p:nvSpPr>
          <p:spPr bwMode="auto">
            <a:xfrm>
              <a:off x="677" y="648"/>
              <a:ext cx="19" cy="20"/>
            </a:xfrm>
            <a:custGeom>
              <a:avLst/>
              <a:gdLst>
                <a:gd name="T0" fmla="*/ 1 w 37"/>
                <a:gd name="T1" fmla="*/ 1 h 38"/>
                <a:gd name="T2" fmla="*/ 1 w 37"/>
                <a:gd name="T3" fmla="*/ 1 h 38"/>
                <a:gd name="T4" fmla="*/ 1 w 37"/>
                <a:gd name="T5" fmla="*/ 1 h 38"/>
                <a:gd name="T6" fmla="*/ 1 w 37"/>
                <a:gd name="T7" fmla="*/ 1 h 38"/>
                <a:gd name="T8" fmla="*/ 1 w 37"/>
                <a:gd name="T9" fmla="*/ 1 h 38"/>
                <a:gd name="T10" fmla="*/ 1 w 37"/>
                <a:gd name="T11" fmla="*/ 1 h 38"/>
                <a:gd name="T12" fmla="*/ 1 w 37"/>
                <a:gd name="T13" fmla="*/ 1 h 38"/>
                <a:gd name="T14" fmla="*/ 1 w 37"/>
                <a:gd name="T15" fmla="*/ 1 h 38"/>
                <a:gd name="T16" fmla="*/ 1 w 37"/>
                <a:gd name="T17" fmla="*/ 0 h 38"/>
                <a:gd name="T18" fmla="*/ 1 w 37"/>
                <a:gd name="T19" fmla="*/ 1 h 38"/>
                <a:gd name="T20" fmla="*/ 1 w 37"/>
                <a:gd name="T21" fmla="*/ 1 h 38"/>
                <a:gd name="T22" fmla="*/ 1 w 37"/>
                <a:gd name="T23" fmla="*/ 1 h 38"/>
                <a:gd name="T24" fmla="*/ 0 w 37"/>
                <a:gd name="T25" fmla="*/ 1 h 38"/>
                <a:gd name="T26" fmla="*/ 1 w 37"/>
                <a:gd name="T27" fmla="*/ 1 h 38"/>
                <a:gd name="T28" fmla="*/ 1 w 37"/>
                <a:gd name="T29" fmla="*/ 1 h 38"/>
                <a:gd name="T30" fmla="*/ 1 w 37"/>
                <a:gd name="T31" fmla="*/ 1 h 38"/>
                <a:gd name="T32" fmla="*/ 1 w 37"/>
                <a:gd name="T33" fmla="*/ 1 h 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38"/>
                <a:gd name="T53" fmla="*/ 37 w 37"/>
                <a:gd name="T54" fmla="*/ 38 h 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38">
                  <a:moveTo>
                    <a:pt x="19" y="38"/>
                  </a:moveTo>
                  <a:lnTo>
                    <a:pt x="26" y="37"/>
                  </a:lnTo>
                  <a:lnTo>
                    <a:pt x="32" y="33"/>
                  </a:lnTo>
                  <a:lnTo>
                    <a:pt x="36" y="27"/>
                  </a:lnTo>
                  <a:lnTo>
                    <a:pt x="37" y="19"/>
                  </a:lnTo>
                  <a:lnTo>
                    <a:pt x="36" y="11"/>
                  </a:lnTo>
                  <a:lnTo>
                    <a:pt x="32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1" y="37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08" name="Freeform 81"/>
            <p:cNvSpPr>
              <a:spLocks/>
            </p:cNvSpPr>
            <p:nvPr/>
          </p:nvSpPr>
          <p:spPr bwMode="auto">
            <a:xfrm>
              <a:off x="677" y="648"/>
              <a:ext cx="19" cy="20"/>
            </a:xfrm>
            <a:custGeom>
              <a:avLst/>
              <a:gdLst>
                <a:gd name="T0" fmla="*/ 1 w 37"/>
                <a:gd name="T1" fmla="*/ 1 h 38"/>
                <a:gd name="T2" fmla="*/ 1 w 37"/>
                <a:gd name="T3" fmla="*/ 1 h 38"/>
                <a:gd name="T4" fmla="*/ 1 w 37"/>
                <a:gd name="T5" fmla="*/ 1 h 38"/>
                <a:gd name="T6" fmla="*/ 1 w 37"/>
                <a:gd name="T7" fmla="*/ 1 h 38"/>
                <a:gd name="T8" fmla="*/ 1 w 37"/>
                <a:gd name="T9" fmla="*/ 1 h 38"/>
                <a:gd name="T10" fmla="*/ 1 w 37"/>
                <a:gd name="T11" fmla="*/ 1 h 38"/>
                <a:gd name="T12" fmla="*/ 1 w 37"/>
                <a:gd name="T13" fmla="*/ 1 h 38"/>
                <a:gd name="T14" fmla="*/ 1 w 37"/>
                <a:gd name="T15" fmla="*/ 1 h 38"/>
                <a:gd name="T16" fmla="*/ 1 w 37"/>
                <a:gd name="T17" fmla="*/ 1 h 38"/>
                <a:gd name="T18" fmla="*/ 1 w 37"/>
                <a:gd name="T19" fmla="*/ 1 h 38"/>
                <a:gd name="T20" fmla="*/ 1 w 37"/>
                <a:gd name="T21" fmla="*/ 0 h 38"/>
                <a:gd name="T22" fmla="*/ 1 w 37"/>
                <a:gd name="T23" fmla="*/ 0 h 38"/>
                <a:gd name="T24" fmla="*/ 1 w 37"/>
                <a:gd name="T25" fmla="*/ 1 h 38"/>
                <a:gd name="T26" fmla="*/ 1 w 37"/>
                <a:gd name="T27" fmla="*/ 1 h 38"/>
                <a:gd name="T28" fmla="*/ 1 w 37"/>
                <a:gd name="T29" fmla="*/ 1 h 38"/>
                <a:gd name="T30" fmla="*/ 0 w 37"/>
                <a:gd name="T31" fmla="*/ 1 h 38"/>
                <a:gd name="T32" fmla="*/ 0 w 37"/>
                <a:gd name="T33" fmla="*/ 1 h 38"/>
                <a:gd name="T34" fmla="*/ 1 w 37"/>
                <a:gd name="T35" fmla="*/ 1 h 38"/>
                <a:gd name="T36" fmla="*/ 1 w 37"/>
                <a:gd name="T37" fmla="*/ 1 h 38"/>
                <a:gd name="T38" fmla="*/ 1 w 37"/>
                <a:gd name="T39" fmla="*/ 1 h 38"/>
                <a:gd name="T40" fmla="*/ 1 w 37"/>
                <a:gd name="T41" fmla="*/ 1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7"/>
                <a:gd name="T64" fmla="*/ 0 h 38"/>
                <a:gd name="T65" fmla="*/ 37 w 37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7" h="38">
                  <a:moveTo>
                    <a:pt x="19" y="38"/>
                  </a:moveTo>
                  <a:lnTo>
                    <a:pt x="19" y="38"/>
                  </a:lnTo>
                  <a:lnTo>
                    <a:pt x="26" y="37"/>
                  </a:lnTo>
                  <a:lnTo>
                    <a:pt x="32" y="33"/>
                  </a:lnTo>
                  <a:lnTo>
                    <a:pt x="36" y="27"/>
                  </a:lnTo>
                  <a:lnTo>
                    <a:pt x="37" y="19"/>
                  </a:lnTo>
                  <a:lnTo>
                    <a:pt x="36" y="11"/>
                  </a:lnTo>
                  <a:lnTo>
                    <a:pt x="32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1" y="37"/>
                  </a:lnTo>
                  <a:lnTo>
                    <a:pt x="19" y="3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09" name="Freeform 82"/>
            <p:cNvSpPr>
              <a:spLocks/>
            </p:cNvSpPr>
            <p:nvPr/>
          </p:nvSpPr>
          <p:spPr bwMode="auto">
            <a:xfrm>
              <a:off x="465" y="734"/>
              <a:ext cx="93" cy="408"/>
            </a:xfrm>
            <a:custGeom>
              <a:avLst/>
              <a:gdLst>
                <a:gd name="T0" fmla="*/ 0 w 187"/>
                <a:gd name="T1" fmla="*/ 0 h 815"/>
                <a:gd name="T2" fmla="*/ 0 w 187"/>
                <a:gd name="T3" fmla="*/ 1 h 815"/>
                <a:gd name="T4" fmla="*/ 0 w 187"/>
                <a:gd name="T5" fmla="*/ 1 h 815"/>
                <a:gd name="T6" fmla="*/ 0 w 187"/>
                <a:gd name="T7" fmla="*/ 1 h 815"/>
                <a:gd name="T8" fmla="*/ 0 w 187"/>
                <a:gd name="T9" fmla="*/ 1 h 815"/>
                <a:gd name="T10" fmla="*/ 0 w 187"/>
                <a:gd name="T11" fmla="*/ 1 h 815"/>
                <a:gd name="T12" fmla="*/ 0 w 187"/>
                <a:gd name="T13" fmla="*/ 1 h 815"/>
                <a:gd name="T14" fmla="*/ 0 w 187"/>
                <a:gd name="T15" fmla="*/ 1 h 815"/>
                <a:gd name="T16" fmla="*/ 0 w 187"/>
                <a:gd name="T17" fmla="*/ 1 h 815"/>
                <a:gd name="T18" fmla="*/ 0 w 187"/>
                <a:gd name="T19" fmla="*/ 1 h 815"/>
                <a:gd name="T20" fmla="*/ 0 w 187"/>
                <a:gd name="T21" fmla="*/ 1 h 815"/>
                <a:gd name="T22" fmla="*/ 0 w 187"/>
                <a:gd name="T23" fmla="*/ 1 h 815"/>
                <a:gd name="T24" fmla="*/ 0 w 187"/>
                <a:gd name="T25" fmla="*/ 1 h 815"/>
                <a:gd name="T26" fmla="*/ 0 w 187"/>
                <a:gd name="T27" fmla="*/ 2 h 815"/>
                <a:gd name="T28" fmla="*/ 0 w 187"/>
                <a:gd name="T29" fmla="*/ 2 h 815"/>
                <a:gd name="T30" fmla="*/ 0 w 187"/>
                <a:gd name="T31" fmla="*/ 2 h 815"/>
                <a:gd name="T32" fmla="*/ 0 w 187"/>
                <a:gd name="T33" fmla="*/ 2 h 815"/>
                <a:gd name="T34" fmla="*/ 0 w 187"/>
                <a:gd name="T35" fmla="*/ 2 h 815"/>
                <a:gd name="T36" fmla="*/ 0 w 187"/>
                <a:gd name="T37" fmla="*/ 2 h 815"/>
                <a:gd name="T38" fmla="*/ 0 w 187"/>
                <a:gd name="T39" fmla="*/ 2 h 815"/>
                <a:gd name="T40" fmla="*/ 0 w 187"/>
                <a:gd name="T41" fmla="*/ 2 h 815"/>
                <a:gd name="T42" fmla="*/ 0 w 187"/>
                <a:gd name="T43" fmla="*/ 2 h 815"/>
                <a:gd name="T44" fmla="*/ 0 w 187"/>
                <a:gd name="T45" fmla="*/ 2 h 815"/>
                <a:gd name="T46" fmla="*/ 0 w 187"/>
                <a:gd name="T47" fmla="*/ 2 h 815"/>
                <a:gd name="T48" fmla="*/ 0 w 187"/>
                <a:gd name="T49" fmla="*/ 2 h 815"/>
                <a:gd name="T50" fmla="*/ 0 w 187"/>
                <a:gd name="T51" fmla="*/ 2 h 815"/>
                <a:gd name="T52" fmla="*/ 0 w 187"/>
                <a:gd name="T53" fmla="*/ 2 h 815"/>
                <a:gd name="T54" fmla="*/ 0 w 187"/>
                <a:gd name="T55" fmla="*/ 2 h 815"/>
                <a:gd name="T56" fmla="*/ 0 w 187"/>
                <a:gd name="T57" fmla="*/ 2 h 815"/>
                <a:gd name="T58" fmla="*/ 0 w 187"/>
                <a:gd name="T59" fmla="*/ 2 h 815"/>
                <a:gd name="T60" fmla="*/ 0 w 187"/>
                <a:gd name="T61" fmla="*/ 2 h 815"/>
                <a:gd name="T62" fmla="*/ 0 w 187"/>
                <a:gd name="T63" fmla="*/ 2 h 815"/>
                <a:gd name="T64" fmla="*/ 0 w 187"/>
                <a:gd name="T65" fmla="*/ 2 h 815"/>
                <a:gd name="T66" fmla="*/ 0 w 187"/>
                <a:gd name="T67" fmla="*/ 2 h 815"/>
                <a:gd name="T68" fmla="*/ 0 w 187"/>
                <a:gd name="T69" fmla="*/ 2 h 815"/>
                <a:gd name="T70" fmla="*/ 0 w 187"/>
                <a:gd name="T71" fmla="*/ 1 h 815"/>
                <a:gd name="T72" fmla="*/ 0 w 187"/>
                <a:gd name="T73" fmla="*/ 1 h 815"/>
                <a:gd name="T74" fmla="*/ 0 w 187"/>
                <a:gd name="T75" fmla="*/ 1 h 815"/>
                <a:gd name="T76" fmla="*/ 0 w 187"/>
                <a:gd name="T77" fmla="*/ 1 h 815"/>
                <a:gd name="T78" fmla="*/ 0 w 187"/>
                <a:gd name="T79" fmla="*/ 1 h 815"/>
                <a:gd name="T80" fmla="*/ 0 w 187"/>
                <a:gd name="T81" fmla="*/ 1 h 815"/>
                <a:gd name="T82" fmla="*/ 0 w 187"/>
                <a:gd name="T83" fmla="*/ 0 h 8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87"/>
                <a:gd name="T127" fmla="*/ 0 h 815"/>
                <a:gd name="T128" fmla="*/ 187 w 187"/>
                <a:gd name="T129" fmla="*/ 815 h 8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87" h="815">
                  <a:moveTo>
                    <a:pt x="62" y="0"/>
                  </a:moveTo>
                  <a:lnTo>
                    <a:pt x="61" y="1"/>
                  </a:lnTo>
                  <a:lnTo>
                    <a:pt x="57" y="7"/>
                  </a:lnTo>
                  <a:lnTo>
                    <a:pt x="53" y="15"/>
                  </a:lnTo>
                  <a:lnTo>
                    <a:pt x="46" y="26"/>
                  </a:lnTo>
                  <a:lnTo>
                    <a:pt x="39" y="40"/>
                  </a:lnTo>
                  <a:lnTo>
                    <a:pt x="32" y="58"/>
                  </a:lnTo>
                  <a:lnTo>
                    <a:pt x="25" y="77"/>
                  </a:lnTo>
                  <a:lnTo>
                    <a:pt x="20" y="100"/>
                  </a:lnTo>
                  <a:lnTo>
                    <a:pt x="14" y="143"/>
                  </a:lnTo>
                  <a:lnTo>
                    <a:pt x="9" y="216"/>
                  </a:lnTo>
                  <a:lnTo>
                    <a:pt x="4" y="309"/>
                  </a:lnTo>
                  <a:lnTo>
                    <a:pt x="0" y="412"/>
                  </a:lnTo>
                  <a:lnTo>
                    <a:pt x="0" y="516"/>
                  </a:lnTo>
                  <a:lnTo>
                    <a:pt x="3" y="611"/>
                  </a:lnTo>
                  <a:lnTo>
                    <a:pt x="11" y="686"/>
                  </a:lnTo>
                  <a:lnTo>
                    <a:pt x="26" y="733"/>
                  </a:lnTo>
                  <a:lnTo>
                    <a:pt x="47" y="759"/>
                  </a:lnTo>
                  <a:lnTo>
                    <a:pt x="72" y="778"/>
                  </a:lnTo>
                  <a:lnTo>
                    <a:pt x="98" y="793"/>
                  </a:lnTo>
                  <a:lnTo>
                    <a:pt x="124" y="803"/>
                  </a:lnTo>
                  <a:lnTo>
                    <a:pt x="149" y="810"/>
                  </a:lnTo>
                  <a:lnTo>
                    <a:pt x="169" y="813"/>
                  </a:lnTo>
                  <a:lnTo>
                    <a:pt x="182" y="815"/>
                  </a:lnTo>
                  <a:lnTo>
                    <a:pt x="187" y="815"/>
                  </a:lnTo>
                  <a:lnTo>
                    <a:pt x="183" y="814"/>
                  </a:lnTo>
                  <a:lnTo>
                    <a:pt x="174" y="807"/>
                  </a:lnTo>
                  <a:lnTo>
                    <a:pt x="158" y="799"/>
                  </a:lnTo>
                  <a:lnTo>
                    <a:pt x="141" y="785"/>
                  </a:lnTo>
                  <a:lnTo>
                    <a:pt x="120" y="770"/>
                  </a:lnTo>
                  <a:lnTo>
                    <a:pt x="99" y="751"/>
                  </a:lnTo>
                  <a:lnTo>
                    <a:pt x="80" y="727"/>
                  </a:lnTo>
                  <a:lnTo>
                    <a:pt x="62" y="703"/>
                  </a:lnTo>
                  <a:lnTo>
                    <a:pt x="50" y="657"/>
                  </a:lnTo>
                  <a:lnTo>
                    <a:pt x="42" y="580"/>
                  </a:lnTo>
                  <a:lnTo>
                    <a:pt x="39" y="485"/>
                  </a:lnTo>
                  <a:lnTo>
                    <a:pt x="37" y="381"/>
                  </a:lnTo>
                  <a:lnTo>
                    <a:pt x="39" y="280"/>
                  </a:lnTo>
                  <a:lnTo>
                    <a:pt x="42" y="195"/>
                  </a:lnTo>
                  <a:lnTo>
                    <a:pt x="43" y="135"/>
                  </a:lnTo>
                  <a:lnTo>
                    <a:pt x="44" y="11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9C9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7210" name="Group 83"/>
            <p:cNvGrpSpPr>
              <a:grpSpLocks/>
            </p:cNvGrpSpPr>
            <p:nvPr/>
          </p:nvGrpSpPr>
          <p:grpSpPr bwMode="auto">
            <a:xfrm>
              <a:off x="340" y="708"/>
              <a:ext cx="356" cy="781"/>
              <a:chOff x="1338" y="749"/>
              <a:chExt cx="356" cy="781"/>
            </a:xfrm>
          </p:grpSpPr>
          <p:sp>
            <p:nvSpPr>
              <p:cNvPr id="7243" name="AutoShape 84"/>
              <p:cNvSpPr>
                <a:spLocks noChangeAspect="1" noChangeArrowheads="1" noTextEdit="1"/>
              </p:cNvSpPr>
              <p:nvPr/>
            </p:nvSpPr>
            <p:spPr bwMode="auto">
              <a:xfrm>
                <a:off x="1338" y="754"/>
                <a:ext cx="356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4" name="Freeform 85"/>
              <p:cNvSpPr>
                <a:spLocks/>
              </p:cNvSpPr>
              <p:nvPr/>
            </p:nvSpPr>
            <p:spPr bwMode="auto">
              <a:xfrm>
                <a:off x="1426" y="754"/>
                <a:ext cx="182" cy="41"/>
              </a:xfrm>
              <a:custGeom>
                <a:avLst/>
                <a:gdLst>
                  <a:gd name="T0" fmla="*/ 1 w 364"/>
                  <a:gd name="T1" fmla="*/ 1 h 81"/>
                  <a:gd name="T2" fmla="*/ 1 w 364"/>
                  <a:gd name="T3" fmla="*/ 1 h 81"/>
                  <a:gd name="T4" fmla="*/ 1 w 364"/>
                  <a:gd name="T5" fmla="*/ 1 h 81"/>
                  <a:gd name="T6" fmla="*/ 1 w 364"/>
                  <a:gd name="T7" fmla="*/ 1 h 81"/>
                  <a:gd name="T8" fmla="*/ 1 w 364"/>
                  <a:gd name="T9" fmla="*/ 1 h 81"/>
                  <a:gd name="T10" fmla="*/ 1 w 364"/>
                  <a:gd name="T11" fmla="*/ 1 h 81"/>
                  <a:gd name="T12" fmla="*/ 1 w 364"/>
                  <a:gd name="T13" fmla="*/ 1 h 81"/>
                  <a:gd name="T14" fmla="*/ 1 w 364"/>
                  <a:gd name="T15" fmla="*/ 1 h 81"/>
                  <a:gd name="T16" fmla="*/ 1 w 364"/>
                  <a:gd name="T17" fmla="*/ 1 h 81"/>
                  <a:gd name="T18" fmla="*/ 1 w 364"/>
                  <a:gd name="T19" fmla="*/ 1 h 81"/>
                  <a:gd name="T20" fmla="*/ 1 w 364"/>
                  <a:gd name="T21" fmla="*/ 1 h 81"/>
                  <a:gd name="T22" fmla="*/ 1 w 364"/>
                  <a:gd name="T23" fmla="*/ 1 h 81"/>
                  <a:gd name="T24" fmla="*/ 1 w 364"/>
                  <a:gd name="T25" fmla="*/ 1 h 81"/>
                  <a:gd name="T26" fmla="*/ 1 w 364"/>
                  <a:gd name="T27" fmla="*/ 1 h 81"/>
                  <a:gd name="T28" fmla="*/ 1 w 364"/>
                  <a:gd name="T29" fmla="*/ 1 h 81"/>
                  <a:gd name="T30" fmla="*/ 1 w 364"/>
                  <a:gd name="T31" fmla="*/ 1 h 81"/>
                  <a:gd name="T32" fmla="*/ 1 w 364"/>
                  <a:gd name="T33" fmla="*/ 0 h 81"/>
                  <a:gd name="T34" fmla="*/ 1 w 364"/>
                  <a:gd name="T35" fmla="*/ 1 h 81"/>
                  <a:gd name="T36" fmla="*/ 1 w 364"/>
                  <a:gd name="T37" fmla="*/ 1 h 81"/>
                  <a:gd name="T38" fmla="*/ 1 w 364"/>
                  <a:gd name="T39" fmla="*/ 1 h 81"/>
                  <a:gd name="T40" fmla="*/ 1 w 364"/>
                  <a:gd name="T41" fmla="*/ 1 h 81"/>
                  <a:gd name="T42" fmla="*/ 1 w 364"/>
                  <a:gd name="T43" fmla="*/ 1 h 81"/>
                  <a:gd name="T44" fmla="*/ 1 w 364"/>
                  <a:gd name="T45" fmla="*/ 1 h 81"/>
                  <a:gd name="T46" fmla="*/ 1 w 364"/>
                  <a:gd name="T47" fmla="*/ 1 h 81"/>
                  <a:gd name="T48" fmla="*/ 0 w 364"/>
                  <a:gd name="T49" fmla="*/ 1 h 81"/>
                  <a:gd name="T50" fmla="*/ 1 w 364"/>
                  <a:gd name="T51" fmla="*/ 1 h 81"/>
                  <a:gd name="T52" fmla="*/ 1 w 364"/>
                  <a:gd name="T53" fmla="*/ 1 h 81"/>
                  <a:gd name="T54" fmla="*/ 1 w 364"/>
                  <a:gd name="T55" fmla="*/ 1 h 81"/>
                  <a:gd name="T56" fmla="*/ 1 w 364"/>
                  <a:gd name="T57" fmla="*/ 1 h 81"/>
                  <a:gd name="T58" fmla="*/ 1 w 364"/>
                  <a:gd name="T59" fmla="*/ 1 h 81"/>
                  <a:gd name="T60" fmla="*/ 1 w 364"/>
                  <a:gd name="T61" fmla="*/ 1 h 81"/>
                  <a:gd name="T62" fmla="*/ 1 w 364"/>
                  <a:gd name="T63" fmla="*/ 1 h 81"/>
                  <a:gd name="T64" fmla="*/ 1 w 364"/>
                  <a:gd name="T65" fmla="*/ 1 h 8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64"/>
                  <a:gd name="T100" fmla="*/ 0 h 81"/>
                  <a:gd name="T101" fmla="*/ 364 w 364"/>
                  <a:gd name="T102" fmla="*/ 81 h 8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64" h="81">
                    <a:moveTo>
                      <a:pt x="183" y="81"/>
                    </a:moveTo>
                    <a:lnTo>
                      <a:pt x="220" y="80"/>
                    </a:lnTo>
                    <a:lnTo>
                      <a:pt x="253" y="78"/>
                    </a:lnTo>
                    <a:lnTo>
                      <a:pt x="284" y="74"/>
                    </a:lnTo>
                    <a:lnTo>
                      <a:pt x="311" y="69"/>
                    </a:lnTo>
                    <a:lnTo>
                      <a:pt x="333" y="63"/>
                    </a:lnTo>
                    <a:lnTo>
                      <a:pt x="350" y="56"/>
                    </a:lnTo>
                    <a:lnTo>
                      <a:pt x="360" y="50"/>
                    </a:lnTo>
                    <a:lnTo>
                      <a:pt x="364" y="41"/>
                    </a:lnTo>
                    <a:lnTo>
                      <a:pt x="360" y="33"/>
                    </a:lnTo>
                    <a:lnTo>
                      <a:pt x="350" y="25"/>
                    </a:lnTo>
                    <a:lnTo>
                      <a:pt x="333" y="18"/>
                    </a:lnTo>
                    <a:lnTo>
                      <a:pt x="311" y="12"/>
                    </a:lnTo>
                    <a:lnTo>
                      <a:pt x="284" y="7"/>
                    </a:lnTo>
                    <a:lnTo>
                      <a:pt x="253" y="3"/>
                    </a:lnTo>
                    <a:lnTo>
                      <a:pt x="220" y="1"/>
                    </a:lnTo>
                    <a:lnTo>
                      <a:pt x="183" y="0"/>
                    </a:lnTo>
                    <a:lnTo>
                      <a:pt x="146" y="1"/>
                    </a:lnTo>
                    <a:lnTo>
                      <a:pt x="111" y="3"/>
                    </a:lnTo>
                    <a:lnTo>
                      <a:pt x="81" y="7"/>
                    </a:lnTo>
                    <a:lnTo>
                      <a:pt x="54" y="12"/>
                    </a:lnTo>
                    <a:lnTo>
                      <a:pt x="32" y="18"/>
                    </a:lnTo>
                    <a:lnTo>
                      <a:pt x="15" y="25"/>
                    </a:lnTo>
                    <a:lnTo>
                      <a:pt x="4" y="33"/>
                    </a:lnTo>
                    <a:lnTo>
                      <a:pt x="0" y="41"/>
                    </a:lnTo>
                    <a:lnTo>
                      <a:pt x="4" y="50"/>
                    </a:lnTo>
                    <a:lnTo>
                      <a:pt x="15" y="56"/>
                    </a:lnTo>
                    <a:lnTo>
                      <a:pt x="32" y="63"/>
                    </a:lnTo>
                    <a:lnTo>
                      <a:pt x="54" y="69"/>
                    </a:lnTo>
                    <a:lnTo>
                      <a:pt x="81" y="74"/>
                    </a:lnTo>
                    <a:lnTo>
                      <a:pt x="111" y="78"/>
                    </a:lnTo>
                    <a:lnTo>
                      <a:pt x="146" y="80"/>
                    </a:lnTo>
                    <a:lnTo>
                      <a:pt x="183" y="81"/>
                    </a:lnTo>
                    <a:close/>
                  </a:path>
                </a:pathLst>
              </a:custGeom>
              <a:solidFill>
                <a:srgbClr val="66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5" name="Freeform 86"/>
              <p:cNvSpPr>
                <a:spLocks/>
              </p:cNvSpPr>
              <p:nvPr/>
            </p:nvSpPr>
            <p:spPr bwMode="auto">
              <a:xfrm>
                <a:off x="1517" y="775"/>
                <a:ext cx="96" cy="24"/>
              </a:xfrm>
              <a:custGeom>
                <a:avLst/>
                <a:gdLst>
                  <a:gd name="T0" fmla="*/ 1 w 191"/>
                  <a:gd name="T1" fmla="*/ 0 h 50"/>
                  <a:gd name="T2" fmla="*/ 1 w 191"/>
                  <a:gd name="T3" fmla="*/ 0 h 50"/>
                  <a:gd name="T4" fmla="*/ 1 w 191"/>
                  <a:gd name="T5" fmla="*/ 0 h 50"/>
                  <a:gd name="T6" fmla="*/ 1 w 191"/>
                  <a:gd name="T7" fmla="*/ 0 h 50"/>
                  <a:gd name="T8" fmla="*/ 1 w 191"/>
                  <a:gd name="T9" fmla="*/ 0 h 50"/>
                  <a:gd name="T10" fmla="*/ 1 w 191"/>
                  <a:gd name="T11" fmla="*/ 0 h 50"/>
                  <a:gd name="T12" fmla="*/ 1 w 191"/>
                  <a:gd name="T13" fmla="*/ 0 h 50"/>
                  <a:gd name="T14" fmla="*/ 1 w 191"/>
                  <a:gd name="T15" fmla="*/ 0 h 50"/>
                  <a:gd name="T16" fmla="*/ 1 w 191"/>
                  <a:gd name="T17" fmla="*/ 0 h 50"/>
                  <a:gd name="T18" fmla="*/ 0 w 191"/>
                  <a:gd name="T19" fmla="*/ 0 h 50"/>
                  <a:gd name="T20" fmla="*/ 0 w 191"/>
                  <a:gd name="T21" fmla="*/ 0 h 50"/>
                  <a:gd name="T22" fmla="*/ 1 w 191"/>
                  <a:gd name="T23" fmla="*/ 0 h 50"/>
                  <a:gd name="T24" fmla="*/ 1 w 191"/>
                  <a:gd name="T25" fmla="*/ 0 h 50"/>
                  <a:gd name="T26" fmla="*/ 1 w 191"/>
                  <a:gd name="T27" fmla="*/ 0 h 50"/>
                  <a:gd name="T28" fmla="*/ 1 w 191"/>
                  <a:gd name="T29" fmla="*/ 0 h 50"/>
                  <a:gd name="T30" fmla="*/ 1 w 191"/>
                  <a:gd name="T31" fmla="*/ 0 h 50"/>
                  <a:gd name="T32" fmla="*/ 1 w 191"/>
                  <a:gd name="T33" fmla="*/ 0 h 50"/>
                  <a:gd name="T34" fmla="*/ 1 w 191"/>
                  <a:gd name="T35" fmla="*/ 0 h 50"/>
                  <a:gd name="T36" fmla="*/ 1 w 191"/>
                  <a:gd name="T37" fmla="*/ 0 h 50"/>
                  <a:gd name="T38" fmla="*/ 1 w 191"/>
                  <a:gd name="T39" fmla="*/ 0 h 50"/>
                  <a:gd name="T40" fmla="*/ 1 w 191"/>
                  <a:gd name="T41" fmla="*/ 0 h 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1"/>
                  <a:gd name="T64" fmla="*/ 0 h 50"/>
                  <a:gd name="T65" fmla="*/ 191 w 191"/>
                  <a:gd name="T66" fmla="*/ 50 h 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1" h="50">
                    <a:moveTo>
                      <a:pt x="172" y="0"/>
                    </a:moveTo>
                    <a:lnTo>
                      <a:pt x="172" y="0"/>
                    </a:lnTo>
                    <a:lnTo>
                      <a:pt x="170" y="3"/>
                    </a:lnTo>
                    <a:lnTo>
                      <a:pt x="163" y="7"/>
                    </a:lnTo>
                    <a:lnTo>
                      <a:pt x="147" y="14"/>
                    </a:lnTo>
                    <a:lnTo>
                      <a:pt x="126" y="20"/>
                    </a:lnTo>
                    <a:lnTo>
                      <a:pt x="100" y="25"/>
                    </a:lnTo>
                    <a:lnTo>
                      <a:pt x="70" y="29"/>
                    </a:lnTo>
                    <a:lnTo>
                      <a:pt x="37" y="31"/>
                    </a:lnTo>
                    <a:lnTo>
                      <a:pt x="0" y="31"/>
                    </a:lnTo>
                    <a:lnTo>
                      <a:pt x="0" y="50"/>
                    </a:lnTo>
                    <a:lnTo>
                      <a:pt x="37" y="47"/>
                    </a:lnTo>
                    <a:lnTo>
                      <a:pt x="70" y="46"/>
                    </a:lnTo>
                    <a:lnTo>
                      <a:pt x="103" y="42"/>
                    </a:lnTo>
                    <a:lnTo>
                      <a:pt x="129" y="36"/>
                    </a:lnTo>
                    <a:lnTo>
                      <a:pt x="152" y="31"/>
                    </a:lnTo>
                    <a:lnTo>
                      <a:pt x="172" y="24"/>
                    </a:lnTo>
                    <a:lnTo>
                      <a:pt x="184" y="14"/>
                    </a:lnTo>
                    <a:lnTo>
                      <a:pt x="191" y="0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6" name="Freeform 87"/>
              <p:cNvSpPr>
                <a:spLocks/>
              </p:cNvSpPr>
              <p:nvPr/>
            </p:nvSpPr>
            <p:spPr bwMode="auto">
              <a:xfrm>
                <a:off x="1517" y="749"/>
                <a:ext cx="96" cy="26"/>
              </a:xfrm>
              <a:custGeom>
                <a:avLst/>
                <a:gdLst>
                  <a:gd name="T0" fmla="*/ 0 w 191"/>
                  <a:gd name="T1" fmla="*/ 1 h 51"/>
                  <a:gd name="T2" fmla="*/ 0 w 191"/>
                  <a:gd name="T3" fmla="*/ 1 h 51"/>
                  <a:gd name="T4" fmla="*/ 1 w 191"/>
                  <a:gd name="T5" fmla="*/ 1 h 51"/>
                  <a:gd name="T6" fmla="*/ 1 w 191"/>
                  <a:gd name="T7" fmla="*/ 1 h 51"/>
                  <a:gd name="T8" fmla="*/ 1 w 191"/>
                  <a:gd name="T9" fmla="*/ 1 h 51"/>
                  <a:gd name="T10" fmla="*/ 1 w 191"/>
                  <a:gd name="T11" fmla="*/ 1 h 51"/>
                  <a:gd name="T12" fmla="*/ 1 w 191"/>
                  <a:gd name="T13" fmla="*/ 1 h 51"/>
                  <a:gd name="T14" fmla="*/ 1 w 191"/>
                  <a:gd name="T15" fmla="*/ 1 h 51"/>
                  <a:gd name="T16" fmla="*/ 1 w 191"/>
                  <a:gd name="T17" fmla="*/ 1 h 51"/>
                  <a:gd name="T18" fmla="*/ 1 w 191"/>
                  <a:gd name="T19" fmla="*/ 1 h 51"/>
                  <a:gd name="T20" fmla="*/ 1 w 191"/>
                  <a:gd name="T21" fmla="*/ 1 h 51"/>
                  <a:gd name="T22" fmla="*/ 1 w 191"/>
                  <a:gd name="T23" fmla="*/ 1 h 51"/>
                  <a:gd name="T24" fmla="*/ 1 w 191"/>
                  <a:gd name="T25" fmla="*/ 1 h 51"/>
                  <a:gd name="T26" fmla="*/ 1 w 191"/>
                  <a:gd name="T27" fmla="*/ 1 h 51"/>
                  <a:gd name="T28" fmla="*/ 1 w 191"/>
                  <a:gd name="T29" fmla="*/ 1 h 51"/>
                  <a:gd name="T30" fmla="*/ 1 w 191"/>
                  <a:gd name="T31" fmla="*/ 1 h 51"/>
                  <a:gd name="T32" fmla="*/ 1 w 191"/>
                  <a:gd name="T33" fmla="*/ 1 h 51"/>
                  <a:gd name="T34" fmla="*/ 1 w 191"/>
                  <a:gd name="T35" fmla="*/ 1 h 51"/>
                  <a:gd name="T36" fmla="*/ 0 w 191"/>
                  <a:gd name="T37" fmla="*/ 0 h 51"/>
                  <a:gd name="T38" fmla="*/ 0 w 191"/>
                  <a:gd name="T39" fmla="*/ 0 h 51"/>
                  <a:gd name="T40" fmla="*/ 0 w 191"/>
                  <a:gd name="T41" fmla="*/ 1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1"/>
                  <a:gd name="T64" fmla="*/ 0 h 51"/>
                  <a:gd name="T65" fmla="*/ 191 w 191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1" h="51">
                    <a:moveTo>
                      <a:pt x="0" y="20"/>
                    </a:moveTo>
                    <a:lnTo>
                      <a:pt x="0" y="20"/>
                    </a:lnTo>
                    <a:lnTo>
                      <a:pt x="37" y="20"/>
                    </a:lnTo>
                    <a:lnTo>
                      <a:pt x="70" y="21"/>
                    </a:lnTo>
                    <a:lnTo>
                      <a:pt x="100" y="25"/>
                    </a:lnTo>
                    <a:lnTo>
                      <a:pt x="126" y="31"/>
                    </a:lnTo>
                    <a:lnTo>
                      <a:pt x="147" y="36"/>
                    </a:lnTo>
                    <a:lnTo>
                      <a:pt x="163" y="43"/>
                    </a:lnTo>
                    <a:lnTo>
                      <a:pt x="170" y="49"/>
                    </a:lnTo>
                    <a:lnTo>
                      <a:pt x="172" y="51"/>
                    </a:lnTo>
                    <a:lnTo>
                      <a:pt x="191" y="51"/>
                    </a:lnTo>
                    <a:lnTo>
                      <a:pt x="184" y="38"/>
                    </a:lnTo>
                    <a:lnTo>
                      <a:pt x="172" y="27"/>
                    </a:lnTo>
                    <a:lnTo>
                      <a:pt x="152" y="20"/>
                    </a:lnTo>
                    <a:lnTo>
                      <a:pt x="129" y="14"/>
                    </a:lnTo>
                    <a:lnTo>
                      <a:pt x="103" y="9"/>
                    </a:lnTo>
                    <a:lnTo>
                      <a:pt x="70" y="4"/>
                    </a:lnTo>
                    <a:lnTo>
                      <a:pt x="37" y="3"/>
                    </a:lnTo>
                    <a:lnTo>
                      <a:pt x="0" y="0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7" name="Freeform 88"/>
              <p:cNvSpPr>
                <a:spLocks/>
              </p:cNvSpPr>
              <p:nvPr/>
            </p:nvSpPr>
            <p:spPr bwMode="auto">
              <a:xfrm>
                <a:off x="1421" y="749"/>
                <a:ext cx="96" cy="26"/>
              </a:xfrm>
              <a:custGeom>
                <a:avLst/>
                <a:gdLst>
                  <a:gd name="T0" fmla="*/ 0 w 193"/>
                  <a:gd name="T1" fmla="*/ 1 h 51"/>
                  <a:gd name="T2" fmla="*/ 0 w 193"/>
                  <a:gd name="T3" fmla="*/ 1 h 51"/>
                  <a:gd name="T4" fmla="*/ 0 w 193"/>
                  <a:gd name="T5" fmla="*/ 1 h 51"/>
                  <a:gd name="T6" fmla="*/ 0 w 193"/>
                  <a:gd name="T7" fmla="*/ 1 h 51"/>
                  <a:gd name="T8" fmla="*/ 0 w 193"/>
                  <a:gd name="T9" fmla="*/ 1 h 51"/>
                  <a:gd name="T10" fmla="*/ 0 w 193"/>
                  <a:gd name="T11" fmla="*/ 1 h 51"/>
                  <a:gd name="T12" fmla="*/ 0 w 193"/>
                  <a:gd name="T13" fmla="*/ 1 h 51"/>
                  <a:gd name="T14" fmla="*/ 0 w 193"/>
                  <a:gd name="T15" fmla="*/ 1 h 51"/>
                  <a:gd name="T16" fmla="*/ 0 w 193"/>
                  <a:gd name="T17" fmla="*/ 1 h 51"/>
                  <a:gd name="T18" fmla="*/ 0 w 193"/>
                  <a:gd name="T19" fmla="*/ 1 h 51"/>
                  <a:gd name="T20" fmla="*/ 0 w 193"/>
                  <a:gd name="T21" fmla="*/ 0 h 51"/>
                  <a:gd name="T22" fmla="*/ 0 w 193"/>
                  <a:gd name="T23" fmla="*/ 1 h 51"/>
                  <a:gd name="T24" fmla="*/ 0 w 193"/>
                  <a:gd name="T25" fmla="*/ 1 h 51"/>
                  <a:gd name="T26" fmla="*/ 0 w 193"/>
                  <a:gd name="T27" fmla="*/ 1 h 51"/>
                  <a:gd name="T28" fmla="*/ 0 w 193"/>
                  <a:gd name="T29" fmla="*/ 1 h 51"/>
                  <a:gd name="T30" fmla="*/ 0 w 193"/>
                  <a:gd name="T31" fmla="*/ 1 h 51"/>
                  <a:gd name="T32" fmla="*/ 0 w 193"/>
                  <a:gd name="T33" fmla="*/ 1 h 51"/>
                  <a:gd name="T34" fmla="*/ 0 w 193"/>
                  <a:gd name="T35" fmla="*/ 1 h 51"/>
                  <a:gd name="T36" fmla="*/ 0 w 193"/>
                  <a:gd name="T37" fmla="*/ 1 h 51"/>
                  <a:gd name="T38" fmla="*/ 0 w 193"/>
                  <a:gd name="T39" fmla="*/ 1 h 51"/>
                  <a:gd name="T40" fmla="*/ 0 w 193"/>
                  <a:gd name="T41" fmla="*/ 1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3"/>
                  <a:gd name="T64" fmla="*/ 0 h 51"/>
                  <a:gd name="T65" fmla="*/ 193 w 193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3" h="51">
                    <a:moveTo>
                      <a:pt x="20" y="51"/>
                    </a:moveTo>
                    <a:lnTo>
                      <a:pt x="20" y="51"/>
                    </a:lnTo>
                    <a:lnTo>
                      <a:pt x="21" y="49"/>
                    </a:lnTo>
                    <a:lnTo>
                      <a:pt x="29" y="43"/>
                    </a:lnTo>
                    <a:lnTo>
                      <a:pt x="44" y="36"/>
                    </a:lnTo>
                    <a:lnTo>
                      <a:pt x="65" y="31"/>
                    </a:lnTo>
                    <a:lnTo>
                      <a:pt x="92" y="25"/>
                    </a:lnTo>
                    <a:lnTo>
                      <a:pt x="121" y="21"/>
                    </a:lnTo>
                    <a:lnTo>
                      <a:pt x="156" y="20"/>
                    </a:lnTo>
                    <a:lnTo>
                      <a:pt x="193" y="20"/>
                    </a:lnTo>
                    <a:lnTo>
                      <a:pt x="193" y="0"/>
                    </a:lnTo>
                    <a:lnTo>
                      <a:pt x="156" y="3"/>
                    </a:lnTo>
                    <a:lnTo>
                      <a:pt x="121" y="4"/>
                    </a:lnTo>
                    <a:lnTo>
                      <a:pt x="90" y="9"/>
                    </a:lnTo>
                    <a:lnTo>
                      <a:pt x="62" y="14"/>
                    </a:lnTo>
                    <a:lnTo>
                      <a:pt x="39" y="20"/>
                    </a:lnTo>
                    <a:lnTo>
                      <a:pt x="21" y="27"/>
                    </a:lnTo>
                    <a:lnTo>
                      <a:pt x="7" y="38"/>
                    </a:lnTo>
                    <a:lnTo>
                      <a:pt x="0" y="51"/>
                    </a:lnTo>
                    <a:lnTo>
                      <a:pt x="20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8" name="Freeform 89"/>
              <p:cNvSpPr>
                <a:spLocks/>
              </p:cNvSpPr>
              <p:nvPr/>
            </p:nvSpPr>
            <p:spPr bwMode="auto">
              <a:xfrm>
                <a:off x="1421" y="775"/>
                <a:ext cx="96" cy="24"/>
              </a:xfrm>
              <a:custGeom>
                <a:avLst/>
                <a:gdLst>
                  <a:gd name="T0" fmla="*/ 0 w 193"/>
                  <a:gd name="T1" fmla="*/ 0 h 50"/>
                  <a:gd name="T2" fmla="*/ 0 w 193"/>
                  <a:gd name="T3" fmla="*/ 0 h 50"/>
                  <a:gd name="T4" fmla="*/ 0 w 193"/>
                  <a:gd name="T5" fmla="*/ 0 h 50"/>
                  <a:gd name="T6" fmla="*/ 0 w 193"/>
                  <a:gd name="T7" fmla="*/ 0 h 50"/>
                  <a:gd name="T8" fmla="*/ 0 w 193"/>
                  <a:gd name="T9" fmla="*/ 0 h 50"/>
                  <a:gd name="T10" fmla="*/ 0 w 193"/>
                  <a:gd name="T11" fmla="*/ 0 h 50"/>
                  <a:gd name="T12" fmla="*/ 0 w 193"/>
                  <a:gd name="T13" fmla="*/ 0 h 50"/>
                  <a:gd name="T14" fmla="*/ 0 w 193"/>
                  <a:gd name="T15" fmla="*/ 0 h 50"/>
                  <a:gd name="T16" fmla="*/ 0 w 193"/>
                  <a:gd name="T17" fmla="*/ 0 h 50"/>
                  <a:gd name="T18" fmla="*/ 0 w 193"/>
                  <a:gd name="T19" fmla="*/ 0 h 50"/>
                  <a:gd name="T20" fmla="*/ 0 w 193"/>
                  <a:gd name="T21" fmla="*/ 0 h 50"/>
                  <a:gd name="T22" fmla="*/ 0 w 193"/>
                  <a:gd name="T23" fmla="*/ 0 h 50"/>
                  <a:gd name="T24" fmla="*/ 0 w 193"/>
                  <a:gd name="T25" fmla="*/ 0 h 50"/>
                  <a:gd name="T26" fmla="*/ 0 w 193"/>
                  <a:gd name="T27" fmla="*/ 0 h 50"/>
                  <a:gd name="T28" fmla="*/ 0 w 193"/>
                  <a:gd name="T29" fmla="*/ 0 h 50"/>
                  <a:gd name="T30" fmla="*/ 0 w 193"/>
                  <a:gd name="T31" fmla="*/ 0 h 50"/>
                  <a:gd name="T32" fmla="*/ 0 w 193"/>
                  <a:gd name="T33" fmla="*/ 0 h 50"/>
                  <a:gd name="T34" fmla="*/ 0 w 193"/>
                  <a:gd name="T35" fmla="*/ 0 h 50"/>
                  <a:gd name="T36" fmla="*/ 0 w 193"/>
                  <a:gd name="T37" fmla="*/ 0 h 50"/>
                  <a:gd name="T38" fmla="*/ 0 w 193"/>
                  <a:gd name="T39" fmla="*/ 0 h 50"/>
                  <a:gd name="T40" fmla="*/ 0 w 193"/>
                  <a:gd name="T41" fmla="*/ 0 h 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3"/>
                  <a:gd name="T64" fmla="*/ 0 h 50"/>
                  <a:gd name="T65" fmla="*/ 193 w 193"/>
                  <a:gd name="T66" fmla="*/ 50 h 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3" h="50">
                    <a:moveTo>
                      <a:pt x="193" y="31"/>
                    </a:moveTo>
                    <a:lnTo>
                      <a:pt x="193" y="31"/>
                    </a:lnTo>
                    <a:lnTo>
                      <a:pt x="156" y="31"/>
                    </a:lnTo>
                    <a:lnTo>
                      <a:pt x="121" y="29"/>
                    </a:lnTo>
                    <a:lnTo>
                      <a:pt x="92" y="25"/>
                    </a:lnTo>
                    <a:lnTo>
                      <a:pt x="65" y="20"/>
                    </a:lnTo>
                    <a:lnTo>
                      <a:pt x="44" y="14"/>
                    </a:lnTo>
                    <a:lnTo>
                      <a:pt x="29" y="7"/>
                    </a:lnTo>
                    <a:lnTo>
                      <a:pt x="20" y="3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9" y="14"/>
                    </a:lnTo>
                    <a:lnTo>
                      <a:pt x="21" y="24"/>
                    </a:lnTo>
                    <a:lnTo>
                      <a:pt x="39" y="31"/>
                    </a:lnTo>
                    <a:lnTo>
                      <a:pt x="62" y="36"/>
                    </a:lnTo>
                    <a:lnTo>
                      <a:pt x="90" y="42"/>
                    </a:lnTo>
                    <a:lnTo>
                      <a:pt x="121" y="46"/>
                    </a:lnTo>
                    <a:lnTo>
                      <a:pt x="156" y="47"/>
                    </a:lnTo>
                    <a:lnTo>
                      <a:pt x="193" y="50"/>
                    </a:lnTo>
                    <a:lnTo>
                      <a:pt x="19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49" name="Freeform 90"/>
              <p:cNvSpPr>
                <a:spLocks/>
              </p:cNvSpPr>
              <p:nvPr/>
            </p:nvSpPr>
            <p:spPr bwMode="auto">
              <a:xfrm>
                <a:off x="1348" y="806"/>
                <a:ext cx="336" cy="719"/>
              </a:xfrm>
              <a:custGeom>
                <a:avLst/>
                <a:gdLst>
                  <a:gd name="T0" fmla="*/ 1 w 670"/>
                  <a:gd name="T1" fmla="*/ 0 h 1439"/>
                  <a:gd name="T2" fmla="*/ 1 w 670"/>
                  <a:gd name="T3" fmla="*/ 0 h 1439"/>
                  <a:gd name="T4" fmla="*/ 1 w 670"/>
                  <a:gd name="T5" fmla="*/ 0 h 1439"/>
                  <a:gd name="T6" fmla="*/ 1 w 670"/>
                  <a:gd name="T7" fmla="*/ 0 h 1439"/>
                  <a:gd name="T8" fmla="*/ 2 w 670"/>
                  <a:gd name="T9" fmla="*/ 0 h 1439"/>
                  <a:gd name="T10" fmla="*/ 2 w 670"/>
                  <a:gd name="T11" fmla="*/ 1 h 1439"/>
                  <a:gd name="T12" fmla="*/ 2 w 670"/>
                  <a:gd name="T13" fmla="*/ 1 h 1439"/>
                  <a:gd name="T14" fmla="*/ 2 w 670"/>
                  <a:gd name="T15" fmla="*/ 1 h 1439"/>
                  <a:gd name="T16" fmla="*/ 2 w 670"/>
                  <a:gd name="T17" fmla="*/ 1 h 1439"/>
                  <a:gd name="T18" fmla="*/ 2 w 670"/>
                  <a:gd name="T19" fmla="*/ 2 h 1439"/>
                  <a:gd name="T20" fmla="*/ 2 w 670"/>
                  <a:gd name="T21" fmla="*/ 2 h 1439"/>
                  <a:gd name="T22" fmla="*/ 2 w 670"/>
                  <a:gd name="T23" fmla="*/ 2 h 1439"/>
                  <a:gd name="T24" fmla="*/ 2 w 670"/>
                  <a:gd name="T25" fmla="*/ 2 h 1439"/>
                  <a:gd name="T26" fmla="*/ 2 w 670"/>
                  <a:gd name="T27" fmla="*/ 2 h 1439"/>
                  <a:gd name="T28" fmla="*/ 2 w 670"/>
                  <a:gd name="T29" fmla="*/ 2 h 1439"/>
                  <a:gd name="T30" fmla="*/ 2 w 670"/>
                  <a:gd name="T31" fmla="*/ 2 h 1439"/>
                  <a:gd name="T32" fmla="*/ 2 w 670"/>
                  <a:gd name="T33" fmla="*/ 2 h 1439"/>
                  <a:gd name="T34" fmla="*/ 1 w 670"/>
                  <a:gd name="T35" fmla="*/ 2 h 1439"/>
                  <a:gd name="T36" fmla="*/ 1 w 670"/>
                  <a:gd name="T37" fmla="*/ 2 h 1439"/>
                  <a:gd name="T38" fmla="*/ 1 w 670"/>
                  <a:gd name="T39" fmla="*/ 2 h 1439"/>
                  <a:gd name="T40" fmla="*/ 1 w 670"/>
                  <a:gd name="T41" fmla="*/ 2 h 1439"/>
                  <a:gd name="T42" fmla="*/ 1 w 670"/>
                  <a:gd name="T43" fmla="*/ 2 h 1439"/>
                  <a:gd name="T44" fmla="*/ 1 w 670"/>
                  <a:gd name="T45" fmla="*/ 2 h 1439"/>
                  <a:gd name="T46" fmla="*/ 1 w 670"/>
                  <a:gd name="T47" fmla="*/ 2 h 1439"/>
                  <a:gd name="T48" fmla="*/ 1 w 670"/>
                  <a:gd name="T49" fmla="*/ 2 h 1439"/>
                  <a:gd name="T50" fmla="*/ 1 w 670"/>
                  <a:gd name="T51" fmla="*/ 2 h 1439"/>
                  <a:gd name="T52" fmla="*/ 1 w 670"/>
                  <a:gd name="T53" fmla="*/ 2 h 1439"/>
                  <a:gd name="T54" fmla="*/ 1 w 670"/>
                  <a:gd name="T55" fmla="*/ 2 h 1439"/>
                  <a:gd name="T56" fmla="*/ 1 w 670"/>
                  <a:gd name="T57" fmla="*/ 2 h 1439"/>
                  <a:gd name="T58" fmla="*/ 1 w 670"/>
                  <a:gd name="T59" fmla="*/ 2 h 1439"/>
                  <a:gd name="T60" fmla="*/ 1 w 670"/>
                  <a:gd name="T61" fmla="*/ 2 h 1439"/>
                  <a:gd name="T62" fmla="*/ 1 w 670"/>
                  <a:gd name="T63" fmla="*/ 2 h 1439"/>
                  <a:gd name="T64" fmla="*/ 1 w 670"/>
                  <a:gd name="T65" fmla="*/ 2 h 1439"/>
                  <a:gd name="T66" fmla="*/ 1 w 670"/>
                  <a:gd name="T67" fmla="*/ 2 h 1439"/>
                  <a:gd name="T68" fmla="*/ 0 w 670"/>
                  <a:gd name="T69" fmla="*/ 2 h 1439"/>
                  <a:gd name="T70" fmla="*/ 1 w 670"/>
                  <a:gd name="T71" fmla="*/ 1 h 1439"/>
                  <a:gd name="T72" fmla="*/ 1 w 670"/>
                  <a:gd name="T73" fmla="*/ 1 h 1439"/>
                  <a:gd name="T74" fmla="*/ 1 w 670"/>
                  <a:gd name="T75" fmla="*/ 1 h 1439"/>
                  <a:gd name="T76" fmla="*/ 1 w 670"/>
                  <a:gd name="T77" fmla="*/ 1 h 1439"/>
                  <a:gd name="T78" fmla="*/ 1 w 670"/>
                  <a:gd name="T79" fmla="*/ 0 h 1439"/>
                  <a:gd name="T80" fmla="*/ 1 w 670"/>
                  <a:gd name="T81" fmla="*/ 0 h 1439"/>
                  <a:gd name="T82" fmla="*/ 1 w 670"/>
                  <a:gd name="T83" fmla="*/ 0 h 1439"/>
                  <a:gd name="T84" fmla="*/ 1 w 670"/>
                  <a:gd name="T85" fmla="*/ 0 h 1439"/>
                  <a:gd name="T86" fmla="*/ 1 w 670"/>
                  <a:gd name="T87" fmla="*/ 0 h 1439"/>
                  <a:gd name="T88" fmla="*/ 1 w 670"/>
                  <a:gd name="T89" fmla="*/ 0 h 1439"/>
                  <a:gd name="T90" fmla="*/ 1 w 670"/>
                  <a:gd name="T91" fmla="*/ 0 h 1439"/>
                  <a:gd name="T92" fmla="*/ 1 w 670"/>
                  <a:gd name="T93" fmla="*/ 0 h 1439"/>
                  <a:gd name="T94" fmla="*/ 1 w 670"/>
                  <a:gd name="T95" fmla="*/ 0 h 1439"/>
                  <a:gd name="T96" fmla="*/ 1 w 670"/>
                  <a:gd name="T97" fmla="*/ 0 h 1439"/>
                  <a:gd name="T98" fmla="*/ 1 w 670"/>
                  <a:gd name="T99" fmla="*/ 0 h 1439"/>
                  <a:gd name="T100" fmla="*/ 1 w 670"/>
                  <a:gd name="T101" fmla="*/ 0 h 1439"/>
                  <a:gd name="T102" fmla="*/ 1 w 670"/>
                  <a:gd name="T103" fmla="*/ 0 h 143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70"/>
                  <a:gd name="T157" fmla="*/ 0 h 1439"/>
                  <a:gd name="T158" fmla="*/ 670 w 670"/>
                  <a:gd name="T159" fmla="*/ 1439 h 1439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70" h="1439">
                    <a:moveTo>
                      <a:pt x="497" y="0"/>
                    </a:moveTo>
                    <a:lnTo>
                      <a:pt x="490" y="33"/>
                    </a:lnTo>
                    <a:lnTo>
                      <a:pt x="486" y="77"/>
                    </a:lnTo>
                    <a:lnTo>
                      <a:pt x="483" y="129"/>
                    </a:lnTo>
                    <a:lnTo>
                      <a:pt x="483" y="186"/>
                    </a:lnTo>
                    <a:lnTo>
                      <a:pt x="486" y="246"/>
                    </a:lnTo>
                    <a:lnTo>
                      <a:pt x="493" y="304"/>
                    </a:lnTo>
                    <a:lnTo>
                      <a:pt x="505" y="359"/>
                    </a:lnTo>
                    <a:lnTo>
                      <a:pt x="523" y="406"/>
                    </a:lnTo>
                    <a:lnTo>
                      <a:pt x="544" y="447"/>
                    </a:lnTo>
                    <a:lnTo>
                      <a:pt x="565" y="487"/>
                    </a:lnTo>
                    <a:lnTo>
                      <a:pt x="587" y="526"/>
                    </a:lnTo>
                    <a:lnTo>
                      <a:pt x="606" y="561"/>
                    </a:lnTo>
                    <a:lnTo>
                      <a:pt x="624" y="597"/>
                    </a:lnTo>
                    <a:lnTo>
                      <a:pt x="637" y="630"/>
                    </a:lnTo>
                    <a:lnTo>
                      <a:pt x="648" y="662"/>
                    </a:lnTo>
                    <a:lnTo>
                      <a:pt x="654" y="692"/>
                    </a:lnTo>
                    <a:lnTo>
                      <a:pt x="662" y="799"/>
                    </a:lnTo>
                    <a:lnTo>
                      <a:pt x="670" y="971"/>
                    </a:lnTo>
                    <a:lnTo>
                      <a:pt x="670" y="1152"/>
                    </a:lnTo>
                    <a:lnTo>
                      <a:pt x="654" y="1285"/>
                    </a:lnTo>
                    <a:lnTo>
                      <a:pt x="647" y="1306"/>
                    </a:lnTo>
                    <a:lnTo>
                      <a:pt x="640" y="1322"/>
                    </a:lnTo>
                    <a:lnTo>
                      <a:pt x="632" y="1337"/>
                    </a:lnTo>
                    <a:lnTo>
                      <a:pt x="625" y="1351"/>
                    </a:lnTo>
                    <a:lnTo>
                      <a:pt x="615" y="1363"/>
                    </a:lnTo>
                    <a:lnTo>
                      <a:pt x="606" y="1374"/>
                    </a:lnTo>
                    <a:lnTo>
                      <a:pt x="595" y="1384"/>
                    </a:lnTo>
                    <a:lnTo>
                      <a:pt x="582" y="1395"/>
                    </a:lnTo>
                    <a:lnTo>
                      <a:pt x="577" y="1399"/>
                    </a:lnTo>
                    <a:lnTo>
                      <a:pt x="569" y="1403"/>
                    </a:lnTo>
                    <a:lnTo>
                      <a:pt x="560" y="1407"/>
                    </a:lnTo>
                    <a:lnTo>
                      <a:pt x="549" y="1411"/>
                    </a:lnTo>
                    <a:lnTo>
                      <a:pt x="537" y="1416"/>
                    </a:lnTo>
                    <a:lnTo>
                      <a:pt x="525" y="1418"/>
                    </a:lnTo>
                    <a:lnTo>
                      <a:pt x="510" y="1422"/>
                    </a:lnTo>
                    <a:lnTo>
                      <a:pt x="494" y="1425"/>
                    </a:lnTo>
                    <a:lnTo>
                      <a:pt x="478" y="1428"/>
                    </a:lnTo>
                    <a:lnTo>
                      <a:pt x="460" y="1431"/>
                    </a:lnTo>
                    <a:lnTo>
                      <a:pt x="441" y="1433"/>
                    </a:lnTo>
                    <a:lnTo>
                      <a:pt x="422" y="1435"/>
                    </a:lnTo>
                    <a:lnTo>
                      <a:pt x="401" y="1436"/>
                    </a:lnTo>
                    <a:lnTo>
                      <a:pt x="380" y="1438"/>
                    </a:lnTo>
                    <a:lnTo>
                      <a:pt x="358" y="1439"/>
                    </a:lnTo>
                    <a:lnTo>
                      <a:pt x="336" y="1439"/>
                    </a:lnTo>
                    <a:lnTo>
                      <a:pt x="310" y="1439"/>
                    </a:lnTo>
                    <a:lnTo>
                      <a:pt x="287" y="1438"/>
                    </a:lnTo>
                    <a:lnTo>
                      <a:pt x="264" y="1436"/>
                    </a:lnTo>
                    <a:lnTo>
                      <a:pt x="242" y="1435"/>
                    </a:lnTo>
                    <a:lnTo>
                      <a:pt x="221" y="1432"/>
                    </a:lnTo>
                    <a:lnTo>
                      <a:pt x="202" y="1429"/>
                    </a:lnTo>
                    <a:lnTo>
                      <a:pt x="184" y="1427"/>
                    </a:lnTo>
                    <a:lnTo>
                      <a:pt x="167" y="1422"/>
                    </a:lnTo>
                    <a:lnTo>
                      <a:pt x="152" y="1418"/>
                    </a:lnTo>
                    <a:lnTo>
                      <a:pt x="138" y="1414"/>
                    </a:lnTo>
                    <a:lnTo>
                      <a:pt x="126" y="1410"/>
                    </a:lnTo>
                    <a:lnTo>
                      <a:pt x="115" y="1406"/>
                    </a:lnTo>
                    <a:lnTo>
                      <a:pt x="105" y="1402"/>
                    </a:lnTo>
                    <a:lnTo>
                      <a:pt x="97" y="1398"/>
                    </a:lnTo>
                    <a:lnTo>
                      <a:pt x="92" y="1394"/>
                    </a:lnTo>
                    <a:lnTo>
                      <a:pt x="86" y="1389"/>
                    </a:lnTo>
                    <a:lnTo>
                      <a:pt x="74" y="1377"/>
                    </a:lnTo>
                    <a:lnTo>
                      <a:pt x="63" y="1366"/>
                    </a:lnTo>
                    <a:lnTo>
                      <a:pt x="53" y="1356"/>
                    </a:lnTo>
                    <a:lnTo>
                      <a:pt x="45" y="1345"/>
                    </a:lnTo>
                    <a:lnTo>
                      <a:pt x="38" y="1334"/>
                    </a:lnTo>
                    <a:lnTo>
                      <a:pt x="31" y="1321"/>
                    </a:lnTo>
                    <a:lnTo>
                      <a:pt x="24" y="1304"/>
                    </a:lnTo>
                    <a:lnTo>
                      <a:pt x="17" y="1285"/>
                    </a:lnTo>
                    <a:lnTo>
                      <a:pt x="0" y="1152"/>
                    </a:lnTo>
                    <a:lnTo>
                      <a:pt x="1" y="971"/>
                    </a:lnTo>
                    <a:lnTo>
                      <a:pt x="9" y="799"/>
                    </a:lnTo>
                    <a:lnTo>
                      <a:pt x="17" y="692"/>
                    </a:lnTo>
                    <a:lnTo>
                      <a:pt x="23" y="662"/>
                    </a:lnTo>
                    <a:lnTo>
                      <a:pt x="33" y="630"/>
                    </a:lnTo>
                    <a:lnTo>
                      <a:pt x="48" y="597"/>
                    </a:lnTo>
                    <a:lnTo>
                      <a:pt x="64" y="561"/>
                    </a:lnTo>
                    <a:lnTo>
                      <a:pt x="85" y="526"/>
                    </a:lnTo>
                    <a:lnTo>
                      <a:pt x="105" y="487"/>
                    </a:lnTo>
                    <a:lnTo>
                      <a:pt x="127" y="447"/>
                    </a:lnTo>
                    <a:lnTo>
                      <a:pt x="148" y="406"/>
                    </a:lnTo>
                    <a:lnTo>
                      <a:pt x="165" y="359"/>
                    </a:lnTo>
                    <a:lnTo>
                      <a:pt x="177" y="304"/>
                    </a:lnTo>
                    <a:lnTo>
                      <a:pt x="184" y="246"/>
                    </a:lnTo>
                    <a:lnTo>
                      <a:pt x="187" y="187"/>
                    </a:lnTo>
                    <a:lnTo>
                      <a:pt x="187" y="129"/>
                    </a:lnTo>
                    <a:lnTo>
                      <a:pt x="182" y="77"/>
                    </a:lnTo>
                    <a:lnTo>
                      <a:pt x="178" y="35"/>
                    </a:lnTo>
                    <a:lnTo>
                      <a:pt x="171" y="2"/>
                    </a:lnTo>
                    <a:lnTo>
                      <a:pt x="187" y="7"/>
                    </a:lnTo>
                    <a:lnTo>
                      <a:pt x="204" y="13"/>
                    </a:lnTo>
                    <a:lnTo>
                      <a:pt x="222" y="15"/>
                    </a:lnTo>
                    <a:lnTo>
                      <a:pt x="243" y="18"/>
                    </a:lnTo>
                    <a:lnTo>
                      <a:pt x="264" y="21"/>
                    </a:lnTo>
                    <a:lnTo>
                      <a:pt x="287" y="22"/>
                    </a:lnTo>
                    <a:lnTo>
                      <a:pt x="310" y="24"/>
                    </a:lnTo>
                    <a:lnTo>
                      <a:pt x="336" y="24"/>
                    </a:lnTo>
                    <a:lnTo>
                      <a:pt x="360" y="24"/>
                    </a:lnTo>
                    <a:lnTo>
                      <a:pt x="383" y="22"/>
                    </a:lnTo>
                    <a:lnTo>
                      <a:pt x="406" y="21"/>
                    </a:lnTo>
                    <a:lnTo>
                      <a:pt x="427" y="18"/>
                    </a:lnTo>
                    <a:lnTo>
                      <a:pt x="448" y="15"/>
                    </a:lnTo>
                    <a:lnTo>
                      <a:pt x="466" y="11"/>
                    </a:lnTo>
                    <a:lnTo>
                      <a:pt x="482" y="6"/>
                    </a:lnTo>
                    <a:lnTo>
                      <a:pt x="497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0" name="Freeform 91"/>
              <p:cNvSpPr>
                <a:spLocks/>
              </p:cNvSpPr>
              <p:nvPr/>
            </p:nvSpPr>
            <p:spPr bwMode="auto">
              <a:xfrm>
                <a:off x="1585" y="805"/>
                <a:ext cx="29" cy="206"/>
              </a:xfrm>
              <a:custGeom>
                <a:avLst/>
                <a:gdLst>
                  <a:gd name="T0" fmla="*/ 1 w 58"/>
                  <a:gd name="T1" fmla="*/ 1 h 411"/>
                  <a:gd name="T2" fmla="*/ 1 w 58"/>
                  <a:gd name="T3" fmla="*/ 1 h 411"/>
                  <a:gd name="T4" fmla="*/ 1 w 58"/>
                  <a:gd name="T5" fmla="*/ 1 h 411"/>
                  <a:gd name="T6" fmla="*/ 1 w 58"/>
                  <a:gd name="T7" fmla="*/ 1 h 411"/>
                  <a:gd name="T8" fmla="*/ 1 w 58"/>
                  <a:gd name="T9" fmla="*/ 1 h 411"/>
                  <a:gd name="T10" fmla="*/ 1 w 58"/>
                  <a:gd name="T11" fmla="*/ 1 h 411"/>
                  <a:gd name="T12" fmla="*/ 1 w 58"/>
                  <a:gd name="T13" fmla="*/ 1 h 411"/>
                  <a:gd name="T14" fmla="*/ 1 w 58"/>
                  <a:gd name="T15" fmla="*/ 1 h 411"/>
                  <a:gd name="T16" fmla="*/ 1 w 58"/>
                  <a:gd name="T17" fmla="*/ 1 h 411"/>
                  <a:gd name="T18" fmla="*/ 1 w 58"/>
                  <a:gd name="T19" fmla="*/ 1 h 411"/>
                  <a:gd name="T20" fmla="*/ 1 w 58"/>
                  <a:gd name="T21" fmla="*/ 0 h 411"/>
                  <a:gd name="T22" fmla="*/ 1 w 58"/>
                  <a:gd name="T23" fmla="*/ 1 h 411"/>
                  <a:gd name="T24" fmla="*/ 1 w 58"/>
                  <a:gd name="T25" fmla="*/ 1 h 411"/>
                  <a:gd name="T26" fmla="*/ 0 w 58"/>
                  <a:gd name="T27" fmla="*/ 1 h 411"/>
                  <a:gd name="T28" fmla="*/ 0 w 58"/>
                  <a:gd name="T29" fmla="*/ 1 h 411"/>
                  <a:gd name="T30" fmla="*/ 1 w 58"/>
                  <a:gd name="T31" fmla="*/ 1 h 411"/>
                  <a:gd name="T32" fmla="*/ 1 w 58"/>
                  <a:gd name="T33" fmla="*/ 1 h 411"/>
                  <a:gd name="T34" fmla="*/ 1 w 58"/>
                  <a:gd name="T35" fmla="*/ 1 h 411"/>
                  <a:gd name="T36" fmla="*/ 1 w 58"/>
                  <a:gd name="T37" fmla="*/ 1 h 411"/>
                  <a:gd name="T38" fmla="*/ 1 w 58"/>
                  <a:gd name="T39" fmla="*/ 1 h 411"/>
                  <a:gd name="T40" fmla="*/ 1 w 58"/>
                  <a:gd name="T41" fmla="*/ 1 h 41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8"/>
                  <a:gd name="T64" fmla="*/ 0 h 411"/>
                  <a:gd name="T65" fmla="*/ 58 w 58"/>
                  <a:gd name="T66" fmla="*/ 411 h 41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8" h="411">
                    <a:moveTo>
                      <a:pt x="58" y="403"/>
                    </a:moveTo>
                    <a:lnTo>
                      <a:pt x="58" y="403"/>
                    </a:lnTo>
                    <a:lnTo>
                      <a:pt x="40" y="359"/>
                    </a:lnTo>
                    <a:lnTo>
                      <a:pt x="27" y="304"/>
                    </a:lnTo>
                    <a:lnTo>
                      <a:pt x="20" y="247"/>
                    </a:lnTo>
                    <a:lnTo>
                      <a:pt x="19" y="187"/>
                    </a:lnTo>
                    <a:lnTo>
                      <a:pt x="19" y="130"/>
                    </a:lnTo>
                    <a:lnTo>
                      <a:pt x="20" y="78"/>
                    </a:lnTo>
                    <a:lnTo>
                      <a:pt x="25" y="34"/>
                    </a:lnTo>
                    <a:lnTo>
                      <a:pt x="31" y="3"/>
                    </a:lnTo>
                    <a:lnTo>
                      <a:pt x="15" y="0"/>
                    </a:lnTo>
                    <a:lnTo>
                      <a:pt x="8" y="34"/>
                    </a:lnTo>
                    <a:lnTo>
                      <a:pt x="4" y="78"/>
                    </a:lnTo>
                    <a:lnTo>
                      <a:pt x="0" y="130"/>
                    </a:lnTo>
                    <a:lnTo>
                      <a:pt x="0" y="187"/>
                    </a:lnTo>
                    <a:lnTo>
                      <a:pt x="4" y="247"/>
                    </a:lnTo>
                    <a:lnTo>
                      <a:pt x="11" y="307"/>
                    </a:lnTo>
                    <a:lnTo>
                      <a:pt x="23" y="362"/>
                    </a:lnTo>
                    <a:lnTo>
                      <a:pt x="41" y="411"/>
                    </a:lnTo>
                    <a:lnTo>
                      <a:pt x="58" y="4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1" name="Freeform 92"/>
              <p:cNvSpPr>
                <a:spLocks/>
              </p:cNvSpPr>
              <p:nvPr/>
            </p:nvSpPr>
            <p:spPr bwMode="auto">
              <a:xfrm>
                <a:off x="1606" y="1006"/>
                <a:ext cx="74" cy="146"/>
              </a:xfrm>
              <a:custGeom>
                <a:avLst/>
                <a:gdLst>
                  <a:gd name="T0" fmla="*/ 1 w 147"/>
                  <a:gd name="T1" fmla="*/ 1 h 290"/>
                  <a:gd name="T2" fmla="*/ 1 w 147"/>
                  <a:gd name="T3" fmla="*/ 1 h 290"/>
                  <a:gd name="T4" fmla="*/ 1 w 147"/>
                  <a:gd name="T5" fmla="*/ 1 h 290"/>
                  <a:gd name="T6" fmla="*/ 1 w 147"/>
                  <a:gd name="T7" fmla="*/ 1 h 290"/>
                  <a:gd name="T8" fmla="*/ 1 w 147"/>
                  <a:gd name="T9" fmla="*/ 1 h 290"/>
                  <a:gd name="T10" fmla="*/ 1 w 147"/>
                  <a:gd name="T11" fmla="*/ 1 h 290"/>
                  <a:gd name="T12" fmla="*/ 1 w 147"/>
                  <a:gd name="T13" fmla="*/ 1 h 290"/>
                  <a:gd name="T14" fmla="*/ 1 w 147"/>
                  <a:gd name="T15" fmla="*/ 1 h 290"/>
                  <a:gd name="T16" fmla="*/ 1 w 147"/>
                  <a:gd name="T17" fmla="*/ 1 h 290"/>
                  <a:gd name="T18" fmla="*/ 1 w 147"/>
                  <a:gd name="T19" fmla="*/ 0 h 290"/>
                  <a:gd name="T20" fmla="*/ 0 w 147"/>
                  <a:gd name="T21" fmla="*/ 1 h 290"/>
                  <a:gd name="T22" fmla="*/ 1 w 147"/>
                  <a:gd name="T23" fmla="*/ 1 h 290"/>
                  <a:gd name="T24" fmla="*/ 1 w 147"/>
                  <a:gd name="T25" fmla="*/ 1 h 290"/>
                  <a:gd name="T26" fmla="*/ 1 w 147"/>
                  <a:gd name="T27" fmla="*/ 1 h 290"/>
                  <a:gd name="T28" fmla="*/ 1 w 147"/>
                  <a:gd name="T29" fmla="*/ 1 h 290"/>
                  <a:gd name="T30" fmla="*/ 1 w 147"/>
                  <a:gd name="T31" fmla="*/ 1 h 290"/>
                  <a:gd name="T32" fmla="*/ 1 w 147"/>
                  <a:gd name="T33" fmla="*/ 1 h 290"/>
                  <a:gd name="T34" fmla="*/ 1 w 147"/>
                  <a:gd name="T35" fmla="*/ 1 h 290"/>
                  <a:gd name="T36" fmla="*/ 1 w 147"/>
                  <a:gd name="T37" fmla="*/ 1 h 290"/>
                  <a:gd name="T38" fmla="*/ 1 w 147"/>
                  <a:gd name="T39" fmla="*/ 1 h 290"/>
                  <a:gd name="T40" fmla="*/ 1 w 147"/>
                  <a:gd name="T41" fmla="*/ 1 h 29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7"/>
                  <a:gd name="T64" fmla="*/ 0 h 290"/>
                  <a:gd name="T65" fmla="*/ 147 w 147"/>
                  <a:gd name="T66" fmla="*/ 290 h 29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7" h="290">
                    <a:moveTo>
                      <a:pt x="147" y="290"/>
                    </a:moveTo>
                    <a:lnTo>
                      <a:pt x="147" y="290"/>
                    </a:lnTo>
                    <a:lnTo>
                      <a:pt x="142" y="258"/>
                    </a:lnTo>
                    <a:lnTo>
                      <a:pt x="131" y="225"/>
                    </a:lnTo>
                    <a:lnTo>
                      <a:pt x="117" y="192"/>
                    </a:lnTo>
                    <a:lnTo>
                      <a:pt x="99" y="155"/>
                    </a:lnTo>
                    <a:lnTo>
                      <a:pt x="80" y="120"/>
                    </a:lnTo>
                    <a:lnTo>
                      <a:pt x="58" y="81"/>
                    </a:lnTo>
                    <a:lnTo>
                      <a:pt x="37" y="41"/>
                    </a:lnTo>
                    <a:lnTo>
                      <a:pt x="17" y="0"/>
                    </a:lnTo>
                    <a:lnTo>
                      <a:pt x="0" y="8"/>
                    </a:lnTo>
                    <a:lnTo>
                      <a:pt x="21" y="49"/>
                    </a:lnTo>
                    <a:lnTo>
                      <a:pt x="41" y="89"/>
                    </a:lnTo>
                    <a:lnTo>
                      <a:pt x="63" y="128"/>
                    </a:lnTo>
                    <a:lnTo>
                      <a:pt x="83" y="164"/>
                    </a:lnTo>
                    <a:lnTo>
                      <a:pt x="100" y="198"/>
                    </a:lnTo>
                    <a:lnTo>
                      <a:pt x="114" y="231"/>
                    </a:lnTo>
                    <a:lnTo>
                      <a:pt x="125" y="261"/>
                    </a:lnTo>
                    <a:lnTo>
                      <a:pt x="131" y="290"/>
                    </a:lnTo>
                    <a:lnTo>
                      <a:pt x="147" y="29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2" name="Freeform 93"/>
              <p:cNvSpPr>
                <a:spLocks/>
              </p:cNvSpPr>
              <p:nvPr/>
            </p:nvSpPr>
            <p:spPr bwMode="auto">
              <a:xfrm>
                <a:off x="1671" y="1152"/>
                <a:ext cx="17" cy="297"/>
              </a:xfrm>
              <a:custGeom>
                <a:avLst/>
                <a:gdLst>
                  <a:gd name="T0" fmla="*/ 1 w 33"/>
                  <a:gd name="T1" fmla="*/ 1 h 596"/>
                  <a:gd name="T2" fmla="*/ 1 w 33"/>
                  <a:gd name="T3" fmla="*/ 1 h 596"/>
                  <a:gd name="T4" fmla="*/ 1 w 33"/>
                  <a:gd name="T5" fmla="*/ 0 h 596"/>
                  <a:gd name="T6" fmla="*/ 1 w 33"/>
                  <a:gd name="T7" fmla="*/ 0 h 596"/>
                  <a:gd name="T8" fmla="*/ 1 w 33"/>
                  <a:gd name="T9" fmla="*/ 0 h 596"/>
                  <a:gd name="T10" fmla="*/ 1 w 33"/>
                  <a:gd name="T11" fmla="*/ 0 h 596"/>
                  <a:gd name="T12" fmla="*/ 0 w 33"/>
                  <a:gd name="T13" fmla="*/ 0 h 596"/>
                  <a:gd name="T14" fmla="*/ 1 w 33"/>
                  <a:gd name="T15" fmla="*/ 0 h 596"/>
                  <a:gd name="T16" fmla="*/ 1 w 33"/>
                  <a:gd name="T17" fmla="*/ 0 h 596"/>
                  <a:gd name="T18" fmla="*/ 1 w 33"/>
                  <a:gd name="T19" fmla="*/ 0 h 596"/>
                  <a:gd name="T20" fmla="*/ 0 w 33"/>
                  <a:gd name="T21" fmla="*/ 1 h 596"/>
                  <a:gd name="T22" fmla="*/ 0 w 33"/>
                  <a:gd name="T23" fmla="*/ 1 h 596"/>
                  <a:gd name="T24" fmla="*/ 1 w 33"/>
                  <a:gd name="T25" fmla="*/ 1 h 5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3"/>
                  <a:gd name="T40" fmla="*/ 0 h 596"/>
                  <a:gd name="T41" fmla="*/ 33 w 33"/>
                  <a:gd name="T42" fmla="*/ 596 h 5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3" h="596">
                    <a:moveTo>
                      <a:pt x="16" y="596"/>
                    </a:moveTo>
                    <a:lnTo>
                      <a:pt x="16" y="596"/>
                    </a:lnTo>
                    <a:lnTo>
                      <a:pt x="33" y="460"/>
                    </a:lnTo>
                    <a:lnTo>
                      <a:pt x="33" y="279"/>
                    </a:lnTo>
                    <a:lnTo>
                      <a:pt x="24" y="107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8" y="107"/>
                    </a:lnTo>
                    <a:lnTo>
                      <a:pt x="16" y="279"/>
                    </a:lnTo>
                    <a:lnTo>
                      <a:pt x="16" y="460"/>
                    </a:lnTo>
                    <a:lnTo>
                      <a:pt x="0" y="590"/>
                    </a:lnTo>
                    <a:lnTo>
                      <a:pt x="16" y="59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3" name="Freeform 94"/>
              <p:cNvSpPr>
                <a:spLocks/>
              </p:cNvSpPr>
              <p:nvPr/>
            </p:nvSpPr>
            <p:spPr bwMode="auto">
              <a:xfrm>
                <a:off x="1637" y="1447"/>
                <a:ext cx="43" cy="59"/>
              </a:xfrm>
              <a:custGeom>
                <a:avLst/>
                <a:gdLst>
                  <a:gd name="T0" fmla="*/ 1 w 85"/>
                  <a:gd name="T1" fmla="*/ 0 h 120"/>
                  <a:gd name="T2" fmla="*/ 1 w 85"/>
                  <a:gd name="T3" fmla="*/ 0 h 120"/>
                  <a:gd name="T4" fmla="*/ 1 w 85"/>
                  <a:gd name="T5" fmla="*/ 0 h 120"/>
                  <a:gd name="T6" fmla="*/ 1 w 85"/>
                  <a:gd name="T7" fmla="*/ 0 h 120"/>
                  <a:gd name="T8" fmla="*/ 1 w 85"/>
                  <a:gd name="T9" fmla="*/ 0 h 120"/>
                  <a:gd name="T10" fmla="*/ 1 w 85"/>
                  <a:gd name="T11" fmla="*/ 0 h 120"/>
                  <a:gd name="T12" fmla="*/ 1 w 85"/>
                  <a:gd name="T13" fmla="*/ 0 h 120"/>
                  <a:gd name="T14" fmla="*/ 1 w 85"/>
                  <a:gd name="T15" fmla="*/ 0 h 120"/>
                  <a:gd name="T16" fmla="*/ 1 w 85"/>
                  <a:gd name="T17" fmla="*/ 0 h 120"/>
                  <a:gd name="T18" fmla="*/ 1 w 85"/>
                  <a:gd name="T19" fmla="*/ 0 h 120"/>
                  <a:gd name="T20" fmla="*/ 1 w 85"/>
                  <a:gd name="T21" fmla="*/ 0 h 120"/>
                  <a:gd name="T22" fmla="*/ 1 w 85"/>
                  <a:gd name="T23" fmla="*/ 0 h 120"/>
                  <a:gd name="T24" fmla="*/ 1 w 85"/>
                  <a:gd name="T25" fmla="*/ 0 h 120"/>
                  <a:gd name="T26" fmla="*/ 1 w 85"/>
                  <a:gd name="T27" fmla="*/ 0 h 120"/>
                  <a:gd name="T28" fmla="*/ 1 w 85"/>
                  <a:gd name="T29" fmla="*/ 0 h 120"/>
                  <a:gd name="T30" fmla="*/ 1 w 85"/>
                  <a:gd name="T31" fmla="*/ 0 h 120"/>
                  <a:gd name="T32" fmla="*/ 1 w 85"/>
                  <a:gd name="T33" fmla="*/ 0 h 120"/>
                  <a:gd name="T34" fmla="*/ 1 w 85"/>
                  <a:gd name="T35" fmla="*/ 0 h 120"/>
                  <a:gd name="T36" fmla="*/ 0 w 85"/>
                  <a:gd name="T37" fmla="*/ 0 h 120"/>
                  <a:gd name="T38" fmla="*/ 0 w 85"/>
                  <a:gd name="T39" fmla="*/ 0 h 120"/>
                  <a:gd name="T40" fmla="*/ 1 w 85"/>
                  <a:gd name="T41" fmla="*/ 0 h 12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5"/>
                  <a:gd name="T64" fmla="*/ 0 h 120"/>
                  <a:gd name="T65" fmla="*/ 85 w 85"/>
                  <a:gd name="T66" fmla="*/ 120 h 12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5" h="120">
                    <a:moveTo>
                      <a:pt x="11" y="120"/>
                    </a:moveTo>
                    <a:lnTo>
                      <a:pt x="11" y="120"/>
                    </a:lnTo>
                    <a:lnTo>
                      <a:pt x="23" y="109"/>
                    </a:lnTo>
                    <a:lnTo>
                      <a:pt x="34" y="98"/>
                    </a:lnTo>
                    <a:lnTo>
                      <a:pt x="45" y="87"/>
                    </a:lnTo>
                    <a:lnTo>
                      <a:pt x="55" y="73"/>
                    </a:lnTo>
                    <a:lnTo>
                      <a:pt x="63" y="59"/>
                    </a:lnTo>
                    <a:lnTo>
                      <a:pt x="71" y="44"/>
                    </a:lnTo>
                    <a:lnTo>
                      <a:pt x="78" y="26"/>
                    </a:lnTo>
                    <a:lnTo>
                      <a:pt x="85" y="6"/>
                    </a:lnTo>
                    <a:lnTo>
                      <a:pt x="69" y="0"/>
                    </a:lnTo>
                    <a:lnTo>
                      <a:pt x="62" y="21"/>
                    </a:lnTo>
                    <a:lnTo>
                      <a:pt x="55" y="36"/>
                    </a:lnTo>
                    <a:lnTo>
                      <a:pt x="47" y="51"/>
                    </a:lnTo>
                    <a:lnTo>
                      <a:pt x="41" y="65"/>
                    </a:lnTo>
                    <a:lnTo>
                      <a:pt x="32" y="76"/>
                    </a:lnTo>
                    <a:lnTo>
                      <a:pt x="23" y="87"/>
                    </a:lnTo>
                    <a:lnTo>
                      <a:pt x="12" y="95"/>
                    </a:lnTo>
                    <a:lnTo>
                      <a:pt x="0" y="106"/>
                    </a:lnTo>
                    <a:lnTo>
                      <a:pt x="11" y="1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4" name="Freeform 95"/>
              <p:cNvSpPr>
                <a:spLocks/>
              </p:cNvSpPr>
              <p:nvPr/>
            </p:nvSpPr>
            <p:spPr bwMode="auto">
              <a:xfrm>
                <a:off x="1517" y="1500"/>
                <a:ext cx="125" cy="30"/>
              </a:xfrm>
              <a:custGeom>
                <a:avLst/>
                <a:gdLst>
                  <a:gd name="T0" fmla="*/ 0 w 252"/>
                  <a:gd name="T1" fmla="*/ 0 h 61"/>
                  <a:gd name="T2" fmla="*/ 0 w 252"/>
                  <a:gd name="T3" fmla="*/ 0 h 61"/>
                  <a:gd name="T4" fmla="*/ 0 w 252"/>
                  <a:gd name="T5" fmla="*/ 0 h 61"/>
                  <a:gd name="T6" fmla="*/ 0 w 252"/>
                  <a:gd name="T7" fmla="*/ 0 h 61"/>
                  <a:gd name="T8" fmla="*/ 0 w 252"/>
                  <a:gd name="T9" fmla="*/ 0 h 61"/>
                  <a:gd name="T10" fmla="*/ 0 w 252"/>
                  <a:gd name="T11" fmla="*/ 0 h 61"/>
                  <a:gd name="T12" fmla="*/ 0 w 252"/>
                  <a:gd name="T13" fmla="*/ 0 h 61"/>
                  <a:gd name="T14" fmla="*/ 0 w 252"/>
                  <a:gd name="T15" fmla="*/ 0 h 61"/>
                  <a:gd name="T16" fmla="*/ 0 w 252"/>
                  <a:gd name="T17" fmla="*/ 0 h 61"/>
                  <a:gd name="T18" fmla="*/ 0 w 252"/>
                  <a:gd name="T19" fmla="*/ 0 h 61"/>
                  <a:gd name="T20" fmla="*/ 0 w 252"/>
                  <a:gd name="T21" fmla="*/ 0 h 61"/>
                  <a:gd name="T22" fmla="*/ 0 w 252"/>
                  <a:gd name="T23" fmla="*/ 0 h 61"/>
                  <a:gd name="T24" fmla="*/ 0 w 252"/>
                  <a:gd name="T25" fmla="*/ 0 h 61"/>
                  <a:gd name="T26" fmla="*/ 0 w 252"/>
                  <a:gd name="T27" fmla="*/ 0 h 61"/>
                  <a:gd name="T28" fmla="*/ 0 w 252"/>
                  <a:gd name="T29" fmla="*/ 0 h 61"/>
                  <a:gd name="T30" fmla="*/ 0 w 252"/>
                  <a:gd name="T31" fmla="*/ 0 h 61"/>
                  <a:gd name="T32" fmla="*/ 0 w 252"/>
                  <a:gd name="T33" fmla="*/ 0 h 61"/>
                  <a:gd name="T34" fmla="*/ 0 w 252"/>
                  <a:gd name="T35" fmla="*/ 0 h 61"/>
                  <a:gd name="T36" fmla="*/ 0 w 252"/>
                  <a:gd name="T37" fmla="*/ 0 h 61"/>
                  <a:gd name="T38" fmla="*/ 0 w 252"/>
                  <a:gd name="T39" fmla="*/ 0 h 61"/>
                  <a:gd name="T40" fmla="*/ 0 w 252"/>
                  <a:gd name="T41" fmla="*/ 0 h 61"/>
                  <a:gd name="T42" fmla="*/ 0 w 252"/>
                  <a:gd name="T43" fmla="*/ 0 h 61"/>
                  <a:gd name="T44" fmla="*/ 0 w 252"/>
                  <a:gd name="T45" fmla="*/ 0 h 61"/>
                  <a:gd name="T46" fmla="*/ 0 w 252"/>
                  <a:gd name="T47" fmla="*/ 0 h 61"/>
                  <a:gd name="T48" fmla="*/ 0 w 252"/>
                  <a:gd name="T49" fmla="*/ 0 h 61"/>
                  <a:gd name="T50" fmla="*/ 0 w 252"/>
                  <a:gd name="T51" fmla="*/ 0 h 61"/>
                  <a:gd name="T52" fmla="*/ 0 w 252"/>
                  <a:gd name="T53" fmla="*/ 0 h 61"/>
                  <a:gd name="T54" fmla="*/ 0 w 252"/>
                  <a:gd name="T55" fmla="*/ 0 h 61"/>
                  <a:gd name="T56" fmla="*/ 0 w 252"/>
                  <a:gd name="T57" fmla="*/ 0 h 61"/>
                  <a:gd name="T58" fmla="*/ 0 w 252"/>
                  <a:gd name="T59" fmla="*/ 0 h 61"/>
                  <a:gd name="T60" fmla="*/ 0 w 252"/>
                  <a:gd name="T61" fmla="*/ 0 h 61"/>
                  <a:gd name="T62" fmla="*/ 0 w 252"/>
                  <a:gd name="T63" fmla="*/ 0 h 61"/>
                  <a:gd name="T64" fmla="*/ 0 w 252"/>
                  <a:gd name="T65" fmla="*/ 0 h 61"/>
                  <a:gd name="T66" fmla="*/ 0 w 252"/>
                  <a:gd name="T67" fmla="*/ 0 h 61"/>
                  <a:gd name="T68" fmla="*/ 0 w 252"/>
                  <a:gd name="T69" fmla="*/ 0 h 61"/>
                  <a:gd name="T70" fmla="*/ 0 w 252"/>
                  <a:gd name="T71" fmla="*/ 0 h 61"/>
                  <a:gd name="T72" fmla="*/ 0 w 252"/>
                  <a:gd name="T73" fmla="*/ 0 h 6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52"/>
                  <a:gd name="T112" fmla="*/ 0 h 61"/>
                  <a:gd name="T113" fmla="*/ 252 w 252"/>
                  <a:gd name="T114" fmla="*/ 61 h 6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52" h="61">
                    <a:moveTo>
                      <a:pt x="0" y="61"/>
                    </a:moveTo>
                    <a:lnTo>
                      <a:pt x="0" y="61"/>
                    </a:lnTo>
                    <a:lnTo>
                      <a:pt x="22" y="61"/>
                    </a:lnTo>
                    <a:lnTo>
                      <a:pt x="44" y="58"/>
                    </a:lnTo>
                    <a:lnTo>
                      <a:pt x="65" y="57"/>
                    </a:lnTo>
                    <a:lnTo>
                      <a:pt x="86" y="55"/>
                    </a:lnTo>
                    <a:lnTo>
                      <a:pt x="105" y="54"/>
                    </a:lnTo>
                    <a:lnTo>
                      <a:pt x="125" y="51"/>
                    </a:lnTo>
                    <a:lnTo>
                      <a:pt x="143" y="48"/>
                    </a:lnTo>
                    <a:lnTo>
                      <a:pt x="160" y="45"/>
                    </a:lnTo>
                    <a:lnTo>
                      <a:pt x="175" y="43"/>
                    </a:lnTo>
                    <a:lnTo>
                      <a:pt x="190" y="39"/>
                    </a:lnTo>
                    <a:lnTo>
                      <a:pt x="202" y="36"/>
                    </a:lnTo>
                    <a:lnTo>
                      <a:pt x="216" y="32"/>
                    </a:lnTo>
                    <a:lnTo>
                      <a:pt x="227" y="28"/>
                    </a:lnTo>
                    <a:lnTo>
                      <a:pt x="237" y="23"/>
                    </a:lnTo>
                    <a:lnTo>
                      <a:pt x="245" y="18"/>
                    </a:lnTo>
                    <a:lnTo>
                      <a:pt x="252" y="14"/>
                    </a:lnTo>
                    <a:lnTo>
                      <a:pt x="241" y="0"/>
                    </a:lnTo>
                    <a:lnTo>
                      <a:pt x="237" y="4"/>
                    </a:lnTo>
                    <a:lnTo>
                      <a:pt x="229" y="7"/>
                    </a:lnTo>
                    <a:lnTo>
                      <a:pt x="222" y="11"/>
                    </a:lnTo>
                    <a:lnTo>
                      <a:pt x="211" y="15"/>
                    </a:lnTo>
                    <a:lnTo>
                      <a:pt x="200" y="19"/>
                    </a:lnTo>
                    <a:lnTo>
                      <a:pt x="187" y="22"/>
                    </a:lnTo>
                    <a:lnTo>
                      <a:pt x="172" y="26"/>
                    </a:lnTo>
                    <a:lnTo>
                      <a:pt x="157" y="29"/>
                    </a:lnTo>
                    <a:lnTo>
                      <a:pt x="141" y="32"/>
                    </a:lnTo>
                    <a:lnTo>
                      <a:pt x="123" y="34"/>
                    </a:lnTo>
                    <a:lnTo>
                      <a:pt x="105" y="37"/>
                    </a:lnTo>
                    <a:lnTo>
                      <a:pt x="86" y="39"/>
                    </a:lnTo>
                    <a:lnTo>
                      <a:pt x="65" y="40"/>
                    </a:lnTo>
                    <a:lnTo>
                      <a:pt x="44" y="41"/>
                    </a:lnTo>
                    <a:lnTo>
                      <a:pt x="22" y="41"/>
                    </a:lnTo>
                    <a:lnTo>
                      <a:pt x="0" y="4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5" name="Freeform 96"/>
              <p:cNvSpPr>
                <a:spLocks/>
              </p:cNvSpPr>
              <p:nvPr/>
            </p:nvSpPr>
            <p:spPr bwMode="auto">
              <a:xfrm>
                <a:off x="1389" y="1497"/>
                <a:ext cx="128" cy="33"/>
              </a:xfrm>
              <a:custGeom>
                <a:avLst/>
                <a:gdLst>
                  <a:gd name="T0" fmla="*/ 0 w 255"/>
                  <a:gd name="T1" fmla="*/ 1 h 65"/>
                  <a:gd name="T2" fmla="*/ 0 w 255"/>
                  <a:gd name="T3" fmla="*/ 1 h 65"/>
                  <a:gd name="T4" fmla="*/ 1 w 255"/>
                  <a:gd name="T5" fmla="*/ 1 h 65"/>
                  <a:gd name="T6" fmla="*/ 1 w 255"/>
                  <a:gd name="T7" fmla="*/ 1 h 65"/>
                  <a:gd name="T8" fmla="*/ 1 w 255"/>
                  <a:gd name="T9" fmla="*/ 1 h 65"/>
                  <a:gd name="T10" fmla="*/ 1 w 255"/>
                  <a:gd name="T11" fmla="*/ 1 h 65"/>
                  <a:gd name="T12" fmla="*/ 1 w 255"/>
                  <a:gd name="T13" fmla="*/ 1 h 65"/>
                  <a:gd name="T14" fmla="*/ 1 w 255"/>
                  <a:gd name="T15" fmla="*/ 1 h 65"/>
                  <a:gd name="T16" fmla="*/ 1 w 255"/>
                  <a:gd name="T17" fmla="*/ 1 h 65"/>
                  <a:gd name="T18" fmla="*/ 1 w 255"/>
                  <a:gd name="T19" fmla="*/ 1 h 65"/>
                  <a:gd name="T20" fmla="*/ 1 w 255"/>
                  <a:gd name="T21" fmla="*/ 1 h 65"/>
                  <a:gd name="T22" fmla="*/ 1 w 255"/>
                  <a:gd name="T23" fmla="*/ 1 h 65"/>
                  <a:gd name="T24" fmla="*/ 1 w 255"/>
                  <a:gd name="T25" fmla="*/ 1 h 65"/>
                  <a:gd name="T26" fmla="*/ 1 w 255"/>
                  <a:gd name="T27" fmla="*/ 1 h 65"/>
                  <a:gd name="T28" fmla="*/ 1 w 255"/>
                  <a:gd name="T29" fmla="*/ 1 h 65"/>
                  <a:gd name="T30" fmla="*/ 1 w 255"/>
                  <a:gd name="T31" fmla="*/ 1 h 65"/>
                  <a:gd name="T32" fmla="*/ 1 w 255"/>
                  <a:gd name="T33" fmla="*/ 1 h 65"/>
                  <a:gd name="T34" fmla="*/ 1 w 255"/>
                  <a:gd name="T35" fmla="*/ 1 h 65"/>
                  <a:gd name="T36" fmla="*/ 1 w 255"/>
                  <a:gd name="T37" fmla="*/ 1 h 65"/>
                  <a:gd name="T38" fmla="*/ 1 w 255"/>
                  <a:gd name="T39" fmla="*/ 1 h 65"/>
                  <a:gd name="T40" fmla="*/ 1 w 255"/>
                  <a:gd name="T41" fmla="*/ 1 h 65"/>
                  <a:gd name="T42" fmla="*/ 1 w 255"/>
                  <a:gd name="T43" fmla="*/ 1 h 65"/>
                  <a:gd name="T44" fmla="*/ 1 w 255"/>
                  <a:gd name="T45" fmla="*/ 1 h 65"/>
                  <a:gd name="T46" fmla="*/ 1 w 255"/>
                  <a:gd name="T47" fmla="*/ 1 h 65"/>
                  <a:gd name="T48" fmla="*/ 1 w 255"/>
                  <a:gd name="T49" fmla="*/ 1 h 65"/>
                  <a:gd name="T50" fmla="*/ 1 w 255"/>
                  <a:gd name="T51" fmla="*/ 1 h 65"/>
                  <a:gd name="T52" fmla="*/ 1 w 255"/>
                  <a:gd name="T53" fmla="*/ 1 h 65"/>
                  <a:gd name="T54" fmla="*/ 1 w 255"/>
                  <a:gd name="T55" fmla="*/ 1 h 65"/>
                  <a:gd name="T56" fmla="*/ 1 w 255"/>
                  <a:gd name="T57" fmla="*/ 1 h 65"/>
                  <a:gd name="T58" fmla="*/ 1 w 255"/>
                  <a:gd name="T59" fmla="*/ 1 h 65"/>
                  <a:gd name="T60" fmla="*/ 1 w 255"/>
                  <a:gd name="T61" fmla="*/ 1 h 65"/>
                  <a:gd name="T62" fmla="*/ 1 w 255"/>
                  <a:gd name="T63" fmla="*/ 1 h 65"/>
                  <a:gd name="T64" fmla="*/ 1 w 255"/>
                  <a:gd name="T65" fmla="*/ 1 h 65"/>
                  <a:gd name="T66" fmla="*/ 1 w 255"/>
                  <a:gd name="T67" fmla="*/ 1 h 65"/>
                  <a:gd name="T68" fmla="*/ 1 w 255"/>
                  <a:gd name="T69" fmla="*/ 0 h 65"/>
                  <a:gd name="T70" fmla="*/ 1 w 255"/>
                  <a:gd name="T71" fmla="*/ 0 h 65"/>
                  <a:gd name="T72" fmla="*/ 0 w 255"/>
                  <a:gd name="T73" fmla="*/ 1 h 65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255"/>
                  <a:gd name="T112" fmla="*/ 0 h 65"/>
                  <a:gd name="T113" fmla="*/ 255 w 255"/>
                  <a:gd name="T114" fmla="*/ 65 h 65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255" h="65">
                    <a:moveTo>
                      <a:pt x="0" y="11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2" y="21"/>
                    </a:lnTo>
                    <a:lnTo>
                      <a:pt x="22" y="26"/>
                    </a:lnTo>
                    <a:lnTo>
                      <a:pt x="31" y="30"/>
                    </a:lnTo>
                    <a:lnTo>
                      <a:pt x="42" y="34"/>
                    </a:lnTo>
                    <a:lnTo>
                      <a:pt x="55" y="38"/>
                    </a:lnTo>
                    <a:lnTo>
                      <a:pt x="70" y="43"/>
                    </a:lnTo>
                    <a:lnTo>
                      <a:pt x="85" y="47"/>
                    </a:lnTo>
                    <a:lnTo>
                      <a:pt x="101" y="51"/>
                    </a:lnTo>
                    <a:lnTo>
                      <a:pt x="119" y="54"/>
                    </a:lnTo>
                    <a:lnTo>
                      <a:pt x="140" y="56"/>
                    </a:lnTo>
                    <a:lnTo>
                      <a:pt x="161" y="59"/>
                    </a:lnTo>
                    <a:lnTo>
                      <a:pt x="183" y="61"/>
                    </a:lnTo>
                    <a:lnTo>
                      <a:pt x="206" y="62"/>
                    </a:lnTo>
                    <a:lnTo>
                      <a:pt x="229" y="65"/>
                    </a:lnTo>
                    <a:lnTo>
                      <a:pt x="255" y="65"/>
                    </a:lnTo>
                    <a:lnTo>
                      <a:pt x="255" y="45"/>
                    </a:lnTo>
                    <a:lnTo>
                      <a:pt x="229" y="45"/>
                    </a:lnTo>
                    <a:lnTo>
                      <a:pt x="206" y="45"/>
                    </a:lnTo>
                    <a:lnTo>
                      <a:pt x="183" y="44"/>
                    </a:lnTo>
                    <a:lnTo>
                      <a:pt x="161" y="43"/>
                    </a:lnTo>
                    <a:lnTo>
                      <a:pt x="140" y="40"/>
                    </a:lnTo>
                    <a:lnTo>
                      <a:pt x="122" y="37"/>
                    </a:lnTo>
                    <a:lnTo>
                      <a:pt x="104" y="34"/>
                    </a:lnTo>
                    <a:lnTo>
                      <a:pt x="88" y="30"/>
                    </a:lnTo>
                    <a:lnTo>
                      <a:pt x="73" y="26"/>
                    </a:lnTo>
                    <a:lnTo>
                      <a:pt x="60" y="22"/>
                    </a:lnTo>
                    <a:lnTo>
                      <a:pt x="48" y="18"/>
                    </a:lnTo>
                    <a:lnTo>
                      <a:pt x="37" y="14"/>
                    </a:lnTo>
                    <a:lnTo>
                      <a:pt x="27" y="10"/>
                    </a:lnTo>
                    <a:lnTo>
                      <a:pt x="20" y="7"/>
                    </a:lnTo>
                    <a:lnTo>
                      <a:pt x="16" y="3"/>
                    </a:lnTo>
                    <a:lnTo>
                      <a:pt x="11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6" name="Freeform 97"/>
              <p:cNvSpPr>
                <a:spLocks/>
              </p:cNvSpPr>
              <p:nvPr/>
            </p:nvSpPr>
            <p:spPr bwMode="auto">
              <a:xfrm>
                <a:off x="1353" y="1447"/>
                <a:ext cx="41" cy="56"/>
              </a:xfrm>
              <a:custGeom>
                <a:avLst/>
                <a:gdLst>
                  <a:gd name="T0" fmla="*/ 0 w 83"/>
                  <a:gd name="T1" fmla="*/ 0 h 113"/>
                  <a:gd name="T2" fmla="*/ 0 w 83"/>
                  <a:gd name="T3" fmla="*/ 0 h 113"/>
                  <a:gd name="T4" fmla="*/ 0 w 83"/>
                  <a:gd name="T5" fmla="*/ 0 h 113"/>
                  <a:gd name="T6" fmla="*/ 0 w 83"/>
                  <a:gd name="T7" fmla="*/ 0 h 113"/>
                  <a:gd name="T8" fmla="*/ 0 w 83"/>
                  <a:gd name="T9" fmla="*/ 0 h 113"/>
                  <a:gd name="T10" fmla="*/ 0 w 83"/>
                  <a:gd name="T11" fmla="*/ 0 h 113"/>
                  <a:gd name="T12" fmla="*/ 0 w 83"/>
                  <a:gd name="T13" fmla="*/ 0 h 113"/>
                  <a:gd name="T14" fmla="*/ 0 w 83"/>
                  <a:gd name="T15" fmla="*/ 0 h 113"/>
                  <a:gd name="T16" fmla="*/ 0 w 83"/>
                  <a:gd name="T17" fmla="*/ 0 h 113"/>
                  <a:gd name="T18" fmla="*/ 0 w 83"/>
                  <a:gd name="T19" fmla="*/ 0 h 113"/>
                  <a:gd name="T20" fmla="*/ 0 w 83"/>
                  <a:gd name="T21" fmla="*/ 0 h 113"/>
                  <a:gd name="T22" fmla="*/ 0 w 83"/>
                  <a:gd name="T23" fmla="*/ 0 h 113"/>
                  <a:gd name="T24" fmla="*/ 0 w 83"/>
                  <a:gd name="T25" fmla="*/ 0 h 113"/>
                  <a:gd name="T26" fmla="*/ 0 w 83"/>
                  <a:gd name="T27" fmla="*/ 0 h 113"/>
                  <a:gd name="T28" fmla="*/ 0 w 83"/>
                  <a:gd name="T29" fmla="*/ 0 h 113"/>
                  <a:gd name="T30" fmla="*/ 0 w 83"/>
                  <a:gd name="T31" fmla="*/ 0 h 113"/>
                  <a:gd name="T32" fmla="*/ 0 w 83"/>
                  <a:gd name="T33" fmla="*/ 0 h 113"/>
                  <a:gd name="T34" fmla="*/ 0 w 83"/>
                  <a:gd name="T35" fmla="*/ 0 h 113"/>
                  <a:gd name="T36" fmla="*/ 0 w 83"/>
                  <a:gd name="T37" fmla="*/ 0 h 113"/>
                  <a:gd name="T38" fmla="*/ 0 w 83"/>
                  <a:gd name="T39" fmla="*/ 0 h 113"/>
                  <a:gd name="T40" fmla="*/ 0 w 83"/>
                  <a:gd name="T41" fmla="*/ 0 h 11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83"/>
                  <a:gd name="T64" fmla="*/ 0 h 113"/>
                  <a:gd name="T65" fmla="*/ 83 w 83"/>
                  <a:gd name="T66" fmla="*/ 113 h 113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83" h="113">
                    <a:moveTo>
                      <a:pt x="0" y="6"/>
                    </a:moveTo>
                    <a:lnTo>
                      <a:pt x="0" y="6"/>
                    </a:lnTo>
                    <a:lnTo>
                      <a:pt x="7" y="25"/>
                    </a:lnTo>
                    <a:lnTo>
                      <a:pt x="14" y="41"/>
                    </a:lnTo>
                    <a:lnTo>
                      <a:pt x="21" y="57"/>
                    </a:lnTo>
                    <a:lnTo>
                      <a:pt x="29" y="68"/>
                    </a:lnTo>
                    <a:lnTo>
                      <a:pt x="37" y="80"/>
                    </a:lnTo>
                    <a:lnTo>
                      <a:pt x="48" y="90"/>
                    </a:lnTo>
                    <a:lnTo>
                      <a:pt x="59" y="101"/>
                    </a:lnTo>
                    <a:lnTo>
                      <a:pt x="72" y="113"/>
                    </a:lnTo>
                    <a:lnTo>
                      <a:pt x="83" y="102"/>
                    </a:lnTo>
                    <a:lnTo>
                      <a:pt x="70" y="90"/>
                    </a:lnTo>
                    <a:lnTo>
                      <a:pt x="59" y="79"/>
                    </a:lnTo>
                    <a:lnTo>
                      <a:pt x="51" y="69"/>
                    </a:lnTo>
                    <a:lnTo>
                      <a:pt x="43" y="59"/>
                    </a:lnTo>
                    <a:lnTo>
                      <a:pt x="37" y="48"/>
                    </a:lnTo>
                    <a:lnTo>
                      <a:pt x="30" y="36"/>
                    </a:lnTo>
                    <a:lnTo>
                      <a:pt x="24" y="19"/>
                    </a:lnTo>
                    <a:lnTo>
                      <a:pt x="17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7" name="Freeform 98"/>
              <p:cNvSpPr>
                <a:spLocks/>
              </p:cNvSpPr>
              <p:nvPr/>
            </p:nvSpPr>
            <p:spPr bwMode="auto">
              <a:xfrm>
                <a:off x="1344" y="1152"/>
                <a:ext cx="17" cy="297"/>
              </a:xfrm>
              <a:custGeom>
                <a:avLst/>
                <a:gdLst>
                  <a:gd name="T0" fmla="*/ 0 w 35"/>
                  <a:gd name="T1" fmla="*/ 0 h 596"/>
                  <a:gd name="T2" fmla="*/ 0 w 35"/>
                  <a:gd name="T3" fmla="*/ 0 h 596"/>
                  <a:gd name="T4" fmla="*/ 0 w 35"/>
                  <a:gd name="T5" fmla="*/ 0 h 596"/>
                  <a:gd name="T6" fmla="*/ 0 w 35"/>
                  <a:gd name="T7" fmla="*/ 0 h 596"/>
                  <a:gd name="T8" fmla="*/ 0 w 35"/>
                  <a:gd name="T9" fmla="*/ 0 h 596"/>
                  <a:gd name="T10" fmla="*/ 0 w 35"/>
                  <a:gd name="T11" fmla="*/ 1 h 596"/>
                  <a:gd name="T12" fmla="*/ 0 w 35"/>
                  <a:gd name="T13" fmla="*/ 1 h 596"/>
                  <a:gd name="T14" fmla="*/ 0 w 35"/>
                  <a:gd name="T15" fmla="*/ 0 h 596"/>
                  <a:gd name="T16" fmla="*/ 0 w 35"/>
                  <a:gd name="T17" fmla="*/ 0 h 596"/>
                  <a:gd name="T18" fmla="*/ 0 w 35"/>
                  <a:gd name="T19" fmla="*/ 0 h 596"/>
                  <a:gd name="T20" fmla="*/ 0 w 35"/>
                  <a:gd name="T21" fmla="*/ 0 h 596"/>
                  <a:gd name="T22" fmla="*/ 0 w 35"/>
                  <a:gd name="T23" fmla="*/ 0 h 596"/>
                  <a:gd name="T24" fmla="*/ 0 w 35"/>
                  <a:gd name="T25" fmla="*/ 0 h 5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5"/>
                  <a:gd name="T40" fmla="*/ 0 h 596"/>
                  <a:gd name="T41" fmla="*/ 35 w 35"/>
                  <a:gd name="T42" fmla="*/ 596 h 5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5" h="596">
                    <a:moveTo>
                      <a:pt x="18" y="0"/>
                    </a:moveTo>
                    <a:lnTo>
                      <a:pt x="18" y="0"/>
                    </a:lnTo>
                    <a:lnTo>
                      <a:pt x="10" y="107"/>
                    </a:lnTo>
                    <a:lnTo>
                      <a:pt x="2" y="279"/>
                    </a:lnTo>
                    <a:lnTo>
                      <a:pt x="0" y="460"/>
                    </a:lnTo>
                    <a:lnTo>
                      <a:pt x="18" y="596"/>
                    </a:lnTo>
                    <a:lnTo>
                      <a:pt x="35" y="590"/>
                    </a:lnTo>
                    <a:lnTo>
                      <a:pt x="17" y="460"/>
                    </a:lnTo>
                    <a:lnTo>
                      <a:pt x="18" y="279"/>
                    </a:lnTo>
                    <a:lnTo>
                      <a:pt x="26" y="107"/>
                    </a:lnTo>
                    <a:lnTo>
                      <a:pt x="35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8" name="Freeform 99"/>
              <p:cNvSpPr>
                <a:spLocks/>
              </p:cNvSpPr>
              <p:nvPr/>
            </p:nvSpPr>
            <p:spPr bwMode="auto">
              <a:xfrm>
                <a:off x="1353" y="1006"/>
                <a:ext cx="74" cy="146"/>
              </a:xfrm>
              <a:custGeom>
                <a:avLst/>
                <a:gdLst>
                  <a:gd name="T0" fmla="*/ 1 w 147"/>
                  <a:gd name="T1" fmla="*/ 1 h 290"/>
                  <a:gd name="T2" fmla="*/ 1 w 147"/>
                  <a:gd name="T3" fmla="*/ 0 h 290"/>
                  <a:gd name="T4" fmla="*/ 1 w 147"/>
                  <a:gd name="T5" fmla="*/ 1 h 290"/>
                  <a:gd name="T6" fmla="*/ 1 w 147"/>
                  <a:gd name="T7" fmla="*/ 1 h 290"/>
                  <a:gd name="T8" fmla="*/ 1 w 147"/>
                  <a:gd name="T9" fmla="*/ 1 h 290"/>
                  <a:gd name="T10" fmla="*/ 1 w 147"/>
                  <a:gd name="T11" fmla="*/ 1 h 290"/>
                  <a:gd name="T12" fmla="*/ 1 w 147"/>
                  <a:gd name="T13" fmla="*/ 1 h 290"/>
                  <a:gd name="T14" fmla="*/ 1 w 147"/>
                  <a:gd name="T15" fmla="*/ 1 h 290"/>
                  <a:gd name="T16" fmla="*/ 1 w 147"/>
                  <a:gd name="T17" fmla="*/ 1 h 290"/>
                  <a:gd name="T18" fmla="*/ 0 w 147"/>
                  <a:gd name="T19" fmla="*/ 1 h 290"/>
                  <a:gd name="T20" fmla="*/ 1 w 147"/>
                  <a:gd name="T21" fmla="*/ 1 h 290"/>
                  <a:gd name="T22" fmla="*/ 1 w 147"/>
                  <a:gd name="T23" fmla="*/ 1 h 290"/>
                  <a:gd name="T24" fmla="*/ 1 w 147"/>
                  <a:gd name="T25" fmla="*/ 1 h 290"/>
                  <a:gd name="T26" fmla="*/ 1 w 147"/>
                  <a:gd name="T27" fmla="*/ 1 h 290"/>
                  <a:gd name="T28" fmla="*/ 1 w 147"/>
                  <a:gd name="T29" fmla="*/ 1 h 290"/>
                  <a:gd name="T30" fmla="*/ 1 w 147"/>
                  <a:gd name="T31" fmla="*/ 1 h 290"/>
                  <a:gd name="T32" fmla="*/ 1 w 147"/>
                  <a:gd name="T33" fmla="*/ 1 h 290"/>
                  <a:gd name="T34" fmla="*/ 1 w 147"/>
                  <a:gd name="T35" fmla="*/ 1 h 290"/>
                  <a:gd name="T36" fmla="*/ 1 w 147"/>
                  <a:gd name="T37" fmla="*/ 1 h 290"/>
                  <a:gd name="T38" fmla="*/ 1 w 147"/>
                  <a:gd name="T39" fmla="*/ 1 h 290"/>
                  <a:gd name="T40" fmla="*/ 1 w 147"/>
                  <a:gd name="T41" fmla="*/ 1 h 29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47"/>
                  <a:gd name="T64" fmla="*/ 0 h 290"/>
                  <a:gd name="T65" fmla="*/ 147 w 147"/>
                  <a:gd name="T66" fmla="*/ 290 h 29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47" h="290">
                    <a:moveTo>
                      <a:pt x="131" y="1"/>
                    </a:moveTo>
                    <a:lnTo>
                      <a:pt x="131" y="0"/>
                    </a:lnTo>
                    <a:lnTo>
                      <a:pt x="110" y="41"/>
                    </a:lnTo>
                    <a:lnTo>
                      <a:pt x="88" y="81"/>
                    </a:lnTo>
                    <a:lnTo>
                      <a:pt x="68" y="120"/>
                    </a:lnTo>
                    <a:lnTo>
                      <a:pt x="47" y="155"/>
                    </a:lnTo>
                    <a:lnTo>
                      <a:pt x="30" y="192"/>
                    </a:lnTo>
                    <a:lnTo>
                      <a:pt x="15" y="225"/>
                    </a:lnTo>
                    <a:lnTo>
                      <a:pt x="6" y="258"/>
                    </a:lnTo>
                    <a:lnTo>
                      <a:pt x="0" y="290"/>
                    </a:lnTo>
                    <a:lnTo>
                      <a:pt x="17" y="290"/>
                    </a:lnTo>
                    <a:lnTo>
                      <a:pt x="22" y="261"/>
                    </a:lnTo>
                    <a:lnTo>
                      <a:pt x="32" y="231"/>
                    </a:lnTo>
                    <a:lnTo>
                      <a:pt x="47" y="198"/>
                    </a:lnTo>
                    <a:lnTo>
                      <a:pt x="63" y="164"/>
                    </a:lnTo>
                    <a:lnTo>
                      <a:pt x="84" y="128"/>
                    </a:lnTo>
                    <a:lnTo>
                      <a:pt x="105" y="89"/>
                    </a:lnTo>
                    <a:lnTo>
                      <a:pt x="127" y="49"/>
                    </a:lnTo>
                    <a:lnTo>
                      <a:pt x="147" y="8"/>
                    </a:lnTo>
                    <a:lnTo>
                      <a:pt x="147" y="7"/>
                    </a:lnTo>
                    <a:lnTo>
                      <a:pt x="131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59" name="Freeform 100"/>
              <p:cNvSpPr>
                <a:spLocks/>
              </p:cNvSpPr>
              <p:nvPr/>
            </p:nvSpPr>
            <p:spPr bwMode="auto">
              <a:xfrm>
                <a:off x="1418" y="802"/>
                <a:ext cx="29" cy="208"/>
              </a:xfrm>
              <a:custGeom>
                <a:avLst/>
                <a:gdLst>
                  <a:gd name="T0" fmla="*/ 1 w 56"/>
                  <a:gd name="T1" fmla="*/ 0 h 416"/>
                  <a:gd name="T2" fmla="*/ 1 w 56"/>
                  <a:gd name="T3" fmla="*/ 1 h 416"/>
                  <a:gd name="T4" fmla="*/ 1 w 56"/>
                  <a:gd name="T5" fmla="*/ 1 h 416"/>
                  <a:gd name="T6" fmla="*/ 1 w 56"/>
                  <a:gd name="T7" fmla="*/ 1 h 416"/>
                  <a:gd name="T8" fmla="*/ 1 w 56"/>
                  <a:gd name="T9" fmla="*/ 1 h 416"/>
                  <a:gd name="T10" fmla="*/ 1 w 56"/>
                  <a:gd name="T11" fmla="*/ 1 h 416"/>
                  <a:gd name="T12" fmla="*/ 1 w 56"/>
                  <a:gd name="T13" fmla="*/ 1 h 416"/>
                  <a:gd name="T14" fmla="*/ 1 w 56"/>
                  <a:gd name="T15" fmla="*/ 1 h 416"/>
                  <a:gd name="T16" fmla="*/ 1 w 56"/>
                  <a:gd name="T17" fmla="*/ 1 h 416"/>
                  <a:gd name="T18" fmla="*/ 0 w 56"/>
                  <a:gd name="T19" fmla="*/ 1 h 416"/>
                  <a:gd name="T20" fmla="*/ 1 w 56"/>
                  <a:gd name="T21" fmla="*/ 1 h 416"/>
                  <a:gd name="T22" fmla="*/ 1 w 56"/>
                  <a:gd name="T23" fmla="*/ 1 h 416"/>
                  <a:gd name="T24" fmla="*/ 1 w 56"/>
                  <a:gd name="T25" fmla="*/ 1 h 416"/>
                  <a:gd name="T26" fmla="*/ 1 w 56"/>
                  <a:gd name="T27" fmla="*/ 1 h 416"/>
                  <a:gd name="T28" fmla="*/ 1 w 56"/>
                  <a:gd name="T29" fmla="*/ 1 h 416"/>
                  <a:gd name="T30" fmla="*/ 1 w 56"/>
                  <a:gd name="T31" fmla="*/ 1 h 416"/>
                  <a:gd name="T32" fmla="*/ 1 w 56"/>
                  <a:gd name="T33" fmla="*/ 1 h 416"/>
                  <a:gd name="T34" fmla="*/ 1 w 56"/>
                  <a:gd name="T35" fmla="*/ 1 h 416"/>
                  <a:gd name="T36" fmla="*/ 1 w 56"/>
                  <a:gd name="T37" fmla="*/ 1 h 416"/>
                  <a:gd name="T38" fmla="*/ 1 w 56"/>
                  <a:gd name="T39" fmla="*/ 1 h 416"/>
                  <a:gd name="T40" fmla="*/ 1 w 56"/>
                  <a:gd name="T41" fmla="*/ 1 h 416"/>
                  <a:gd name="T42" fmla="*/ 1 w 56"/>
                  <a:gd name="T43" fmla="*/ 1 h 416"/>
                  <a:gd name="T44" fmla="*/ 1 w 56"/>
                  <a:gd name="T45" fmla="*/ 0 h 416"/>
                  <a:gd name="T46" fmla="*/ 1 w 56"/>
                  <a:gd name="T47" fmla="*/ 1 h 416"/>
                  <a:gd name="T48" fmla="*/ 1 w 56"/>
                  <a:gd name="T49" fmla="*/ 1 h 416"/>
                  <a:gd name="T50" fmla="*/ 1 w 56"/>
                  <a:gd name="T51" fmla="*/ 0 h 41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416"/>
                  <a:gd name="T80" fmla="*/ 56 w 56"/>
                  <a:gd name="T81" fmla="*/ 416 h 41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416">
                    <a:moveTo>
                      <a:pt x="34" y="0"/>
                    </a:moveTo>
                    <a:lnTo>
                      <a:pt x="23" y="10"/>
                    </a:lnTo>
                    <a:lnTo>
                      <a:pt x="30" y="42"/>
                    </a:lnTo>
                    <a:lnTo>
                      <a:pt x="34" y="84"/>
                    </a:lnTo>
                    <a:lnTo>
                      <a:pt x="38" y="136"/>
                    </a:lnTo>
                    <a:lnTo>
                      <a:pt x="37" y="194"/>
                    </a:lnTo>
                    <a:lnTo>
                      <a:pt x="36" y="253"/>
                    </a:lnTo>
                    <a:lnTo>
                      <a:pt x="29" y="310"/>
                    </a:lnTo>
                    <a:lnTo>
                      <a:pt x="16" y="365"/>
                    </a:lnTo>
                    <a:lnTo>
                      <a:pt x="0" y="410"/>
                    </a:lnTo>
                    <a:lnTo>
                      <a:pt x="16" y="416"/>
                    </a:lnTo>
                    <a:lnTo>
                      <a:pt x="33" y="368"/>
                    </a:lnTo>
                    <a:lnTo>
                      <a:pt x="45" y="313"/>
                    </a:lnTo>
                    <a:lnTo>
                      <a:pt x="52" y="253"/>
                    </a:lnTo>
                    <a:lnTo>
                      <a:pt x="56" y="194"/>
                    </a:lnTo>
                    <a:lnTo>
                      <a:pt x="55" y="136"/>
                    </a:lnTo>
                    <a:lnTo>
                      <a:pt x="51" y="84"/>
                    </a:lnTo>
                    <a:lnTo>
                      <a:pt x="47" y="42"/>
                    </a:lnTo>
                    <a:lnTo>
                      <a:pt x="40" y="7"/>
                    </a:lnTo>
                    <a:lnTo>
                      <a:pt x="29" y="17"/>
                    </a:lnTo>
                    <a:lnTo>
                      <a:pt x="40" y="7"/>
                    </a:lnTo>
                    <a:lnTo>
                      <a:pt x="37" y="2"/>
                    </a:lnTo>
                    <a:lnTo>
                      <a:pt x="30" y="0"/>
                    </a:lnTo>
                    <a:lnTo>
                      <a:pt x="25" y="3"/>
                    </a:lnTo>
                    <a:lnTo>
                      <a:pt x="23" y="10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0" name="Freeform 101"/>
              <p:cNvSpPr>
                <a:spLocks/>
              </p:cNvSpPr>
              <p:nvPr/>
            </p:nvSpPr>
            <p:spPr bwMode="auto">
              <a:xfrm>
                <a:off x="1433" y="802"/>
                <a:ext cx="84" cy="20"/>
              </a:xfrm>
              <a:custGeom>
                <a:avLst/>
                <a:gdLst>
                  <a:gd name="T0" fmla="*/ 1 w 167"/>
                  <a:gd name="T1" fmla="*/ 1 h 40"/>
                  <a:gd name="T2" fmla="*/ 1 w 167"/>
                  <a:gd name="T3" fmla="*/ 1 h 40"/>
                  <a:gd name="T4" fmla="*/ 1 w 167"/>
                  <a:gd name="T5" fmla="*/ 1 h 40"/>
                  <a:gd name="T6" fmla="*/ 1 w 167"/>
                  <a:gd name="T7" fmla="*/ 1 h 40"/>
                  <a:gd name="T8" fmla="*/ 1 w 167"/>
                  <a:gd name="T9" fmla="*/ 1 h 40"/>
                  <a:gd name="T10" fmla="*/ 1 w 167"/>
                  <a:gd name="T11" fmla="*/ 1 h 40"/>
                  <a:gd name="T12" fmla="*/ 1 w 167"/>
                  <a:gd name="T13" fmla="*/ 1 h 40"/>
                  <a:gd name="T14" fmla="*/ 1 w 167"/>
                  <a:gd name="T15" fmla="*/ 1 h 40"/>
                  <a:gd name="T16" fmla="*/ 1 w 167"/>
                  <a:gd name="T17" fmla="*/ 1 h 40"/>
                  <a:gd name="T18" fmla="*/ 1 w 167"/>
                  <a:gd name="T19" fmla="*/ 0 h 40"/>
                  <a:gd name="T20" fmla="*/ 0 w 167"/>
                  <a:gd name="T21" fmla="*/ 1 h 40"/>
                  <a:gd name="T22" fmla="*/ 1 w 167"/>
                  <a:gd name="T23" fmla="*/ 1 h 40"/>
                  <a:gd name="T24" fmla="*/ 1 w 167"/>
                  <a:gd name="T25" fmla="*/ 1 h 40"/>
                  <a:gd name="T26" fmla="*/ 1 w 167"/>
                  <a:gd name="T27" fmla="*/ 1 h 40"/>
                  <a:gd name="T28" fmla="*/ 1 w 167"/>
                  <a:gd name="T29" fmla="*/ 1 h 40"/>
                  <a:gd name="T30" fmla="*/ 1 w 167"/>
                  <a:gd name="T31" fmla="*/ 1 h 40"/>
                  <a:gd name="T32" fmla="*/ 1 w 167"/>
                  <a:gd name="T33" fmla="*/ 1 h 40"/>
                  <a:gd name="T34" fmla="*/ 1 w 167"/>
                  <a:gd name="T35" fmla="*/ 1 h 40"/>
                  <a:gd name="T36" fmla="*/ 1 w 167"/>
                  <a:gd name="T37" fmla="*/ 1 h 40"/>
                  <a:gd name="T38" fmla="*/ 1 w 167"/>
                  <a:gd name="T39" fmla="*/ 1 h 40"/>
                  <a:gd name="T40" fmla="*/ 1 w 167"/>
                  <a:gd name="T41" fmla="*/ 1 h 4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67"/>
                  <a:gd name="T64" fmla="*/ 0 h 40"/>
                  <a:gd name="T65" fmla="*/ 167 w 167"/>
                  <a:gd name="T66" fmla="*/ 40 h 4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67" h="40">
                    <a:moveTo>
                      <a:pt x="167" y="21"/>
                    </a:moveTo>
                    <a:lnTo>
                      <a:pt x="167" y="21"/>
                    </a:lnTo>
                    <a:lnTo>
                      <a:pt x="141" y="21"/>
                    </a:lnTo>
                    <a:lnTo>
                      <a:pt x="118" y="21"/>
                    </a:lnTo>
                    <a:lnTo>
                      <a:pt x="95" y="20"/>
                    </a:lnTo>
                    <a:lnTo>
                      <a:pt x="74" y="17"/>
                    </a:lnTo>
                    <a:lnTo>
                      <a:pt x="53" y="14"/>
                    </a:lnTo>
                    <a:lnTo>
                      <a:pt x="37" y="11"/>
                    </a:lnTo>
                    <a:lnTo>
                      <a:pt x="20" y="6"/>
                    </a:lnTo>
                    <a:lnTo>
                      <a:pt x="5" y="0"/>
                    </a:lnTo>
                    <a:lnTo>
                      <a:pt x="0" y="17"/>
                    </a:lnTo>
                    <a:lnTo>
                      <a:pt x="15" y="22"/>
                    </a:lnTo>
                    <a:lnTo>
                      <a:pt x="34" y="28"/>
                    </a:lnTo>
                    <a:lnTo>
                      <a:pt x="53" y="31"/>
                    </a:lnTo>
                    <a:lnTo>
                      <a:pt x="74" y="33"/>
                    </a:lnTo>
                    <a:lnTo>
                      <a:pt x="95" y="36"/>
                    </a:lnTo>
                    <a:lnTo>
                      <a:pt x="118" y="37"/>
                    </a:lnTo>
                    <a:lnTo>
                      <a:pt x="141" y="40"/>
                    </a:lnTo>
                    <a:lnTo>
                      <a:pt x="167" y="40"/>
                    </a:lnTo>
                    <a:lnTo>
                      <a:pt x="167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1" name="Freeform 102"/>
              <p:cNvSpPr>
                <a:spLocks/>
              </p:cNvSpPr>
              <p:nvPr/>
            </p:nvSpPr>
            <p:spPr bwMode="auto">
              <a:xfrm>
                <a:off x="1517" y="801"/>
                <a:ext cx="84" cy="21"/>
              </a:xfrm>
              <a:custGeom>
                <a:avLst/>
                <a:gdLst>
                  <a:gd name="T0" fmla="*/ 0 w 169"/>
                  <a:gd name="T1" fmla="*/ 1 h 41"/>
                  <a:gd name="T2" fmla="*/ 0 w 169"/>
                  <a:gd name="T3" fmla="*/ 0 h 41"/>
                  <a:gd name="T4" fmla="*/ 0 w 169"/>
                  <a:gd name="T5" fmla="*/ 1 h 41"/>
                  <a:gd name="T6" fmla="*/ 0 w 169"/>
                  <a:gd name="T7" fmla="*/ 1 h 41"/>
                  <a:gd name="T8" fmla="*/ 0 w 169"/>
                  <a:gd name="T9" fmla="*/ 1 h 41"/>
                  <a:gd name="T10" fmla="*/ 0 w 169"/>
                  <a:gd name="T11" fmla="*/ 1 h 41"/>
                  <a:gd name="T12" fmla="*/ 0 w 169"/>
                  <a:gd name="T13" fmla="*/ 1 h 41"/>
                  <a:gd name="T14" fmla="*/ 0 w 169"/>
                  <a:gd name="T15" fmla="*/ 1 h 41"/>
                  <a:gd name="T16" fmla="*/ 0 w 169"/>
                  <a:gd name="T17" fmla="*/ 1 h 41"/>
                  <a:gd name="T18" fmla="*/ 0 w 169"/>
                  <a:gd name="T19" fmla="*/ 1 h 41"/>
                  <a:gd name="T20" fmla="*/ 0 w 169"/>
                  <a:gd name="T21" fmla="*/ 1 h 41"/>
                  <a:gd name="T22" fmla="*/ 0 w 169"/>
                  <a:gd name="T23" fmla="*/ 1 h 41"/>
                  <a:gd name="T24" fmla="*/ 0 w 169"/>
                  <a:gd name="T25" fmla="*/ 1 h 41"/>
                  <a:gd name="T26" fmla="*/ 0 w 169"/>
                  <a:gd name="T27" fmla="*/ 1 h 41"/>
                  <a:gd name="T28" fmla="*/ 0 w 169"/>
                  <a:gd name="T29" fmla="*/ 1 h 41"/>
                  <a:gd name="T30" fmla="*/ 0 w 169"/>
                  <a:gd name="T31" fmla="*/ 1 h 41"/>
                  <a:gd name="T32" fmla="*/ 0 w 169"/>
                  <a:gd name="T33" fmla="*/ 1 h 41"/>
                  <a:gd name="T34" fmla="*/ 0 w 169"/>
                  <a:gd name="T35" fmla="*/ 1 h 41"/>
                  <a:gd name="T36" fmla="*/ 0 w 169"/>
                  <a:gd name="T37" fmla="*/ 1 h 41"/>
                  <a:gd name="T38" fmla="*/ 0 w 169"/>
                  <a:gd name="T39" fmla="*/ 1 h 41"/>
                  <a:gd name="T40" fmla="*/ 0 w 169"/>
                  <a:gd name="T41" fmla="*/ 1 h 41"/>
                  <a:gd name="T42" fmla="*/ 0 w 169"/>
                  <a:gd name="T43" fmla="*/ 1 h 41"/>
                  <a:gd name="T44" fmla="*/ 0 w 169"/>
                  <a:gd name="T45" fmla="*/ 1 h 41"/>
                  <a:gd name="T46" fmla="*/ 0 w 169"/>
                  <a:gd name="T47" fmla="*/ 1 h 41"/>
                  <a:gd name="T48" fmla="*/ 0 w 169"/>
                  <a:gd name="T49" fmla="*/ 0 h 41"/>
                  <a:gd name="T50" fmla="*/ 0 w 169"/>
                  <a:gd name="T51" fmla="*/ 1 h 4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69"/>
                  <a:gd name="T79" fmla="*/ 0 h 41"/>
                  <a:gd name="T80" fmla="*/ 169 w 169"/>
                  <a:gd name="T81" fmla="*/ 41 h 4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69" h="41">
                    <a:moveTo>
                      <a:pt x="169" y="10"/>
                    </a:moveTo>
                    <a:lnTo>
                      <a:pt x="158" y="0"/>
                    </a:lnTo>
                    <a:lnTo>
                      <a:pt x="143" y="5"/>
                    </a:lnTo>
                    <a:lnTo>
                      <a:pt x="128" y="11"/>
                    </a:lnTo>
                    <a:lnTo>
                      <a:pt x="110" y="15"/>
                    </a:lnTo>
                    <a:lnTo>
                      <a:pt x="91" y="18"/>
                    </a:lnTo>
                    <a:lnTo>
                      <a:pt x="70" y="21"/>
                    </a:lnTo>
                    <a:lnTo>
                      <a:pt x="47" y="22"/>
                    </a:lnTo>
                    <a:lnTo>
                      <a:pt x="24" y="22"/>
                    </a:lnTo>
                    <a:lnTo>
                      <a:pt x="0" y="22"/>
                    </a:lnTo>
                    <a:lnTo>
                      <a:pt x="0" y="41"/>
                    </a:lnTo>
                    <a:lnTo>
                      <a:pt x="24" y="41"/>
                    </a:lnTo>
                    <a:lnTo>
                      <a:pt x="47" y="38"/>
                    </a:lnTo>
                    <a:lnTo>
                      <a:pt x="70" y="37"/>
                    </a:lnTo>
                    <a:lnTo>
                      <a:pt x="91" y="34"/>
                    </a:lnTo>
                    <a:lnTo>
                      <a:pt x="113" y="32"/>
                    </a:lnTo>
                    <a:lnTo>
                      <a:pt x="131" y="27"/>
                    </a:lnTo>
                    <a:lnTo>
                      <a:pt x="149" y="22"/>
                    </a:lnTo>
                    <a:lnTo>
                      <a:pt x="164" y="16"/>
                    </a:lnTo>
                    <a:lnTo>
                      <a:pt x="153" y="7"/>
                    </a:lnTo>
                    <a:lnTo>
                      <a:pt x="164" y="16"/>
                    </a:lnTo>
                    <a:lnTo>
                      <a:pt x="169" y="12"/>
                    </a:lnTo>
                    <a:lnTo>
                      <a:pt x="169" y="5"/>
                    </a:lnTo>
                    <a:lnTo>
                      <a:pt x="165" y="1"/>
                    </a:lnTo>
                    <a:lnTo>
                      <a:pt x="158" y="0"/>
                    </a:lnTo>
                    <a:lnTo>
                      <a:pt x="169" y="1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2" name="Freeform 103"/>
              <p:cNvSpPr>
                <a:spLocks/>
              </p:cNvSpPr>
              <p:nvPr/>
            </p:nvSpPr>
            <p:spPr bwMode="auto">
              <a:xfrm>
                <a:off x="1420" y="782"/>
                <a:ext cx="194" cy="33"/>
              </a:xfrm>
              <a:custGeom>
                <a:avLst/>
                <a:gdLst>
                  <a:gd name="T0" fmla="*/ 1 w 388"/>
                  <a:gd name="T1" fmla="*/ 0 h 67"/>
                  <a:gd name="T2" fmla="*/ 1 w 388"/>
                  <a:gd name="T3" fmla="*/ 0 h 67"/>
                  <a:gd name="T4" fmla="*/ 1 w 388"/>
                  <a:gd name="T5" fmla="*/ 0 h 67"/>
                  <a:gd name="T6" fmla="*/ 1 w 388"/>
                  <a:gd name="T7" fmla="*/ 0 h 67"/>
                  <a:gd name="T8" fmla="*/ 1 w 388"/>
                  <a:gd name="T9" fmla="*/ 0 h 67"/>
                  <a:gd name="T10" fmla="*/ 1 w 388"/>
                  <a:gd name="T11" fmla="*/ 0 h 67"/>
                  <a:gd name="T12" fmla="*/ 1 w 388"/>
                  <a:gd name="T13" fmla="*/ 0 h 67"/>
                  <a:gd name="T14" fmla="*/ 1 w 388"/>
                  <a:gd name="T15" fmla="*/ 0 h 67"/>
                  <a:gd name="T16" fmla="*/ 1 w 388"/>
                  <a:gd name="T17" fmla="*/ 0 h 67"/>
                  <a:gd name="T18" fmla="*/ 1 w 388"/>
                  <a:gd name="T19" fmla="*/ 0 h 67"/>
                  <a:gd name="T20" fmla="*/ 1 w 388"/>
                  <a:gd name="T21" fmla="*/ 0 h 67"/>
                  <a:gd name="T22" fmla="*/ 1 w 388"/>
                  <a:gd name="T23" fmla="*/ 0 h 67"/>
                  <a:gd name="T24" fmla="*/ 1 w 388"/>
                  <a:gd name="T25" fmla="*/ 0 h 67"/>
                  <a:gd name="T26" fmla="*/ 1 w 388"/>
                  <a:gd name="T27" fmla="*/ 0 h 67"/>
                  <a:gd name="T28" fmla="*/ 1 w 388"/>
                  <a:gd name="T29" fmla="*/ 0 h 67"/>
                  <a:gd name="T30" fmla="*/ 1 w 388"/>
                  <a:gd name="T31" fmla="*/ 0 h 67"/>
                  <a:gd name="T32" fmla="*/ 1 w 388"/>
                  <a:gd name="T33" fmla="*/ 0 h 67"/>
                  <a:gd name="T34" fmla="*/ 1 w 388"/>
                  <a:gd name="T35" fmla="*/ 0 h 67"/>
                  <a:gd name="T36" fmla="*/ 1 w 388"/>
                  <a:gd name="T37" fmla="*/ 0 h 67"/>
                  <a:gd name="T38" fmla="*/ 1 w 388"/>
                  <a:gd name="T39" fmla="*/ 0 h 67"/>
                  <a:gd name="T40" fmla="*/ 1 w 388"/>
                  <a:gd name="T41" fmla="*/ 0 h 67"/>
                  <a:gd name="T42" fmla="*/ 1 w 388"/>
                  <a:gd name="T43" fmla="*/ 0 h 67"/>
                  <a:gd name="T44" fmla="*/ 1 w 388"/>
                  <a:gd name="T45" fmla="*/ 0 h 67"/>
                  <a:gd name="T46" fmla="*/ 1 w 388"/>
                  <a:gd name="T47" fmla="*/ 0 h 67"/>
                  <a:gd name="T48" fmla="*/ 1 w 388"/>
                  <a:gd name="T49" fmla="*/ 0 h 67"/>
                  <a:gd name="T50" fmla="*/ 1 w 388"/>
                  <a:gd name="T51" fmla="*/ 0 h 67"/>
                  <a:gd name="T52" fmla="*/ 1 w 388"/>
                  <a:gd name="T53" fmla="*/ 0 h 67"/>
                  <a:gd name="T54" fmla="*/ 1 w 388"/>
                  <a:gd name="T55" fmla="*/ 0 h 67"/>
                  <a:gd name="T56" fmla="*/ 1 w 388"/>
                  <a:gd name="T57" fmla="*/ 0 h 67"/>
                  <a:gd name="T58" fmla="*/ 0 w 388"/>
                  <a:gd name="T59" fmla="*/ 0 h 67"/>
                  <a:gd name="T60" fmla="*/ 0 w 388"/>
                  <a:gd name="T61" fmla="*/ 0 h 67"/>
                  <a:gd name="T62" fmla="*/ 1 w 388"/>
                  <a:gd name="T63" fmla="*/ 0 h 67"/>
                  <a:gd name="T64" fmla="*/ 1 w 388"/>
                  <a:gd name="T65" fmla="*/ 0 h 67"/>
                  <a:gd name="T66" fmla="*/ 1 w 388"/>
                  <a:gd name="T67" fmla="*/ 0 h 67"/>
                  <a:gd name="T68" fmla="*/ 1 w 388"/>
                  <a:gd name="T69" fmla="*/ 0 h 67"/>
                  <a:gd name="T70" fmla="*/ 1 w 388"/>
                  <a:gd name="T71" fmla="*/ 0 h 67"/>
                  <a:gd name="T72" fmla="*/ 1 w 388"/>
                  <a:gd name="T73" fmla="*/ 0 h 67"/>
                  <a:gd name="T74" fmla="*/ 1 w 388"/>
                  <a:gd name="T75" fmla="*/ 0 h 67"/>
                  <a:gd name="T76" fmla="*/ 1 w 388"/>
                  <a:gd name="T77" fmla="*/ 0 h 67"/>
                  <a:gd name="T78" fmla="*/ 1 w 388"/>
                  <a:gd name="T79" fmla="*/ 0 h 67"/>
                  <a:gd name="T80" fmla="*/ 1 w 388"/>
                  <a:gd name="T81" fmla="*/ 0 h 67"/>
                  <a:gd name="T82" fmla="*/ 1 w 388"/>
                  <a:gd name="T83" fmla="*/ 0 h 67"/>
                  <a:gd name="T84" fmla="*/ 1 w 388"/>
                  <a:gd name="T85" fmla="*/ 0 h 67"/>
                  <a:gd name="T86" fmla="*/ 1 w 388"/>
                  <a:gd name="T87" fmla="*/ 0 h 67"/>
                  <a:gd name="T88" fmla="*/ 1 w 388"/>
                  <a:gd name="T89" fmla="*/ 0 h 67"/>
                  <a:gd name="T90" fmla="*/ 1 w 388"/>
                  <a:gd name="T91" fmla="*/ 0 h 67"/>
                  <a:gd name="T92" fmla="*/ 1 w 388"/>
                  <a:gd name="T93" fmla="*/ 0 h 67"/>
                  <a:gd name="T94" fmla="*/ 1 w 388"/>
                  <a:gd name="T95" fmla="*/ 0 h 67"/>
                  <a:gd name="T96" fmla="*/ 1 w 388"/>
                  <a:gd name="T97" fmla="*/ 0 h 67"/>
                  <a:gd name="T98" fmla="*/ 1 w 388"/>
                  <a:gd name="T99" fmla="*/ 0 h 67"/>
                  <a:gd name="T100" fmla="*/ 1 w 388"/>
                  <a:gd name="T101" fmla="*/ 0 h 67"/>
                  <a:gd name="T102" fmla="*/ 1 w 388"/>
                  <a:gd name="T103" fmla="*/ 0 h 67"/>
                  <a:gd name="T104" fmla="*/ 1 w 388"/>
                  <a:gd name="T105" fmla="*/ 0 h 67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388"/>
                  <a:gd name="T160" fmla="*/ 0 h 67"/>
                  <a:gd name="T161" fmla="*/ 388 w 388"/>
                  <a:gd name="T162" fmla="*/ 67 h 67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388" h="67">
                    <a:moveTo>
                      <a:pt x="339" y="51"/>
                    </a:moveTo>
                    <a:lnTo>
                      <a:pt x="348" y="48"/>
                    </a:lnTo>
                    <a:lnTo>
                      <a:pt x="356" y="45"/>
                    </a:lnTo>
                    <a:lnTo>
                      <a:pt x="364" y="43"/>
                    </a:lnTo>
                    <a:lnTo>
                      <a:pt x="371" y="40"/>
                    </a:lnTo>
                    <a:lnTo>
                      <a:pt x="377" y="36"/>
                    </a:lnTo>
                    <a:lnTo>
                      <a:pt x="381" y="33"/>
                    </a:lnTo>
                    <a:lnTo>
                      <a:pt x="383" y="30"/>
                    </a:lnTo>
                    <a:lnTo>
                      <a:pt x="385" y="26"/>
                    </a:lnTo>
                    <a:lnTo>
                      <a:pt x="386" y="19"/>
                    </a:lnTo>
                    <a:lnTo>
                      <a:pt x="388" y="14"/>
                    </a:lnTo>
                    <a:lnTo>
                      <a:pt x="388" y="7"/>
                    </a:lnTo>
                    <a:lnTo>
                      <a:pt x="388" y="0"/>
                    </a:lnTo>
                    <a:lnTo>
                      <a:pt x="383" y="8"/>
                    </a:lnTo>
                    <a:lnTo>
                      <a:pt x="371" y="15"/>
                    </a:lnTo>
                    <a:lnTo>
                      <a:pt x="353" y="23"/>
                    </a:lnTo>
                    <a:lnTo>
                      <a:pt x="328" y="29"/>
                    </a:lnTo>
                    <a:lnTo>
                      <a:pt x="300" y="34"/>
                    </a:lnTo>
                    <a:lnTo>
                      <a:pt x="267" y="39"/>
                    </a:lnTo>
                    <a:lnTo>
                      <a:pt x="231" y="40"/>
                    </a:lnTo>
                    <a:lnTo>
                      <a:pt x="194" y="41"/>
                    </a:lnTo>
                    <a:lnTo>
                      <a:pt x="157" y="40"/>
                    </a:lnTo>
                    <a:lnTo>
                      <a:pt x="121" y="39"/>
                    </a:lnTo>
                    <a:lnTo>
                      <a:pt x="89" y="34"/>
                    </a:lnTo>
                    <a:lnTo>
                      <a:pt x="60" y="29"/>
                    </a:lnTo>
                    <a:lnTo>
                      <a:pt x="36" y="23"/>
                    </a:lnTo>
                    <a:lnTo>
                      <a:pt x="18" y="17"/>
                    </a:lnTo>
                    <a:lnTo>
                      <a:pt x="5" y="8"/>
                    </a:lnTo>
                    <a:lnTo>
                      <a:pt x="1" y="0"/>
                    </a:lnTo>
                    <a:lnTo>
                      <a:pt x="0" y="7"/>
                    </a:lnTo>
                    <a:lnTo>
                      <a:pt x="0" y="14"/>
                    </a:lnTo>
                    <a:lnTo>
                      <a:pt x="1" y="21"/>
                    </a:lnTo>
                    <a:lnTo>
                      <a:pt x="3" y="28"/>
                    </a:lnTo>
                    <a:lnTo>
                      <a:pt x="7" y="34"/>
                    </a:lnTo>
                    <a:lnTo>
                      <a:pt x="15" y="40"/>
                    </a:lnTo>
                    <a:lnTo>
                      <a:pt x="29" y="44"/>
                    </a:lnTo>
                    <a:lnTo>
                      <a:pt x="43" y="50"/>
                    </a:lnTo>
                    <a:lnTo>
                      <a:pt x="56" y="54"/>
                    </a:lnTo>
                    <a:lnTo>
                      <a:pt x="71" y="56"/>
                    </a:lnTo>
                    <a:lnTo>
                      <a:pt x="88" y="61"/>
                    </a:lnTo>
                    <a:lnTo>
                      <a:pt x="107" y="62"/>
                    </a:lnTo>
                    <a:lnTo>
                      <a:pt x="126" y="65"/>
                    </a:lnTo>
                    <a:lnTo>
                      <a:pt x="148" y="66"/>
                    </a:lnTo>
                    <a:lnTo>
                      <a:pt x="170" y="67"/>
                    </a:lnTo>
                    <a:lnTo>
                      <a:pt x="194" y="67"/>
                    </a:lnTo>
                    <a:lnTo>
                      <a:pt x="216" y="67"/>
                    </a:lnTo>
                    <a:lnTo>
                      <a:pt x="236" y="66"/>
                    </a:lnTo>
                    <a:lnTo>
                      <a:pt x="257" y="65"/>
                    </a:lnTo>
                    <a:lnTo>
                      <a:pt x="276" y="63"/>
                    </a:lnTo>
                    <a:lnTo>
                      <a:pt x="294" y="61"/>
                    </a:lnTo>
                    <a:lnTo>
                      <a:pt x="311" y="58"/>
                    </a:lnTo>
                    <a:lnTo>
                      <a:pt x="326" y="55"/>
                    </a:lnTo>
                    <a:lnTo>
                      <a:pt x="339" y="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3" name="Freeform 104"/>
              <p:cNvSpPr>
                <a:spLocks/>
              </p:cNvSpPr>
              <p:nvPr/>
            </p:nvSpPr>
            <p:spPr bwMode="auto">
              <a:xfrm>
                <a:off x="1426" y="984"/>
                <a:ext cx="176" cy="51"/>
              </a:xfrm>
              <a:custGeom>
                <a:avLst/>
                <a:gdLst>
                  <a:gd name="T0" fmla="*/ 1 w 352"/>
                  <a:gd name="T1" fmla="*/ 1 h 102"/>
                  <a:gd name="T2" fmla="*/ 1 w 352"/>
                  <a:gd name="T3" fmla="*/ 1 h 102"/>
                  <a:gd name="T4" fmla="*/ 1 w 352"/>
                  <a:gd name="T5" fmla="*/ 1 h 102"/>
                  <a:gd name="T6" fmla="*/ 1 w 352"/>
                  <a:gd name="T7" fmla="*/ 1 h 102"/>
                  <a:gd name="T8" fmla="*/ 1 w 352"/>
                  <a:gd name="T9" fmla="*/ 1 h 102"/>
                  <a:gd name="T10" fmla="*/ 1 w 352"/>
                  <a:gd name="T11" fmla="*/ 1 h 102"/>
                  <a:gd name="T12" fmla="*/ 1 w 352"/>
                  <a:gd name="T13" fmla="*/ 1 h 102"/>
                  <a:gd name="T14" fmla="*/ 1 w 352"/>
                  <a:gd name="T15" fmla="*/ 1 h 102"/>
                  <a:gd name="T16" fmla="*/ 1 w 352"/>
                  <a:gd name="T17" fmla="*/ 1 h 102"/>
                  <a:gd name="T18" fmla="*/ 1 w 352"/>
                  <a:gd name="T19" fmla="*/ 1 h 102"/>
                  <a:gd name="T20" fmla="*/ 1 w 352"/>
                  <a:gd name="T21" fmla="*/ 1 h 102"/>
                  <a:gd name="T22" fmla="*/ 1 w 352"/>
                  <a:gd name="T23" fmla="*/ 1 h 102"/>
                  <a:gd name="T24" fmla="*/ 1 w 352"/>
                  <a:gd name="T25" fmla="*/ 1 h 102"/>
                  <a:gd name="T26" fmla="*/ 1 w 352"/>
                  <a:gd name="T27" fmla="*/ 1 h 102"/>
                  <a:gd name="T28" fmla="*/ 1 w 352"/>
                  <a:gd name="T29" fmla="*/ 1 h 102"/>
                  <a:gd name="T30" fmla="*/ 1 w 352"/>
                  <a:gd name="T31" fmla="*/ 1 h 102"/>
                  <a:gd name="T32" fmla="*/ 1 w 352"/>
                  <a:gd name="T33" fmla="*/ 0 h 102"/>
                  <a:gd name="T34" fmla="*/ 1 w 352"/>
                  <a:gd name="T35" fmla="*/ 1 h 102"/>
                  <a:gd name="T36" fmla="*/ 1 w 352"/>
                  <a:gd name="T37" fmla="*/ 1 h 102"/>
                  <a:gd name="T38" fmla="*/ 1 w 352"/>
                  <a:gd name="T39" fmla="*/ 1 h 102"/>
                  <a:gd name="T40" fmla="*/ 1 w 352"/>
                  <a:gd name="T41" fmla="*/ 1 h 102"/>
                  <a:gd name="T42" fmla="*/ 1 w 352"/>
                  <a:gd name="T43" fmla="*/ 1 h 102"/>
                  <a:gd name="T44" fmla="*/ 1 w 352"/>
                  <a:gd name="T45" fmla="*/ 1 h 102"/>
                  <a:gd name="T46" fmla="*/ 1 w 352"/>
                  <a:gd name="T47" fmla="*/ 1 h 102"/>
                  <a:gd name="T48" fmla="*/ 0 w 352"/>
                  <a:gd name="T49" fmla="*/ 1 h 102"/>
                  <a:gd name="T50" fmla="*/ 1 w 352"/>
                  <a:gd name="T51" fmla="*/ 1 h 102"/>
                  <a:gd name="T52" fmla="*/ 1 w 352"/>
                  <a:gd name="T53" fmla="*/ 1 h 102"/>
                  <a:gd name="T54" fmla="*/ 1 w 352"/>
                  <a:gd name="T55" fmla="*/ 1 h 102"/>
                  <a:gd name="T56" fmla="*/ 1 w 352"/>
                  <a:gd name="T57" fmla="*/ 1 h 102"/>
                  <a:gd name="T58" fmla="*/ 1 w 352"/>
                  <a:gd name="T59" fmla="*/ 1 h 102"/>
                  <a:gd name="T60" fmla="*/ 1 w 352"/>
                  <a:gd name="T61" fmla="*/ 1 h 102"/>
                  <a:gd name="T62" fmla="*/ 1 w 352"/>
                  <a:gd name="T63" fmla="*/ 1 h 102"/>
                  <a:gd name="T64" fmla="*/ 1 w 352"/>
                  <a:gd name="T65" fmla="*/ 1 h 102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2"/>
                  <a:gd name="T100" fmla="*/ 0 h 102"/>
                  <a:gd name="T101" fmla="*/ 352 w 352"/>
                  <a:gd name="T102" fmla="*/ 102 h 102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2" h="102">
                    <a:moveTo>
                      <a:pt x="176" y="102"/>
                    </a:moveTo>
                    <a:lnTo>
                      <a:pt x="212" y="101"/>
                    </a:lnTo>
                    <a:lnTo>
                      <a:pt x="245" y="98"/>
                    </a:lnTo>
                    <a:lnTo>
                      <a:pt x="273" y="94"/>
                    </a:lnTo>
                    <a:lnTo>
                      <a:pt x="300" y="87"/>
                    </a:lnTo>
                    <a:lnTo>
                      <a:pt x="322" y="79"/>
                    </a:lnTo>
                    <a:lnTo>
                      <a:pt x="338" y="71"/>
                    </a:lnTo>
                    <a:lnTo>
                      <a:pt x="348" y="61"/>
                    </a:lnTo>
                    <a:lnTo>
                      <a:pt x="352" y="51"/>
                    </a:lnTo>
                    <a:lnTo>
                      <a:pt x="348" y="42"/>
                    </a:lnTo>
                    <a:lnTo>
                      <a:pt x="338" y="32"/>
                    </a:lnTo>
                    <a:lnTo>
                      <a:pt x="322" y="24"/>
                    </a:lnTo>
                    <a:lnTo>
                      <a:pt x="300" y="16"/>
                    </a:lnTo>
                    <a:lnTo>
                      <a:pt x="273" y="9"/>
                    </a:lnTo>
                    <a:lnTo>
                      <a:pt x="245" y="5"/>
                    </a:lnTo>
                    <a:lnTo>
                      <a:pt x="212" y="2"/>
                    </a:lnTo>
                    <a:lnTo>
                      <a:pt x="176" y="0"/>
                    </a:lnTo>
                    <a:lnTo>
                      <a:pt x="140" y="2"/>
                    </a:lnTo>
                    <a:lnTo>
                      <a:pt x="107" y="5"/>
                    </a:lnTo>
                    <a:lnTo>
                      <a:pt x="77" y="9"/>
                    </a:lnTo>
                    <a:lnTo>
                      <a:pt x="51" y="16"/>
                    </a:lnTo>
                    <a:lnTo>
                      <a:pt x="30" y="24"/>
                    </a:lnTo>
                    <a:lnTo>
                      <a:pt x="14" y="32"/>
                    </a:lnTo>
                    <a:lnTo>
                      <a:pt x="4" y="42"/>
                    </a:lnTo>
                    <a:lnTo>
                      <a:pt x="0" y="51"/>
                    </a:lnTo>
                    <a:lnTo>
                      <a:pt x="4" y="61"/>
                    </a:lnTo>
                    <a:lnTo>
                      <a:pt x="14" y="71"/>
                    </a:lnTo>
                    <a:lnTo>
                      <a:pt x="30" y="79"/>
                    </a:lnTo>
                    <a:lnTo>
                      <a:pt x="51" y="87"/>
                    </a:lnTo>
                    <a:lnTo>
                      <a:pt x="77" y="94"/>
                    </a:lnTo>
                    <a:lnTo>
                      <a:pt x="107" y="98"/>
                    </a:lnTo>
                    <a:lnTo>
                      <a:pt x="140" y="101"/>
                    </a:lnTo>
                    <a:lnTo>
                      <a:pt x="176" y="102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4" name="Freeform 105"/>
              <p:cNvSpPr>
                <a:spLocks/>
              </p:cNvSpPr>
              <p:nvPr/>
            </p:nvSpPr>
            <p:spPr bwMode="auto">
              <a:xfrm>
                <a:off x="1462" y="1009"/>
                <a:ext cx="22" cy="24"/>
              </a:xfrm>
              <a:custGeom>
                <a:avLst/>
                <a:gdLst>
                  <a:gd name="T0" fmla="*/ 0 w 46"/>
                  <a:gd name="T1" fmla="*/ 1 h 47"/>
                  <a:gd name="T2" fmla="*/ 0 w 46"/>
                  <a:gd name="T3" fmla="*/ 1 h 47"/>
                  <a:gd name="T4" fmla="*/ 0 w 46"/>
                  <a:gd name="T5" fmla="*/ 1 h 47"/>
                  <a:gd name="T6" fmla="*/ 0 w 46"/>
                  <a:gd name="T7" fmla="*/ 1 h 47"/>
                  <a:gd name="T8" fmla="*/ 0 w 46"/>
                  <a:gd name="T9" fmla="*/ 1 h 47"/>
                  <a:gd name="T10" fmla="*/ 0 w 46"/>
                  <a:gd name="T11" fmla="*/ 1 h 47"/>
                  <a:gd name="T12" fmla="*/ 0 w 46"/>
                  <a:gd name="T13" fmla="*/ 1 h 47"/>
                  <a:gd name="T14" fmla="*/ 0 w 46"/>
                  <a:gd name="T15" fmla="*/ 1 h 47"/>
                  <a:gd name="T16" fmla="*/ 0 w 46"/>
                  <a:gd name="T17" fmla="*/ 0 h 47"/>
                  <a:gd name="T18" fmla="*/ 0 w 46"/>
                  <a:gd name="T19" fmla="*/ 1 h 47"/>
                  <a:gd name="T20" fmla="*/ 0 w 46"/>
                  <a:gd name="T21" fmla="*/ 1 h 47"/>
                  <a:gd name="T22" fmla="*/ 0 w 46"/>
                  <a:gd name="T23" fmla="*/ 1 h 47"/>
                  <a:gd name="T24" fmla="*/ 0 w 46"/>
                  <a:gd name="T25" fmla="*/ 1 h 47"/>
                  <a:gd name="T26" fmla="*/ 0 w 46"/>
                  <a:gd name="T27" fmla="*/ 1 h 47"/>
                  <a:gd name="T28" fmla="*/ 0 w 46"/>
                  <a:gd name="T29" fmla="*/ 1 h 47"/>
                  <a:gd name="T30" fmla="*/ 0 w 46"/>
                  <a:gd name="T31" fmla="*/ 1 h 47"/>
                  <a:gd name="T32" fmla="*/ 0 w 46"/>
                  <a:gd name="T33" fmla="*/ 1 h 4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6"/>
                  <a:gd name="T52" fmla="*/ 0 h 47"/>
                  <a:gd name="T53" fmla="*/ 46 w 46"/>
                  <a:gd name="T54" fmla="*/ 47 h 4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6" h="47">
                    <a:moveTo>
                      <a:pt x="24" y="47"/>
                    </a:moveTo>
                    <a:lnTo>
                      <a:pt x="32" y="46"/>
                    </a:lnTo>
                    <a:lnTo>
                      <a:pt x="39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5"/>
                    </a:lnTo>
                    <a:lnTo>
                      <a:pt x="39" y="7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7" y="40"/>
                    </a:lnTo>
                    <a:lnTo>
                      <a:pt x="14" y="46"/>
                    </a:lnTo>
                    <a:lnTo>
                      <a:pt x="24" y="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5" name="Freeform 106"/>
              <p:cNvSpPr>
                <a:spLocks/>
              </p:cNvSpPr>
              <p:nvPr/>
            </p:nvSpPr>
            <p:spPr bwMode="auto">
              <a:xfrm>
                <a:off x="1462" y="1009"/>
                <a:ext cx="22" cy="24"/>
              </a:xfrm>
              <a:custGeom>
                <a:avLst/>
                <a:gdLst>
                  <a:gd name="T0" fmla="*/ 0 w 46"/>
                  <a:gd name="T1" fmla="*/ 1 h 47"/>
                  <a:gd name="T2" fmla="*/ 0 w 46"/>
                  <a:gd name="T3" fmla="*/ 1 h 47"/>
                  <a:gd name="T4" fmla="*/ 0 w 46"/>
                  <a:gd name="T5" fmla="*/ 1 h 47"/>
                  <a:gd name="T6" fmla="*/ 0 w 46"/>
                  <a:gd name="T7" fmla="*/ 1 h 47"/>
                  <a:gd name="T8" fmla="*/ 0 w 46"/>
                  <a:gd name="T9" fmla="*/ 1 h 47"/>
                  <a:gd name="T10" fmla="*/ 0 w 46"/>
                  <a:gd name="T11" fmla="*/ 1 h 47"/>
                  <a:gd name="T12" fmla="*/ 0 w 46"/>
                  <a:gd name="T13" fmla="*/ 1 h 47"/>
                  <a:gd name="T14" fmla="*/ 0 w 46"/>
                  <a:gd name="T15" fmla="*/ 1 h 47"/>
                  <a:gd name="T16" fmla="*/ 0 w 46"/>
                  <a:gd name="T17" fmla="*/ 1 h 47"/>
                  <a:gd name="T18" fmla="*/ 0 w 46"/>
                  <a:gd name="T19" fmla="*/ 1 h 47"/>
                  <a:gd name="T20" fmla="*/ 0 w 46"/>
                  <a:gd name="T21" fmla="*/ 0 h 47"/>
                  <a:gd name="T22" fmla="*/ 0 w 46"/>
                  <a:gd name="T23" fmla="*/ 0 h 47"/>
                  <a:gd name="T24" fmla="*/ 0 w 46"/>
                  <a:gd name="T25" fmla="*/ 1 h 47"/>
                  <a:gd name="T26" fmla="*/ 0 w 46"/>
                  <a:gd name="T27" fmla="*/ 1 h 47"/>
                  <a:gd name="T28" fmla="*/ 0 w 46"/>
                  <a:gd name="T29" fmla="*/ 1 h 47"/>
                  <a:gd name="T30" fmla="*/ 0 w 46"/>
                  <a:gd name="T31" fmla="*/ 1 h 47"/>
                  <a:gd name="T32" fmla="*/ 0 w 46"/>
                  <a:gd name="T33" fmla="*/ 1 h 47"/>
                  <a:gd name="T34" fmla="*/ 0 w 46"/>
                  <a:gd name="T35" fmla="*/ 1 h 47"/>
                  <a:gd name="T36" fmla="*/ 0 w 46"/>
                  <a:gd name="T37" fmla="*/ 1 h 47"/>
                  <a:gd name="T38" fmla="*/ 0 w 46"/>
                  <a:gd name="T39" fmla="*/ 1 h 47"/>
                  <a:gd name="T40" fmla="*/ 0 w 46"/>
                  <a:gd name="T41" fmla="*/ 1 h 4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6"/>
                  <a:gd name="T64" fmla="*/ 0 h 47"/>
                  <a:gd name="T65" fmla="*/ 46 w 46"/>
                  <a:gd name="T66" fmla="*/ 47 h 4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6" h="47">
                    <a:moveTo>
                      <a:pt x="24" y="47"/>
                    </a:moveTo>
                    <a:lnTo>
                      <a:pt x="24" y="47"/>
                    </a:lnTo>
                    <a:lnTo>
                      <a:pt x="32" y="46"/>
                    </a:lnTo>
                    <a:lnTo>
                      <a:pt x="39" y="40"/>
                    </a:lnTo>
                    <a:lnTo>
                      <a:pt x="44" y="32"/>
                    </a:lnTo>
                    <a:lnTo>
                      <a:pt x="46" y="24"/>
                    </a:lnTo>
                    <a:lnTo>
                      <a:pt x="44" y="15"/>
                    </a:lnTo>
                    <a:lnTo>
                      <a:pt x="39" y="7"/>
                    </a:lnTo>
                    <a:lnTo>
                      <a:pt x="32" y="2"/>
                    </a:lnTo>
                    <a:lnTo>
                      <a:pt x="24" y="0"/>
                    </a:lnTo>
                    <a:lnTo>
                      <a:pt x="14" y="2"/>
                    </a:lnTo>
                    <a:lnTo>
                      <a:pt x="7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7" y="40"/>
                    </a:lnTo>
                    <a:lnTo>
                      <a:pt x="14" y="46"/>
                    </a:lnTo>
                    <a:lnTo>
                      <a:pt x="24" y="4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6" name="Freeform 107"/>
              <p:cNvSpPr>
                <a:spLocks/>
              </p:cNvSpPr>
              <p:nvPr/>
            </p:nvSpPr>
            <p:spPr bwMode="auto">
              <a:xfrm>
                <a:off x="1488" y="997"/>
                <a:ext cx="53" cy="54"/>
              </a:xfrm>
              <a:custGeom>
                <a:avLst/>
                <a:gdLst>
                  <a:gd name="T0" fmla="*/ 1 w 105"/>
                  <a:gd name="T1" fmla="*/ 1 h 107"/>
                  <a:gd name="T2" fmla="*/ 1 w 105"/>
                  <a:gd name="T3" fmla="*/ 1 h 107"/>
                  <a:gd name="T4" fmla="*/ 1 w 105"/>
                  <a:gd name="T5" fmla="*/ 1 h 107"/>
                  <a:gd name="T6" fmla="*/ 1 w 105"/>
                  <a:gd name="T7" fmla="*/ 1 h 107"/>
                  <a:gd name="T8" fmla="*/ 1 w 105"/>
                  <a:gd name="T9" fmla="*/ 1 h 107"/>
                  <a:gd name="T10" fmla="*/ 1 w 105"/>
                  <a:gd name="T11" fmla="*/ 1 h 107"/>
                  <a:gd name="T12" fmla="*/ 1 w 105"/>
                  <a:gd name="T13" fmla="*/ 1 h 107"/>
                  <a:gd name="T14" fmla="*/ 1 w 105"/>
                  <a:gd name="T15" fmla="*/ 1 h 107"/>
                  <a:gd name="T16" fmla="*/ 1 w 105"/>
                  <a:gd name="T17" fmla="*/ 1 h 107"/>
                  <a:gd name="T18" fmla="*/ 1 w 105"/>
                  <a:gd name="T19" fmla="*/ 1 h 107"/>
                  <a:gd name="T20" fmla="*/ 1 w 105"/>
                  <a:gd name="T21" fmla="*/ 1 h 107"/>
                  <a:gd name="T22" fmla="*/ 1 w 105"/>
                  <a:gd name="T23" fmla="*/ 1 h 107"/>
                  <a:gd name="T24" fmla="*/ 1 w 105"/>
                  <a:gd name="T25" fmla="*/ 1 h 107"/>
                  <a:gd name="T26" fmla="*/ 1 w 105"/>
                  <a:gd name="T27" fmla="*/ 1 h 107"/>
                  <a:gd name="T28" fmla="*/ 1 w 105"/>
                  <a:gd name="T29" fmla="*/ 1 h 107"/>
                  <a:gd name="T30" fmla="*/ 1 w 105"/>
                  <a:gd name="T31" fmla="*/ 1 h 107"/>
                  <a:gd name="T32" fmla="*/ 1 w 105"/>
                  <a:gd name="T33" fmla="*/ 0 h 107"/>
                  <a:gd name="T34" fmla="*/ 1 w 105"/>
                  <a:gd name="T35" fmla="*/ 1 h 107"/>
                  <a:gd name="T36" fmla="*/ 1 w 105"/>
                  <a:gd name="T37" fmla="*/ 1 h 107"/>
                  <a:gd name="T38" fmla="*/ 1 w 105"/>
                  <a:gd name="T39" fmla="*/ 1 h 107"/>
                  <a:gd name="T40" fmla="*/ 1 w 105"/>
                  <a:gd name="T41" fmla="*/ 1 h 107"/>
                  <a:gd name="T42" fmla="*/ 1 w 105"/>
                  <a:gd name="T43" fmla="*/ 1 h 107"/>
                  <a:gd name="T44" fmla="*/ 1 w 105"/>
                  <a:gd name="T45" fmla="*/ 1 h 107"/>
                  <a:gd name="T46" fmla="*/ 1 w 105"/>
                  <a:gd name="T47" fmla="*/ 1 h 107"/>
                  <a:gd name="T48" fmla="*/ 0 w 105"/>
                  <a:gd name="T49" fmla="*/ 1 h 107"/>
                  <a:gd name="T50" fmla="*/ 1 w 105"/>
                  <a:gd name="T51" fmla="*/ 1 h 107"/>
                  <a:gd name="T52" fmla="*/ 1 w 105"/>
                  <a:gd name="T53" fmla="*/ 1 h 107"/>
                  <a:gd name="T54" fmla="*/ 1 w 105"/>
                  <a:gd name="T55" fmla="*/ 1 h 107"/>
                  <a:gd name="T56" fmla="*/ 1 w 105"/>
                  <a:gd name="T57" fmla="*/ 1 h 107"/>
                  <a:gd name="T58" fmla="*/ 1 w 105"/>
                  <a:gd name="T59" fmla="*/ 1 h 107"/>
                  <a:gd name="T60" fmla="*/ 1 w 105"/>
                  <a:gd name="T61" fmla="*/ 1 h 107"/>
                  <a:gd name="T62" fmla="*/ 1 w 105"/>
                  <a:gd name="T63" fmla="*/ 1 h 107"/>
                  <a:gd name="T64" fmla="*/ 1 w 105"/>
                  <a:gd name="T65" fmla="*/ 1 h 10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05"/>
                  <a:gd name="T100" fmla="*/ 0 h 107"/>
                  <a:gd name="T101" fmla="*/ 105 w 105"/>
                  <a:gd name="T102" fmla="*/ 107 h 10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05" h="107">
                    <a:moveTo>
                      <a:pt x="53" y="107"/>
                    </a:moveTo>
                    <a:lnTo>
                      <a:pt x="64" y="106"/>
                    </a:lnTo>
                    <a:lnTo>
                      <a:pt x="74" y="103"/>
                    </a:lnTo>
                    <a:lnTo>
                      <a:pt x="83" y="98"/>
                    </a:lnTo>
                    <a:lnTo>
                      <a:pt x="90" y="92"/>
                    </a:lnTo>
                    <a:lnTo>
                      <a:pt x="97" y="84"/>
                    </a:lnTo>
                    <a:lnTo>
                      <a:pt x="101" y="74"/>
                    </a:lnTo>
                    <a:lnTo>
                      <a:pt x="104" y="65"/>
                    </a:lnTo>
                    <a:lnTo>
                      <a:pt x="105" y="54"/>
                    </a:lnTo>
                    <a:lnTo>
                      <a:pt x="104" y="43"/>
                    </a:lnTo>
                    <a:lnTo>
                      <a:pt x="101" y="33"/>
                    </a:lnTo>
                    <a:lnTo>
                      <a:pt x="97" y="23"/>
                    </a:lnTo>
                    <a:lnTo>
                      <a:pt x="90" y="16"/>
                    </a:lnTo>
                    <a:lnTo>
                      <a:pt x="83" y="10"/>
                    </a:lnTo>
                    <a:lnTo>
                      <a:pt x="74" y="4"/>
                    </a:lnTo>
                    <a:lnTo>
                      <a:pt x="64" y="1"/>
                    </a:lnTo>
                    <a:lnTo>
                      <a:pt x="53" y="0"/>
                    </a:lnTo>
                    <a:lnTo>
                      <a:pt x="42" y="1"/>
                    </a:lnTo>
                    <a:lnTo>
                      <a:pt x="33" y="4"/>
                    </a:lnTo>
                    <a:lnTo>
                      <a:pt x="23" y="10"/>
                    </a:lnTo>
                    <a:lnTo>
                      <a:pt x="16" y="16"/>
                    </a:lnTo>
                    <a:lnTo>
                      <a:pt x="9" y="23"/>
                    </a:lnTo>
                    <a:lnTo>
                      <a:pt x="4" y="33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9" y="84"/>
                    </a:lnTo>
                    <a:lnTo>
                      <a:pt x="16" y="92"/>
                    </a:lnTo>
                    <a:lnTo>
                      <a:pt x="23" y="98"/>
                    </a:lnTo>
                    <a:lnTo>
                      <a:pt x="33" y="103"/>
                    </a:lnTo>
                    <a:lnTo>
                      <a:pt x="42" y="106"/>
                    </a:lnTo>
                    <a:lnTo>
                      <a:pt x="53" y="10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7" name="Freeform 108"/>
              <p:cNvSpPr>
                <a:spLocks/>
              </p:cNvSpPr>
              <p:nvPr/>
            </p:nvSpPr>
            <p:spPr bwMode="auto">
              <a:xfrm>
                <a:off x="1488" y="997"/>
                <a:ext cx="53" cy="54"/>
              </a:xfrm>
              <a:custGeom>
                <a:avLst/>
                <a:gdLst>
                  <a:gd name="T0" fmla="*/ 1 w 105"/>
                  <a:gd name="T1" fmla="*/ 1 h 107"/>
                  <a:gd name="T2" fmla="*/ 1 w 105"/>
                  <a:gd name="T3" fmla="*/ 1 h 107"/>
                  <a:gd name="T4" fmla="*/ 1 w 105"/>
                  <a:gd name="T5" fmla="*/ 1 h 107"/>
                  <a:gd name="T6" fmla="*/ 1 w 105"/>
                  <a:gd name="T7" fmla="*/ 1 h 107"/>
                  <a:gd name="T8" fmla="*/ 1 w 105"/>
                  <a:gd name="T9" fmla="*/ 1 h 107"/>
                  <a:gd name="T10" fmla="*/ 1 w 105"/>
                  <a:gd name="T11" fmla="*/ 1 h 107"/>
                  <a:gd name="T12" fmla="*/ 1 w 105"/>
                  <a:gd name="T13" fmla="*/ 1 h 107"/>
                  <a:gd name="T14" fmla="*/ 1 w 105"/>
                  <a:gd name="T15" fmla="*/ 1 h 107"/>
                  <a:gd name="T16" fmla="*/ 1 w 105"/>
                  <a:gd name="T17" fmla="*/ 1 h 107"/>
                  <a:gd name="T18" fmla="*/ 1 w 105"/>
                  <a:gd name="T19" fmla="*/ 1 h 107"/>
                  <a:gd name="T20" fmla="*/ 1 w 105"/>
                  <a:gd name="T21" fmla="*/ 1 h 107"/>
                  <a:gd name="T22" fmla="*/ 1 w 105"/>
                  <a:gd name="T23" fmla="*/ 1 h 107"/>
                  <a:gd name="T24" fmla="*/ 1 w 105"/>
                  <a:gd name="T25" fmla="*/ 1 h 107"/>
                  <a:gd name="T26" fmla="*/ 1 w 105"/>
                  <a:gd name="T27" fmla="*/ 1 h 107"/>
                  <a:gd name="T28" fmla="*/ 1 w 105"/>
                  <a:gd name="T29" fmla="*/ 1 h 107"/>
                  <a:gd name="T30" fmla="*/ 1 w 105"/>
                  <a:gd name="T31" fmla="*/ 1 h 107"/>
                  <a:gd name="T32" fmla="*/ 1 w 105"/>
                  <a:gd name="T33" fmla="*/ 1 h 107"/>
                  <a:gd name="T34" fmla="*/ 1 w 105"/>
                  <a:gd name="T35" fmla="*/ 1 h 107"/>
                  <a:gd name="T36" fmla="*/ 1 w 105"/>
                  <a:gd name="T37" fmla="*/ 0 h 107"/>
                  <a:gd name="T38" fmla="*/ 1 w 105"/>
                  <a:gd name="T39" fmla="*/ 0 h 107"/>
                  <a:gd name="T40" fmla="*/ 1 w 105"/>
                  <a:gd name="T41" fmla="*/ 1 h 107"/>
                  <a:gd name="T42" fmla="*/ 1 w 105"/>
                  <a:gd name="T43" fmla="*/ 1 h 107"/>
                  <a:gd name="T44" fmla="*/ 1 w 105"/>
                  <a:gd name="T45" fmla="*/ 1 h 107"/>
                  <a:gd name="T46" fmla="*/ 1 w 105"/>
                  <a:gd name="T47" fmla="*/ 1 h 107"/>
                  <a:gd name="T48" fmla="*/ 1 w 105"/>
                  <a:gd name="T49" fmla="*/ 1 h 107"/>
                  <a:gd name="T50" fmla="*/ 1 w 105"/>
                  <a:gd name="T51" fmla="*/ 1 h 107"/>
                  <a:gd name="T52" fmla="*/ 1 w 105"/>
                  <a:gd name="T53" fmla="*/ 1 h 107"/>
                  <a:gd name="T54" fmla="*/ 0 w 105"/>
                  <a:gd name="T55" fmla="*/ 1 h 107"/>
                  <a:gd name="T56" fmla="*/ 0 w 105"/>
                  <a:gd name="T57" fmla="*/ 1 h 107"/>
                  <a:gd name="T58" fmla="*/ 1 w 105"/>
                  <a:gd name="T59" fmla="*/ 1 h 107"/>
                  <a:gd name="T60" fmla="*/ 1 w 105"/>
                  <a:gd name="T61" fmla="*/ 1 h 107"/>
                  <a:gd name="T62" fmla="*/ 1 w 105"/>
                  <a:gd name="T63" fmla="*/ 1 h 107"/>
                  <a:gd name="T64" fmla="*/ 1 w 105"/>
                  <a:gd name="T65" fmla="*/ 1 h 107"/>
                  <a:gd name="T66" fmla="*/ 1 w 105"/>
                  <a:gd name="T67" fmla="*/ 1 h 107"/>
                  <a:gd name="T68" fmla="*/ 1 w 105"/>
                  <a:gd name="T69" fmla="*/ 1 h 107"/>
                  <a:gd name="T70" fmla="*/ 1 w 105"/>
                  <a:gd name="T71" fmla="*/ 1 h 107"/>
                  <a:gd name="T72" fmla="*/ 1 w 105"/>
                  <a:gd name="T73" fmla="*/ 1 h 10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05"/>
                  <a:gd name="T112" fmla="*/ 0 h 107"/>
                  <a:gd name="T113" fmla="*/ 105 w 105"/>
                  <a:gd name="T114" fmla="*/ 107 h 10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05" h="107">
                    <a:moveTo>
                      <a:pt x="53" y="107"/>
                    </a:moveTo>
                    <a:lnTo>
                      <a:pt x="53" y="107"/>
                    </a:lnTo>
                    <a:lnTo>
                      <a:pt x="64" y="106"/>
                    </a:lnTo>
                    <a:lnTo>
                      <a:pt x="74" y="103"/>
                    </a:lnTo>
                    <a:lnTo>
                      <a:pt x="83" y="98"/>
                    </a:lnTo>
                    <a:lnTo>
                      <a:pt x="90" y="92"/>
                    </a:lnTo>
                    <a:lnTo>
                      <a:pt x="97" y="84"/>
                    </a:lnTo>
                    <a:lnTo>
                      <a:pt x="101" y="74"/>
                    </a:lnTo>
                    <a:lnTo>
                      <a:pt x="104" y="65"/>
                    </a:lnTo>
                    <a:lnTo>
                      <a:pt x="105" y="54"/>
                    </a:lnTo>
                    <a:lnTo>
                      <a:pt x="104" y="43"/>
                    </a:lnTo>
                    <a:lnTo>
                      <a:pt x="101" y="33"/>
                    </a:lnTo>
                    <a:lnTo>
                      <a:pt x="97" y="23"/>
                    </a:lnTo>
                    <a:lnTo>
                      <a:pt x="90" y="16"/>
                    </a:lnTo>
                    <a:lnTo>
                      <a:pt x="83" y="10"/>
                    </a:lnTo>
                    <a:lnTo>
                      <a:pt x="74" y="4"/>
                    </a:lnTo>
                    <a:lnTo>
                      <a:pt x="64" y="1"/>
                    </a:lnTo>
                    <a:lnTo>
                      <a:pt x="53" y="0"/>
                    </a:lnTo>
                    <a:lnTo>
                      <a:pt x="42" y="1"/>
                    </a:lnTo>
                    <a:lnTo>
                      <a:pt x="33" y="4"/>
                    </a:lnTo>
                    <a:lnTo>
                      <a:pt x="23" y="10"/>
                    </a:lnTo>
                    <a:lnTo>
                      <a:pt x="16" y="16"/>
                    </a:lnTo>
                    <a:lnTo>
                      <a:pt x="9" y="23"/>
                    </a:lnTo>
                    <a:lnTo>
                      <a:pt x="4" y="33"/>
                    </a:lnTo>
                    <a:lnTo>
                      <a:pt x="1" y="43"/>
                    </a:lnTo>
                    <a:lnTo>
                      <a:pt x="0" y="54"/>
                    </a:lnTo>
                    <a:lnTo>
                      <a:pt x="1" y="65"/>
                    </a:lnTo>
                    <a:lnTo>
                      <a:pt x="4" y="74"/>
                    </a:lnTo>
                    <a:lnTo>
                      <a:pt x="9" y="84"/>
                    </a:lnTo>
                    <a:lnTo>
                      <a:pt x="16" y="92"/>
                    </a:lnTo>
                    <a:lnTo>
                      <a:pt x="23" y="98"/>
                    </a:lnTo>
                    <a:lnTo>
                      <a:pt x="33" y="103"/>
                    </a:lnTo>
                    <a:lnTo>
                      <a:pt x="42" y="106"/>
                    </a:lnTo>
                    <a:lnTo>
                      <a:pt x="53" y="107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8" name="Freeform 109"/>
              <p:cNvSpPr>
                <a:spLocks/>
              </p:cNvSpPr>
              <p:nvPr/>
            </p:nvSpPr>
            <p:spPr bwMode="auto">
              <a:xfrm>
                <a:off x="1425" y="997"/>
                <a:ext cx="35" cy="36"/>
              </a:xfrm>
              <a:custGeom>
                <a:avLst/>
                <a:gdLst>
                  <a:gd name="T0" fmla="*/ 0 w 72"/>
                  <a:gd name="T1" fmla="*/ 1 h 71"/>
                  <a:gd name="T2" fmla="*/ 0 w 72"/>
                  <a:gd name="T3" fmla="*/ 1 h 71"/>
                  <a:gd name="T4" fmla="*/ 0 w 72"/>
                  <a:gd name="T5" fmla="*/ 1 h 71"/>
                  <a:gd name="T6" fmla="*/ 0 w 72"/>
                  <a:gd name="T7" fmla="*/ 1 h 71"/>
                  <a:gd name="T8" fmla="*/ 0 w 72"/>
                  <a:gd name="T9" fmla="*/ 1 h 71"/>
                  <a:gd name="T10" fmla="*/ 0 w 72"/>
                  <a:gd name="T11" fmla="*/ 1 h 71"/>
                  <a:gd name="T12" fmla="*/ 0 w 72"/>
                  <a:gd name="T13" fmla="*/ 1 h 71"/>
                  <a:gd name="T14" fmla="*/ 0 w 72"/>
                  <a:gd name="T15" fmla="*/ 1 h 71"/>
                  <a:gd name="T16" fmla="*/ 0 w 72"/>
                  <a:gd name="T17" fmla="*/ 0 h 71"/>
                  <a:gd name="T18" fmla="*/ 0 w 72"/>
                  <a:gd name="T19" fmla="*/ 1 h 71"/>
                  <a:gd name="T20" fmla="*/ 0 w 72"/>
                  <a:gd name="T21" fmla="*/ 1 h 71"/>
                  <a:gd name="T22" fmla="*/ 0 w 72"/>
                  <a:gd name="T23" fmla="*/ 1 h 71"/>
                  <a:gd name="T24" fmla="*/ 0 w 72"/>
                  <a:gd name="T25" fmla="*/ 1 h 71"/>
                  <a:gd name="T26" fmla="*/ 0 w 72"/>
                  <a:gd name="T27" fmla="*/ 1 h 71"/>
                  <a:gd name="T28" fmla="*/ 0 w 72"/>
                  <a:gd name="T29" fmla="*/ 1 h 71"/>
                  <a:gd name="T30" fmla="*/ 0 w 72"/>
                  <a:gd name="T31" fmla="*/ 1 h 71"/>
                  <a:gd name="T32" fmla="*/ 0 w 72"/>
                  <a:gd name="T33" fmla="*/ 1 h 7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2"/>
                  <a:gd name="T52" fmla="*/ 0 h 71"/>
                  <a:gd name="T53" fmla="*/ 72 w 72"/>
                  <a:gd name="T54" fmla="*/ 71 h 7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2" h="71">
                    <a:moveTo>
                      <a:pt x="36" y="71"/>
                    </a:moveTo>
                    <a:lnTo>
                      <a:pt x="50" y="69"/>
                    </a:lnTo>
                    <a:lnTo>
                      <a:pt x="61" y="60"/>
                    </a:lnTo>
                    <a:lnTo>
                      <a:pt x="69" y="49"/>
                    </a:lnTo>
                    <a:lnTo>
                      <a:pt x="72" y="36"/>
                    </a:lnTo>
                    <a:lnTo>
                      <a:pt x="69" y="22"/>
                    </a:lnTo>
                    <a:lnTo>
                      <a:pt x="61" y="11"/>
                    </a:lnTo>
                    <a:lnTo>
                      <a:pt x="50" y="3"/>
                    </a:lnTo>
                    <a:lnTo>
                      <a:pt x="36" y="0"/>
                    </a:lnTo>
                    <a:lnTo>
                      <a:pt x="22" y="3"/>
                    </a:lnTo>
                    <a:lnTo>
                      <a:pt x="10" y="11"/>
                    </a:lnTo>
                    <a:lnTo>
                      <a:pt x="3" y="22"/>
                    </a:lnTo>
                    <a:lnTo>
                      <a:pt x="0" y="36"/>
                    </a:lnTo>
                    <a:lnTo>
                      <a:pt x="3" y="49"/>
                    </a:lnTo>
                    <a:lnTo>
                      <a:pt x="10" y="60"/>
                    </a:lnTo>
                    <a:lnTo>
                      <a:pt x="22" y="69"/>
                    </a:lnTo>
                    <a:lnTo>
                      <a:pt x="36" y="7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69" name="Freeform 110"/>
              <p:cNvSpPr>
                <a:spLocks/>
              </p:cNvSpPr>
              <p:nvPr/>
            </p:nvSpPr>
            <p:spPr bwMode="auto">
              <a:xfrm>
                <a:off x="1425" y="997"/>
                <a:ext cx="35" cy="36"/>
              </a:xfrm>
              <a:custGeom>
                <a:avLst/>
                <a:gdLst>
                  <a:gd name="T0" fmla="*/ 0 w 72"/>
                  <a:gd name="T1" fmla="*/ 1 h 71"/>
                  <a:gd name="T2" fmla="*/ 0 w 72"/>
                  <a:gd name="T3" fmla="*/ 1 h 71"/>
                  <a:gd name="T4" fmla="*/ 0 w 72"/>
                  <a:gd name="T5" fmla="*/ 1 h 71"/>
                  <a:gd name="T6" fmla="*/ 0 w 72"/>
                  <a:gd name="T7" fmla="*/ 1 h 71"/>
                  <a:gd name="T8" fmla="*/ 0 w 72"/>
                  <a:gd name="T9" fmla="*/ 1 h 71"/>
                  <a:gd name="T10" fmla="*/ 0 w 72"/>
                  <a:gd name="T11" fmla="*/ 1 h 71"/>
                  <a:gd name="T12" fmla="*/ 0 w 72"/>
                  <a:gd name="T13" fmla="*/ 1 h 71"/>
                  <a:gd name="T14" fmla="*/ 0 w 72"/>
                  <a:gd name="T15" fmla="*/ 1 h 71"/>
                  <a:gd name="T16" fmla="*/ 0 w 72"/>
                  <a:gd name="T17" fmla="*/ 1 h 71"/>
                  <a:gd name="T18" fmla="*/ 0 w 72"/>
                  <a:gd name="T19" fmla="*/ 1 h 71"/>
                  <a:gd name="T20" fmla="*/ 0 w 72"/>
                  <a:gd name="T21" fmla="*/ 0 h 71"/>
                  <a:gd name="T22" fmla="*/ 0 w 72"/>
                  <a:gd name="T23" fmla="*/ 0 h 71"/>
                  <a:gd name="T24" fmla="*/ 0 w 72"/>
                  <a:gd name="T25" fmla="*/ 1 h 71"/>
                  <a:gd name="T26" fmla="*/ 0 w 72"/>
                  <a:gd name="T27" fmla="*/ 1 h 71"/>
                  <a:gd name="T28" fmla="*/ 0 w 72"/>
                  <a:gd name="T29" fmla="*/ 1 h 71"/>
                  <a:gd name="T30" fmla="*/ 0 w 72"/>
                  <a:gd name="T31" fmla="*/ 1 h 71"/>
                  <a:gd name="T32" fmla="*/ 0 w 72"/>
                  <a:gd name="T33" fmla="*/ 1 h 71"/>
                  <a:gd name="T34" fmla="*/ 0 w 72"/>
                  <a:gd name="T35" fmla="*/ 1 h 71"/>
                  <a:gd name="T36" fmla="*/ 0 w 72"/>
                  <a:gd name="T37" fmla="*/ 1 h 71"/>
                  <a:gd name="T38" fmla="*/ 0 w 72"/>
                  <a:gd name="T39" fmla="*/ 1 h 71"/>
                  <a:gd name="T40" fmla="*/ 0 w 72"/>
                  <a:gd name="T41" fmla="*/ 1 h 7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"/>
                  <a:gd name="T64" fmla="*/ 0 h 71"/>
                  <a:gd name="T65" fmla="*/ 72 w 72"/>
                  <a:gd name="T66" fmla="*/ 71 h 7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" h="71">
                    <a:moveTo>
                      <a:pt x="36" y="71"/>
                    </a:moveTo>
                    <a:lnTo>
                      <a:pt x="36" y="71"/>
                    </a:lnTo>
                    <a:lnTo>
                      <a:pt x="50" y="69"/>
                    </a:lnTo>
                    <a:lnTo>
                      <a:pt x="61" y="60"/>
                    </a:lnTo>
                    <a:lnTo>
                      <a:pt x="69" y="49"/>
                    </a:lnTo>
                    <a:lnTo>
                      <a:pt x="72" y="36"/>
                    </a:lnTo>
                    <a:lnTo>
                      <a:pt x="69" y="22"/>
                    </a:lnTo>
                    <a:lnTo>
                      <a:pt x="61" y="11"/>
                    </a:lnTo>
                    <a:lnTo>
                      <a:pt x="50" y="3"/>
                    </a:lnTo>
                    <a:lnTo>
                      <a:pt x="36" y="0"/>
                    </a:lnTo>
                    <a:lnTo>
                      <a:pt x="22" y="3"/>
                    </a:lnTo>
                    <a:lnTo>
                      <a:pt x="10" y="11"/>
                    </a:lnTo>
                    <a:lnTo>
                      <a:pt x="3" y="22"/>
                    </a:lnTo>
                    <a:lnTo>
                      <a:pt x="0" y="36"/>
                    </a:lnTo>
                    <a:lnTo>
                      <a:pt x="3" y="49"/>
                    </a:lnTo>
                    <a:lnTo>
                      <a:pt x="10" y="60"/>
                    </a:lnTo>
                    <a:lnTo>
                      <a:pt x="22" y="69"/>
                    </a:lnTo>
                    <a:lnTo>
                      <a:pt x="36" y="7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0" name="Freeform 111"/>
              <p:cNvSpPr>
                <a:spLocks/>
              </p:cNvSpPr>
              <p:nvPr/>
            </p:nvSpPr>
            <p:spPr bwMode="auto">
              <a:xfrm>
                <a:off x="1538" y="1012"/>
                <a:ext cx="25" cy="25"/>
              </a:xfrm>
              <a:custGeom>
                <a:avLst/>
                <a:gdLst>
                  <a:gd name="T0" fmla="*/ 1 w 49"/>
                  <a:gd name="T1" fmla="*/ 0 h 51"/>
                  <a:gd name="T2" fmla="*/ 1 w 49"/>
                  <a:gd name="T3" fmla="*/ 0 h 51"/>
                  <a:gd name="T4" fmla="*/ 1 w 49"/>
                  <a:gd name="T5" fmla="*/ 0 h 51"/>
                  <a:gd name="T6" fmla="*/ 1 w 49"/>
                  <a:gd name="T7" fmla="*/ 0 h 51"/>
                  <a:gd name="T8" fmla="*/ 1 w 49"/>
                  <a:gd name="T9" fmla="*/ 0 h 51"/>
                  <a:gd name="T10" fmla="*/ 1 w 49"/>
                  <a:gd name="T11" fmla="*/ 0 h 51"/>
                  <a:gd name="T12" fmla="*/ 1 w 49"/>
                  <a:gd name="T13" fmla="*/ 0 h 51"/>
                  <a:gd name="T14" fmla="*/ 1 w 49"/>
                  <a:gd name="T15" fmla="*/ 0 h 51"/>
                  <a:gd name="T16" fmla="*/ 1 w 49"/>
                  <a:gd name="T17" fmla="*/ 0 h 51"/>
                  <a:gd name="T18" fmla="*/ 1 w 49"/>
                  <a:gd name="T19" fmla="*/ 0 h 51"/>
                  <a:gd name="T20" fmla="*/ 1 w 49"/>
                  <a:gd name="T21" fmla="*/ 0 h 51"/>
                  <a:gd name="T22" fmla="*/ 1 w 49"/>
                  <a:gd name="T23" fmla="*/ 0 h 51"/>
                  <a:gd name="T24" fmla="*/ 0 w 49"/>
                  <a:gd name="T25" fmla="*/ 0 h 51"/>
                  <a:gd name="T26" fmla="*/ 1 w 49"/>
                  <a:gd name="T27" fmla="*/ 0 h 51"/>
                  <a:gd name="T28" fmla="*/ 1 w 49"/>
                  <a:gd name="T29" fmla="*/ 0 h 51"/>
                  <a:gd name="T30" fmla="*/ 1 w 49"/>
                  <a:gd name="T31" fmla="*/ 0 h 51"/>
                  <a:gd name="T32" fmla="*/ 1 w 49"/>
                  <a:gd name="T33" fmla="*/ 0 h 5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49"/>
                  <a:gd name="T52" fmla="*/ 0 h 51"/>
                  <a:gd name="T53" fmla="*/ 49 w 49"/>
                  <a:gd name="T54" fmla="*/ 51 h 5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49" h="51">
                    <a:moveTo>
                      <a:pt x="25" y="51"/>
                    </a:moveTo>
                    <a:lnTo>
                      <a:pt x="34" y="49"/>
                    </a:lnTo>
                    <a:lnTo>
                      <a:pt x="43" y="44"/>
                    </a:lnTo>
                    <a:lnTo>
                      <a:pt x="48" y="36"/>
                    </a:lnTo>
                    <a:lnTo>
                      <a:pt x="49" y="25"/>
                    </a:lnTo>
                    <a:lnTo>
                      <a:pt x="48" y="15"/>
                    </a:lnTo>
                    <a:lnTo>
                      <a:pt x="43" y="7"/>
                    </a:lnTo>
                    <a:lnTo>
                      <a:pt x="34" y="1"/>
                    </a:lnTo>
                    <a:lnTo>
                      <a:pt x="25" y="0"/>
                    </a:lnTo>
                    <a:lnTo>
                      <a:pt x="15" y="1"/>
                    </a:lnTo>
                    <a:lnTo>
                      <a:pt x="7" y="7"/>
                    </a:lnTo>
                    <a:lnTo>
                      <a:pt x="1" y="15"/>
                    </a:lnTo>
                    <a:lnTo>
                      <a:pt x="0" y="25"/>
                    </a:lnTo>
                    <a:lnTo>
                      <a:pt x="1" y="36"/>
                    </a:lnTo>
                    <a:lnTo>
                      <a:pt x="7" y="44"/>
                    </a:lnTo>
                    <a:lnTo>
                      <a:pt x="15" y="49"/>
                    </a:lnTo>
                    <a:lnTo>
                      <a:pt x="25" y="5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1" name="Freeform 112"/>
              <p:cNvSpPr>
                <a:spLocks/>
              </p:cNvSpPr>
              <p:nvPr/>
            </p:nvSpPr>
            <p:spPr bwMode="auto">
              <a:xfrm>
                <a:off x="1538" y="1012"/>
                <a:ext cx="25" cy="25"/>
              </a:xfrm>
              <a:custGeom>
                <a:avLst/>
                <a:gdLst>
                  <a:gd name="T0" fmla="*/ 1 w 49"/>
                  <a:gd name="T1" fmla="*/ 0 h 51"/>
                  <a:gd name="T2" fmla="*/ 1 w 49"/>
                  <a:gd name="T3" fmla="*/ 0 h 51"/>
                  <a:gd name="T4" fmla="*/ 1 w 49"/>
                  <a:gd name="T5" fmla="*/ 0 h 51"/>
                  <a:gd name="T6" fmla="*/ 1 w 49"/>
                  <a:gd name="T7" fmla="*/ 0 h 51"/>
                  <a:gd name="T8" fmla="*/ 1 w 49"/>
                  <a:gd name="T9" fmla="*/ 0 h 51"/>
                  <a:gd name="T10" fmla="*/ 1 w 49"/>
                  <a:gd name="T11" fmla="*/ 0 h 51"/>
                  <a:gd name="T12" fmla="*/ 1 w 49"/>
                  <a:gd name="T13" fmla="*/ 0 h 51"/>
                  <a:gd name="T14" fmla="*/ 1 w 49"/>
                  <a:gd name="T15" fmla="*/ 0 h 51"/>
                  <a:gd name="T16" fmla="*/ 1 w 49"/>
                  <a:gd name="T17" fmla="*/ 0 h 51"/>
                  <a:gd name="T18" fmla="*/ 1 w 49"/>
                  <a:gd name="T19" fmla="*/ 0 h 51"/>
                  <a:gd name="T20" fmla="*/ 1 w 49"/>
                  <a:gd name="T21" fmla="*/ 0 h 51"/>
                  <a:gd name="T22" fmla="*/ 1 w 49"/>
                  <a:gd name="T23" fmla="*/ 0 h 51"/>
                  <a:gd name="T24" fmla="*/ 1 w 49"/>
                  <a:gd name="T25" fmla="*/ 0 h 51"/>
                  <a:gd name="T26" fmla="*/ 1 w 49"/>
                  <a:gd name="T27" fmla="*/ 0 h 51"/>
                  <a:gd name="T28" fmla="*/ 1 w 49"/>
                  <a:gd name="T29" fmla="*/ 0 h 51"/>
                  <a:gd name="T30" fmla="*/ 0 w 49"/>
                  <a:gd name="T31" fmla="*/ 0 h 51"/>
                  <a:gd name="T32" fmla="*/ 0 w 49"/>
                  <a:gd name="T33" fmla="*/ 0 h 51"/>
                  <a:gd name="T34" fmla="*/ 1 w 49"/>
                  <a:gd name="T35" fmla="*/ 0 h 51"/>
                  <a:gd name="T36" fmla="*/ 1 w 49"/>
                  <a:gd name="T37" fmla="*/ 0 h 51"/>
                  <a:gd name="T38" fmla="*/ 1 w 49"/>
                  <a:gd name="T39" fmla="*/ 0 h 51"/>
                  <a:gd name="T40" fmla="*/ 1 w 49"/>
                  <a:gd name="T41" fmla="*/ 0 h 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9"/>
                  <a:gd name="T64" fmla="*/ 0 h 51"/>
                  <a:gd name="T65" fmla="*/ 49 w 49"/>
                  <a:gd name="T66" fmla="*/ 51 h 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9" h="51">
                    <a:moveTo>
                      <a:pt x="25" y="51"/>
                    </a:moveTo>
                    <a:lnTo>
                      <a:pt x="25" y="51"/>
                    </a:lnTo>
                    <a:lnTo>
                      <a:pt x="34" y="49"/>
                    </a:lnTo>
                    <a:lnTo>
                      <a:pt x="43" y="44"/>
                    </a:lnTo>
                    <a:lnTo>
                      <a:pt x="48" y="36"/>
                    </a:lnTo>
                    <a:lnTo>
                      <a:pt x="49" y="25"/>
                    </a:lnTo>
                    <a:lnTo>
                      <a:pt x="48" y="15"/>
                    </a:lnTo>
                    <a:lnTo>
                      <a:pt x="43" y="7"/>
                    </a:lnTo>
                    <a:lnTo>
                      <a:pt x="34" y="1"/>
                    </a:lnTo>
                    <a:lnTo>
                      <a:pt x="25" y="0"/>
                    </a:lnTo>
                    <a:lnTo>
                      <a:pt x="15" y="1"/>
                    </a:lnTo>
                    <a:lnTo>
                      <a:pt x="7" y="7"/>
                    </a:lnTo>
                    <a:lnTo>
                      <a:pt x="1" y="15"/>
                    </a:lnTo>
                    <a:lnTo>
                      <a:pt x="0" y="25"/>
                    </a:lnTo>
                    <a:lnTo>
                      <a:pt x="1" y="36"/>
                    </a:lnTo>
                    <a:lnTo>
                      <a:pt x="7" y="44"/>
                    </a:lnTo>
                    <a:lnTo>
                      <a:pt x="15" y="49"/>
                    </a:lnTo>
                    <a:lnTo>
                      <a:pt x="25" y="5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2" name="Freeform 113"/>
              <p:cNvSpPr>
                <a:spLocks/>
              </p:cNvSpPr>
              <p:nvPr/>
            </p:nvSpPr>
            <p:spPr bwMode="auto">
              <a:xfrm>
                <a:off x="1584" y="1006"/>
                <a:ext cx="19" cy="20"/>
              </a:xfrm>
              <a:custGeom>
                <a:avLst/>
                <a:gdLst>
                  <a:gd name="T0" fmla="*/ 1 w 37"/>
                  <a:gd name="T1" fmla="*/ 1 h 38"/>
                  <a:gd name="T2" fmla="*/ 1 w 37"/>
                  <a:gd name="T3" fmla="*/ 1 h 38"/>
                  <a:gd name="T4" fmla="*/ 1 w 37"/>
                  <a:gd name="T5" fmla="*/ 1 h 38"/>
                  <a:gd name="T6" fmla="*/ 1 w 37"/>
                  <a:gd name="T7" fmla="*/ 1 h 38"/>
                  <a:gd name="T8" fmla="*/ 1 w 37"/>
                  <a:gd name="T9" fmla="*/ 1 h 38"/>
                  <a:gd name="T10" fmla="*/ 1 w 37"/>
                  <a:gd name="T11" fmla="*/ 1 h 38"/>
                  <a:gd name="T12" fmla="*/ 1 w 37"/>
                  <a:gd name="T13" fmla="*/ 1 h 38"/>
                  <a:gd name="T14" fmla="*/ 1 w 37"/>
                  <a:gd name="T15" fmla="*/ 1 h 38"/>
                  <a:gd name="T16" fmla="*/ 1 w 37"/>
                  <a:gd name="T17" fmla="*/ 0 h 38"/>
                  <a:gd name="T18" fmla="*/ 1 w 37"/>
                  <a:gd name="T19" fmla="*/ 1 h 38"/>
                  <a:gd name="T20" fmla="*/ 1 w 37"/>
                  <a:gd name="T21" fmla="*/ 1 h 38"/>
                  <a:gd name="T22" fmla="*/ 1 w 37"/>
                  <a:gd name="T23" fmla="*/ 1 h 38"/>
                  <a:gd name="T24" fmla="*/ 0 w 37"/>
                  <a:gd name="T25" fmla="*/ 1 h 38"/>
                  <a:gd name="T26" fmla="*/ 1 w 37"/>
                  <a:gd name="T27" fmla="*/ 1 h 38"/>
                  <a:gd name="T28" fmla="*/ 1 w 37"/>
                  <a:gd name="T29" fmla="*/ 1 h 38"/>
                  <a:gd name="T30" fmla="*/ 1 w 37"/>
                  <a:gd name="T31" fmla="*/ 1 h 38"/>
                  <a:gd name="T32" fmla="*/ 1 w 37"/>
                  <a:gd name="T33" fmla="*/ 1 h 38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37"/>
                  <a:gd name="T52" fmla="*/ 0 h 38"/>
                  <a:gd name="T53" fmla="*/ 37 w 37"/>
                  <a:gd name="T54" fmla="*/ 38 h 38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37" h="38">
                    <a:moveTo>
                      <a:pt x="19" y="38"/>
                    </a:moveTo>
                    <a:lnTo>
                      <a:pt x="26" y="37"/>
                    </a:lnTo>
                    <a:lnTo>
                      <a:pt x="32" y="33"/>
                    </a:lnTo>
                    <a:lnTo>
                      <a:pt x="36" y="27"/>
                    </a:lnTo>
                    <a:lnTo>
                      <a:pt x="37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26" y="1"/>
                    </a:lnTo>
                    <a:lnTo>
                      <a:pt x="19" y="0"/>
                    </a:lnTo>
                    <a:lnTo>
                      <a:pt x="11" y="1"/>
                    </a:lnTo>
                    <a:lnTo>
                      <a:pt x="6" y="5"/>
                    </a:lnTo>
                    <a:lnTo>
                      <a:pt x="1" y="11"/>
                    </a:lnTo>
                    <a:lnTo>
                      <a:pt x="0" y="19"/>
                    </a:lnTo>
                    <a:lnTo>
                      <a:pt x="1" y="27"/>
                    </a:lnTo>
                    <a:lnTo>
                      <a:pt x="6" y="33"/>
                    </a:lnTo>
                    <a:lnTo>
                      <a:pt x="11" y="37"/>
                    </a:lnTo>
                    <a:lnTo>
                      <a:pt x="19" y="3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3" name="Freeform 114"/>
              <p:cNvSpPr>
                <a:spLocks/>
              </p:cNvSpPr>
              <p:nvPr/>
            </p:nvSpPr>
            <p:spPr bwMode="auto">
              <a:xfrm>
                <a:off x="1584" y="1006"/>
                <a:ext cx="19" cy="20"/>
              </a:xfrm>
              <a:custGeom>
                <a:avLst/>
                <a:gdLst>
                  <a:gd name="T0" fmla="*/ 1 w 37"/>
                  <a:gd name="T1" fmla="*/ 1 h 38"/>
                  <a:gd name="T2" fmla="*/ 1 w 37"/>
                  <a:gd name="T3" fmla="*/ 1 h 38"/>
                  <a:gd name="T4" fmla="*/ 1 w 37"/>
                  <a:gd name="T5" fmla="*/ 1 h 38"/>
                  <a:gd name="T6" fmla="*/ 1 w 37"/>
                  <a:gd name="T7" fmla="*/ 1 h 38"/>
                  <a:gd name="T8" fmla="*/ 1 w 37"/>
                  <a:gd name="T9" fmla="*/ 1 h 38"/>
                  <a:gd name="T10" fmla="*/ 1 w 37"/>
                  <a:gd name="T11" fmla="*/ 1 h 38"/>
                  <a:gd name="T12" fmla="*/ 1 w 37"/>
                  <a:gd name="T13" fmla="*/ 1 h 38"/>
                  <a:gd name="T14" fmla="*/ 1 w 37"/>
                  <a:gd name="T15" fmla="*/ 1 h 38"/>
                  <a:gd name="T16" fmla="*/ 1 w 37"/>
                  <a:gd name="T17" fmla="*/ 1 h 38"/>
                  <a:gd name="T18" fmla="*/ 1 w 37"/>
                  <a:gd name="T19" fmla="*/ 1 h 38"/>
                  <a:gd name="T20" fmla="*/ 1 w 37"/>
                  <a:gd name="T21" fmla="*/ 0 h 38"/>
                  <a:gd name="T22" fmla="*/ 1 w 37"/>
                  <a:gd name="T23" fmla="*/ 0 h 38"/>
                  <a:gd name="T24" fmla="*/ 1 w 37"/>
                  <a:gd name="T25" fmla="*/ 1 h 38"/>
                  <a:gd name="T26" fmla="*/ 1 w 37"/>
                  <a:gd name="T27" fmla="*/ 1 h 38"/>
                  <a:gd name="T28" fmla="*/ 1 w 37"/>
                  <a:gd name="T29" fmla="*/ 1 h 38"/>
                  <a:gd name="T30" fmla="*/ 0 w 37"/>
                  <a:gd name="T31" fmla="*/ 1 h 38"/>
                  <a:gd name="T32" fmla="*/ 0 w 37"/>
                  <a:gd name="T33" fmla="*/ 1 h 38"/>
                  <a:gd name="T34" fmla="*/ 1 w 37"/>
                  <a:gd name="T35" fmla="*/ 1 h 38"/>
                  <a:gd name="T36" fmla="*/ 1 w 37"/>
                  <a:gd name="T37" fmla="*/ 1 h 38"/>
                  <a:gd name="T38" fmla="*/ 1 w 37"/>
                  <a:gd name="T39" fmla="*/ 1 h 38"/>
                  <a:gd name="T40" fmla="*/ 1 w 37"/>
                  <a:gd name="T41" fmla="*/ 1 h 3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7"/>
                  <a:gd name="T64" fmla="*/ 0 h 38"/>
                  <a:gd name="T65" fmla="*/ 37 w 37"/>
                  <a:gd name="T66" fmla="*/ 38 h 3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7" h="38">
                    <a:moveTo>
                      <a:pt x="19" y="38"/>
                    </a:moveTo>
                    <a:lnTo>
                      <a:pt x="19" y="38"/>
                    </a:lnTo>
                    <a:lnTo>
                      <a:pt x="26" y="37"/>
                    </a:lnTo>
                    <a:lnTo>
                      <a:pt x="32" y="33"/>
                    </a:lnTo>
                    <a:lnTo>
                      <a:pt x="36" y="27"/>
                    </a:lnTo>
                    <a:lnTo>
                      <a:pt x="37" y="19"/>
                    </a:lnTo>
                    <a:lnTo>
                      <a:pt x="36" y="11"/>
                    </a:lnTo>
                    <a:lnTo>
                      <a:pt x="32" y="5"/>
                    </a:lnTo>
                    <a:lnTo>
                      <a:pt x="26" y="1"/>
                    </a:lnTo>
                    <a:lnTo>
                      <a:pt x="19" y="0"/>
                    </a:lnTo>
                    <a:lnTo>
                      <a:pt x="11" y="1"/>
                    </a:lnTo>
                    <a:lnTo>
                      <a:pt x="6" y="5"/>
                    </a:lnTo>
                    <a:lnTo>
                      <a:pt x="1" y="11"/>
                    </a:lnTo>
                    <a:lnTo>
                      <a:pt x="0" y="19"/>
                    </a:lnTo>
                    <a:lnTo>
                      <a:pt x="1" y="27"/>
                    </a:lnTo>
                    <a:lnTo>
                      <a:pt x="6" y="33"/>
                    </a:lnTo>
                    <a:lnTo>
                      <a:pt x="11" y="37"/>
                    </a:lnTo>
                    <a:lnTo>
                      <a:pt x="19" y="3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74" name="Freeform 115"/>
              <p:cNvSpPr>
                <a:spLocks/>
              </p:cNvSpPr>
              <p:nvPr/>
            </p:nvSpPr>
            <p:spPr bwMode="auto">
              <a:xfrm>
                <a:off x="1372" y="1092"/>
                <a:ext cx="93" cy="408"/>
              </a:xfrm>
              <a:custGeom>
                <a:avLst/>
                <a:gdLst>
                  <a:gd name="T0" fmla="*/ 0 w 187"/>
                  <a:gd name="T1" fmla="*/ 0 h 815"/>
                  <a:gd name="T2" fmla="*/ 0 w 187"/>
                  <a:gd name="T3" fmla="*/ 1 h 815"/>
                  <a:gd name="T4" fmla="*/ 0 w 187"/>
                  <a:gd name="T5" fmla="*/ 1 h 815"/>
                  <a:gd name="T6" fmla="*/ 0 w 187"/>
                  <a:gd name="T7" fmla="*/ 1 h 815"/>
                  <a:gd name="T8" fmla="*/ 0 w 187"/>
                  <a:gd name="T9" fmla="*/ 1 h 815"/>
                  <a:gd name="T10" fmla="*/ 0 w 187"/>
                  <a:gd name="T11" fmla="*/ 1 h 815"/>
                  <a:gd name="T12" fmla="*/ 0 w 187"/>
                  <a:gd name="T13" fmla="*/ 1 h 815"/>
                  <a:gd name="T14" fmla="*/ 0 w 187"/>
                  <a:gd name="T15" fmla="*/ 1 h 815"/>
                  <a:gd name="T16" fmla="*/ 0 w 187"/>
                  <a:gd name="T17" fmla="*/ 1 h 815"/>
                  <a:gd name="T18" fmla="*/ 0 w 187"/>
                  <a:gd name="T19" fmla="*/ 1 h 815"/>
                  <a:gd name="T20" fmla="*/ 0 w 187"/>
                  <a:gd name="T21" fmla="*/ 1 h 815"/>
                  <a:gd name="T22" fmla="*/ 0 w 187"/>
                  <a:gd name="T23" fmla="*/ 1 h 815"/>
                  <a:gd name="T24" fmla="*/ 0 w 187"/>
                  <a:gd name="T25" fmla="*/ 1 h 815"/>
                  <a:gd name="T26" fmla="*/ 0 w 187"/>
                  <a:gd name="T27" fmla="*/ 2 h 815"/>
                  <a:gd name="T28" fmla="*/ 0 w 187"/>
                  <a:gd name="T29" fmla="*/ 2 h 815"/>
                  <a:gd name="T30" fmla="*/ 0 w 187"/>
                  <a:gd name="T31" fmla="*/ 2 h 815"/>
                  <a:gd name="T32" fmla="*/ 0 w 187"/>
                  <a:gd name="T33" fmla="*/ 2 h 815"/>
                  <a:gd name="T34" fmla="*/ 0 w 187"/>
                  <a:gd name="T35" fmla="*/ 2 h 815"/>
                  <a:gd name="T36" fmla="*/ 0 w 187"/>
                  <a:gd name="T37" fmla="*/ 2 h 815"/>
                  <a:gd name="T38" fmla="*/ 0 w 187"/>
                  <a:gd name="T39" fmla="*/ 2 h 815"/>
                  <a:gd name="T40" fmla="*/ 0 w 187"/>
                  <a:gd name="T41" fmla="*/ 2 h 815"/>
                  <a:gd name="T42" fmla="*/ 0 w 187"/>
                  <a:gd name="T43" fmla="*/ 2 h 815"/>
                  <a:gd name="T44" fmla="*/ 0 w 187"/>
                  <a:gd name="T45" fmla="*/ 2 h 815"/>
                  <a:gd name="T46" fmla="*/ 0 w 187"/>
                  <a:gd name="T47" fmla="*/ 2 h 815"/>
                  <a:gd name="T48" fmla="*/ 0 w 187"/>
                  <a:gd name="T49" fmla="*/ 2 h 815"/>
                  <a:gd name="T50" fmla="*/ 0 w 187"/>
                  <a:gd name="T51" fmla="*/ 2 h 815"/>
                  <a:gd name="T52" fmla="*/ 0 w 187"/>
                  <a:gd name="T53" fmla="*/ 2 h 815"/>
                  <a:gd name="T54" fmla="*/ 0 w 187"/>
                  <a:gd name="T55" fmla="*/ 2 h 815"/>
                  <a:gd name="T56" fmla="*/ 0 w 187"/>
                  <a:gd name="T57" fmla="*/ 2 h 815"/>
                  <a:gd name="T58" fmla="*/ 0 w 187"/>
                  <a:gd name="T59" fmla="*/ 2 h 815"/>
                  <a:gd name="T60" fmla="*/ 0 w 187"/>
                  <a:gd name="T61" fmla="*/ 2 h 815"/>
                  <a:gd name="T62" fmla="*/ 0 w 187"/>
                  <a:gd name="T63" fmla="*/ 2 h 815"/>
                  <a:gd name="T64" fmla="*/ 0 w 187"/>
                  <a:gd name="T65" fmla="*/ 2 h 815"/>
                  <a:gd name="T66" fmla="*/ 0 w 187"/>
                  <a:gd name="T67" fmla="*/ 2 h 815"/>
                  <a:gd name="T68" fmla="*/ 0 w 187"/>
                  <a:gd name="T69" fmla="*/ 2 h 815"/>
                  <a:gd name="T70" fmla="*/ 0 w 187"/>
                  <a:gd name="T71" fmla="*/ 1 h 815"/>
                  <a:gd name="T72" fmla="*/ 0 w 187"/>
                  <a:gd name="T73" fmla="*/ 1 h 815"/>
                  <a:gd name="T74" fmla="*/ 0 w 187"/>
                  <a:gd name="T75" fmla="*/ 1 h 815"/>
                  <a:gd name="T76" fmla="*/ 0 w 187"/>
                  <a:gd name="T77" fmla="*/ 1 h 815"/>
                  <a:gd name="T78" fmla="*/ 0 w 187"/>
                  <a:gd name="T79" fmla="*/ 1 h 815"/>
                  <a:gd name="T80" fmla="*/ 0 w 187"/>
                  <a:gd name="T81" fmla="*/ 1 h 815"/>
                  <a:gd name="T82" fmla="*/ 0 w 187"/>
                  <a:gd name="T83" fmla="*/ 0 h 81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87"/>
                  <a:gd name="T127" fmla="*/ 0 h 815"/>
                  <a:gd name="T128" fmla="*/ 187 w 187"/>
                  <a:gd name="T129" fmla="*/ 815 h 81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87" h="815">
                    <a:moveTo>
                      <a:pt x="62" y="0"/>
                    </a:moveTo>
                    <a:lnTo>
                      <a:pt x="61" y="1"/>
                    </a:lnTo>
                    <a:lnTo>
                      <a:pt x="57" y="7"/>
                    </a:lnTo>
                    <a:lnTo>
                      <a:pt x="53" y="15"/>
                    </a:lnTo>
                    <a:lnTo>
                      <a:pt x="46" y="26"/>
                    </a:lnTo>
                    <a:lnTo>
                      <a:pt x="39" y="40"/>
                    </a:lnTo>
                    <a:lnTo>
                      <a:pt x="32" y="58"/>
                    </a:lnTo>
                    <a:lnTo>
                      <a:pt x="25" y="77"/>
                    </a:lnTo>
                    <a:lnTo>
                      <a:pt x="20" y="100"/>
                    </a:lnTo>
                    <a:lnTo>
                      <a:pt x="14" y="143"/>
                    </a:lnTo>
                    <a:lnTo>
                      <a:pt x="9" y="216"/>
                    </a:lnTo>
                    <a:lnTo>
                      <a:pt x="4" y="309"/>
                    </a:lnTo>
                    <a:lnTo>
                      <a:pt x="0" y="412"/>
                    </a:lnTo>
                    <a:lnTo>
                      <a:pt x="0" y="516"/>
                    </a:lnTo>
                    <a:lnTo>
                      <a:pt x="3" y="611"/>
                    </a:lnTo>
                    <a:lnTo>
                      <a:pt x="11" y="686"/>
                    </a:lnTo>
                    <a:lnTo>
                      <a:pt x="26" y="733"/>
                    </a:lnTo>
                    <a:lnTo>
                      <a:pt x="47" y="759"/>
                    </a:lnTo>
                    <a:lnTo>
                      <a:pt x="72" y="778"/>
                    </a:lnTo>
                    <a:lnTo>
                      <a:pt x="98" y="793"/>
                    </a:lnTo>
                    <a:lnTo>
                      <a:pt x="124" y="803"/>
                    </a:lnTo>
                    <a:lnTo>
                      <a:pt x="149" y="810"/>
                    </a:lnTo>
                    <a:lnTo>
                      <a:pt x="169" y="813"/>
                    </a:lnTo>
                    <a:lnTo>
                      <a:pt x="182" y="815"/>
                    </a:lnTo>
                    <a:lnTo>
                      <a:pt x="187" y="815"/>
                    </a:lnTo>
                    <a:lnTo>
                      <a:pt x="183" y="814"/>
                    </a:lnTo>
                    <a:lnTo>
                      <a:pt x="174" y="807"/>
                    </a:lnTo>
                    <a:lnTo>
                      <a:pt x="158" y="799"/>
                    </a:lnTo>
                    <a:lnTo>
                      <a:pt x="141" y="785"/>
                    </a:lnTo>
                    <a:lnTo>
                      <a:pt x="120" y="770"/>
                    </a:lnTo>
                    <a:lnTo>
                      <a:pt x="99" y="751"/>
                    </a:lnTo>
                    <a:lnTo>
                      <a:pt x="80" y="727"/>
                    </a:lnTo>
                    <a:lnTo>
                      <a:pt x="62" y="703"/>
                    </a:lnTo>
                    <a:lnTo>
                      <a:pt x="50" y="657"/>
                    </a:lnTo>
                    <a:lnTo>
                      <a:pt x="42" y="580"/>
                    </a:lnTo>
                    <a:lnTo>
                      <a:pt x="39" y="485"/>
                    </a:lnTo>
                    <a:lnTo>
                      <a:pt x="37" y="381"/>
                    </a:lnTo>
                    <a:lnTo>
                      <a:pt x="39" y="280"/>
                    </a:lnTo>
                    <a:lnTo>
                      <a:pt x="42" y="195"/>
                    </a:lnTo>
                    <a:lnTo>
                      <a:pt x="43" y="135"/>
                    </a:lnTo>
                    <a:lnTo>
                      <a:pt x="44" y="113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C9C9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7211" name="AutoShape 117"/>
            <p:cNvSpPr>
              <a:spLocks noChangeAspect="1" noChangeArrowheads="1" noTextEdit="1"/>
            </p:cNvSpPr>
            <p:nvPr/>
          </p:nvSpPr>
          <p:spPr bwMode="auto">
            <a:xfrm>
              <a:off x="476" y="849"/>
              <a:ext cx="356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12" name="Freeform 118"/>
            <p:cNvSpPr>
              <a:spLocks/>
            </p:cNvSpPr>
            <p:nvPr/>
          </p:nvSpPr>
          <p:spPr bwMode="auto">
            <a:xfrm>
              <a:off x="564" y="849"/>
              <a:ext cx="182" cy="41"/>
            </a:xfrm>
            <a:custGeom>
              <a:avLst/>
              <a:gdLst>
                <a:gd name="T0" fmla="*/ 1 w 364"/>
                <a:gd name="T1" fmla="*/ 1 h 81"/>
                <a:gd name="T2" fmla="*/ 1 w 364"/>
                <a:gd name="T3" fmla="*/ 1 h 81"/>
                <a:gd name="T4" fmla="*/ 1 w 364"/>
                <a:gd name="T5" fmla="*/ 1 h 81"/>
                <a:gd name="T6" fmla="*/ 1 w 364"/>
                <a:gd name="T7" fmla="*/ 1 h 81"/>
                <a:gd name="T8" fmla="*/ 1 w 364"/>
                <a:gd name="T9" fmla="*/ 1 h 81"/>
                <a:gd name="T10" fmla="*/ 1 w 364"/>
                <a:gd name="T11" fmla="*/ 1 h 81"/>
                <a:gd name="T12" fmla="*/ 1 w 364"/>
                <a:gd name="T13" fmla="*/ 1 h 81"/>
                <a:gd name="T14" fmla="*/ 1 w 364"/>
                <a:gd name="T15" fmla="*/ 1 h 81"/>
                <a:gd name="T16" fmla="*/ 1 w 364"/>
                <a:gd name="T17" fmla="*/ 1 h 81"/>
                <a:gd name="T18" fmla="*/ 1 w 364"/>
                <a:gd name="T19" fmla="*/ 1 h 81"/>
                <a:gd name="T20" fmla="*/ 1 w 364"/>
                <a:gd name="T21" fmla="*/ 1 h 81"/>
                <a:gd name="T22" fmla="*/ 1 w 364"/>
                <a:gd name="T23" fmla="*/ 1 h 81"/>
                <a:gd name="T24" fmla="*/ 1 w 364"/>
                <a:gd name="T25" fmla="*/ 1 h 81"/>
                <a:gd name="T26" fmla="*/ 1 w 364"/>
                <a:gd name="T27" fmla="*/ 1 h 81"/>
                <a:gd name="T28" fmla="*/ 1 w 364"/>
                <a:gd name="T29" fmla="*/ 1 h 81"/>
                <a:gd name="T30" fmla="*/ 1 w 364"/>
                <a:gd name="T31" fmla="*/ 1 h 81"/>
                <a:gd name="T32" fmla="*/ 1 w 364"/>
                <a:gd name="T33" fmla="*/ 0 h 81"/>
                <a:gd name="T34" fmla="*/ 1 w 364"/>
                <a:gd name="T35" fmla="*/ 1 h 81"/>
                <a:gd name="T36" fmla="*/ 1 w 364"/>
                <a:gd name="T37" fmla="*/ 1 h 81"/>
                <a:gd name="T38" fmla="*/ 1 w 364"/>
                <a:gd name="T39" fmla="*/ 1 h 81"/>
                <a:gd name="T40" fmla="*/ 1 w 364"/>
                <a:gd name="T41" fmla="*/ 1 h 81"/>
                <a:gd name="T42" fmla="*/ 1 w 364"/>
                <a:gd name="T43" fmla="*/ 1 h 81"/>
                <a:gd name="T44" fmla="*/ 1 w 364"/>
                <a:gd name="T45" fmla="*/ 1 h 81"/>
                <a:gd name="T46" fmla="*/ 1 w 364"/>
                <a:gd name="T47" fmla="*/ 1 h 81"/>
                <a:gd name="T48" fmla="*/ 0 w 364"/>
                <a:gd name="T49" fmla="*/ 1 h 81"/>
                <a:gd name="T50" fmla="*/ 1 w 364"/>
                <a:gd name="T51" fmla="*/ 1 h 81"/>
                <a:gd name="T52" fmla="*/ 1 w 364"/>
                <a:gd name="T53" fmla="*/ 1 h 81"/>
                <a:gd name="T54" fmla="*/ 1 w 364"/>
                <a:gd name="T55" fmla="*/ 1 h 81"/>
                <a:gd name="T56" fmla="*/ 1 w 364"/>
                <a:gd name="T57" fmla="*/ 1 h 81"/>
                <a:gd name="T58" fmla="*/ 1 w 364"/>
                <a:gd name="T59" fmla="*/ 1 h 81"/>
                <a:gd name="T60" fmla="*/ 1 w 364"/>
                <a:gd name="T61" fmla="*/ 1 h 81"/>
                <a:gd name="T62" fmla="*/ 1 w 364"/>
                <a:gd name="T63" fmla="*/ 1 h 81"/>
                <a:gd name="T64" fmla="*/ 1 w 364"/>
                <a:gd name="T65" fmla="*/ 1 h 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64"/>
                <a:gd name="T100" fmla="*/ 0 h 81"/>
                <a:gd name="T101" fmla="*/ 364 w 364"/>
                <a:gd name="T102" fmla="*/ 81 h 8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64" h="81">
                  <a:moveTo>
                    <a:pt x="183" y="81"/>
                  </a:moveTo>
                  <a:lnTo>
                    <a:pt x="220" y="80"/>
                  </a:lnTo>
                  <a:lnTo>
                    <a:pt x="253" y="78"/>
                  </a:lnTo>
                  <a:lnTo>
                    <a:pt x="284" y="74"/>
                  </a:lnTo>
                  <a:lnTo>
                    <a:pt x="311" y="69"/>
                  </a:lnTo>
                  <a:lnTo>
                    <a:pt x="333" y="63"/>
                  </a:lnTo>
                  <a:lnTo>
                    <a:pt x="350" y="56"/>
                  </a:lnTo>
                  <a:lnTo>
                    <a:pt x="360" y="50"/>
                  </a:lnTo>
                  <a:lnTo>
                    <a:pt x="364" y="41"/>
                  </a:lnTo>
                  <a:lnTo>
                    <a:pt x="360" y="33"/>
                  </a:lnTo>
                  <a:lnTo>
                    <a:pt x="350" y="25"/>
                  </a:lnTo>
                  <a:lnTo>
                    <a:pt x="333" y="18"/>
                  </a:lnTo>
                  <a:lnTo>
                    <a:pt x="311" y="12"/>
                  </a:lnTo>
                  <a:lnTo>
                    <a:pt x="284" y="7"/>
                  </a:lnTo>
                  <a:lnTo>
                    <a:pt x="253" y="3"/>
                  </a:lnTo>
                  <a:lnTo>
                    <a:pt x="220" y="1"/>
                  </a:lnTo>
                  <a:lnTo>
                    <a:pt x="183" y="0"/>
                  </a:lnTo>
                  <a:lnTo>
                    <a:pt x="146" y="1"/>
                  </a:lnTo>
                  <a:lnTo>
                    <a:pt x="111" y="3"/>
                  </a:lnTo>
                  <a:lnTo>
                    <a:pt x="81" y="7"/>
                  </a:lnTo>
                  <a:lnTo>
                    <a:pt x="54" y="12"/>
                  </a:lnTo>
                  <a:lnTo>
                    <a:pt x="32" y="18"/>
                  </a:lnTo>
                  <a:lnTo>
                    <a:pt x="15" y="25"/>
                  </a:lnTo>
                  <a:lnTo>
                    <a:pt x="4" y="33"/>
                  </a:lnTo>
                  <a:lnTo>
                    <a:pt x="0" y="41"/>
                  </a:lnTo>
                  <a:lnTo>
                    <a:pt x="4" y="50"/>
                  </a:lnTo>
                  <a:lnTo>
                    <a:pt x="15" y="56"/>
                  </a:lnTo>
                  <a:lnTo>
                    <a:pt x="32" y="63"/>
                  </a:lnTo>
                  <a:lnTo>
                    <a:pt x="54" y="69"/>
                  </a:lnTo>
                  <a:lnTo>
                    <a:pt x="81" y="74"/>
                  </a:lnTo>
                  <a:lnTo>
                    <a:pt x="111" y="78"/>
                  </a:lnTo>
                  <a:lnTo>
                    <a:pt x="146" y="80"/>
                  </a:lnTo>
                  <a:lnTo>
                    <a:pt x="183" y="81"/>
                  </a:lnTo>
                  <a:close/>
                </a:path>
              </a:pathLst>
            </a:custGeom>
            <a:solidFill>
              <a:srgbClr val="FF33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13" name="Freeform 119"/>
            <p:cNvSpPr>
              <a:spLocks/>
            </p:cNvSpPr>
            <p:nvPr/>
          </p:nvSpPr>
          <p:spPr bwMode="auto">
            <a:xfrm>
              <a:off x="655" y="870"/>
              <a:ext cx="96" cy="24"/>
            </a:xfrm>
            <a:custGeom>
              <a:avLst/>
              <a:gdLst>
                <a:gd name="T0" fmla="*/ 1 w 191"/>
                <a:gd name="T1" fmla="*/ 0 h 50"/>
                <a:gd name="T2" fmla="*/ 1 w 191"/>
                <a:gd name="T3" fmla="*/ 0 h 50"/>
                <a:gd name="T4" fmla="*/ 1 w 191"/>
                <a:gd name="T5" fmla="*/ 0 h 50"/>
                <a:gd name="T6" fmla="*/ 1 w 191"/>
                <a:gd name="T7" fmla="*/ 0 h 50"/>
                <a:gd name="T8" fmla="*/ 1 w 191"/>
                <a:gd name="T9" fmla="*/ 0 h 50"/>
                <a:gd name="T10" fmla="*/ 1 w 191"/>
                <a:gd name="T11" fmla="*/ 0 h 50"/>
                <a:gd name="T12" fmla="*/ 1 w 191"/>
                <a:gd name="T13" fmla="*/ 0 h 50"/>
                <a:gd name="T14" fmla="*/ 1 w 191"/>
                <a:gd name="T15" fmla="*/ 0 h 50"/>
                <a:gd name="T16" fmla="*/ 1 w 191"/>
                <a:gd name="T17" fmla="*/ 0 h 50"/>
                <a:gd name="T18" fmla="*/ 0 w 191"/>
                <a:gd name="T19" fmla="*/ 0 h 50"/>
                <a:gd name="T20" fmla="*/ 0 w 191"/>
                <a:gd name="T21" fmla="*/ 0 h 50"/>
                <a:gd name="T22" fmla="*/ 1 w 191"/>
                <a:gd name="T23" fmla="*/ 0 h 50"/>
                <a:gd name="T24" fmla="*/ 1 w 191"/>
                <a:gd name="T25" fmla="*/ 0 h 50"/>
                <a:gd name="T26" fmla="*/ 1 w 191"/>
                <a:gd name="T27" fmla="*/ 0 h 50"/>
                <a:gd name="T28" fmla="*/ 1 w 191"/>
                <a:gd name="T29" fmla="*/ 0 h 50"/>
                <a:gd name="T30" fmla="*/ 1 w 191"/>
                <a:gd name="T31" fmla="*/ 0 h 50"/>
                <a:gd name="T32" fmla="*/ 1 w 191"/>
                <a:gd name="T33" fmla="*/ 0 h 50"/>
                <a:gd name="T34" fmla="*/ 1 w 191"/>
                <a:gd name="T35" fmla="*/ 0 h 50"/>
                <a:gd name="T36" fmla="*/ 1 w 191"/>
                <a:gd name="T37" fmla="*/ 0 h 50"/>
                <a:gd name="T38" fmla="*/ 1 w 191"/>
                <a:gd name="T39" fmla="*/ 0 h 50"/>
                <a:gd name="T40" fmla="*/ 1 w 191"/>
                <a:gd name="T41" fmla="*/ 0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1"/>
                <a:gd name="T64" fmla="*/ 0 h 50"/>
                <a:gd name="T65" fmla="*/ 191 w 191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1" h="50">
                  <a:moveTo>
                    <a:pt x="172" y="0"/>
                  </a:moveTo>
                  <a:lnTo>
                    <a:pt x="172" y="0"/>
                  </a:lnTo>
                  <a:lnTo>
                    <a:pt x="170" y="3"/>
                  </a:lnTo>
                  <a:lnTo>
                    <a:pt x="163" y="7"/>
                  </a:lnTo>
                  <a:lnTo>
                    <a:pt x="147" y="14"/>
                  </a:lnTo>
                  <a:lnTo>
                    <a:pt x="126" y="20"/>
                  </a:lnTo>
                  <a:lnTo>
                    <a:pt x="100" y="25"/>
                  </a:lnTo>
                  <a:lnTo>
                    <a:pt x="70" y="29"/>
                  </a:lnTo>
                  <a:lnTo>
                    <a:pt x="37" y="31"/>
                  </a:lnTo>
                  <a:lnTo>
                    <a:pt x="0" y="31"/>
                  </a:lnTo>
                  <a:lnTo>
                    <a:pt x="0" y="50"/>
                  </a:lnTo>
                  <a:lnTo>
                    <a:pt x="37" y="47"/>
                  </a:lnTo>
                  <a:lnTo>
                    <a:pt x="70" y="46"/>
                  </a:lnTo>
                  <a:lnTo>
                    <a:pt x="103" y="42"/>
                  </a:lnTo>
                  <a:lnTo>
                    <a:pt x="129" y="36"/>
                  </a:lnTo>
                  <a:lnTo>
                    <a:pt x="152" y="31"/>
                  </a:lnTo>
                  <a:lnTo>
                    <a:pt x="172" y="24"/>
                  </a:lnTo>
                  <a:lnTo>
                    <a:pt x="184" y="14"/>
                  </a:lnTo>
                  <a:lnTo>
                    <a:pt x="191" y="0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14" name="Freeform 120"/>
            <p:cNvSpPr>
              <a:spLocks/>
            </p:cNvSpPr>
            <p:nvPr/>
          </p:nvSpPr>
          <p:spPr bwMode="auto">
            <a:xfrm>
              <a:off x="655" y="844"/>
              <a:ext cx="96" cy="26"/>
            </a:xfrm>
            <a:custGeom>
              <a:avLst/>
              <a:gdLst>
                <a:gd name="T0" fmla="*/ 0 w 191"/>
                <a:gd name="T1" fmla="*/ 1 h 51"/>
                <a:gd name="T2" fmla="*/ 0 w 191"/>
                <a:gd name="T3" fmla="*/ 1 h 51"/>
                <a:gd name="T4" fmla="*/ 1 w 191"/>
                <a:gd name="T5" fmla="*/ 1 h 51"/>
                <a:gd name="T6" fmla="*/ 1 w 191"/>
                <a:gd name="T7" fmla="*/ 1 h 51"/>
                <a:gd name="T8" fmla="*/ 1 w 191"/>
                <a:gd name="T9" fmla="*/ 1 h 51"/>
                <a:gd name="T10" fmla="*/ 1 w 191"/>
                <a:gd name="T11" fmla="*/ 1 h 51"/>
                <a:gd name="T12" fmla="*/ 1 w 191"/>
                <a:gd name="T13" fmla="*/ 1 h 51"/>
                <a:gd name="T14" fmla="*/ 1 w 191"/>
                <a:gd name="T15" fmla="*/ 1 h 51"/>
                <a:gd name="T16" fmla="*/ 1 w 191"/>
                <a:gd name="T17" fmla="*/ 1 h 51"/>
                <a:gd name="T18" fmla="*/ 1 w 191"/>
                <a:gd name="T19" fmla="*/ 1 h 51"/>
                <a:gd name="T20" fmla="*/ 1 w 191"/>
                <a:gd name="T21" fmla="*/ 1 h 51"/>
                <a:gd name="T22" fmla="*/ 1 w 191"/>
                <a:gd name="T23" fmla="*/ 1 h 51"/>
                <a:gd name="T24" fmla="*/ 1 w 191"/>
                <a:gd name="T25" fmla="*/ 1 h 51"/>
                <a:gd name="T26" fmla="*/ 1 w 191"/>
                <a:gd name="T27" fmla="*/ 1 h 51"/>
                <a:gd name="T28" fmla="*/ 1 w 191"/>
                <a:gd name="T29" fmla="*/ 1 h 51"/>
                <a:gd name="T30" fmla="*/ 1 w 191"/>
                <a:gd name="T31" fmla="*/ 1 h 51"/>
                <a:gd name="T32" fmla="*/ 1 w 191"/>
                <a:gd name="T33" fmla="*/ 1 h 51"/>
                <a:gd name="T34" fmla="*/ 1 w 191"/>
                <a:gd name="T35" fmla="*/ 1 h 51"/>
                <a:gd name="T36" fmla="*/ 0 w 191"/>
                <a:gd name="T37" fmla="*/ 0 h 51"/>
                <a:gd name="T38" fmla="*/ 0 w 191"/>
                <a:gd name="T39" fmla="*/ 0 h 51"/>
                <a:gd name="T40" fmla="*/ 0 w 191"/>
                <a:gd name="T41" fmla="*/ 1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1"/>
                <a:gd name="T64" fmla="*/ 0 h 51"/>
                <a:gd name="T65" fmla="*/ 191 w 191"/>
                <a:gd name="T66" fmla="*/ 51 h 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1" h="51">
                  <a:moveTo>
                    <a:pt x="0" y="20"/>
                  </a:moveTo>
                  <a:lnTo>
                    <a:pt x="0" y="20"/>
                  </a:lnTo>
                  <a:lnTo>
                    <a:pt x="37" y="20"/>
                  </a:lnTo>
                  <a:lnTo>
                    <a:pt x="70" y="21"/>
                  </a:lnTo>
                  <a:lnTo>
                    <a:pt x="100" y="25"/>
                  </a:lnTo>
                  <a:lnTo>
                    <a:pt x="126" y="31"/>
                  </a:lnTo>
                  <a:lnTo>
                    <a:pt x="147" y="36"/>
                  </a:lnTo>
                  <a:lnTo>
                    <a:pt x="163" y="43"/>
                  </a:lnTo>
                  <a:lnTo>
                    <a:pt x="170" y="49"/>
                  </a:lnTo>
                  <a:lnTo>
                    <a:pt x="172" y="51"/>
                  </a:lnTo>
                  <a:lnTo>
                    <a:pt x="191" y="51"/>
                  </a:lnTo>
                  <a:lnTo>
                    <a:pt x="184" y="38"/>
                  </a:lnTo>
                  <a:lnTo>
                    <a:pt x="172" y="27"/>
                  </a:lnTo>
                  <a:lnTo>
                    <a:pt x="152" y="20"/>
                  </a:lnTo>
                  <a:lnTo>
                    <a:pt x="129" y="14"/>
                  </a:lnTo>
                  <a:lnTo>
                    <a:pt x="103" y="9"/>
                  </a:lnTo>
                  <a:lnTo>
                    <a:pt x="70" y="4"/>
                  </a:lnTo>
                  <a:lnTo>
                    <a:pt x="37" y="3"/>
                  </a:lnTo>
                  <a:lnTo>
                    <a:pt x="0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15" name="Freeform 121"/>
            <p:cNvSpPr>
              <a:spLocks/>
            </p:cNvSpPr>
            <p:nvPr/>
          </p:nvSpPr>
          <p:spPr bwMode="auto">
            <a:xfrm>
              <a:off x="559" y="844"/>
              <a:ext cx="96" cy="26"/>
            </a:xfrm>
            <a:custGeom>
              <a:avLst/>
              <a:gdLst>
                <a:gd name="T0" fmla="*/ 0 w 193"/>
                <a:gd name="T1" fmla="*/ 1 h 51"/>
                <a:gd name="T2" fmla="*/ 0 w 193"/>
                <a:gd name="T3" fmla="*/ 1 h 51"/>
                <a:gd name="T4" fmla="*/ 0 w 193"/>
                <a:gd name="T5" fmla="*/ 1 h 51"/>
                <a:gd name="T6" fmla="*/ 0 w 193"/>
                <a:gd name="T7" fmla="*/ 1 h 51"/>
                <a:gd name="T8" fmla="*/ 0 w 193"/>
                <a:gd name="T9" fmla="*/ 1 h 51"/>
                <a:gd name="T10" fmla="*/ 0 w 193"/>
                <a:gd name="T11" fmla="*/ 1 h 51"/>
                <a:gd name="T12" fmla="*/ 0 w 193"/>
                <a:gd name="T13" fmla="*/ 1 h 51"/>
                <a:gd name="T14" fmla="*/ 0 w 193"/>
                <a:gd name="T15" fmla="*/ 1 h 51"/>
                <a:gd name="T16" fmla="*/ 0 w 193"/>
                <a:gd name="T17" fmla="*/ 1 h 51"/>
                <a:gd name="T18" fmla="*/ 0 w 193"/>
                <a:gd name="T19" fmla="*/ 1 h 51"/>
                <a:gd name="T20" fmla="*/ 0 w 193"/>
                <a:gd name="T21" fmla="*/ 0 h 51"/>
                <a:gd name="T22" fmla="*/ 0 w 193"/>
                <a:gd name="T23" fmla="*/ 1 h 51"/>
                <a:gd name="T24" fmla="*/ 0 w 193"/>
                <a:gd name="T25" fmla="*/ 1 h 51"/>
                <a:gd name="T26" fmla="*/ 0 w 193"/>
                <a:gd name="T27" fmla="*/ 1 h 51"/>
                <a:gd name="T28" fmla="*/ 0 w 193"/>
                <a:gd name="T29" fmla="*/ 1 h 51"/>
                <a:gd name="T30" fmla="*/ 0 w 193"/>
                <a:gd name="T31" fmla="*/ 1 h 51"/>
                <a:gd name="T32" fmla="*/ 0 w 193"/>
                <a:gd name="T33" fmla="*/ 1 h 51"/>
                <a:gd name="T34" fmla="*/ 0 w 193"/>
                <a:gd name="T35" fmla="*/ 1 h 51"/>
                <a:gd name="T36" fmla="*/ 0 w 193"/>
                <a:gd name="T37" fmla="*/ 1 h 51"/>
                <a:gd name="T38" fmla="*/ 0 w 193"/>
                <a:gd name="T39" fmla="*/ 1 h 51"/>
                <a:gd name="T40" fmla="*/ 0 w 193"/>
                <a:gd name="T41" fmla="*/ 1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3"/>
                <a:gd name="T64" fmla="*/ 0 h 51"/>
                <a:gd name="T65" fmla="*/ 193 w 193"/>
                <a:gd name="T66" fmla="*/ 51 h 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3" h="51">
                  <a:moveTo>
                    <a:pt x="20" y="51"/>
                  </a:moveTo>
                  <a:lnTo>
                    <a:pt x="20" y="51"/>
                  </a:lnTo>
                  <a:lnTo>
                    <a:pt x="21" y="49"/>
                  </a:lnTo>
                  <a:lnTo>
                    <a:pt x="29" y="43"/>
                  </a:lnTo>
                  <a:lnTo>
                    <a:pt x="44" y="36"/>
                  </a:lnTo>
                  <a:lnTo>
                    <a:pt x="65" y="31"/>
                  </a:lnTo>
                  <a:lnTo>
                    <a:pt x="92" y="25"/>
                  </a:lnTo>
                  <a:lnTo>
                    <a:pt x="121" y="21"/>
                  </a:lnTo>
                  <a:lnTo>
                    <a:pt x="156" y="20"/>
                  </a:lnTo>
                  <a:lnTo>
                    <a:pt x="193" y="20"/>
                  </a:lnTo>
                  <a:lnTo>
                    <a:pt x="193" y="0"/>
                  </a:lnTo>
                  <a:lnTo>
                    <a:pt x="156" y="3"/>
                  </a:lnTo>
                  <a:lnTo>
                    <a:pt x="121" y="4"/>
                  </a:lnTo>
                  <a:lnTo>
                    <a:pt x="90" y="9"/>
                  </a:lnTo>
                  <a:lnTo>
                    <a:pt x="62" y="14"/>
                  </a:lnTo>
                  <a:lnTo>
                    <a:pt x="39" y="20"/>
                  </a:lnTo>
                  <a:lnTo>
                    <a:pt x="21" y="27"/>
                  </a:lnTo>
                  <a:lnTo>
                    <a:pt x="7" y="38"/>
                  </a:lnTo>
                  <a:lnTo>
                    <a:pt x="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16" name="Freeform 122"/>
            <p:cNvSpPr>
              <a:spLocks/>
            </p:cNvSpPr>
            <p:nvPr/>
          </p:nvSpPr>
          <p:spPr bwMode="auto">
            <a:xfrm>
              <a:off x="559" y="870"/>
              <a:ext cx="96" cy="24"/>
            </a:xfrm>
            <a:custGeom>
              <a:avLst/>
              <a:gdLst>
                <a:gd name="T0" fmla="*/ 0 w 193"/>
                <a:gd name="T1" fmla="*/ 0 h 50"/>
                <a:gd name="T2" fmla="*/ 0 w 193"/>
                <a:gd name="T3" fmla="*/ 0 h 50"/>
                <a:gd name="T4" fmla="*/ 0 w 193"/>
                <a:gd name="T5" fmla="*/ 0 h 50"/>
                <a:gd name="T6" fmla="*/ 0 w 193"/>
                <a:gd name="T7" fmla="*/ 0 h 50"/>
                <a:gd name="T8" fmla="*/ 0 w 193"/>
                <a:gd name="T9" fmla="*/ 0 h 50"/>
                <a:gd name="T10" fmla="*/ 0 w 193"/>
                <a:gd name="T11" fmla="*/ 0 h 50"/>
                <a:gd name="T12" fmla="*/ 0 w 193"/>
                <a:gd name="T13" fmla="*/ 0 h 50"/>
                <a:gd name="T14" fmla="*/ 0 w 193"/>
                <a:gd name="T15" fmla="*/ 0 h 50"/>
                <a:gd name="T16" fmla="*/ 0 w 193"/>
                <a:gd name="T17" fmla="*/ 0 h 50"/>
                <a:gd name="T18" fmla="*/ 0 w 193"/>
                <a:gd name="T19" fmla="*/ 0 h 50"/>
                <a:gd name="T20" fmla="*/ 0 w 193"/>
                <a:gd name="T21" fmla="*/ 0 h 50"/>
                <a:gd name="T22" fmla="*/ 0 w 193"/>
                <a:gd name="T23" fmla="*/ 0 h 50"/>
                <a:gd name="T24" fmla="*/ 0 w 193"/>
                <a:gd name="T25" fmla="*/ 0 h 50"/>
                <a:gd name="T26" fmla="*/ 0 w 193"/>
                <a:gd name="T27" fmla="*/ 0 h 50"/>
                <a:gd name="T28" fmla="*/ 0 w 193"/>
                <a:gd name="T29" fmla="*/ 0 h 50"/>
                <a:gd name="T30" fmla="*/ 0 w 193"/>
                <a:gd name="T31" fmla="*/ 0 h 50"/>
                <a:gd name="T32" fmla="*/ 0 w 193"/>
                <a:gd name="T33" fmla="*/ 0 h 50"/>
                <a:gd name="T34" fmla="*/ 0 w 193"/>
                <a:gd name="T35" fmla="*/ 0 h 50"/>
                <a:gd name="T36" fmla="*/ 0 w 193"/>
                <a:gd name="T37" fmla="*/ 0 h 50"/>
                <a:gd name="T38" fmla="*/ 0 w 193"/>
                <a:gd name="T39" fmla="*/ 0 h 50"/>
                <a:gd name="T40" fmla="*/ 0 w 193"/>
                <a:gd name="T41" fmla="*/ 0 h 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3"/>
                <a:gd name="T64" fmla="*/ 0 h 50"/>
                <a:gd name="T65" fmla="*/ 193 w 193"/>
                <a:gd name="T66" fmla="*/ 50 h 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3" h="50">
                  <a:moveTo>
                    <a:pt x="193" y="31"/>
                  </a:moveTo>
                  <a:lnTo>
                    <a:pt x="193" y="31"/>
                  </a:lnTo>
                  <a:lnTo>
                    <a:pt x="156" y="31"/>
                  </a:lnTo>
                  <a:lnTo>
                    <a:pt x="121" y="29"/>
                  </a:lnTo>
                  <a:lnTo>
                    <a:pt x="92" y="25"/>
                  </a:lnTo>
                  <a:lnTo>
                    <a:pt x="65" y="20"/>
                  </a:lnTo>
                  <a:lnTo>
                    <a:pt x="44" y="14"/>
                  </a:lnTo>
                  <a:lnTo>
                    <a:pt x="29" y="7"/>
                  </a:lnTo>
                  <a:lnTo>
                    <a:pt x="20" y="3"/>
                  </a:lnTo>
                  <a:lnTo>
                    <a:pt x="20" y="0"/>
                  </a:lnTo>
                  <a:lnTo>
                    <a:pt x="0" y="0"/>
                  </a:lnTo>
                  <a:lnTo>
                    <a:pt x="9" y="14"/>
                  </a:lnTo>
                  <a:lnTo>
                    <a:pt x="21" y="24"/>
                  </a:lnTo>
                  <a:lnTo>
                    <a:pt x="39" y="31"/>
                  </a:lnTo>
                  <a:lnTo>
                    <a:pt x="62" y="36"/>
                  </a:lnTo>
                  <a:lnTo>
                    <a:pt x="90" y="42"/>
                  </a:lnTo>
                  <a:lnTo>
                    <a:pt x="121" y="46"/>
                  </a:lnTo>
                  <a:lnTo>
                    <a:pt x="156" y="47"/>
                  </a:lnTo>
                  <a:lnTo>
                    <a:pt x="193" y="50"/>
                  </a:lnTo>
                  <a:lnTo>
                    <a:pt x="193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17" name="Freeform 123"/>
            <p:cNvSpPr>
              <a:spLocks/>
            </p:cNvSpPr>
            <p:nvPr/>
          </p:nvSpPr>
          <p:spPr bwMode="auto">
            <a:xfrm>
              <a:off x="486" y="901"/>
              <a:ext cx="336" cy="719"/>
            </a:xfrm>
            <a:custGeom>
              <a:avLst/>
              <a:gdLst>
                <a:gd name="T0" fmla="*/ 1 w 670"/>
                <a:gd name="T1" fmla="*/ 0 h 1439"/>
                <a:gd name="T2" fmla="*/ 1 w 670"/>
                <a:gd name="T3" fmla="*/ 0 h 1439"/>
                <a:gd name="T4" fmla="*/ 1 w 670"/>
                <a:gd name="T5" fmla="*/ 0 h 1439"/>
                <a:gd name="T6" fmla="*/ 1 w 670"/>
                <a:gd name="T7" fmla="*/ 0 h 1439"/>
                <a:gd name="T8" fmla="*/ 2 w 670"/>
                <a:gd name="T9" fmla="*/ 0 h 1439"/>
                <a:gd name="T10" fmla="*/ 2 w 670"/>
                <a:gd name="T11" fmla="*/ 1 h 1439"/>
                <a:gd name="T12" fmla="*/ 2 w 670"/>
                <a:gd name="T13" fmla="*/ 1 h 1439"/>
                <a:gd name="T14" fmla="*/ 2 w 670"/>
                <a:gd name="T15" fmla="*/ 1 h 1439"/>
                <a:gd name="T16" fmla="*/ 2 w 670"/>
                <a:gd name="T17" fmla="*/ 1 h 1439"/>
                <a:gd name="T18" fmla="*/ 2 w 670"/>
                <a:gd name="T19" fmla="*/ 2 h 1439"/>
                <a:gd name="T20" fmla="*/ 2 w 670"/>
                <a:gd name="T21" fmla="*/ 2 h 1439"/>
                <a:gd name="T22" fmla="*/ 2 w 670"/>
                <a:gd name="T23" fmla="*/ 2 h 1439"/>
                <a:gd name="T24" fmla="*/ 2 w 670"/>
                <a:gd name="T25" fmla="*/ 2 h 1439"/>
                <a:gd name="T26" fmla="*/ 2 w 670"/>
                <a:gd name="T27" fmla="*/ 2 h 1439"/>
                <a:gd name="T28" fmla="*/ 2 w 670"/>
                <a:gd name="T29" fmla="*/ 2 h 1439"/>
                <a:gd name="T30" fmla="*/ 2 w 670"/>
                <a:gd name="T31" fmla="*/ 2 h 1439"/>
                <a:gd name="T32" fmla="*/ 2 w 670"/>
                <a:gd name="T33" fmla="*/ 2 h 1439"/>
                <a:gd name="T34" fmla="*/ 1 w 670"/>
                <a:gd name="T35" fmla="*/ 2 h 1439"/>
                <a:gd name="T36" fmla="*/ 1 w 670"/>
                <a:gd name="T37" fmla="*/ 2 h 1439"/>
                <a:gd name="T38" fmla="*/ 1 w 670"/>
                <a:gd name="T39" fmla="*/ 2 h 1439"/>
                <a:gd name="T40" fmla="*/ 1 w 670"/>
                <a:gd name="T41" fmla="*/ 2 h 1439"/>
                <a:gd name="T42" fmla="*/ 1 w 670"/>
                <a:gd name="T43" fmla="*/ 2 h 1439"/>
                <a:gd name="T44" fmla="*/ 1 w 670"/>
                <a:gd name="T45" fmla="*/ 2 h 1439"/>
                <a:gd name="T46" fmla="*/ 1 w 670"/>
                <a:gd name="T47" fmla="*/ 2 h 1439"/>
                <a:gd name="T48" fmla="*/ 1 w 670"/>
                <a:gd name="T49" fmla="*/ 2 h 1439"/>
                <a:gd name="T50" fmla="*/ 1 w 670"/>
                <a:gd name="T51" fmla="*/ 2 h 1439"/>
                <a:gd name="T52" fmla="*/ 1 w 670"/>
                <a:gd name="T53" fmla="*/ 2 h 1439"/>
                <a:gd name="T54" fmla="*/ 1 w 670"/>
                <a:gd name="T55" fmla="*/ 2 h 1439"/>
                <a:gd name="T56" fmla="*/ 1 w 670"/>
                <a:gd name="T57" fmla="*/ 2 h 1439"/>
                <a:gd name="T58" fmla="*/ 1 w 670"/>
                <a:gd name="T59" fmla="*/ 2 h 1439"/>
                <a:gd name="T60" fmla="*/ 1 w 670"/>
                <a:gd name="T61" fmla="*/ 2 h 1439"/>
                <a:gd name="T62" fmla="*/ 1 w 670"/>
                <a:gd name="T63" fmla="*/ 2 h 1439"/>
                <a:gd name="T64" fmla="*/ 1 w 670"/>
                <a:gd name="T65" fmla="*/ 2 h 1439"/>
                <a:gd name="T66" fmla="*/ 1 w 670"/>
                <a:gd name="T67" fmla="*/ 2 h 1439"/>
                <a:gd name="T68" fmla="*/ 0 w 670"/>
                <a:gd name="T69" fmla="*/ 2 h 1439"/>
                <a:gd name="T70" fmla="*/ 1 w 670"/>
                <a:gd name="T71" fmla="*/ 1 h 1439"/>
                <a:gd name="T72" fmla="*/ 1 w 670"/>
                <a:gd name="T73" fmla="*/ 1 h 1439"/>
                <a:gd name="T74" fmla="*/ 1 w 670"/>
                <a:gd name="T75" fmla="*/ 1 h 1439"/>
                <a:gd name="T76" fmla="*/ 1 w 670"/>
                <a:gd name="T77" fmla="*/ 1 h 1439"/>
                <a:gd name="T78" fmla="*/ 1 w 670"/>
                <a:gd name="T79" fmla="*/ 0 h 1439"/>
                <a:gd name="T80" fmla="*/ 1 w 670"/>
                <a:gd name="T81" fmla="*/ 0 h 1439"/>
                <a:gd name="T82" fmla="*/ 1 w 670"/>
                <a:gd name="T83" fmla="*/ 0 h 1439"/>
                <a:gd name="T84" fmla="*/ 1 w 670"/>
                <a:gd name="T85" fmla="*/ 0 h 1439"/>
                <a:gd name="T86" fmla="*/ 1 w 670"/>
                <a:gd name="T87" fmla="*/ 0 h 1439"/>
                <a:gd name="T88" fmla="*/ 1 w 670"/>
                <a:gd name="T89" fmla="*/ 0 h 1439"/>
                <a:gd name="T90" fmla="*/ 1 w 670"/>
                <a:gd name="T91" fmla="*/ 0 h 1439"/>
                <a:gd name="T92" fmla="*/ 1 w 670"/>
                <a:gd name="T93" fmla="*/ 0 h 1439"/>
                <a:gd name="T94" fmla="*/ 1 w 670"/>
                <a:gd name="T95" fmla="*/ 0 h 1439"/>
                <a:gd name="T96" fmla="*/ 1 w 670"/>
                <a:gd name="T97" fmla="*/ 0 h 1439"/>
                <a:gd name="T98" fmla="*/ 1 w 670"/>
                <a:gd name="T99" fmla="*/ 0 h 1439"/>
                <a:gd name="T100" fmla="*/ 1 w 670"/>
                <a:gd name="T101" fmla="*/ 0 h 1439"/>
                <a:gd name="T102" fmla="*/ 1 w 670"/>
                <a:gd name="T103" fmla="*/ 0 h 143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70"/>
                <a:gd name="T157" fmla="*/ 0 h 1439"/>
                <a:gd name="T158" fmla="*/ 670 w 670"/>
                <a:gd name="T159" fmla="*/ 1439 h 143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70" h="1439">
                  <a:moveTo>
                    <a:pt x="497" y="0"/>
                  </a:moveTo>
                  <a:lnTo>
                    <a:pt x="490" y="33"/>
                  </a:lnTo>
                  <a:lnTo>
                    <a:pt x="486" y="77"/>
                  </a:lnTo>
                  <a:lnTo>
                    <a:pt x="483" y="129"/>
                  </a:lnTo>
                  <a:lnTo>
                    <a:pt x="483" y="186"/>
                  </a:lnTo>
                  <a:lnTo>
                    <a:pt x="486" y="246"/>
                  </a:lnTo>
                  <a:lnTo>
                    <a:pt x="493" y="304"/>
                  </a:lnTo>
                  <a:lnTo>
                    <a:pt x="505" y="359"/>
                  </a:lnTo>
                  <a:lnTo>
                    <a:pt x="523" y="406"/>
                  </a:lnTo>
                  <a:lnTo>
                    <a:pt x="544" y="447"/>
                  </a:lnTo>
                  <a:lnTo>
                    <a:pt x="565" y="487"/>
                  </a:lnTo>
                  <a:lnTo>
                    <a:pt x="587" y="526"/>
                  </a:lnTo>
                  <a:lnTo>
                    <a:pt x="606" y="561"/>
                  </a:lnTo>
                  <a:lnTo>
                    <a:pt x="624" y="597"/>
                  </a:lnTo>
                  <a:lnTo>
                    <a:pt x="637" y="630"/>
                  </a:lnTo>
                  <a:lnTo>
                    <a:pt x="648" y="662"/>
                  </a:lnTo>
                  <a:lnTo>
                    <a:pt x="654" y="692"/>
                  </a:lnTo>
                  <a:lnTo>
                    <a:pt x="662" y="799"/>
                  </a:lnTo>
                  <a:lnTo>
                    <a:pt x="670" y="971"/>
                  </a:lnTo>
                  <a:lnTo>
                    <a:pt x="670" y="1152"/>
                  </a:lnTo>
                  <a:lnTo>
                    <a:pt x="654" y="1285"/>
                  </a:lnTo>
                  <a:lnTo>
                    <a:pt x="647" y="1306"/>
                  </a:lnTo>
                  <a:lnTo>
                    <a:pt x="640" y="1322"/>
                  </a:lnTo>
                  <a:lnTo>
                    <a:pt x="632" y="1337"/>
                  </a:lnTo>
                  <a:lnTo>
                    <a:pt x="625" y="1351"/>
                  </a:lnTo>
                  <a:lnTo>
                    <a:pt x="615" y="1363"/>
                  </a:lnTo>
                  <a:lnTo>
                    <a:pt x="606" y="1374"/>
                  </a:lnTo>
                  <a:lnTo>
                    <a:pt x="595" y="1384"/>
                  </a:lnTo>
                  <a:lnTo>
                    <a:pt x="582" y="1395"/>
                  </a:lnTo>
                  <a:lnTo>
                    <a:pt x="577" y="1399"/>
                  </a:lnTo>
                  <a:lnTo>
                    <a:pt x="569" y="1403"/>
                  </a:lnTo>
                  <a:lnTo>
                    <a:pt x="560" y="1407"/>
                  </a:lnTo>
                  <a:lnTo>
                    <a:pt x="549" y="1411"/>
                  </a:lnTo>
                  <a:lnTo>
                    <a:pt x="537" y="1416"/>
                  </a:lnTo>
                  <a:lnTo>
                    <a:pt x="525" y="1418"/>
                  </a:lnTo>
                  <a:lnTo>
                    <a:pt x="510" y="1422"/>
                  </a:lnTo>
                  <a:lnTo>
                    <a:pt x="494" y="1425"/>
                  </a:lnTo>
                  <a:lnTo>
                    <a:pt x="478" y="1428"/>
                  </a:lnTo>
                  <a:lnTo>
                    <a:pt x="460" y="1431"/>
                  </a:lnTo>
                  <a:lnTo>
                    <a:pt x="441" y="1433"/>
                  </a:lnTo>
                  <a:lnTo>
                    <a:pt x="422" y="1435"/>
                  </a:lnTo>
                  <a:lnTo>
                    <a:pt x="401" y="1436"/>
                  </a:lnTo>
                  <a:lnTo>
                    <a:pt x="380" y="1438"/>
                  </a:lnTo>
                  <a:lnTo>
                    <a:pt x="358" y="1439"/>
                  </a:lnTo>
                  <a:lnTo>
                    <a:pt x="336" y="1439"/>
                  </a:lnTo>
                  <a:lnTo>
                    <a:pt x="310" y="1439"/>
                  </a:lnTo>
                  <a:lnTo>
                    <a:pt x="287" y="1438"/>
                  </a:lnTo>
                  <a:lnTo>
                    <a:pt x="264" y="1436"/>
                  </a:lnTo>
                  <a:lnTo>
                    <a:pt x="242" y="1435"/>
                  </a:lnTo>
                  <a:lnTo>
                    <a:pt x="221" y="1432"/>
                  </a:lnTo>
                  <a:lnTo>
                    <a:pt x="202" y="1429"/>
                  </a:lnTo>
                  <a:lnTo>
                    <a:pt x="184" y="1427"/>
                  </a:lnTo>
                  <a:lnTo>
                    <a:pt x="167" y="1422"/>
                  </a:lnTo>
                  <a:lnTo>
                    <a:pt x="152" y="1418"/>
                  </a:lnTo>
                  <a:lnTo>
                    <a:pt x="138" y="1414"/>
                  </a:lnTo>
                  <a:lnTo>
                    <a:pt x="126" y="1410"/>
                  </a:lnTo>
                  <a:lnTo>
                    <a:pt x="115" y="1406"/>
                  </a:lnTo>
                  <a:lnTo>
                    <a:pt x="105" y="1402"/>
                  </a:lnTo>
                  <a:lnTo>
                    <a:pt x="97" y="1398"/>
                  </a:lnTo>
                  <a:lnTo>
                    <a:pt x="92" y="1394"/>
                  </a:lnTo>
                  <a:lnTo>
                    <a:pt x="86" y="1389"/>
                  </a:lnTo>
                  <a:lnTo>
                    <a:pt x="74" y="1377"/>
                  </a:lnTo>
                  <a:lnTo>
                    <a:pt x="63" y="1366"/>
                  </a:lnTo>
                  <a:lnTo>
                    <a:pt x="53" y="1356"/>
                  </a:lnTo>
                  <a:lnTo>
                    <a:pt x="45" y="1345"/>
                  </a:lnTo>
                  <a:lnTo>
                    <a:pt x="38" y="1334"/>
                  </a:lnTo>
                  <a:lnTo>
                    <a:pt x="31" y="1321"/>
                  </a:lnTo>
                  <a:lnTo>
                    <a:pt x="24" y="1304"/>
                  </a:lnTo>
                  <a:lnTo>
                    <a:pt x="17" y="1285"/>
                  </a:lnTo>
                  <a:lnTo>
                    <a:pt x="0" y="1152"/>
                  </a:lnTo>
                  <a:lnTo>
                    <a:pt x="1" y="971"/>
                  </a:lnTo>
                  <a:lnTo>
                    <a:pt x="9" y="799"/>
                  </a:lnTo>
                  <a:lnTo>
                    <a:pt x="17" y="692"/>
                  </a:lnTo>
                  <a:lnTo>
                    <a:pt x="23" y="662"/>
                  </a:lnTo>
                  <a:lnTo>
                    <a:pt x="33" y="630"/>
                  </a:lnTo>
                  <a:lnTo>
                    <a:pt x="48" y="597"/>
                  </a:lnTo>
                  <a:lnTo>
                    <a:pt x="64" y="561"/>
                  </a:lnTo>
                  <a:lnTo>
                    <a:pt x="85" y="526"/>
                  </a:lnTo>
                  <a:lnTo>
                    <a:pt x="105" y="487"/>
                  </a:lnTo>
                  <a:lnTo>
                    <a:pt x="127" y="447"/>
                  </a:lnTo>
                  <a:lnTo>
                    <a:pt x="148" y="406"/>
                  </a:lnTo>
                  <a:lnTo>
                    <a:pt x="165" y="359"/>
                  </a:lnTo>
                  <a:lnTo>
                    <a:pt x="177" y="304"/>
                  </a:lnTo>
                  <a:lnTo>
                    <a:pt x="184" y="246"/>
                  </a:lnTo>
                  <a:lnTo>
                    <a:pt x="187" y="187"/>
                  </a:lnTo>
                  <a:lnTo>
                    <a:pt x="187" y="129"/>
                  </a:lnTo>
                  <a:lnTo>
                    <a:pt x="182" y="77"/>
                  </a:lnTo>
                  <a:lnTo>
                    <a:pt x="178" y="35"/>
                  </a:lnTo>
                  <a:lnTo>
                    <a:pt x="171" y="2"/>
                  </a:lnTo>
                  <a:lnTo>
                    <a:pt x="187" y="7"/>
                  </a:lnTo>
                  <a:lnTo>
                    <a:pt x="204" y="13"/>
                  </a:lnTo>
                  <a:lnTo>
                    <a:pt x="222" y="15"/>
                  </a:lnTo>
                  <a:lnTo>
                    <a:pt x="243" y="18"/>
                  </a:lnTo>
                  <a:lnTo>
                    <a:pt x="264" y="21"/>
                  </a:lnTo>
                  <a:lnTo>
                    <a:pt x="287" y="22"/>
                  </a:lnTo>
                  <a:lnTo>
                    <a:pt x="310" y="24"/>
                  </a:lnTo>
                  <a:lnTo>
                    <a:pt x="336" y="24"/>
                  </a:lnTo>
                  <a:lnTo>
                    <a:pt x="360" y="24"/>
                  </a:lnTo>
                  <a:lnTo>
                    <a:pt x="383" y="22"/>
                  </a:lnTo>
                  <a:lnTo>
                    <a:pt x="406" y="21"/>
                  </a:lnTo>
                  <a:lnTo>
                    <a:pt x="427" y="18"/>
                  </a:lnTo>
                  <a:lnTo>
                    <a:pt x="448" y="15"/>
                  </a:lnTo>
                  <a:lnTo>
                    <a:pt x="466" y="11"/>
                  </a:lnTo>
                  <a:lnTo>
                    <a:pt x="482" y="6"/>
                  </a:lnTo>
                  <a:lnTo>
                    <a:pt x="49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18" name="Freeform 124"/>
            <p:cNvSpPr>
              <a:spLocks/>
            </p:cNvSpPr>
            <p:nvPr/>
          </p:nvSpPr>
          <p:spPr bwMode="auto">
            <a:xfrm>
              <a:off x="723" y="900"/>
              <a:ext cx="29" cy="206"/>
            </a:xfrm>
            <a:custGeom>
              <a:avLst/>
              <a:gdLst>
                <a:gd name="T0" fmla="*/ 1 w 58"/>
                <a:gd name="T1" fmla="*/ 1 h 411"/>
                <a:gd name="T2" fmla="*/ 1 w 58"/>
                <a:gd name="T3" fmla="*/ 1 h 411"/>
                <a:gd name="T4" fmla="*/ 1 w 58"/>
                <a:gd name="T5" fmla="*/ 1 h 411"/>
                <a:gd name="T6" fmla="*/ 1 w 58"/>
                <a:gd name="T7" fmla="*/ 1 h 411"/>
                <a:gd name="T8" fmla="*/ 1 w 58"/>
                <a:gd name="T9" fmla="*/ 1 h 411"/>
                <a:gd name="T10" fmla="*/ 1 w 58"/>
                <a:gd name="T11" fmla="*/ 1 h 411"/>
                <a:gd name="T12" fmla="*/ 1 w 58"/>
                <a:gd name="T13" fmla="*/ 1 h 411"/>
                <a:gd name="T14" fmla="*/ 1 w 58"/>
                <a:gd name="T15" fmla="*/ 1 h 411"/>
                <a:gd name="T16" fmla="*/ 1 w 58"/>
                <a:gd name="T17" fmla="*/ 1 h 411"/>
                <a:gd name="T18" fmla="*/ 1 w 58"/>
                <a:gd name="T19" fmla="*/ 1 h 411"/>
                <a:gd name="T20" fmla="*/ 1 w 58"/>
                <a:gd name="T21" fmla="*/ 0 h 411"/>
                <a:gd name="T22" fmla="*/ 1 w 58"/>
                <a:gd name="T23" fmla="*/ 1 h 411"/>
                <a:gd name="T24" fmla="*/ 1 w 58"/>
                <a:gd name="T25" fmla="*/ 1 h 411"/>
                <a:gd name="T26" fmla="*/ 0 w 58"/>
                <a:gd name="T27" fmla="*/ 1 h 411"/>
                <a:gd name="T28" fmla="*/ 0 w 58"/>
                <a:gd name="T29" fmla="*/ 1 h 411"/>
                <a:gd name="T30" fmla="*/ 1 w 58"/>
                <a:gd name="T31" fmla="*/ 1 h 411"/>
                <a:gd name="T32" fmla="*/ 1 w 58"/>
                <a:gd name="T33" fmla="*/ 1 h 411"/>
                <a:gd name="T34" fmla="*/ 1 w 58"/>
                <a:gd name="T35" fmla="*/ 1 h 411"/>
                <a:gd name="T36" fmla="*/ 1 w 58"/>
                <a:gd name="T37" fmla="*/ 1 h 411"/>
                <a:gd name="T38" fmla="*/ 1 w 58"/>
                <a:gd name="T39" fmla="*/ 1 h 411"/>
                <a:gd name="T40" fmla="*/ 1 w 58"/>
                <a:gd name="T41" fmla="*/ 1 h 4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8"/>
                <a:gd name="T64" fmla="*/ 0 h 411"/>
                <a:gd name="T65" fmla="*/ 58 w 58"/>
                <a:gd name="T66" fmla="*/ 411 h 41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8" h="411">
                  <a:moveTo>
                    <a:pt x="58" y="403"/>
                  </a:moveTo>
                  <a:lnTo>
                    <a:pt x="58" y="403"/>
                  </a:lnTo>
                  <a:lnTo>
                    <a:pt x="40" y="359"/>
                  </a:lnTo>
                  <a:lnTo>
                    <a:pt x="27" y="304"/>
                  </a:lnTo>
                  <a:lnTo>
                    <a:pt x="20" y="247"/>
                  </a:lnTo>
                  <a:lnTo>
                    <a:pt x="19" y="187"/>
                  </a:lnTo>
                  <a:lnTo>
                    <a:pt x="19" y="130"/>
                  </a:lnTo>
                  <a:lnTo>
                    <a:pt x="20" y="78"/>
                  </a:lnTo>
                  <a:lnTo>
                    <a:pt x="25" y="34"/>
                  </a:lnTo>
                  <a:lnTo>
                    <a:pt x="31" y="3"/>
                  </a:lnTo>
                  <a:lnTo>
                    <a:pt x="15" y="0"/>
                  </a:lnTo>
                  <a:lnTo>
                    <a:pt x="8" y="34"/>
                  </a:lnTo>
                  <a:lnTo>
                    <a:pt x="4" y="78"/>
                  </a:lnTo>
                  <a:lnTo>
                    <a:pt x="0" y="130"/>
                  </a:lnTo>
                  <a:lnTo>
                    <a:pt x="0" y="187"/>
                  </a:lnTo>
                  <a:lnTo>
                    <a:pt x="4" y="247"/>
                  </a:lnTo>
                  <a:lnTo>
                    <a:pt x="11" y="307"/>
                  </a:lnTo>
                  <a:lnTo>
                    <a:pt x="23" y="362"/>
                  </a:lnTo>
                  <a:lnTo>
                    <a:pt x="41" y="411"/>
                  </a:lnTo>
                  <a:lnTo>
                    <a:pt x="58" y="4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19" name="Freeform 125"/>
            <p:cNvSpPr>
              <a:spLocks/>
            </p:cNvSpPr>
            <p:nvPr/>
          </p:nvSpPr>
          <p:spPr bwMode="auto">
            <a:xfrm>
              <a:off x="744" y="1101"/>
              <a:ext cx="74" cy="146"/>
            </a:xfrm>
            <a:custGeom>
              <a:avLst/>
              <a:gdLst>
                <a:gd name="T0" fmla="*/ 1 w 147"/>
                <a:gd name="T1" fmla="*/ 1 h 290"/>
                <a:gd name="T2" fmla="*/ 1 w 147"/>
                <a:gd name="T3" fmla="*/ 1 h 290"/>
                <a:gd name="T4" fmla="*/ 1 w 147"/>
                <a:gd name="T5" fmla="*/ 1 h 290"/>
                <a:gd name="T6" fmla="*/ 1 w 147"/>
                <a:gd name="T7" fmla="*/ 1 h 290"/>
                <a:gd name="T8" fmla="*/ 1 w 147"/>
                <a:gd name="T9" fmla="*/ 1 h 290"/>
                <a:gd name="T10" fmla="*/ 1 w 147"/>
                <a:gd name="T11" fmla="*/ 1 h 290"/>
                <a:gd name="T12" fmla="*/ 1 w 147"/>
                <a:gd name="T13" fmla="*/ 1 h 290"/>
                <a:gd name="T14" fmla="*/ 1 w 147"/>
                <a:gd name="T15" fmla="*/ 1 h 290"/>
                <a:gd name="T16" fmla="*/ 1 w 147"/>
                <a:gd name="T17" fmla="*/ 1 h 290"/>
                <a:gd name="T18" fmla="*/ 1 w 147"/>
                <a:gd name="T19" fmla="*/ 0 h 290"/>
                <a:gd name="T20" fmla="*/ 0 w 147"/>
                <a:gd name="T21" fmla="*/ 1 h 290"/>
                <a:gd name="T22" fmla="*/ 1 w 147"/>
                <a:gd name="T23" fmla="*/ 1 h 290"/>
                <a:gd name="T24" fmla="*/ 1 w 147"/>
                <a:gd name="T25" fmla="*/ 1 h 290"/>
                <a:gd name="T26" fmla="*/ 1 w 147"/>
                <a:gd name="T27" fmla="*/ 1 h 290"/>
                <a:gd name="T28" fmla="*/ 1 w 147"/>
                <a:gd name="T29" fmla="*/ 1 h 290"/>
                <a:gd name="T30" fmla="*/ 1 w 147"/>
                <a:gd name="T31" fmla="*/ 1 h 290"/>
                <a:gd name="T32" fmla="*/ 1 w 147"/>
                <a:gd name="T33" fmla="*/ 1 h 290"/>
                <a:gd name="T34" fmla="*/ 1 w 147"/>
                <a:gd name="T35" fmla="*/ 1 h 290"/>
                <a:gd name="T36" fmla="*/ 1 w 147"/>
                <a:gd name="T37" fmla="*/ 1 h 290"/>
                <a:gd name="T38" fmla="*/ 1 w 147"/>
                <a:gd name="T39" fmla="*/ 1 h 290"/>
                <a:gd name="T40" fmla="*/ 1 w 147"/>
                <a:gd name="T41" fmla="*/ 1 h 2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7"/>
                <a:gd name="T64" fmla="*/ 0 h 290"/>
                <a:gd name="T65" fmla="*/ 147 w 147"/>
                <a:gd name="T66" fmla="*/ 290 h 29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7" h="290">
                  <a:moveTo>
                    <a:pt x="147" y="290"/>
                  </a:moveTo>
                  <a:lnTo>
                    <a:pt x="147" y="290"/>
                  </a:lnTo>
                  <a:lnTo>
                    <a:pt x="142" y="258"/>
                  </a:lnTo>
                  <a:lnTo>
                    <a:pt x="131" y="225"/>
                  </a:lnTo>
                  <a:lnTo>
                    <a:pt x="117" y="192"/>
                  </a:lnTo>
                  <a:lnTo>
                    <a:pt x="99" y="155"/>
                  </a:lnTo>
                  <a:lnTo>
                    <a:pt x="80" y="120"/>
                  </a:lnTo>
                  <a:lnTo>
                    <a:pt x="58" y="81"/>
                  </a:lnTo>
                  <a:lnTo>
                    <a:pt x="37" y="41"/>
                  </a:lnTo>
                  <a:lnTo>
                    <a:pt x="17" y="0"/>
                  </a:lnTo>
                  <a:lnTo>
                    <a:pt x="0" y="8"/>
                  </a:lnTo>
                  <a:lnTo>
                    <a:pt x="21" y="49"/>
                  </a:lnTo>
                  <a:lnTo>
                    <a:pt x="41" y="89"/>
                  </a:lnTo>
                  <a:lnTo>
                    <a:pt x="63" y="128"/>
                  </a:lnTo>
                  <a:lnTo>
                    <a:pt x="83" y="164"/>
                  </a:lnTo>
                  <a:lnTo>
                    <a:pt x="100" y="198"/>
                  </a:lnTo>
                  <a:lnTo>
                    <a:pt x="114" y="231"/>
                  </a:lnTo>
                  <a:lnTo>
                    <a:pt x="125" y="261"/>
                  </a:lnTo>
                  <a:lnTo>
                    <a:pt x="131" y="290"/>
                  </a:lnTo>
                  <a:lnTo>
                    <a:pt x="147" y="2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20" name="Freeform 126"/>
            <p:cNvSpPr>
              <a:spLocks/>
            </p:cNvSpPr>
            <p:nvPr/>
          </p:nvSpPr>
          <p:spPr bwMode="auto">
            <a:xfrm>
              <a:off x="809" y="1247"/>
              <a:ext cx="17" cy="297"/>
            </a:xfrm>
            <a:custGeom>
              <a:avLst/>
              <a:gdLst>
                <a:gd name="T0" fmla="*/ 1 w 33"/>
                <a:gd name="T1" fmla="*/ 1 h 596"/>
                <a:gd name="T2" fmla="*/ 1 w 33"/>
                <a:gd name="T3" fmla="*/ 1 h 596"/>
                <a:gd name="T4" fmla="*/ 1 w 33"/>
                <a:gd name="T5" fmla="*/ 0 h 596"/>
                <a:gd name="T6" fmla="*/ 1 w 33"/>
                <a:gd name="T7" fmla="*/ 0 h 596"/>
                <a:gd name="T8" fmla="*/ 1 w 33"/>
                <a:gd name="T9" fmla="*/ 0 h 596"/>
                <a:gd name="T10" fmla="*/ 1 w 33"/>
                <a:gd name="T11" fmla="*/ 0 h 596"/>
                <a:gd name="T12" fmla="*/ 0 w 33"/>
                <a:gd name="T13" fmla="*/ 0 h 596"/>
                <a:gd name="T14" fmla="*/ 1 w 33"/>
                <a:gd name="T15" fmla="*/ 0 h 596"/>
                <a:gd name="T16" fmla="*/ 1 w 33"/>
                <a:gd name="T17" fmla="*/ 0 h 596"/>
                <a:gd name="T18" fmla="*/ 1 w 33"/>
                <a:gd name="T19" fmla="*/ 0 h 596"/>
                <a:gd name="T20" fmla="*/ 0 w 33"/>
                <a:gd name="T21" fmla="*/ 1 h 596"/>
                <a:gd name="T22" fmla="*/ 0 w 33"/>
                <a:gd name="T23" fmla="*/ 1 h 596"/>
                <a:gd name="T24" fmla="*/ 1 w 33"/>
                <a:gd name="T25" fmla="*/ 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3"/>
                <a:gd name="T40" fmla="*/ 0 h 596"/>
                <a:gd name="T41" fmla="*/ 33 w 33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3" h="596">
                  <a:moveTo>
                    <a:pt x="16" y="596"/>
                  </a:moveTo>
                  <a:lnTo>
                    <a:pt x="16" y="596"/>
                  </a:lnTo>
                  <a:lnTo>
                    <a:pt x="33" y="460"/>
                  </a:lnTo>
                  <a:lnTo>
                    <a:pt x="33" y="279"/>
                  </a:lnTo>
                  <a:lnTo>
                    <a:pt x="24" y="107"/>
                  </a:lnTo>
                  <a:lnTo>
                    <a:pt x="16" y="0"/>
                  </a:lnTo>
                  <a:lnTo>
                    <a:pt x="0" y="0"/>
                  </a:lnTo>
                  <a:lnTo>
                    <a:pt x="8" y="107"/>
                  </a:lnTo>
                  <a:lnTo>
                    <a:pt x="16" y="279"/>
                  </a:lnTo>
                  <a:lnTo>
                    <a:pt x="16" y="460"/>
                  </a:lnTo>
                  <a:lnTo>
                    <a:pt x="0" y="590"/>
                  </a:lnTo>
                  <a:lnTo>
                    <a:pt x="16" y="59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21" name="Freeform 127"/>
            <p:cNvSpPr>
              <a:spLocks/>
            </p:cNvSpPr>
            <p:nvPr/>
          </p:nvSpPr>
          <p:spPr bwMode="auto">
            <a:xfrm>
              <a:off x="775" y="1542"/>
              <a:ext cx="43" cy="59"/>
            </a:xfrm>
            <a:custGeom>
              <a:avLst/>
              <a:gdLst>
                <a:gd name="T0" fmla="*/ 1 w 85"/>
                <a:gd name="T1" fmla="*/ 0 h 120"/>
                <a:gd name="T2" fmla="*/ 1 w 85"/>
                <a:gd name="T3" fmla="*/ 0 h 120"/>
                <a:gd name="T4" fmla="*/ 1 w 85"/>
                <a:gd name="T5" fmla="*/ 0 h 120"/>
                <a:gd name="T6" fmla="*/ 1 w 85"/>
                <a:gd name="T7" fmla="*/ 0 h 120"/>
                <a:gd name="T8" fmla="*/ 1 w 85"/>
                <a:gd name="T9" fmla="*/ 0 h 120"/>
                <a:gd name="T10" fmla="*/ 1 w 85"/>
                <a:gd name="T11" fmla="*/ 0 h 120"/>
                <a:gd name="T12" fmla="*/ 1 w 85"/>
                <a:gd name="T13" fmla="*/ 0 h 120"/>
                <a:gd name="T14" fmla="*/ 1 w 85"/>
                <a:gd name="T15" fmla="*/ 0 h 120"/>
                <a:gd name="T16" fmla="*/ 1 w 85"/>
                <a:gd name="T17" fmla="*/ 0 h 120"/>
                <a:gd name="T18" fmla="*/ 1 w 85"/>
                <a:gd name="T19" fmla="*/ 0 h 120"/>
                <a:gd name="T20" fmla="*/ 1 w 85"/>
                <a:gd name="T21" fmla="*/ 0 h 120"/>
                <a:gd name="T22" fmla="*/ 1 w 85"/>
                <a:gd name="T23" fmla="*/ 0 h 120"/>
                <a:gd name="T24" fmla="*/ 1 w 85"/>
                <a:gd name="T25" fmla="*/ 0 h 120"/>
                <a:gd name="T26" fmla="*/ 1 w 85"/>
                <a:gd name="T27" fmla="*/ 0 h 120"/>
                <a:gd name="T28" fmla="*/ 1 w 85"/>
                <a:gd name="T29" fmla="*/ 0 h 120"/>
                <a:gd name="T30" fmla="*/ 1 w 85"/>
                <a:gd name="T31" fmla="*/ 0 h 120"/>
                <a:gd name="T32" fmla="*/ 1 w 85"/>
                <a:gd name="T33" fmla="*/ 0 h 120"/>
                <a:gd name="T34" fmla="*/ 1 w 85"/>
                <a:gd name="T35" fmla="*/ 0 h 120"/>
                <a:gd name="T36" fmla="*/ 0 w 85"/>
                <a:gd name="T37" fmla="*/ 0 h 120"/>
                <a:gd name="T38" fmla="*/ 0 w 85"/>
                <a:gd name="T39" fmla="*/ 0 h 120"/>
                <a:gd name="T40" fmla="*/ 1 w 85"/>
                <a:gd name="T41" fmla="*/ 0 h 12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120"/>
                <a:gd name="T65" fmla="*/ 85 w 85"/>
                <a:gd name="T66" fmla="*/ 120 h 12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120">
                  <a:moveTo>
                    <a:pt x="11" y="120"/>
                  </a:moveTo>
                  <a:lnTo>
                    <a:pt x="11" y="120"/>
                  </a:lnTo>
                  <a:lnTo>
                    <a:pt x="23" y="109"/>
                  </a:lnTo>
                  <a:lnTo>
                    <a:pt x="34" y="98"/>
                  </a:lnTo>
                  <a:lnTo>
                    <a:pt x="45" y="87"/>
                  </a:lnTo>
                  <a:lnTo>
                    <a:pt x="55" y="73"/>
                  </a:lnTo>
                  <a:lnTo>
                    <a:pt x="63" y="59"/>
                  </a:lnTo>
                  <a:lnTo>
                    <a:pt x="71" y="44"/>
                  </a:lnTo>
                  <a:lnTo>
                    <a:pt x="78" y="26"/>
                  </a:lnTo>
                  <a:lnTo>
                    <a:pt x="85" y="6"/>
                  </a:lnTo>
                  <a:lnTo>
                    <a:pt x="69" y="0"/>
                  </a:lnTo>
                  <a:lnTo>
                    <a:pt x="62" y="21"/>
                  </a:lnTo>
                  <a:lnTo>
                    <a:pt x="55" y="36"/>
                  </a:lnTo>
                  <a:lnTo>
                    <a:pt x="47" y="51"/>
                  </a:lnTo>
                  <a:lnTo>
                    <a:pt x="41" y="65"/>
                  </a:lnTo>
                  <a:lnTo>
                    <a:pt x="32" y="76"/>
                  </a:lnTo>
                  <a:lnTo>
                    <a:pt x="23" y="87"/>
                  </a:lnTo>
                  <a:lnTo>
                    <a:pt x="12" y="95"/>
                  </a:lnTo>
                  <a:lnTo>
                    <a:pt x="0" y="106"/>
                  </a:lnTo>
                  <a:lnTo>
                    <a:pt x="11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22" name="Freeform 128"/>
            <p:cNvSpPr>
              <a:spLocks/>
            </p:cNvSpPr>
            <p:nvPr/>
          </p:nvSpPr>
          <p:spPr bwMode="auto">
            <a:xfrm>
              <a:off x="655" y="1595"/>
              <a:ext cx="125" cy="30"/>
            </a:xfrm>
            <a:custGeom>
              <a:avLst/>
              <a:gdLst>
                <a:gd name="T0" fmla="*/ 0 w 252"/>
                <a:gd name="T1" fmla="*/ 0 h 61"/>
                <a:gd name="T2" fmla="*/ 0 w 252"/>
                <a:gd name="T3" fmla="*/ 0 h 61"/>
                <a:gd name="T4" fmla="*/ 0 w 252"/>
                <a:gd name="T5" fmla="*/ 0 h 61"/>
                <a:gd name="T6" fmla="*/ 0 w 252"/>
                <a:gd name="T7" fmla="*/ 0 h 61"/>
                <a:gd name="T8" fmla="*/ 0 w 252"/>
                <a:gd name="T9" fmla="*/ 0 h 61"/>
                <a:gd name="T10" fmla="*/ 0 w 252"/>
                <a:gd name="T11" fmla="*/ 0 h 61"/>
                <a:gd name="T12" fmla="*/ 0 w 252"/>
                <a:gd name="T13" fmla="*/ 0 h 61"/>
                <a:gd name="T14" fmla="*/ 0 w 252"/>
                <a:gd name="T15" fmla="*/ 0 h 61"/>
                <a:gd name="T16" fmla="*/ 0 w 252"/>
                <a:gd name="T17" fmla="*/ 0 h 61"/>
                <a:gd name="T18" fmla="*/ 0 w 252"/>
                <a:gd name="T19" fmla="*/ 0 h 61"/>
                <a:gd name="T20" fmla="*/ 0 w 252"/>
                <a:gd name="T21" fmla="*/ 0 h 61"/>
                <a:gd name="T22" fmla="*/ 0 w 252"/>
                <a:gd name="T23" fmla="*/ 0 h 61"/>
                <a:gd name="T24" fmla="*/ 0 w 252"/>
                <a:gd name="T25" fmla="*/ 0 h 61"/>
                <a:gd name="T26" fmla="*/ 0 w 252"/>
                <a:gd name="T27" fmla="*/ 0 h 61"/>
                <a:gd name="T28" fmla="*/ 0 w 252"/>
                <a:gd name="T29" fmla="*/ 0 h 61"/>
                <a:gd name="T30" fmla="*/ 0 w 252"/>
                <a:gd name="T31" fmla="*/ 0 h 61"/>
                <a:gd name="T32" fmla="*/ 0 w 252"/>
                <a:gd name="T33" fmla="*/ 0 h 61"/>
                <a:gd name="T34" fmla="*/ 0 w 252"/>
                <a:gd name="T35" fmla="*/ 0 h 61"/>
                <a:gd name="T36" fmla="*/ 0 w 252"/>
                <a:gd name="T37" fmla="*/ 0 h 61"/>
                <a:gd name="T38" fmla="*/ 0 w 252"/>
                <a:gd name="T39" fmla="*/ 0 h 61"/>
                <a:gd name="T40" fmla="*/ 0 w 252"/>
                <a:gd name="T41" fmla="*/ 0 h 61"/>
                <a:gd name="T42" fmla="*/ 0 w 252"/>
                <a:gd name="T43" fmla="*/ 0 h 61"/>
                <a:gd name="T44" fmla="*/ 0 w 252"/>
                <a:gd name="T45" fmla="*/ 0 h 61"/>
                <a:gd name="T46" fmla="*/ 0 w 252"/>
                <a:gd name="T47" fmla="*/ 0 h 61"/>
                <a:gd name="T48" fmla="*/ 0 w 252"/>
                <a:gd name="T49" fmla="*/ 0 h 61"/>
                <a:gd name="T50" fmla="*/ 0 w 252"/>
                <a:gd name="T51" fmla="*/ 0 h 61"/>
                <a:gd name="T52" fmla="*/ 0 w 252"/>
                <a:gd name="T53" fmla="*/ 0 h 61"/>
                <a:gd name="T54" fmla="*/ 0 w 252"/>
                <a:gd name="T55" fmla="*/ 0 h 61"/>
                <a:gd name="T56" fmla="*/ 0 w 252"/>
                <a:gd name="T57" fmla="*/ 0 h 61"/>
                <a:gd name="T58" fmla="*/ 0 w 252"/>
                <a:gd name="T59" fmla="*/ 0 h 61"/>
                <a:gd name="T60" fmla="*/ 0 w 252"/>
                <a:gd name="T61" fmla="*/ 0 h 61"/>
                <a:gd name="T62" fmla="*/ 0 w 252"/>
                <a:gd name="T63" fmla="*/ 0 h 61"/>
                <a:gd name="T64" fmla="*/ 0 w 252"/>
                <a:gd name="T65" fmla="*/ 0 h 61"/>
                <a:gd name="T66" fmla="*/ 0 w 252"/>
                <a:gd name="T67" fmla="*/ 0 h 61"/>
                <a:gd name="T68" fmla="*/ 0 w 252"/>
                <a:gd name="T69" fmla="*/ 0 h 61"/>
                <a:gd name="T70" fmla="*/ 0 w 252"/>
                <a:gd name="T71" fmla="*/ 0 h 61"/>
                <a:gd name="T72" fmla="*/ 0 w 252"/>
                <a:gd name="T73" fmla="*/ 0 h 6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2"/>
                <a:gd name="T112" fmla="*/ 0 h 61"/>
                <a:gd name="T113" fmla="*/ 252 w 252"/>
                <a:gd name="T114" fmla="*/ 61 h 6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2" h="61">
                  <a:moveTo>
                    <a:pt x="0" y="61"/>
                  </a:moveTo>
                  <a:lnTo>
                    <a:pt x="0" y="61"/>
                  </a:lnTo>
                  <a:lnTo>
                    <a:pt x="22" y="61"/>
                  </a:lnTo>
                  <a:lnTo>
                    <a:pt x="44" y="58"/>
                  </a:lnTo>
                  <a:lnTo>
                    <a:pt x="65" y="57"/>
                  </a:lnTo>
                  <a:lnTo>
                    <a:pt x="86" y="55"/>
                  </a:lnTo>
                  <a:lnTo>
                    <a:pt x="105" y="54"/>
                  </a:lnTo>
                  <a:lnTo>
                    <a:pt x="125" y="51"/>
                  </a:lnTo>
                  <a:lnTo>
                    <a:pt x="143" y="48"/>
                  </a:lnTo>
                  <a:lnTo>
                    <a:pt x="160" y="45"/>
                  </a:lnTo>
                  <a:lnTo>
                    <a:pt x="175" y="43"/>
                  </a:lnTo>
                  <a:lnTo>
                    <a:pt x="190" y="39"/>
                  </a:lnTo>
                  <a:lnTo>
                    <a:pt x="202" y="36"/>
                  </a:lnTo>
                  <a:lnTo>
                    <a:pt x="216" y="32"/>
                  </a:lnTo>
                  <a:lnTo>
                    <a:pt x="227" y="28"/>
                  </a:lnTo>
                  <a:lnTo>
                    <a:pt x="237" y="23"/>
                  </a:lnTo>
                  <a:lnTo>
                    <a:pt x="245" y="18"/>
                  </a:lnTo>
                  <a:lnTo>
                    <a:pt x="252" y="14"/>
                  </a:lnTo>
                  <a:lnTo>
                    <a:pt x="241" y="0"/>
                  </a:lnTo>
                  <a:lnTo>
                    <a:pt x="237" y="4"/>
                  </a:lnTo>
                  <a:lnTo>
                    <a:pt x="229" y="7"/>
                  </a:lnTo>
                  <a:lnTo>
                    <a:pt x="222" y="11"/>
                  </a:lnTo>
                  <a:lnTo>
                    <a:pt x="211" y="15"/>
                  </a:lnTo>
                  <a:lnTo>
                    <a:pt x="200" y="19"/>
                  </a:lnTo>
                  <a:lnTo>
                    <a:pt x="187" y="22"/>
                  </a:lnTo>
                  <a:lnTo>
                    <a:pt x="172" y="26"/>
                  </a:lnTo>
                  <a:lnTo>
                    <a:pt x="157" y="29"/>
                  </a:lnTo>
                  <a:lnTo>
                    <a:pt x="141" y="32"/>
                  </a:lnTo>
                  <a:lnTo>
                    <a:pt x="123" y="34"/>
                  </a:lnTo>
                  <a:lnTo>
                    <a:pt x="105" y="37"/>
                  </a:lnTo>
                  <a:lnTo>
                    <a:pt x="86" y="39"/>
                  </a:lnTo>
                  <a:lnTo>
                    <a:pt x="65" y="40"/>
                  </a:lnTo>
                  <a:lnTo>
                    <a:pt x="44" y="41"/>
                  </a:lnTo>
                  <a:lnTo>
                    <a:pt x="22" y="41"/>
                  </a:lnTo>
                  <a:lnTo>
                    <a:pt x="0" y="4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23" name="Freeform 129"/>
            <p:cNvSpPr>
              <a:spLocks/>
            </p:cNvSpPr>
            <p:nvPr/>
          </p:nvSpPr>
          <p:spPr bwMode="auto">
            <a:xfrm>
              <a:off x="527" y="1592"/>
              <a:ext cx="128" cy="33"/>
            </a:xfrm>
            <a:custGeom>
              <a:avLst/>
              <a:gdLst>
                <a:gd name="T0" fmla="*/ 0 w 255"/>
                <a:gd name="T1" fmla="*/ 1 h 65"/>
                <a:gd name="T2" fmla="*/ 0 w 255"/>
                <a:gd name="T3" fmla="*/ 1 h 65"/>
                <a:gd name="T4" fmla="*/ 1 w 255"/>
                <a:gd name="T5" fmla="*/ 1 h 65"/>
                <a:gd name="T6" fmla="*/ 1 w 255"/>
                <a:gd name="T7" fmla="*/ 1 h 65"/>
                <a:gd name="T8" fmla="*/ 1 w 255"/>
                <a:gd name="T9" fmla="*/ 1 h 65"/>
                <a:gd name="T10" fmla="*/ 1 w 255"/>
                <a:gd name="T11" fmla="*/ 1 h 65"/>
                <a:gd name="T12" fmla="*/ 1 w 255"/>
                <a:gd name="T13" fmla="*/ 1 h 65"/>
                <a:gd name="T14" fmla="*/ 1 w 255"/>
                <a:gd name="T15" fmla="*/ 1 h 65"/>
                <a:gd name="T16" fmla="*/ 1 w 255"/>
                <a:gd name="T17" fmla="*/ 1 h 65"/>
                <a:gd name="T18" fmla="*/ 1 w 255"/>
                <a:gd name="T19" fmla="*/ 1 h 65"/>
                <a:gd name="T20" fmla="*/ 1 w 255"/>
                <a:gd name="T21" fmla="*/ 1 h 65"/>
                <a:gd name="T22" fmla="*/ 1 w 255"/>
                <a:gd name="T23" fmla="*/ 1 h 65"/>
                <a:gd name="T24" fmla="*/ 1 w 255"/>
                <a:gd name="T25" fmla="*/ 1 h 65"/>
                <a:gd name="T26" fmla="*/ 1 w 255"/>
                <a:gd name="T27" fmla="*/ 1 h 65"/>
                <a:gd name="T28" fmla="*/ 1 w 255"/>
                <a:gd name="T29" fmla="*/ 1 h 65"/>
                <a:gd name="T30" fmla="*/ 1 w 255"/>
                <a:gd name="T31" fmla="*/ 1 h 65"/>
                <a:gd name="T32" fmla="*/ 1 w 255"/>
                <a:gd name="T33" fmla="*/ 1 h 65"/>
                <a:gd name="T34" fmla="*/ 1 w 255"/>
                <a:gd name="T35" fmla="*/ 1 h 65"/>
                <a:gd name="T36" fmla="*/ 1 w 255"/>
                <a:gd name="T37" fmla="*/ 1 h 65"/>
                <a:gd name="T38" fmla="*/ 1 w 255"/>
                <a:gd name="T39" fmla="*/ 1 h 65"/>
                <a:gd name="T40" fmla="*/ 1 w 255"/>
                <a:gd name="T41" fmla="*/ 1 h 65"/>
                <a:gd name="T42" fmla="*/ 1 w 255"/>
                <a:gd name="T43" fmla="*/ 1 h 65"/>
                <a:gd name="T44" fmla="*/ 1 w 255"/>
                <a:gd name="T45" fmla="*/ 1 h 65"/>
                <a:gd name="T46" fmla="*/ 1 w 255"/>
                <a:gd name="T47" fmla="*/ 1 h 65"/>
                <a:gd name="T48" fmla="*/ 1 w 255"/>
                <a:gd name="T49" fmla="*/ 1 h 65"/>
                <a:gd name="T50" fmla="*/ 1 w 255"/>
                <a:gd name="T51" fmla="*/ 1 h 65"/>
                <a:gd name="T52" fmla="*/ 1 w 255"/>
                <a:gd name="T53" fmla="*/ 1 h 65"/>
                <a:gd name="T54" fmla="*/ 1 w 255"/>
                <a:gd name="T55" fmla="*/ 1 h 65"/>
                <a:gd name="T56" fmla="*/ 1 w 255"/>
                <a:gd name="T57" fmla="*/ 1 h 65"/>
                <a:gd name="T58" fmla="*/ 1 w 255"/>
                <a:gd name="T59" fmla="*/ 1 h 65"/>
                <a:gd name="T60" fmla="*/ 1 w 255"/>
                <a:gd name="T61" fmla="*/ 1 h 65"/>
                <a:gd name="T62" fmla="*/ 1 w 255"/>
                <a:gd name="T63" fmla="*/ 1 h 65"/>
                <a:gd name="T64" fmla="*/ 1 w 255"/>
                <a:gd name="T65" fmla="*/ 1 h 65"/>
                <a:gd name="T66" fmla="*/ 1 w 255"/>
                <a:gd name="T67" fmla="*/ 1 h 65"/>
                <a:gd name="T68" fmla="*/ 1 w 255"/>
                <a:gd name="T69" fmla="*/ 0 h 65"/>
                <a:gd name="T70" fmla="*/ 1 w 255"/>
                <a:gd name="T71" fmla="*/ 0 h 65"/>
                <a:gd name="T72" fmla="*/ 0 w 255"/>
                <a:gd name="T73" fmla="*/ 1 h 6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55"/>
                <a:gd name="T112" fmla="*/ 0 h 65"/>
                <a:gd name="T113" fmla="*/ 255 w 255"/>
                <a:gd name="T114" fmla="*/ 65 h 6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55" h="65">
                  <a:moveTo>
                    <a:pt x="0" y="11"/>
                  </a:moveTo>
                  <a:lnTo>
                    <a:pt x="0" y="11"/>
                  </a:lnTo>
                  <a:lnTo>
                    <a:pt x="5" y="16"/>
                  </a:lnTo>
                  <a:lnTo>
                    <a:pt x="12" y="21"/>
                  </a:lnTo>
                  <a:lnTo>
                    <a:pt x="22" y="26"/>
                  </a:lnTo>
                  <a:lnTo>
                    <a:pt x="31" y="30"/>
                  </a:lnTo>
                  <a:lnTo>
                    <a:pt x="42" y="34"/>
                  </a:lnTo>
                  <a:lnTo>
                    <a:pt x="55" y="38"/>
                  </a:lnTo>
                  <a:lnTo>
                    <a:pt x="70" y="43"/>
                  </a:lnTo>
                  <a:lnTo>
                    <a:pt x="85" y="47"/>
                  </a:lnTo>
                  <a:lnTo>
                    <a:pt x="101" y="51"/>
                  </a:lnTo>
                  <a:lnTo>
                    <a:pt x="119" y="54"/>
                  </a:lnTo>
                  <a:lnTo>
                    <a:pt x="140" y="56"/>
                  </a:lnTo>
                  <a:lnTo>
                    <a:pt x="161" y="59"/>
                  </a:lnTo>
                  <a:lnTo>
                    <a:pt x="183" y="61"/>
                  </a:lnTo>
                  <a:lnTo>
                    <a:pt x="206" y="62"/>
                  </a:lnTo>
                  <a:lnTo>
                    <a:pt x="229" y="65"/>
                  </a:lnTo>
                  <a:lnTo>
                    <a:pt x="255" y="65"/>
                  </a:lnTo>
                  <a:lnTo>
                    <a:pt x="255" y="45"/>
                  </a:lnTo>
                  <a:lnTo>
                    <a:pt x="229" y="45"/>
                  </a:lnTo>
                  <a:lnTo>
                    <a:pt x="206" y="45"/>
                  </a:lnTo>
                  <a:lnTo>
                    <a:pt x="183" y="44"/>
                  </a:lnTo>
                  <a:lnTo>
                    <a:pt x="161" y="43"/>
                  </a:lnTo>
                  <a:lnTo>
                    <a:pt x="140" y="40"/>
                  </a:lnTo>
                  <a:lnTo>
                    <a:pt x="122" y="37"/>
                  </a:lnTo>
                  <a:lnTo>
                    <a:pt x="104" y="34"/>
                  </a:lnTo>
                  <a:lnTo>
                    <a:pt x="88" y="30"/>
                  </a:lnTo>
                  <a:lnTo>
                    <a:pt x="73" y="26"/>
                  </a:lnTo>
                  <a:lnTo>
                    <a:pt x="60" y="22"/>
                  </a:lnTo>
                  <a:lnTo>
                    <a:pt x="48" y="18"/>
                  </a:lnTo>
                  <a:lnTo>
                    <a:pt x="37" y="14"/>
                  </a:lnTo>
                  <a:lnTo>
                    <a:pt x="27" y="10"/>
                  </a:lnTo>
                  <a:lnTo>
                    <a:pt x="20" y="7"/>
                  </a:lnTo>
                  <a:lnTo>
                    <a:pt x="16" y="3"/>
                  </a:lnTo>
                  <a:lnTo>
                    <a:pt x="11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24" name="Freeform 130"/>
            <p:cNvSpPr>
              <a:spLocks/>
            </p:cNvSpPr>
            <p:nvPr/>
          </p:nvSpPr>
          <p:spPr bwMode="auto">
            <a:xfrm>
              <a:off x="491" y="1542"/>
              <a:ext cx="41" cy="56"/>
            </a:xfrm>
            <a:custGeom>
              <a:avLst/>
              <a:gdLst>
                <a:gd name="T0" fmla="*/ 0 w 83"/>
                <a:gd name="T1" fmla="*/ 0 h 113"/>
                <a:gd name="T2" fmla="*/ 0 w 83"/>
                <a:gd name="T3" fmla="*/ 0 h 113"/>
                <a:gd name="T4" fmla="*/ 0 w 83"/>
                <a:gd name="T5" fmla="*/ 0 h 113"/>
                <a:gd name="T6" fmla="*/ 0 w 83"/>
                <a:gd name="T7" fmla="*/ 0 h 113"/>
                <a:gd name="T8" fmla="*/ 0 w 83"/>
                <a:gd name="T9" fmla="*/ 0 h 113"/>
                <a:gd name="T10" fmla="*/ 0 w 83"/>
                <a:gd name="T11" fmla="*/ 0 h 113"/>
                <a:gd name="T12" fmla="*/ 0 w 83"/>
                <a:gd name="T13" fmla="*/ 0 h 113"/>
                <a:gd name="T14" fmla="*/ 0 w 83"/>
                <a:gd name="T15" fmla="*/ 0 h 113"/>
                <a:gd name="T16" fmla="*/ 0 w 83"/>
                <a:gd name="T17" fmla="*/ 0 h 113"/>
                <a:gd name="T18" fmla="*/ 0 w 83"/>
                <a:gd name="T19" fmla="*/ 0 h 113"/>
                <a:gd name="T20" fmla="*/ 0 w 83"/>
                <a:gd name="T21" fmla="*/ 0 h 113"/>
                <a:gd name="T22" fmla="*/ 0 w 83"/>
                <a:gd name="T23" fmla="*/ 0 h 113"/>
                <a:gd name="T24" fmla="*/ 0 w 83"/>
                <a:gd name="T25" fmla="*/ 0 h 113"/>
                <a:gd name="T26" fmla="*/ 0 w 83"/>
                <a:gd name="T27" fmla="*/ 0 h 113"/>
                <a:gd name="T28" fmla="*/ 0 w 83"/>
                <a:gd name="T29" fmla="*/ 0 h 113"/>
                <a:gd name="T30" fmla="*/ 0 w 83"/>
                <a:gd name="T31" fmla="*/ 0 h 113"/>
                <a:gd name="T32" fmla="*/ 0 w 83"/>
                <a:gd name="T33" fmla="*/ 0 h 113"/>
                <a:gd name="T34" fmla="*/ 0 w 83"/>
                <a:gd name="T35" fmla="*/ 0 h 113"/>
                <a:gd name="T36" fmla="*/ 0 w 83"/>
                <a:gd name="T37" fmla="*/ 0 h 113"/>
                <a:gd name="T38" fmla="*/ 0 w 83"/>
                <a:gd name="T39" fmla="*/ 0 h 113"/>
                <a:gd name="T40" fmla="*/ 0 w 83"/>
                <a:gd name="T41" fmla="*/ 0 h 1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3"/>
                <a:gd name="T64" fmla="*/ 0 h 113"/>
                <a:gd name="T65" fmla="*/ 83 w 83"/>
                <a:gd name="T66" fmla="*/ 113 h 11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3" h="113">
                  <a:moveTo>
                    <a:pt x="0" y="6"/>
                  </a:moveTo>
                  <a:lnTo>
                    <a:pt x="0" y="6"/>
                  </a:lnTo>
                  <a:lnTo>
                    <a:pt x="7" y="25"/>
                  </a:lnTo>
                  <a:lnTo>
                    <a:pt x="14" y="41"/>
                  </a:lnTo>
                  <a:lnTo>
                    <a:pt x="21" y="57"/>
                  </a:lnTo>
                  <a:lnTo>
                    <a:pt x="29" y="68"/>
                  </a:lnTo>
                  <a:lnTo>
                    <a:pt x="37" y="80"/>
                  </a:lnTo>
                  <a:lnTo>
                    <a:pt x="48" y="90"/>
                  </a:lnTo>
                  <a:lnTo>
                    <a:pt x="59" y="101"/>
                  </a:lnTo>
                  <a:lnTo>
                    <a:pt x="72" y="113"/>
                  </a:lnTo>
                  <a:lnTo>
                    <a:pt x="83" y="102"/>
                  </a:lnTo>
                  <a:lnTo>
                    <a:pt x="70" y="90"/>
                  </a:lnTo>
                  <a:lnTo>
                    <a:pt x="59" y="79"/>
                  </a:lnTo>
                  <a:lnTo>
                    <a:pt x="51" y="69"/>
                  </a:lnTo>
                  <a:lnTo>
                    <a:pt x="43" y="59"/>
                  </a:lnTo>
                  <a:lnTo>
                    <a:pt x="37" y="48"/>
                  </a:lnTo>
                  <a:lnTo>
                    <a:pt x="30" y="36"/>
                  </a:lnTo>
                  <a:lnTo>
                    <a:pt x="24" y="19"/>
                  </a:lnTo>
                  <a:lnTo>
                    <a:pt x="17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25" name="Freeform 131"/>
            <p:cNvSpPr>
              <a:spLocks/>
            </p:cNvSpPr>
            <p:nvPr/>
          </p:nvSpPr>
          <p:spPr bwMode="auto">
            <a:xfrm>
              <a:off x="482" y="1247"/>
              <a:ext cx="17" cy="297"/>
            </a:xfrm>
            <a:custGeom>
              <a:avLst/>
              <a:gdLst>
                <a:gd name="T0" fmla="*/ 0 w 35"/>
                <a:gd name="T1" fmla="*/ 0 h 596"/>
                <a:gd name="T2" fmla="*/ 0 w 35"/>
                <a:gd name="T3" fmla="*/ 0 h 596"/>
                <a:gd name="T4" fmla="*/ 0 w 35"/>
                <a:gd name="T5" fmla="*/ 0 h 596"/>
                <a:gd name="T6" fmla="*/ 0 w 35"/>
                <a:gd name="T7" fmla="*/ 0 h 596"/>
                <a:gd name="T8" fmla="*/ 0 w 35"/>
                <a:gd name="T9" fmla="*/ 0 h 596"/>
                <a:gd name="T10" fmla="*/ 0 w 35"/>
                <a:gd name="T11" fmla="*/ 1 h 596"/>
                <a:gd name="T12" fmla="*/ 0 w 35"/>
                <a:gd name="T13" fmla="*/ 1 h 596"/>
                <a:gd name="T14" fmla="*/ 0 w 35"/>
                <a:gd name="T15" fmla="*/ 0 h 596"/>
                <a:gd name="T16" fmla="*/ 0 w 35"/>
                <a:gd name="T17" fmla="*/ 0 h 596"/>
                <a:gd name="T18" fmla="*/ 0 w 35"/>
                <a:gd name="T19" fmla="*/ 0 h 596"/>
                <a:gd name="T20" fmla="*/ 0 w 35"/>
                <a:gd name="T21" fmla="*/ 0 h 596"/>
                <a:gd name="T22" fmla="*/ 0 w 35"/>
                <a:gd name="T23" fmla="*/ 0 h 596"/>
                <a:gd name="T24" fmla="*/ 0 w 35"/>
                <a:gd name="T25" fmla="*/ 0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596"/>
                <a:gd name="T41" fmla="*/ 35 w 35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596">
                  <a:moveTo>
                    <a:pt x="18" y="0"/>
                  </a:moveTo>
                  <a:lnTo>
                    <a:pt x="18" y="0"/>
                  </a:lnTo>
                  <a:lnTo>
                    <a:pt x="10" y="107"/>
                  </a:lnTo>
                  <a:lnTo>
                    <a:pt x="2" y="279"/>
                  </a:lnTo>
                  <a:lnTo>
                    <a:pt x="0" y="460"/>
                  </a:lnTo>
                  <a:lnTo>
                    <a:pt x="18" y="596"/>
                  </a:lnTo>
                  <a:lnTo>
                    <a:pt x="35" y="590"/>
                  </a:lnTo>
                  <a:lnTo>
                    <a:pt x="17" y="460"/>
                  </a:lnTo>
                  <a:lnTo>
                    <a:pt x="18" y="279"/>
                  </a:lnTo>
                  <a:lnTo>
                    <a:pt x="26" y="107"/>
                  </a:lnTo>
                  <a:lnTo>
                    <a:pt x="35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26" name="Freeform 132"/>
            <p:cNvSpPr>
              <a:spLocks/>
            </p:cNvSpPr>
            <p:nvPr/>
          </p:nvSpPr>
          <p:spPr bwMode="auto">
            <a:xfrm>
              <a:off x="491" y="1101"/>
              <a:ext cx="74" cy="146"/>
            </a:xfrm>
            <a:custGeom>
              <a:avLst/>
              <a:gdLst>
                <a:gd name="T0" fmla="*/ 1 w 147"/>
                <a:gd name="T1" fmla="*/ 1 h 290"/>
                <a:gd name="T2" fmla="*/ 1 w 147"/>
                <a:gd name="T3" fmla="*/ 0 h 290"/>
                <a:gd name="T4" fmla="*/ 1 w 147"/>
                <a:gd name="T5" fmla="*/ 1 h 290"/>
                <a:gd name="T6" fmla="*/ 1 w 147"/>
                <a:gd name="T7" fmla="*/ 1 h 290"/>
                <a:gd name="T8" fmla="*/ 1 w 147"/>
                <a:gd name="T9" fmla="*/ 1 h 290"/>
                <a:gd name="T10" fmla="*/ 1 w 147"/>
                <a:gd name="T11" fmla="*/ 1 h 290"/>
                <a:gd name="T12" fmla="*/ 1 w 147"/>
                <a:gd name="T13" fmla="*/ 1 h 290"/>
                <a:gd name="T14" fmla="*/ 1 w 147"/>
                <a:gd name="T15" fmla="*/ 1 h 290"/>
                <a:gd name="T16" fmla="*/ 1 w 147"/>
                <a:gd name="T17" fmla="*/ 1 h 290"/>
                <a:gd name="T18" fmla="*/ 0 w 147"/>
                <a:gd name="T19" fmla="*/ 1 h 290"/>
                <a:gd name="T20" fmla="*/ 1 w 147"/>
                <a:gd name="T21" fmla="*/ 1 h 290"/>
                <a:gd name="T22" fmla="*/ 1 w 147"/>
                <a:gd name="T23" fmla="*/ 1 h 290"/>
                <a:gd name="T24" fmla="*/ 1 w 147"/>
                <a:gd name="T25" fmla="*/ 1 h 290"/>
                <a:gd name="T26" fmla="*/ 1 w 147"/>
                <a:gd name="T27" fmla="*/ 1 h 290"/>
                <a:gd name="T28" fmla="*/ 1 w 147"/>
                <a:gd name="T29" fmla="*/ 1 h 290"/>
                <a:gd name="T30" fmla="*/ 1 w 147"/>
                <a:gd name="T31" fmla="*/ 1 h 290"/>
                <a:gd name="T32" fmla="*/ 1 w 147"/>
                <a:gd name="T33" fmla="*/ 1 h 290"/>
                <a:gd name="T34" fmla="*/ 1 w 147"/>
                <a:gd name="T35" fmla="*/ 1 h 290"/>
                <a:gd name="T36" fmla="*/ 1 w 147"/>
                <a:gd name="T37" fmla="*/ 1 h 290"/>
                <a:gd name="T38" fmla="*/ 1 w 147"/>
                <a:gd name="T39" fmla="*/ 1 h 290"/>
                <a:gd name="T40" fmla="*/ 1 w 147"/>
                <a:gd name="T41" fmla="*/ 1 h 29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47"/>
                <a:gd name="T64" fmla="*/ 0 h 290"/>
                <a:gd name="T65" fmla="*/ 147 w 147"/>
                <a:gd name="T66" fmla="*/ 290 h 29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47" h="290">
                  <a:moveTo>
                    <a:pt x="131" y="1"/>
                  </a:moveTo>
                  <a:lnTo>
                    <a:pt x="131" y="0"/>
                  </a:lnTo>
                  <a:lnTo>
                    <a:pt x="110" y="41"/>
                  </a:lnTo>
                  <a:lnTo>
                    <a:pt x="88" y="81"/>
                  </a:lnTo>
                  <a:lnTo>
                    <a:pt x="68" y="120"/>
                  </a:lnTo>
                  <a:lnTo>
                    <a:pt x="47" y="155"/>
                  </a:lnTo>
                  <a:lnTo>
                    <a:pt x="30" y="192"/>
                  </a:lnTo>
                  <a:lnTo>
                    <a:pt x="15" y="225"/>
                  </a:lnTo>
                  <a:lnTo>
                    <a:pt x="6" y="258"/>
                  </a:lnTo>
                  <a:lnTo>
                    <a:pt x="0" y="290"/>
                  </a:lnTo>
                  <a:lnTo>
                    <a:pt x="17" y="290"/>
                  </a:lnTo>
                  <a:lnTo>
                    <a:pt x="22" y="261"/>
                  </a:lnTo>
                  <a:lnTo>
                    <a:pt x="32" y="231"/>
                  </a:lnTo>
                  <a:lnTo>
                    <a:pt x="47" y="198"/>
                  </a:lnTo>
                  <a:lnTo>
                    <a:pt x="63" y="164"/>
                  </a:lnTo>
                  <a:lnTo>
                    <a:pt x="84" y="128"/>
                  </a:lnTo>
                  <a:lnTo>
                    <a:pt x="105" y="89"/>
                  </a:lnTo>
                  <a:lnTo>
                    <a:pt x="127" y="49"/>
                  </a:lnTo>
                  <a:lnTo>
                    <a:pt x="147" y="8"/>
                  </a:lnTo>
                  <a:lnTo>
                    <a:pt x="147" y="7"/>
                  </a:lnTo>
                  <a:lnTo>
                    <a:pt x="13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27" name="Freeform 133"/>
            <p:cNvSpPr>
              <a:spLocks/>
            </p:cNvSpPr>
            <p:nvPr/>
          </p:nvSpPr>
          <p:spPr bwMode="auto">
            <a:xfrm>
              <a:off x="556" y="897"/>
              <a:ext cx="29" cy="208"/>
            </a:xfrm>
            <a:custGeom>
              <a:avLst/>
              <a:gdLst>
                <a:gd name="T0" fmla="*/ 1 w 56"/>
                <a:gd name="T1" fmla="*/ 0 h 416"/>
                <a:gd name="T2" fmla="*/ 1 w 56"/>
                <a:gd name="T3" fmla="*/ 1 h 416"/>
                <a:gd name="T4" fmla="*/ 1 w 56"/>
                <a:gd name="T5" fmla="*/ 1 h 416"/>
                <a:gd name="T6" fmla="*/ 1 w 56"/>
                <a:gd name="T7" fmla="*/ 1 h 416"/>
                <a:gd name="T8" fmla="*/ 1 w 56"/>
                <a:gd name="T9" fmla="*/ 1 h 416"/>
                <a:gd name="T10" fmla="*/ 1 w 56"/>
                <a:gd name="T11" fmla="*/ 1 h 416"/>
                <a:gd name="T12" fmla="*/ 1 w 56"/>
                <a:gd name="T13" fmla="*/ 1 h 416"/>
                <a:gd name="T14" fmla="*/ 1 w 56"/>
                <a:gd name="T15" fmla="*/ 1 h 416"/>
                <a:gd name="T16" fmla="*/ 1 w 56"/>
                <a:gd name="T17" fmla="*/ 1 h 416"/>
                <a:gd name="T18" fmla="*/ 0 w 56"/>
                <a:gd name="T19" fmla="*/ 1 h 416"/>
                <a:gd name="T20" fmla="*/ 1 w 56"/>
                <a:gd name="T21" fmla="*/ 1 h 416"/>
                <a:gd name="T22" fmla="*/ 1 w 56"/>
                <a:gd name="T23" fmla="*/ 1 h 416"/>
                <a:gd name="T24" fmla="*/ 1 w 56"/>
                <a:gd name="T25" fmla="*/ 1 h 416"/>
                <a:gd name="T26" fmla="*/ 1 w 56"/>
                <a:gd name="T27" fmla="*/ 1 h 416"/>
                <a:gd name="T28" fmla="*/ 1 w 56"/>
                <a:gd name="T29" fmla="*/ 1 h 416"/>
                <a:gd name="T30" fmla="*/ 1 w 56"/>
                <a:gd name="T31" fmla="*/ 1 h 416"/>
                <a:gd name="T32" fmla="*/ 1 w 56"/>
                <a:gd name="T33" fmla="*/ 1 h 416"/>
                <a:gd name="T34" fmla="*/ 1 w 56"/>
                <a:gd name="T35" fmla="*/ 1 h 416"/>
                <a:gd name="T36" fmla="*/ 1 w 56"/>
                <a:gd name="T37" fmla="*/ 1 h 416"/>
                <a:gd name="T38" fmla="*/ 1 w 56"/>
                <a:gd name="T39" fmla="*/ 1 h 416"/>
                <a:gd name="T40" fmla="*/ 1 w 56"/>
                <a:gd name="T41" fmla="*/ 1 h 416"/>
                <a:gd name="T42" fmla="*/ 1 w 56"/>
                <a:gd name="T43" fmla="*/ 1 h 416"/>
                <a:gd name="T44" fmla="*/ 1 w 56"/>
                <a:gd name="T45" fmla="*/ 0 h 416"/>
                <a:gd name="T46" fmla="*/ 1 w 56"/>
                <a:gd name="T47" fmla="*/ 1 h 416"/>
                <a:gd name="T48" fmla="*/ 1 w 56"/>
                <a:gd name="T49" fmla="*/ 1 h 416"/>
                <a:gd name="T50" fmla="*/ 1 w 56"/>
                <a:gd name="T51" fmla="*/ 0 h 41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416"/>
                <a:gd name="T80" fmla="*/ 56 w 56"/>
                <a:gd name="T81" fmla="*/ 416 h 41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416">
                  <a:moveTo>
                    <a:pt x="34" y="0"/>
                  </a:moveTo>
                  <a:lnTo>
                    <a:pt x="23" y="10"/>
                  </a:lnTo>
                  <a:lnTo>
                    <a:pt x="30" y="42"/>
                  </a:lnTo>
                  <a:lnTo>
                    <a:pt x="34" y="84"/>
                  </a:lnTo>
                  <a:lnTo>
                    <a:pt x="38" y="136"/>
                  </a:lnTo>
                  <a:lnTo>
                    <a:pt x="37" y="194"/>
                  </a:lnTo>
                  <a:lnTo>
                    <a:pt x="36" y="253"/>
                  </a:lnTo>
                  <a:lnTo>
                    <a:pt x="29" y="310"/>
                  </a:lnTo>
                  <a:lnTo>
                    <a:pt x="16" y="365"/>
                  </a:lnTo>
                  <a:lnTo>
                    <a:pt x="0" y="410"/>
                  </a:lnTo>
                  <a:lnTo>
                    <a:pt x="16" y="416"/>
                  </a:lnTo>
                  <a:lnTo>
                    <a:pt x="33" y="368"/>
                  </a:lnTo>
                  <a:lnTo>
                    <a:pt x="45" y="313"/>
                  </a:lnTo>
                  <a:lnTo>
                    <a:pt x="52" y="253"/>
                  </a:lnTo>
                  <a:lnTo>
                    <a:pt x="56" y="194"/>
                  </a:lnTo>
                  <a:lnTo>
                    <a:pt x="55" y="136"/>
                  </a:lnTo>
                  <a:lnTo>
                    <a:pt x="51" y="84"/>
                  </a:lnTo>
                  <a:lnTo>
                    <a:pt x="47" y="42"/>
                  </a:lnTo>
                  <a:lnTo>
                    <a:pt x="40" y="7"/>
                  </a:lnTo>
                  <a:lnTo>
                    <a:pt x="29" y="17"/>
                  </a:lnTo>
                  <a:lnTo>
                    <a:pt x="40" y="7"/>
                  </a:lnTo>
                  <a:lnTo>
                    <a:pt x="37" y="2"/>
                  </a:lnTo>
                  <a:lnTo>
                    <a:pt x="30" y="0"/>
                  </a:lnTo>
                  <a:lnTo>
                    <a:pt x="25" y="3"/>
                  </a:lnTo>
                  <a:lnTo>
                    <a:pt x="23" y="1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28" name="Freeform 134"/>
            <p:cNvSpPr>
              <a:spLocks/>
            </p:cNvSpPr>
            <p:nvPr/>
          </p:nvSpPr>
          <p:spPr bwMode="auto">
            <a:xfrm>
              <a:off x="571" y="897"/>
              <a:ext cx="84" cy="20"/>
            </a:xfrm>
            <a:custGeom>
              <a:avLst/>
              <a:gdLst>
                <a:gd name="T0" fmla="*/ 1 w 167"/>
                <a:gd name="T1" fmla="*/ 1 h 40"/>
                <a:gd name="T2" fmla="*/ 1 w 167"/>
                <a:gd name="T3" fmla="*/ 1 h 40"/>
                <a:gd name="T4" fmla="*/ 1 w 167"/>
                <a:gd name="T5" fmla="*/ 1 h 40"/>
                <a:gd name="T6" fmla="*/ 1 w 167"/>
                <a:gd name="T7" fmla="*/ 1 h 40"/>
                <a:gd name="T8" fmla="*/ 1 w 167"/>
                <a:gd name="T9" fmla="*/ 1 h 40"/>
                <a:gd name="T10" fmla="*/ 1 w 167"/>
                <a:gd name="T11" fmla="*/ 1 h 40"/>
                <a:gd name="T12" fmla="*/ 1 w 167"/>
                <a:gd name="T13" fmla="*/ 1 h 40"/>
                <a:gd name="T14" fmla="*/ 1 w 167"/>
                <a:gd name="T15" fmla="*/ 1 h 40"/>
                <a:gd name="T16" fmla="*/ 1 w 167"/>
                <a:gd name="T17" fmla="*/ 1 h 40"/>
                <a:gd name="T18" fmla="*/ 1 w 167"/>
                <a:gd name="T19" fmla="*/ 0 h 40"/>
                <a:gd name="T20" fmla="*/ 0 w 167"/>
                <a:gd name="T21" fmla="*/ 1 h 40"/>
                <a:gd name="T22" fmla="*/ 1 w 167"/>
                <a:gd name="T23" fmla="*/ 1 h 40"/>
                <a:gd name="T24" fmla="*/ 1 w 167"/>
                <a:gd name="T25" fmla="*/ 1 h 40"/>
                <a:gd name="T26" fmla="*/ 1 w 167"/>
                <a:gd name="T27" fmla="*/ 1 h 40"/>
                <a:gd name="T28" fmla="*/ 1 w 167"/>
                <a:gd name="T29" fmla="*/ 1 h 40"/>
                <a:gd name="T30" fmla="*/ 1 w 167"/>
                <a:gd name="T31" fmla="*/ 1 h 40"/>
                <a:gd name="T32" fmla="*/ 1 w 167"/>
                <a:gd name="T33" fmla="*/ 1 h 40"/>
                <a:gd name="T34" fmla="*/ 1 w 167"/>
                <a:gd name="T35" fmla="*/ 1 h 40"/>
                <a:gd name="T36" fmla="*/ 1 w 167"/>
                <a:gd name="T37" fmla="*/ 1 h 40"/>
                <a:gd name="T38" fmla="*/ 1 w 167"/>
                <a:gd name="T39" fmla="*/ 1 h 40"/>
                <a:gd name="T40" fmla="*/ 1 w 167"/>
                <a:gd name="T41" fmla="*/ 1 h 4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7"/>
                <a:gd name="T64" fmla="*/ 0 h 40"/>
                <a:gd name="T65" fmla="*/ 167 w 167"/>
                <a:gd name="T66" fmla="*/ 40 h 4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7" h="40">
                  <a:moveTo>
                    <a:pt x="167" y="21"/>
                  </a:moveTo>
                  <a:lnTo>
                    <a:pt x="167" y="21"/>
                  </a:lnTo>
                  <a:lnTo>
                    <a:pt x="141" y="21"/>
                  </a:lnTo>
                  <a:lnTo>
                    <a:pt x="118" y="21"/>
                  </a:lnTo>
                  <a:lnTo>
                    <a:pt x="95" y="20"/>
                  </a:lnTo>
                  <a:lnTo>
                    <a:pt x="74" y="17"/>
                  </a:lnTo>
                  <a:lnTo>
                    <a:pt x="53" y="14"/>
                  </a:lnTo>
                  <a:lnTo>
                    <a:pt x="37" y="11"/>
                  </a:lnTo>
                  <a:lnTo>
                    <a:pt x="20" y="6"/>
                  </a:lnTo>
                  <a:lnTo>
                    <a:pt x="5" y="0"/>
                  </a:lnTo>
                  <a:lnTo>
                    <a:pt x="0" y="17"/>
                  </a:lnTo>
                  <a:lnTo>
                    <a:pt x="15" y="22"/>
                  </a:lnTo>
                  <a:lnTo>
                    <a:pt x="34" y="28"/>
                  </a:lnTo>
                  <a:lnTo>
                    <a:pt x="53" y="31"/>
                  </a:lnTo>
                  <a:lnTo>
                    <a:pt x="74" y="33"/>
                  </a:lnTo>
                  <a:lnTo>
                    <a:pt x="95" y="36"/>
                  </a:lnTo>
                  <a:lnTo>
                    <a:pt x="118" y="37"/>
                  </a:lnTo>
                  <a:lnTo>
                    <a:pt x="141" y="40"/>
                  </a:lnTo>
                  <a:lnTo>
                    <a:pt x="167" y="40"/>
                  </a:lnTo>
                  <a:lnTo>
                    <a:pt x="167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29" name="Freeform 135"/>
            <p:cNvSpPr>
              <a:spLocks/>
            </p:cNvSpPr>
            <p:nvPr/>
          </p:nvSpPr>
          <p:spPr bwMode="auto">
            <a:xfrm>
              <a:off x="655" y="896"/>
              <a:ext cx="84" cy="21"/>
            </a:xfrm>
            <a:custGeom>
              <a:avLst/>
              <a:gdLst>
                <a:gd name="T0" fmla="*/ 0 w 169"/>
                <a:gd name="T1" fmla="*/ 1 h 41"/>
                <a:gd name="T2" fmla="*/ 0 w 169"/>
                <a:gd name="T3" fmla="*/ 0 h 41"/>
                <a:gd name="T4" fmla="*/ 0 w 169"/>
                <a:gd name="T5" fmla="*/ 1 h 41"/>
                <a:gd name="T6" fmla="*/ 0 w 169"/>
                <a:gd name="T7" fmla="*/ 1 h 41"/>
                <a:gd name="T8" fmla="*/ 0 w 169"/>
                <a:gd name="T9" fmla="*/ 1 h 41"/>
                <a:gd name="T10" fmla="*/ 0 w 169"/>
                <a:gd name="T11" fmla="*/ 1 h 41"/>
                <a:gd name="T12" fmla="*/ 0 w 169"/>
                <a:gd name="T13" fmla="*/ 1 h 41"/>
                <a:gd name="T14" fmla="*/ 0 w 169"/>
                <a:gd name="T15" fmla="*/ 1 h 41"/>
                <a:gd name="T16" fmla="*/ 0 w 169"/>
                <a:gd name="T17" fmla="*/ 1 h 41"/>
                <a:gd name="T18" fmla="*/ 0 w 169"/>
                <a:gd name="T19" fmla="*/ 1 h 41"/>
                <a:gd name="T20" fmla="*/ 0 w 169"/>
                <a:gd name="T21" fmla="*/ 1 h 41"/>
                <a:gd name="T22" fmla="*/ 0 w 169"/>
                <a:gd name="T23" fmla="*/ 1 h 41"/>
                <a:gd name="T24" fmla="*/ 0 w 169"/>
                <a:gd name="T25" fmla="*/ 1 h 41"/>
                <a:gd name="T26" fmla="*/ 0 w 169"/>
                <a:gd name="T27" fmla="*/ 1 h 41"/>
                <a:gd name="T28" fmla="*/ 0 w 169"/>
                <a:gd name="T29" fmla="*/ 1 h 41"/>
                <a:gd name="T30" fmla="*/ 0 w 169"/>
                <a:gd name="T31" fmla="*/ 1 h 41"/>
                <a:gd name="T32" fmla="*/ 0 w 169"/>
                <a:gd name="T33" fmla="*/ 1 h 41"/>
                <a:gd name="T34" fmla="*/ 0 w 169"/>
                <a:gd name="T35" fmla="*/ 1 h 41"/>
                <a:gd name="T36" fmla="*/ 0 w 169"/>
                <a:gd name="T37" fmla="*/ 1 h 41"/>
                <a:gd name="T38" fmla="*/ 0 w 169"/>
                <a:gd name="T39" fmla="*/ 1 h 41"/>
                <a:gd name="T40" fmla="*/ 0 w 169"/>
                <a:gd name="T41" fmla="*/ 1 h 41"/>
                <a:gd name="T42" fmla="*/ 0 w 169"/>
                <a:gd name="T43" fmla="*/ 1 h 41"/>
                <a:gd name="T44" fmla="*/ 0 w 169"/>
                <a:gd name="T45" fmla="*/ 1 h 41"/>
                <a:gd name="T46" fmla="*/ 0 w 169"/>
                <a:gd name="T47" fmla="*/ 1 h 41"/>
                <a:gd name="T48" fmla="*/ 0 w 169"/>
                <a:gd name="T49" fmla="*/ 0 h 41"/>
                <a:gd name="T50" fmla="*/ 0 w 169"/>
                <a:gd name="T51" fmla="*/ 1 h 4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9"/>
                <a:gd name="T79" fmla="*/ 0 h 41"/>
                <a:gd name="T80" fmla="*/ 169 w 169"/>
                <a:gd name="T81" fmla="*/ 41 h 4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9" h="41">
                  <a:moveTo>
                    <a:pt x="169" y="10"/>
                  </a:moveTo>
                  <a:lnTo>
                    <a:pt x="158" y="0"/>
                  </a:lnTo>
                  <a:lnTo>
                    <a:pt x="143" y="5"/>
                  </a:lnTo>
                  <a:lnTo>
                    <a:pt x="128" y="11"/>
                  </a:lnTo>
                  <a:lnTo>
                    <a:pt x="110" y="15"/>
                  </a:lnTo>
                  <a:lnTo>
                    <a:pt x="91" y="18"/>
                  </a:lnTo>
                  <a:lnTo>
                    <a:pt x="70" y="21"/>
                  </a:lnTo>
                  <a:lnTo>
                    <a:pt x="47" y="22"/>
                  </a:lnTo>
                  <a:lnTo>
                    <a:pt x="24" y="22"/>
                  </a:lnTo>
                  <a:lnTo>
                    <a:pt x="0" y="22"/>
                  </a:lnTo>
                  <a:lnTo>
                    <a:pt x="0" y="41"/>
                  </a:lnTo>
                  <a:lnTo>
                    <a:pt x="24" y="41"/>
                  </a:lnTo>
                  <a:lnTo>
                    <a:pt x="47" y="38"/>
                  </a:lnTo>
                  <a:lnTo>
                    <a:pt x="70" y="37"/>
                  </a:lnTo>
                  <a:lnTo>
                    <a:pt x="91" y="34"/>
                  </a:lnTo>
                  <a:lnTo>
                    <a:pt x="113" y="32"/>
                  </a:lnTo>
                  <a:lnTo>
                    <a:pt x="131" y="27"/>
                  </a:lnTo>
                  <a:lnTo>
                    <a:pt x="149" y="22"/>
                  </a:lnTo>
                  <a:lnTo>
                    <a:pt x="164" y="16"/>
                  </a:lnTo>
                  <a:lnTo>
                    <a:pt x="153" y="7"/>
                  </a:lnTo>
                  <a:lnTo>
                    <a:pt x="164" y="16"/>
                  </a:lnTo>
                  <a:lnTo>
                    <a:pt x="169" y="12"/>
                  </a:lnTo>
                  <a:lnTo>
                    <a:pt x="169" y="5"/>
                  </a:lnTo>
                  <a:lnTo>
                    <a:pt x="165" y="1"/>
                  </a:lnTo>
                  <a:lnTo>
                    <a:pt x="158" y="0"/>
                  </a:lnTo>
                  <a:lnTo>
                    <a:pt x="169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30" name="Freeform 136"/>
            <p:cNvSpPr>
              <a:spLocks/>
            </p:cNvSpPr>
            <p:nvPr/>
          </p:nvSpPr>
          <p:spPr bwMode="auto">
            <a:xfrm>
              <a:off x="558" y="877"/>
              <a:ext cx="194" cy="33"/>
            </a:xfrm>
            <a:custGeom>
              <a:avLst/>
              <a:gdLst>
                <a:gd name="T0" fmla="*/ 1 w 388"/>
                <a:gd name="T1" fmla="*/ 0 h 67"/>
                <a:gd name="T2" fmla="*/ 1 w 388"/>
                <a:gd name="T3" fmla="*/ 0 h 67"/>
                <a:gd name="T4" fmla="*/ 1 w 388"/>
                <a:gd name="T5" fmla="*/ 0 h 67"/>
                <a:gd name="T6" fmla="*/ 1 w 388"/>
                <a:gd name="T7" fmla="*/ 0 h 67"/>
                <a:gd name="T8" fmla="*/ 1 w 388"/>
                <a:gd name="T9" fmla="*/ 0 h 67"/>
                <a:gd name="T10" fmla="*/ 1 w 388"/>
                <a:gd name="T11" fmla="*/ 0 h 67"/>
                <a:gd name="T12" fmla="*/ 1 w 388"/>
                <a:gd name="T13" fmla="*/ 0 h 67"/>
                <a:gd name="T14" fmla="*/ 1 w 388"/>
                <a:gd name="T15" fmla="*/ 0 h 67"/>
                <a:gd name="T16" fmla="*/ 1 w 388"/>
                <a:gd name="T17" fmla="*/ 0 h 67"/>
                <a:gd name="T18" fmla="*/ 1 w 388"/>
                <a:gd name="T19" fmla="*/ 0 h 67"/>
                <a:gd name="T20" fmla="*/ 1 w 388"/>
                <a:gd name="T21" fmla="*/ 0 h 67"/>
                <a:gd name="T22" fmla="*/ 1 w 388"/>
                <a:gd name="T23" fmla="*/ 0 h 67"/>
                <a:gd name="T24" fmla="*/ 1 w 388"/>
                <a:gd name="T25" fmla="*/ 0 h 67"/>
                <a:gd name="T26" fmla="*/ 1 w 388"/>
                <a:gd name="T27" fmla="*/ 0 h 67"/>
                <a:gd name="T28" fmla="*/ 1 w 388"/>
                <a:gd name="T29" fmla="*/ 0 h 67"/>
                <a:gd name="T30" fmla="*/ 1 w 388"/>
                <a:gd name="T31" fmla="*/ 0 h 67"/>
                <a:gd name="T32" fmla="*/ 1 w 388"/>
                <a:gd name="T33" fmla="*/ 0 h 67"/>
                <a:gd name="T34" fmla="*/ 1 w 388"/>
                <a:gd name="T35" fmla="*/ 0 h 67"/>
                <a:gd name="T36" fmla="*/ 1 w 388"/>
                <a:gd name="T37" fmla="*/ 0 h 67"/>
                <a:gd name="T38" fmla="*/ 1 w 388"/>
                <a:gd name="T39" fmla="*/ 0 h 67"/>
                <a:gd name="T40" fmla="*/ 1 w 388"/>
                <a:gd name="T41" fmla="*/ 0 h 67"/>
                <a:gd name="T42" fmla="*/ 1 w 388"/>
                <a:gd name="T43" fmla="*/ 0 h 67"/>
                <a:gd name="T44" fmla="*/ 1 w 388"/>
                <a:gd name="T45" fmla="*/ 0 h 67"/>
                <a:gd name="T46" fmla="*/ 1 w 388"/>
                <a:gd name="T47" fmla="*/ 0 h 67"/>
                <a:gd name="T48" fmla="*/ 1 w 388"/>
                <a:gd name="T49" fmla="*/ 0 h 67"/>
                <a:gd name="T50" fmla="*/ 1 w 388"/>
                <a:gd name="T51" fmla="*/ 0 h 67"/>
                <a:gd name="T52" fmla="*/ 1 w 388"/>
                <a:gd name="T53" fmla="*/ 0 h 67"/>
                <a:gd name="T54" fmla="*/ 1 w 388"/>
                <a:gd name="T55" fmla="*/ 0 h 67"/>
                <a:gd name="T56" fmla="*/ 1 w 388"/>
                <a:gd name="T57" fmla="*/ 0 h 67"/>
                <a:gd name="T58" fmla="*/ 0 w 388"/>
                <a:gd name="T59" fmla="*/ 0 h 67"/>
                <a:gd name="T60" fmla="*/ 0 w 388"/>
                <a:gd name="T61" fmla="*/ 0 h 67"/>
                <a:gd name="T62" fmla="*/ 1 w 388"/>
                <a:gd name="T63" fmla="*/ 0 h 67"/>
                <a:gd name="T64" fmla="*/ 1 w 388"/>
                <a:gd name="T65" fmla="*/ 0 h 67"/>
                <a:gd name="T66" fmla="*/ 1 w 388"/>
                <a:gd name="T67" fmla="*/ 0 h 67"/>
                <a:gd name="T68" fmla="*/ 1 w 388"/>
                <a:gd name="T69" fmla="*/ 0 h 67"/>
                <a:gd name="T70" fmla="*/ 1 w 388"/>
                <a:gd name="T71" fmla="*/ 0 h 67"/>
                <a:gd name="T72" fmla="*/ 1 w 388"/>
                <a:gd name="T73" fmla="*/ 0 h 67"/>
                <a:gd name="T74" fmla="*/ 1 w 388"/>
                <a:gd name="T75" fmla="*/ 0 h 67"/>
                <a:gd name="T76" fmla="*/ 1 w 388"/>
                <a:gd name="T77" fmla="*/ 0 h 67"/>
                <a:gd name="T78" fmla="*/ 1 w 388"/>
                <a:gd name="T79" fmla="*/ 0 h 67"/>
                <a:gd name="T80" fmla="*/ 1 w 388"/>
                <a:gd name="T81" fmla="*/ 0 h 67"/>
                <a:gd name="T82" fmla="*/ 1 w 388"/>
                <a:gd name="T83" fmla="*/ 0 h 67"/>
                <a:gd name="T84" fmla="*/ 1 w 388"/>
                <a:gd name="T85" fmla="*/ 0 h 67"/>
                <a:gd name="T86" fmla="*/ 1 w 388"/>
                <a:gd name="T87" fmla="*/ 0 h 67"/>
                <a:gd name="T88" fmla="*/ 1 w 388"/>
                <a:gd name="T89" fmla="*/ 0 h 67"/>
                <a:gd name="T90" fmla="*/ 1 w 388"/>
                <a:gd name="T91" fmla="*/ 0 h 67"/>
                <a:gd name="T92" fmla="*/ 1 w 388"/>
                <a:gd name="T93" fmla="*/ 0 h 67"/>
                <a:gd name="T94" fmla="*/ 1 w 388"/>
                <a:gd name="T95" fmla="*/ 0 h 67"/>
                <a:gd name="T96" fmla="*/ 1 w 388"/>
                <a:gd name="T97" fmla="*/ 0 h 67"/>
                <a:gd name="T98" fmla="*/ 1 w 388"/>
                <a:gd name="T99" fmla="*/ 0 h 67"/>
                <a:gd name="T100" fmla="*/ 1 w 388"/>
                <a:gd name="T101" fmla="*/ 0 h 67"/>
                <a:gd name="T102" fmla="*/ 1 w 388"/>
                <a:gd name="T103" fmla="*/ 0 h 67"/>
                <a:gd name="T104" fmla="*/ 1 w 388"/>
                <a:gd name="T105" fmla="*/ 0 h 6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88"/>
                <a:gd name="T160" fmla="*/ 0 h 67"/>
                <a:gd name="T161" fmla="*/ 388 w 388"/>
                <a:gd name="T162" fmla="*/ 67 h 67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88" h="67">
                  <a:moveTo>
                    <a:pt x="339" y="51"/>
                  </a:moveTo>
                  <a:lnTo>
                    <a:pt x="348" y="48"/>
                  </a:lnTo>
                  <a:lnTo>
                    <a:pt x="356" y="45"/>
                  </a:lnTo>
                  <a:lnTo>
                    <a:pt x="364" y="43"/>
                  </a:lnTo>
                  <a:lnTo>
                    <a:pt x="371" y="40"/>
                  </a:lnTo>
                  <a:lnTo>
                    <a:pt x="377" y="36"/>
                  </a:lnTo>
                  <a:lnTo>
                    <a:pt x="381" y="33"/>
                  </a:lnTo>
                  <a:lnTo>
                    <a:pt x="383" y="30"/>
                  </a:lnTo>
                  <a:lnTo>
                    <a:pt x="385" y="26"/>
                  </a:lnTo>
                  <a:lnTo>
                    <a:pt x="386" y="19"/>
                  </a:lnTo>
                  <a:lnTo>
                    <a:pt x="388" y="14"/>
                  </a:lnTo>
                  <a:lnTo>
                    <a:pt x="388" y="7"/>
                  </a:lnTo>
                  <a:lnTo>
                    <a:pt x="388" y="0"/>
                  </a:lnTo>
                  <a:lnTo>
                    <a:pt x="383" y="8"/>
                  </a:lnTo>
                  <a:lnTo>
                    <a:pt x="371" y="15"/>
                  </a:lnTo>
                  <a:lnTo>
                    <a:pt x="353" y="23"/>
                  </a:lnTo>
                  <a:lnTo>
                    <a:pt x="328" y="29"/>
                  </a:lnTo>
                  <a:lnTo>
                    <a:pt x="300" y="34"/>
                  </a:lnTo>
                  <a:lnTo>
                    <a:pt x="267" y="39"/>
                  </a:lnTo>
                  <a:lnTo>
                    <a:pt x="231" y="40"/>
                  </a:lnTo>
                  <a:lnTo>
                    <a:pt x="194" y="41"/>
                  </a:lnTo>
                  <a:lnTo>
                    <a:pt x="157" y="40"/>
                  </a:lnTo>
                  <a:lnTo>
                    <a:pt x="121" y="39"/>
                  </a:lnTo>
                  <a:lnTo>
                    <a:pt x="89" y="34"/>
                  </a:lnTo>
                  <a:lnTo>
                    <a:pt x="60" y="29"/>
                  </a:lnTo>
                  <a:lnTo>
                    <a:pt x="36" y="23"/>
                  </a:lnTo>
                  <a:lnTo>
                    <a:pt x="18" y="17"/>
                  </a:lnTo>
                  <a:lnTo>
                    <a:pt x="5" y="8"/>
                  </a:lnTo>
                  <a:lnTo>
                    <a:pt x="1" y="0"/>
                  </a:lnTo>
                  <a:lnTo>
                    <a:pt x="0" y="7"/>
                  </a:lnTo>
                  <a:lnTo>
                    <a:pt x="0" y="14"/>
                  </a:lnTo>
                  <a:lnTo>
                    <a:pt x="1" y="21"/>
                  </a:lnTo>
                  <a:lnTo>
                    <a:pt x="3" y="28"/>
                  </a:lnTo>
                  <a:lnTo>
                    <a:pt x="7" y="34"/>
                  </a:lnTo>
                  <a:lnTo>
                    <a:pt x="15" y="40"/>
                  </a:lnTo>
                  <a:lnTo>
                    <a:pt x="29" y="44"/>
                  </a:lnTo>
                  <a:lnTo>
                    <a:pt x="43" y="50"/>
                  </a:lnTo>
                  <a:lnTo>
                    <a:pt x="56" y="54"/>
                  </a:lnTo>
                  <a:lnTo>
                    <a:pt x="71" y="56"/>
                  </a:lnTo>
                  <a:lnTo>
                    <a:pt x="88" y="61"/>
                  </a:lnTo>
                  <a:lnTo>
                    <a:pt x="107" y="62"/>
                  </a:lnTo>
                  <a:lnTo>
                    <a:pt x="126" y="65"/>
                  </a:lnTo>
                  <a:lnTo>
                    <a:pt x="148" y="66"/>
                  </a:lnTo>
                  <a:lnTo>
                    <a:pt x="170" y="67"/>
                  </a:lnTo>
                  <a:lnTo>
                    <a:pt x="194" y="67"/>
                  </a:lnTo>
                  <a:lnTo>
                    <a:pt x="216" y="67"/>
                  </a:lnTo>
                  <a:lnTo>
                    <a:pt x="236" y="66"/>
                  </a:lnTo>
                  <a:lnTo>
                    <a:pt x="257" y="65"/>
                  </a:lnTo>
                  <a:lnTo>
                    <a:pt x="276" y="63"/>
                  </a:lnTo>
                  <a:lnTo>
                    <a:pt x="294" y="61"/>
                  </a:lnTo>
                  <a:lnTo>
                    <a:pt x="311" y="58"/>
                  </a:lnTo>
                  <a:lnTo>
                    <a:pt x="326" y="55"/>
                  </a:lnTo>
                  <a:lnTo>
                    <a:pt x="339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31" name="Freeform 137"/>
            <p:cNvSpPr>
              <a:spLocks/>
            </p:cNvSpPr>
            <p:nvPr/>
          </p:nvSpPr>
          <p:spPr bwMode="auto">
            <a:xfrm>
              <a:off x="564" y="1079"/>
              <a:ext cx="176" cy="51"/>
            </a:xfrm>
            <a:custGeom>
              <a:avLst/>
              <a:gdLst>
                <a:gd name="T0" fmla="*/ 1 w 352"/>
                <a:gd name="T1" fmla="*/ 1 h 102"/>
                <a:gd name="T2" fmla="*/ 1 w 352"/>
                <a:gd name="T3" fmla="*/ 1 h 102"/>
                <a:gd name="T4" fmla="*/ 1 w 352"/>
                <a:gd name="T5" fmla="*/ 1 h 102"/>
                <a:gd name="T6" fmla="*/ 1 w 352"/>
                <a:gd name="T7" fmla="*/ 1 h 102"/>
                <a:gd name="T8" fmla="*/ 1 w 352"/>
                <a:gd name="T9" fmla="*/ 1 h 102"/>
                <a:gd name="T10" fmla="*/ 1 w 352"/>
                <a:gd name="T11" fmla="*/ 1 h 102"/>
                <a:gd name="T12" fmla="*/ 1 w 352"/>
                <a:gd name="T13" fmla="*/ 1 h 102"/>
                <a:gd name="T14" fmla="*/ 1 w 352"/>
                <a:gd name="T15" fmla="*/ 1 h 102"/>
                <a:gd name="T16" fmla="*/ 1 w 352"/>
                <a:gd name="T17" fmla="*/ 1 h 102"/>
                <a:gd name="T18" fmla="*/ 1 w 352"/>
                <a:gd name="T19" fmla="*/ 1 h 102"/>
                <a:gd name="T20" fmla="*/ 1 w 352"/>
                <a:gd name="T21" fmla="*/ 1 h 102"/>
                <a:gd name="T22" fmla="*/ 1 w 352"/>
                <a:gd name="T23" fmla="*/ 1 h 102"/>
                <a:gd name="T24" fmla="*/ 1 w 352"/>
                <a:gd name="T25" fmla="*/ 1 h 102"/>
                <a:gd name="T26" fmla="*/ 1 w 352"/>
                <a:gd name="T27" fmla="*/ 1 h 102"/>
                <a:gd name="T28" fmla="*/ 1 w 352"/>
                <a:gd name="T29" fmla="*/ 1 h 102"/>
                <a:gd name="T30" fmla="*/ 1 w 352"/>
                <a:gd name="T31" fmla="*/ 1 h 102"/>
                <a:gd name="T32" fmla="*/ 1 w 352"/>
                <a:gd name="T33" fmla="*/ 0 h 102"/>
                <a:gd name="T34" fmla="*/ 1 w 352"/>
                <a:gd name="T35" fmla="*/ 1 h 102"/>
                <a:gd name="T36" fmla="*/ 1 w 352"/>
                <a:gd name="T37" fmla="*/ 1 h 102"/>
                <a:gd name="T38" fmla="*/ 1 w 352"/>
                <a:gd name="T39" fmla="*/ 1 h 102"/>
                <a:gd name="T40" fmla="*/ 1 w 352"/>
                <a:gd name="T41" fmla="*/ 1 h 102"/>
                <a:gd name="T42" fmla="*/ 1 w 352"/>
                <a:gd name="T43" fmla="*/ 1 h 102"/>
                <a:gd name="T44" fmla="*/ 1 w 352"/>
                <a:gd name="T45" fmla="*/ 1 h 102"/>
                <a:gd name="T46" fmla="*/ 1 w 352"/>
                <a:gd name="T47" fmla="*/ 1 h 102"/>
                <a:gd name="T48" fmla="*/ 0 w 352"/>
                <a:gd name="T49" fmla="*/ 1 h 102"/>
                <a:gd name="T50" fmla="*/ 1 w 352"/>
                <a:gd name="T51" fmla="*/ 1 h 102"/>
                <a:gd name="T52" fmla="*/ 1 w 352"/>
                <a:gd name="T53" fmla="*/ 1 h 102"/>
                <a:gd name="T54" fmla="*/ 1 w 352"/>
                <a:gd name="T55" fmla="*/ 1 h 102"/>
                <a:gd name="T56" fmla="*/ 1 w 352"/>
                <a:gd name="T57" fmla="*/ 1 h 102"/>
                <a:gd name="T58" fmla="*/ 1 w 352"/>
                <a:gd name="T59" fmla="*/ 1 h 102"/>
                <a:gd name="T60" fmla="*/ 1 w 352"/>
                <a:gd name="T61" fmla="*/ 1 h 102"/>
                <a:gd name="T62" fmla="*/ 1 w 352"/>
                <a:gd name="T63" fmla="*/ 1 h 102"/>
                <a:gd name="T64" fmla="*/ 1 w 352"/>
                <a:gd name="T65" fmla="*/ 1 h 1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2"/>
                <a:gd name="T100" fmla="*/ 0 h 102"/>
                <a:gd name="T101" fmla="*/ 352 w 352"/>
                <a:gd name="T102" fmla="*/ 102 h 1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2" h="102">
                  <a:moveTo>
                    <a:pt x="176" y="102"/>
                  </a:moveTo>
                  <a:lnTo>
                    <a:pt x="212" y="101"/>
                  </a:lnTo>
                  <a:lnTo>
                    <a:pt x="245" y="98"/>
                  </a:lnTo>
                  <a:lnTo>
                    <a:pt x="273" y="94"/>
                  </a:lnTo>
                  <a:lnTo>
                    <a:pt x="300" y="87"/>
                  </a:lnTo>
                  <a:lnTo>
                    <a:pt x="322" y="79"/>
                  </a:lnTo>
                  <a:lnTo>
                    <a:pt x="338" y="71"/>
                  </a:lnTo>
                  <a:lnTo>
                    <a:pt x="348" y="61"/>
                  </a:lnTo>
                  <a:lnTo>
                    <a:pt x="352" y="51"/>
                  </a:lnTo>
                  <a:lnTo>
                    <a:pt x="348" y="42"/>
                  </a:lnTo>
                  <a:lnTo>
                    <a:pt x="338" y="32"/>
                  </a:lnTo>
                  <a:lnTo>
                    <a:pt x="322" y="24"/>
                  </a:lnTo>
                  <a:lnTo>
                    <a:pt x="300" y="16"/>
                  </a:lnTo>
                  <a:lnTo>
                    <a:pt x="273" y="9"/>
                  </a:lnTo>
                  <a:lnTo>
                    <a:pt x="245" y="5"/>
                  </a:lnTo>
                  <a:lnTo>
                    <a:pt x="212" y="2"/>
                  </a:lnTo>
                  <a:lnTo>
                    <a:pt x="176" y="0"/>
                  </a:lnTo>
                  <a:lnTo>
                    <a:pt x="140" y="2"/>
                  </a:lnTo>
                  <a:lnTo>
                    <a:pt x="107" y="5"/>
                  </a:lnTo>
                  <a:lnTo>
                    <a:pt x="77" y="9"/>
                  </a:lnTo>
                  <a:lnTo>
                    <a:pt x="51" y="16"/>
                  </a:lnTo>
                  <a:lnTo>
                    <a:pt x="30" y="24"/>
                  </a:lnTo>
                  <a:lnTo>
                    <a:pt x="14" y="32"/>
                  </a:lnTo>
                  <a:lnTo>
                    <a:pt x="4" y="42"/>
                  </a:lnTo>
                  <a:lnTo>
                    <a:pt x="0" y="51"/>
                  </a:lnTo>
                  <a:lnTo>
                    <a:pt x="4" y="61"/>
                  </a:lnTo>
                  <a:lnTo>
                    <a:pt x="14" y="71"/>
                  </a:lnTo>
                  <a:lnTo>
                    <a:pt x="30" y="79"/>
                  </a:lnTo>
                  <a:lnTo>
                    <a:pt x="51" y="87"/>
                  </a:lnTo>
                  <a:lnTo>
                    <a:pt x="77" y="94"/>
                  </a:lnTo>
                  <a:lnTo>
                    <a:pt x="107" y="98"/>
                  </a:lnTo>
                  <a:lnTo>
                    <a:pt x="140" y="101"/>
                  </a:lnTo>
                  <a:lnTo>
                    <a:pt x="176" y="102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32" name="Freeform 138"/>
            <p:cNvSpPr>
              <a:spLocks/>
            </p:cNvSpPr>
            <p:nvPr/>
          </p:nvSpPr>
          <p:spPr bwMode="auto">
            <a:xfrm>
              <a:off x="600" y="1104"/>
              <a:ext cx="22" cy="24"/>
            </a:xfrm>
            <a:custGeom>
              <a:avLst/>
              <a:gdLst>
                <a:gd name="T0" fmla="*/ 0 w 46"/>
                <a:gd name="T1" fmla="*/ 1 h 47"/>
                <a:gd name="T2" fmla="*/ 0 w 46"/>
                <a:gd name="T3" fmla="*/ 1 h 47"/>
                <a:gd name="T4" fmla="*/ 0 w 46"/>
                <a:gd name="T5" fmla="*/ 1 h 47"/>
                <a:gd name="T6" fmla="*/ 0 w 46"/>
                <a:gd name="T7" fmla="*/ 1 h 47"/>
                <a:gd name="T8" fmla="*/ 0 w 46"/>
                <a:gd name="T9" fmla="*/ 1 h 47"/>
                <a:gd name="T10" fmla="*/ 0 w 46"/>
                <a:gd name="T11" fmla="*/ 1 h 47"/>
                <a:gd name="T12" fmla="*/ 0 w 46"/>
                <a:gd name="T13" fmla="*/ 1 h 47"/>
                <a:gd name="T14" fmla="*/ 0 w 46"/>
                <a:gd name="T15" fmla="*/ 1 h 47"/>
                <a:gd name="T16" fmla="*/ 0 w 46"/>
                <a:gd name="T17" fmla="*/ 0 h 47"/>
                <a:gd name="T18" fmla="*/ 0 w 46"/>
                <a:gd name="T19" fmla="*/ 1 h 47"/>
                <a:gd name="T20" fmla="*/ 0 w 46"/>
                <a:gd name="T21" fmla="*/ 1 h 47"/>
                <a:gd name="T22" fmla="*/ 0 w 46"/>
                <a:gd name="T23" fmla="*/ 1 h 47"/>
                <a:gd name="T24" fmla="*/ 0 w 46"/>
                <a:gd name="T25" fmla="*/ 1 h 47"/>
                <a:gd name="T26" fmla="*/ 0 w 46"/>
                <a:gd name="T27" fmla="*/ 1 h 47"/>
                <a:gd name="T28" fmla="*/ 0 w 46"/>
                <a:gd name="T29" fmla="*/ 1 h 47"/>
                <a:gd name="T30" fmla="*/ 0 w 46"/>
                <a:gd name="T31" fmla="*/ 1 h 47"/>
                <a:gd name="T32" fmla="*/ 0 w 46"/>
                <a:gd name="T33" fmla="*/ 1 h 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6"/>
                <a:gd name="T52" fmla="*/ 0 h 47"/>
                <a:gd name="T53" fmla="*/ 46 w 46"/>
                <a:gd name="T54" fmla="*/ 47 h 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6" h="47">
                  <a:moveTo>
                    <a:pt x="24" y="47"/>
                  </a:moveTo>
                  <a:lnTo>
                    <a:pt x="32" y="46"/>
                  </a:lnTo>
                  <a:lnTo>
                    <a:pt x="39" y="40"/>
                  </a:lnTo>
                  <a:lnTo>
                    <a:pt x="44" y="32"/>
                  </a:lnTo>
                  <a:lnTo>
                    <a:pt x="46" y="24"/>
                  </a:lnTo>
                  <a:lnTo>
                    <a:pt x="44" y="15"/>
                  </a:lnTo>
                  <a:lnTo>
                    <a:pt x="39" y="7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4"/>
                  </a:lnTo>
                  <a:lnTo>
                    <a:pt x="2" y="32"/>
                  </a:lnTo>
                  <a:lnTo>
                    <a:pt x="7" y="40"/>
                  </a:lnTo>
                  <a:lnTo>
                    <a:pt x="14" y="46"/>
                  </a:lnTo>
                  <a:lnTo>
                    <a:pt x="24" y="4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33" name="Freeform 139"/>
            <p:cNvSpPr>
              <a:spLocks/>
            </p:cNvSpPr>
            <p:nvPr/>
          </p:nvSpPr>
          <p:spPr bwMode="auto">
            <a:xfrm>
              <a:off x="600" y="1104"/>
              <a:ext cx="22" cy="24"/>
            </a:xfrm>
            <a:custGeom>
              <a:avLst/>
              <a:gdLst>
                <a:gd name="T0" fmla="*/ 0 w 46"/>
                <a:gd name="T1" fmla="*/ 1 h 47"/>
                <a:gd name="T2" fmla="*/ 0 w 46"/>
                <a:gd name="T3" fmla="*/ 1 h 47"/>
                <a:gd name="T4" fmla="*/ 0 w 46"/>
                <a:gd name="T5" fmla="*/ 1 h 47"/>
                <a:gd name="T6" fmla="*/ 0 w 46"/>
                <a:gd name="T7" fmla="*/ 1 h 47"/>
                <a:gd name="T8" fmla="*/ 0 w 46"/>
                <a:gd name="T9" fmla="*/ 1 h 47"/>
                <a:gd name="T10" fmla="*/ 0 w 46"/>
                <a:gd name="T11" fmla="*/ 1 h 47"/>
                <a:gd name="T12" fmla="*/ 0 w 46"/>
                <a:gd name="T13" fmla="*/ 1 h 47"/>
                <a:gd name="T14" fmla="*/ 0 w 46"/>
                <a:gd name="T15" fmla="*/ 1 h 47"/>
                <a:gd name="T16" fmla="*/ 0 w 46"/>
                <a:gd name="T17" fmla="*/ 1 h 47"/>
                <a:gd name="T18" fmla="*/ 0 w 46"/>
                <a:gd name="T19" fmla="*/ 1 h 47"/>
                <a:gd name="T20" fmla="*/ 0 w 46"/>
                <a:gd name="T21" fmla="*/ 0 h 47"/>
                <a:gd name="T22" fmla="*/ 0 w 46"/>
                <a:gd name="T23" fmla="*/ 0 h 47"/>
                <a:gd name="T24" fmla="*/ 0 w 46"/>
                <a:gd name="T25" fmla="*/ 1 h 47"/>
                <a:gd name="T26" fmla="*/ 0 w 46"/>
                <a:gd name="T27" fmla="*/ 1 h 47"/>
                <a:gd name="T28" fmla="*/ 0 w 46"/>
                <a:gd name="T29" fmla="*/ 1 h 47"/>
                <a:gd name="T30" fmla="*/ 0 w 46"/>
                <a:gd name="T31" fmla="*/ 1 h 47"/>
                <a:gd name="T32" fmla="*/ 0 w 46"/>
                <a:gd name="T33" fmla="*/ 1 h 47"/>
                <a:gd name="T34" fmla="*/ 0 w 46"/>
                <a:gd name="T35" fmla="*/ 1 h 47"/>
                <a:gd name="T36" fmla="*/ 0 w 46"/>
                <a:gd name="T37" fmla="*/ 1 h 47"/>
                <a:gd name="T38" fmla="*/ 0 w 46"/>
                <a:gd name="T39" fmla="*/ 1 h 47"/>
                <a:gd name="T40" fmla="*/ 0 w 46"/>
                <a:gd name="T41" fmla="*/ 1 h 4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6"/>
                <a:gd name="T64" fmla="*/ 0 h 47"/>
                <a:gd name="T65" fmla="*/ 46 w 46"/>
                <a:gd name="T66" fmla="*/ 47 h 4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6" h="47">
                  <a:moveTo>
                    <a:pt x="24" y="47"/>
                  </a:moveTo>
                  <a:lnTo>
                    <a:pt x="24" y="47"/>
                  </a:lnTo>
                  <a:lnTo>
                    <a:pt x="32" y="46"/>
                  </a:lnTo>
                  <a:lnTo>
                    <a:pt x="39" y="40"/>
                  </a:lnTo>
                  <a:lnTo>
                    <a:pt x="44" y="32"/>
                  </a:lnTo>
                  <a:lnTo>
                    <a:pt x="46" y="24"/>
                  </a:lnTo>
                  <a:lnTo>
                    <a:pt x="44" y="15"/>
                  </a:lnTo>
                  <a:lnTo>
                    <a:pt x="39" y="7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14" y="2"/>
                  </a:lnTo>
                  <a:lnTo>
                    <a:pt x="7" y="7"/>
                  </a:lnTo>
                  <a:lnTo>
                    <a:pt x="2" y="15"/>
                  </a:lnTo>
                  <a:lnTo>
                    <a:pt x="0" y="24"/>
                  </a:lnTo>
                  <a:lnTo>
                    <a:pt x="2" y="32"/>
                  </a:lnTo>
                  <a:lnTo>
                    <a:pt x="7" y="40"/>
                  </a:lnTo>
                  <a:lnTo>
                    <a:pt x="14" y="46"/>
                  </a:lnTo>
                  <a:lnTo>
                    <a:pt x="24" y="4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34" name="Freeform 140"/>
            <p:cNvSpPr>
              <a:spLocks/>
            </p:cNvSpPr>
            <p:nvPr/>
          </p:nvSpPr>
          <p:spPr bwMode="auto">
            <a:xfrm>
              <a:off x="626" y="1092"/>
              <a:ext cx="53" cy="54"/>
            </a:xfrm>
            <a:custGeom>
              <a:avLst/>
              <a:gdLst>
                <a:gd name="T0" fmla="*/ 1 w 105"/>
                <a:gd name="T1" fmla="*/ 1 h 107"/>
                <a:gd name="T2" fmla="*/ 1 w 105"/>
                <a:gd name="T3" fmla="*/ 1 h 107"/>
                <a:gd name="T4" fmla="*/ 1 w 105"/>
                <a:gd name="T5" fmla="*/ 1 h 107"/>
                <a:gd name="T6" fmla="*/ 1 w 105"/>
                <a:gd name="T7" fmla="*/ 1 h 107"/>
                <a:gd name="T8" fmla="*/ 1 w 105"/>
                <a:gd name="T9" fmla="*/ 1 h 107"/>
                <a:gd name="T10" fmla="*/ 1 w 105"/>
                <a:gd name="T11" fmla="*/ 1 h 107"/>
                <a:gd name="T12" fmla="*/ 1 w 105"/>
                <a:gd name="T13" fmla="*/ 1 h 107"/>
                <a:gd name="T14" fmla="*/ 1 w 105"/>
                <a:gd name="T15" fmla="*/ 1 h 107"/>
                <a:gd name="T16" fmla="*/ 1 w 105"/>
                <a:gd name="T17" fmla="*/ 1 h 107"/>
                <a:gd name="T18" fmla="*/ 1 w 105"/>
                <a:gd name="T19" fmla="*/ 1 h 107"/>
                <a:gd name="T20" fmla="*/ 1 w 105"/>
                <a:gd name="T21" fmla="*/ 1 h 107"/>
                <a:gd name="T22" fmla="*/ 1 w 105"/>
                <a:gd name="T23" fmla="*/ 1 h 107"/>
                <a:gd name="T24" fmla="*/ 1 w 105"/>
                <a:gd name="T25" fmla="*/ 1 h 107"/>
                <a:gd name="T26" fmla="*/ 1 w 105"/>
                <a:gd name="T27" fmla="*/ 1 h 107"/>
                <a:gd name="T28" fmla="*/ 1 w 105"/>
                <a:gd name="T29" fmla="*/ 1 h 107"/>
                <a:gd name="T30" fmla="*/ 1 w 105"/>
                <a:gd name="T31" fmla="*/ 1 h 107"/>
                <a:gd name="T32" fmla="*/ 1 w 105"/>
                <a:gd name="T33" fmla="*/ 0 h 107"/>
                <a:gd name="T34" fmla="*/ 1 w 105"/>
                <a:gd name="T35" fmla="*/ 1 h 107"/>
                <a:gd name="T36" fmla="*/ 1 w 105"/>
                <a:gd name="T37" fmla="*/ 1 h 107"/>
                <a:gd name="T38" fmla="*/ 1 w 105"/>
                <a:gd name="T39" fmla="*/ 1 h 107"/>
                <a:gd name="T40" fmla="*/ 1 w 105"/>
                <a:gd name="T41" fmla="*/ 1 h 107"/>
                <a:gd name="T42" fmla="*/ 1 w 105"/>
                <a:gd name="T43" fmla="*/ 1 h 107"/>
                <a:gd name="T44" fmla="*/ 1 w 105"/>
                <a:gd name="T45" fmla="*/ 1 h 107"/>
                <a:gd name="T46" fmla="*/ 1 w 105"/>
                <a:gd name="T47" fmla="*/ 1 h 107"/>
                <a:gd name="T48" fmla="*/ 0 w 105"/>
                <a:gd name="T49" fmla="*/ 1 h 107"/>
                <a:gd name="T50" fmla="*/ 1 w 105"/>
                <a:gd name="T51" fmla="*/ 1 h 107"/>
                <a:gd name="T52" fmla="*/ 1 w 105"/>
                <a:gd name="T53" fmla="*/ 1 h 107"/>
                <a:gd name="T54" fmla="*/ 1 w 105"/>
                <a:gd name="T55" fmla="*/ 1 h 107"/>
                <a:gd name="T56" fmla="*/ 1 w 105"/>
                <a:gd name="T57" fmla="*/ 1 h 107"/>
                <a:gd name="T58" fmla="*/ 1 w 105"/>
                <a:gd name="T59" fmla="*/ 1 h 107"/>
                <a:gd name="T60" fmla="*/ 1 w 105"/>
                <a:gd name="T61" fmla="*/ 1 h 107"/>
                <a:gd name="T62" fmla="*/ 1 w 105"/>
                <a:gd name="T63" fmla="*/ 1 h 107"/>
                <a:gd name="T64" fmla="*/ 1 w 105"/>
                <a:gd name="T65" fmla="*/ 1 h 10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05"/>
                <a:gd name="T100" fmla="*/ 0 h 107"/>
                <a:gd name="T101" fmla="*/ 105 w 105"/>
                <a:gd name="T102" fmla="*/ 107 h 10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05" h="107">
                  <a:moveTo>
                    <a:pt x="53" y="107"/>
                  </a:moveTo>
                  <a:lnTo>
                    <a:pt x="64" y="106"/>
                  </a:lnTo>
                  <a:lnTo>
                    <a:pt x="74" y="103"/>
                  </a:lnTo>
                  <a:lnTo>
                    <a:pt x="83" y="98"/>
                  </a:lnTo>
                  <a:lnTo>
                    <a:pt x="90" y="92"/>
                  </a:lnTo>
                  <a:lnTo>
                    <a:pt x="97" y="84"/>
                  </a:lnTo>
                  <a:lnTo>
                    <a:pt x="101" y="74"/>
                  </a:lnTo>
                  <a:lnTo>
                    <a:pt x="104" y="65"/>
                  </a:lnTo>
                  <a:lnTo>
                    <a:pt x="105" y="54"/>
                  </a:lnTo>
                  <a:lnTo>
                    <a:pt x="104" y="43"/>
                  </a:lnTo>
                  <a:lnTo>
                    <a:pt x="101" y="33"/>
                  </a:lnTo>
                  <a:lnTo>
                    <a:pt x="97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4" y="4"/>
                  </a:lnTo>
                  <a:lnTo>
                    <a:pt x="64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3" y="10"/>
                  </a:lnTo>
                  <a:lnTo>
                    <a:pt x="16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1" y="65"/>
                  </a:lnTo>
                  <a:lnTo>
                    <a:pt x="4" y="74"/>
                  </a:lnTo>
                  <a:lnTo>
                    <a:pt x="9" y="84"/>
                  </a:lnTo>
                  <a:lnTo>
                    <a:pt x="16" y="92"/>
                  </a:lnTo>
                  <a:lnTo>
                    <a:pt x="23" y="98"/>
                  </a:lnTo>
                  <a:lnTo>
                    <a:pt x="33" y="103"/>
                  </a:lnTo>
                  <a:lnTo>
                    <a:pt x="42" y="106"/>
                  </a:lnTo>
                  <a:lnTo>
                    <a:pt x="53" y="10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35" name="Freeform 141"/>
            <p:cNvSpPr>
              <a:spLocks/>
            </p:cNvSpPr>
            <p:nvPr/>
          </p:nvSpPr>
          <p:spPr bwMode="auto">
            <a:xfrm>
              <a:off x="626" y="1092"/>
              <a:ext cx="53" cy="54"/>
            </a:xfrm>
            <a:custGeom>
              <a:avLst/>
              <a:gdLst>
                <a:gd name="T0" fmla="*/ 1 w 105"/>
                <a:gd name="T1" fmla="*/ 1 h 107"/>
                <a:gd name="T2" fmla="*/ 1 w 105"/>
                <a:gd name="T3" fmla="*/ 1 h 107"/>
                <a:gd name="T4" fmla="*/ 1 w 105"/>
                <a:gd name="T5" fmla="*/ 1 h 107"/>
                <a:gd name="T6" fmla="*/ 1 w 105"/>
                <a:gd name="T7" fmla="*/ 1 h 107"/>
                <a:gd name="T8" fmla="*/ 1 w 105"/>
                <a:gd name="T9" fmla="*/ 1 h 107"/>
                <a:gd name="T10" fmla="*/ 1 w 105"/>
                <a:gd name="T11" fmla="*/ 1 h 107"/>
                <a:gd name="T12" fmla="*/ 1 w 105"/>
                <a:gd name="T13" fmla="*/ 1 h 107"/>
                <a:gd name="T14" fmla="*/ 1 w 105"/>
                <a:gd name="T15" fmla="*/ 1 h 107"/>
                <a:gd name="T16" fmla="*/ 1 w 105"/>
                <a:gd name="T17" fmla="*/ 1 h 107"/>
                <a:gd name="T18" fmla="*/ 1 w 105"/>
                <a:gd name="T19" fmla="*/ 1 h 107"/>
                <a:gd name="T20" fmla="*/ 1 w 105"/>
                <a:gd name="T21" fmla="*/ 1 h 107"/>
                <a:gd name="T22" fmla="*/ 1 w 105"/>
                <a:gd name="T23" fmla="*/ 1 h 107"/>
                <a:gd name="T24" fmla="*/ 1 w 105"/>
                <a:gd name="T25" fmla="*/ 1 h 107"/>
                <a:gd name="T26" fmla="*/ 1 w 105"/>
                <a:gd name="T27" fmla="*/ 1 h 107"/>
                <a:gd name="T28" fmla="*/ 1 w 105"/>
                <a:gd name="T29" fmla="*/ 1 h 107"/>
                <a:gd name="T30" fmla="*/ 1 w 105"/>
                <a:gd name="T31" fmla="*/ 1 h 107"/>
                <a:gd name="T32" fmla="*/ 1 w 105"/>
                <a:gd name="T33" fmla="*/ 1 h 107"/>
                <a:gd name="T34" fmla="*/ 1 w 105"/>
                <a:gd name="T35" fmla="*/ 1 h 107"/>
                <a:gd name="T36" fmla="*/ 1 w 105"/>
                <a:gd name="T37" fmla="*/ 0 h 107"/>
                <a:gd name="T38" fmla="*/ 1 w 105"/>
                <a:gd name="T39" fmla="*/ 0 h 107"/>
                <a:gd name="T40" fmla="*/ 1 w 105"/>
                <a:gd name="T41" fmla="*/ 1 h 107"/>
                <a:gd name="T42" fmla="*/ 1 w 105"/>
                <a:gd name="T43" fmla="*/ 1 h 107"/>
                <a:gd name="T44" fmla="*/ 1 w 105"/>
                <a:gd name="T45" fmla="*/ 1 h 107"/>
                <a:gd name="T46" fmla="*/ 1 w 105"/>
                <a:gd name="T47" fmla="*/ 1 h 107"/>
                <a:gd name="T48" fmla="*/ 1 w 105"/>
                <a:gd name="T49" fmla="*/ 1 h 107"/>
                <a:gd name="T50" fmla="*/ 1 w 105"/>
                <a:gd name="T51" fmla="*/ 1 h 107"/>
                <a:gd name="T52" fmla="*/ 1 w 105"/>
                <a:gd name="T53" fmla="*/ 1 h 107"/>
                <a:gd name="T54" fmla="*/ 0 w 105"/>
                <a:gd name="T55" fmla="*/ 1 h 107"/>
                <a:gd name="T56" fmla="*/ 0 w 105"/>
                <a:gd name="T57" fmla="*/ 1 h 107"/>
                <a:gd name="T58" fmla="*/ 1 w 105"/>
                <a:gd name="T59" fmla="*/ 1 h 107"/>
                <a:gd name="T60" fmla="*/ 1 w 105"/>
                <a:gd name="T61" fmla="*/ 1 h 107"/>
                <a:gd name="T62" fmla="*/ 1 w 105"/>
                <a:gd name="T63" fmla="*/ 1 h 107"/>
                <a:gd name="T64" fmla="*/ 1 w 105"/>
                <a:gd name="T65" fmla="*/ 1 h 107"/>
                <a:gd name="T66" fmla="*/ 1 w 105"/>
                <a:gd name="T67" fmla="*/ 1 h 107"/>
                <a:gd name="T68" fmla="*/ 1 w 105"/>
                <a:gd name="T69" fmla="*/ 1 h 107"/>
                <a:gd name="T70" fmla="*/ 1 w 105"/>
                <a:gd name="T71" fmla="*/ 1 h 107"/>
                <a:gd name="T72" fmla="*/ 1 w 105"/>
                <a:gd name="T73" fmla="*/ 1 h 107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05"/>
                <a:gd name="T112" fmla="*/ 0 h 107"/>
                <a:gd name="T113" fmla="*/ 105 w 105"/>
                <a:gd name="T114" fmla="*/ 107 h 107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05" h="107">
                  <a:moveTo>
                    <a:pt x="53" y="107"/>
                  </a:moveTo>
                  <a:lnTo>
                    <a:pt x="53" y="107"/>
                  </a:lnTo>
                  <a:lnTo>
                    <a:pt x="64" y="106"/>
                  </a:lnTo>
                  <a:lnTo>
                    <a:pt x="74" y="103"/>
                  </a:lnTo>
                  <a:lnTo>
                    <a:pt x="83" y="98"/>
                  </a:lnTo>
                  <a:lnTo>
                    <a:pt x="90" y="92"/>
                  </a:lnTo>
                  <a:lnTo>
                    <a:pt x="97" y="84"/>
                  </a:lnTo>
                  <a:lnTo>
                    <a:pt x="101" y="74"/>
                  </a:lnTo>
                  <a:lnTo>
                    <a:pt x="104" y="65"/>
                  </a:lnTo>
                  <a:lnTo>
                    <a:pt x="105" y="54"/>
                  </a:lnTo>
                  <a:lnTo>
                    <a:pt x="104" y="43"/>
                  </a:lnTo>
                  <a:lnTo>
                    <a:pt x="101" y="33"/>
                  </a:lnTo>
                  <a:lnTo>
                    <a:pt x="97" y="23"/>
                  </a:lnTo>
                  <a:lnTo>
                    <a:pt x="90" y="16"/>
                  </a:lnTo>
                  <a:lnTo>
                    <a:pt x="83" y="10"/>
                  </a:lnTo>
                  <a:lnTo>
                    <a:pt x="74" y="4"/>
                  </a:lnTo>
                  <a:lnTo>
                    <a:pt x="64" y="1"/>
                  </a:lnTo>
                  <a:lnTo>
                    <a:pt x="53" y="0"/>
                  </a:lnTo>
                  <a:lnTo>
                    <a:pt x="42" y="1"/>
                  </a:lnTo>
                  <a:lnTo>
                    <a:pt x="33" y="4"/>
                  </a:lnTo>
                  <a:lnTo>
                    <a:pt x="23" y="10"/>
                  </a:lnTo>
                  <a:lnTo>
                    <a:pt x="16" y="16"/>
                  </a:lnTo>
                  <a:lnTo>
                    <a:pt x="9" y="23"/>
                  </a:lnTo>
                  <a:lnTo>
                    <a:pt x="4" y="33"/>
                  </a:lnTo>
                  <a:lnTo>
                    <a:pt x="1" y="43"/>
                  </a:lnTo>
                  <a:lnTo>
                    <a:pt x="0" y="54"/>
                  </a:lnTo>
                  <a:lnTo>
                    <a:pt x="1" y="65"/>
                  </a:lnTo>
                  <a:lnTo>
                    <a:pt x="4" y="74"/>
                  </a:lnTo>
                  <a:lnTo>
                    <a:pt x="9" y="84"/>
                  </a:lnTo>
                  <a:lnTo>
                    <a:pt x="16" y="92"/>
                  </a:lnTo>
                  <a:lnTo>
                    <a:pt x="23" y="98"/>
                  </a:lnTo>
                  <a:lnTo>
                    <a:pt x="33" y="103"/>
                  </a:lnTo>
                  <a:lnTo>
                    <a:pt x="42" y="106"/>
                  </a:lnTo>
                  <a:lnTo>
                    <a:pt x="53" y="107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36" name="Freeform 142"/>
            <p:cNvSpPr>
              <a:spLocks/>
            </p:cNvSpPr>
            <p:nvPr/>
          </p:nvSpPr>
          <p:spPr bwMode="auto">
            <a:xfrm>
              <a:off x="563" y="1092"/>
              <a:ext cx="35" cy="36"/>
            </a:xfrm>
            <a:custGeom>
              <a:avLst/>
              <a:gdLst>
                <a:gd name="T0" fmla="*/ 0 w 72"/>
                <a:gd name="T1" fmla="*/ 1 h 71"/>
                <a:gd name="T2" fmla="*/ 0 w 72"/>
                <a:gd name="T3" fmla="*/ 1 h 71"/>
                <a:gd name="T4" fmla="*/ 0 w 72"/>
                <a:gd name="T5" fmla="*/ 1 h 71"/>
                <a:gd name="T6" fmla="*/ 0 w 72"/>
                <a:gd name="T7" fmla="*/ 1 h 71"/>
                <a:gd name="T8" fmla="*/ 0 w 72"/>
                <a:gd name="T9" fmla="*/ 1 h 71"/>
                <a:gd name="T10" fmla="*/ 0 w 72"/>
                <a:gd name="T11" fmla="*/ 1 h 71"/>
                <a:gd name="T12" fmla="*/ 0 w 72"/>
                <a:gd name="T13" fmla="*/ 1 h 71"/>
                <a:gd name="T14" fmla="*/ 0 w 72"/>
                <a:gd name="T15" fmla="*/ 1 h 71"/>
                <a:gd name="T16" fmla="*/ 0 w 72"/>
                <a:gd name="T17" fmla="*/ 0 h 71"/>
                <a:gd name="T18" fmla="*/ 0 w 72"/>
                <a:gd name="T19" fmla="*/ 1 h 71"/>
                <a:gd name="T20" fmla="*/ 0 w 72"/>
                <a:gd name="T21" fmla="*/ 1 h 71"/>
                <a:gd name="T22" fmla="*/ 0 w 72"/>
                <a:gd name="T23" fmla="*/ 1 h 71"/>
                <a:gd name="T24" fmla="*/ 0 w 72"/>
                <a:gd name="T25" fmla="*/ 1 h 71"/>
                <a:gd name="T26" fmla="*/ 0 w 72"/>
                <a:gd name="T27" fmla="*/ 1 h 71"/>
                <a:gd name="T28" fmla="*/ 0 w 72"/>
                <a:gd name="T29" fmla="*/ 1 h 71"/>
                <a:gd name="T30" fmla="*/ 0 w 72"/>
                <a:gd name="T31" fmla="*/ 1 h 71"/>
                <a:gd name="T32" fmla="*/ 0 w 72"/>
                <a:gd name="T33" fmla="*/ 1 h 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71"/>
                <a:gd name="T53" fmla="*/ 72 w 72"/>
                <a:gd name="T54" fmla="*/ 71 h 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71">
                  <a:moveTo>
                    <a:pt x="36" y="71"/>
                  </a:moveTo>
                  <a:lnTo>
                    <a:pt x="50" y="69"/>
                  </a:lnTo>
                  <a:lnTo>
                    <a:pt x="61" y="60"/>
                  </a:lnTo>
                  <a:lnTo>
                    <a:pt x="69" y="49"/>
                  </a:lnTo>
                  <a:lnTo>
                    <a:pt x="72" y="36"/>
                  </a:lnTo>
                  <a:lnTo>
                    <a:pt x="69" y="22"/>
                  </a:lnTo>
                  <a:lnTo>
                    <a:pt x="61" y="11"/>
                  </a:lnTo>
                  <a:lnTo>
                    <a:pt x="50" y="3"/>
                  </a:lnTo>
                  <a:lnTo>
                    <a:pt x="36" y="0"/>
                  </a:lnTo>
                  <a:lnTo>
                    <a:pt x="22" y="3"/>
                  </a:lnTo>
                  <a:lnTo>
                    <a:pt x="10" y="11"/>
                  </a:lnTo>
                  <a:lnTo>
                    <a:pt x="3" y="22"/>
                  </a:lnTo>
                  <a:lnTo>
                    <a:pt x="0" y="36"/>
                  </a:lnTo>
                  <a:lnTo>
                    <a:pt x="3" y="49"/>
                  </a:lnTo>
                  <a:lnTo>
                    <a:pt x="10" y="60"/>
                  </a:lnTo>
                  <a:lnTo>
                    <a:pt x="22" y="69"/>
                  </a:lnTo>
                  <a:lnTo>
                    <a:pt x="36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37" name="Freeform 143"/>
            <p:cNvSpPr>
              <a:spLocks/>
            </p:cNvSpPr>
            <p:nvPr/>
          </p:nvSpPr>
          <p:spPr bwMode="auto">
            <a:xfrm>
              <a:off x="563" y="1092"/>
              <a:ext cx="35" cy="36"/>
            </a:xfrm>
            <a:custGeom>
              <a:avLst/>
              <a:gdLst>
                <a:gd name="T0" fmla="*/ 0 w 72"/>
                <a:gd name="T1" fmla="*/ 1 h 71"/>
                <a:gd name="T2" fmla="*/ 0 w 72"/>
                <a:gd name="T3" fmla="*/ 1 h 71"/>
                <a:gd name="T4" fmla="*/ 0 w 72"/>
                <a:gd name="T5" fmla="*/ 1 h 71"/>
                <a:gd name="T6" fmla="*/ 0 w 72"/>
                <a:gd name="T7" fmla="*/ 1 h 71"/>
                <a:gd name="T8" fmla="*/ 0 w 72"/>
                <a:gd name="T9" fmla="*/ 1 h 71"/>
                <a:gd name="T10" fmla="*/ 0 w 72"/>
                <a:gd name="T11" fmla="*/ 1 h 71"/>
                <a:gd name="T12" fmla="*/ 0 w 72"/>
                <a:gd name="T13" fmla="*/ 1 h 71"/>
                <a:gd name="T14" fmla="*/ 0 w 72"/>
                <a:gd name="T15" fmla="*/ 1 h 71"/>
                <a:gd name="T16" fmla="*/ 0 w 72"/>
                <a:gd name="T17" fmla="*/ 1 h 71"/>
                <a:gd name="T18" fmla="*/ 0 w 72"/>
                <a:gd name="T19" fmla="*/ 1 h 71"/>
                <a:gd name="T20" fmla="*/ 0 w 72"/>
                <a:gd name="T21" fmla="*/ 0 h 71"/>
                <a:gd name="T22" fmla="*/ 0 w 72"/>
                <a:gd name="T23" fmla="*/ 0 h 71"/>
                <a:gd name="T24" fmla="*/ 0 w 72"/>
                <a:gd name="T25" fmla="*/ 1 h 71"/>
                <a:gd name="T26" fmla="*/ 0 w 72"/>
                <a:gd name="T27" fmla="*/ 1 h 71"/>
                <a:gd name="T28" fmla="*/ 0 w 72"/>
                <a:gd name="T29" fmla="*/ 1 h 71"/>
                <a:gd name="T30" fmla="*/ 0 w 72"/>
                <a:gd name="T31" fmla="*/ 1 h 71"/>
                <a:gd name="T32" fmla="*/ 0 w 72"/>
                <a:gd name="T33" fmla="*/ 1 h 71"/>
                <a:gd name="T34" fmla="*/ 0 w 72"/>
                <a:gd name="T35" fmla="*/ 1 h 71"/>
                <a:gd name="T36" fmla="*/ 0 w 72"/>
                <a:gd name="T37" fmla="*/ 1 h 71"/>
                <a:gd name="T38" fmla="*/ 0 w 72"/>
                <a:gd name="T39" fmla="*/ 1 h 71"/>
                <a:gd name="T40" fmla="*/ 0 w 72"/>
                <a:gd name="T41" fmla="*/ 1 h 7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72"/>
                <a:gd name="T64" fmla="*/ 0 h 71"/>
                <a:gd name="T65" fmla="*/ 72 w 72"/>
                <a:gd name="T66" fmla="*/ 71 h 7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72" h="71">
                  <a:moveTo>
                    <a:pt x="36" y="71"/>
                  </a:moveTo>
                  <a:lnTo>
                    <a:pt x="36" y="71"/>
                  </a:lnTo>
                  <a:lnTo>
                    <a:pt x="50" y="69"/>
                  </a:lnTo>
                  <a:lnTo>
                    <a:pt x="61" y="60"/>
                  </a:lnTo>
                  <a:lnTo>
                    <a:pt x="69" y="49"/>
                  </a:lnTo>
                  <a:lnTo>
                    <a:pt x="72" y="36"/>
                  </a:lnTo>
                  <a:lnTo>
                    <a:pt x="69" y="22"/>
                  </a:lnTo>
                  <a:lnTo>
                    <a:pt x="61" y="11"/>
                  </a:lnTo>
                  <a:lnTo>
                    <a:pt x="50" y="3"/>
                  </a:lnTo>
                  <a:lnTo>
                    <a:pt x="36" y="0"/>
                  </a:lnTo>
                  <a:lnTo>
                    <a:pt x="22" y="3"/>
                  </a:lnTo>
                  <a:lnTo>
                    <a:pt x="10" y="11"/>
                  </a:lnTo>
                  <a:lnTo>
                    <a:pt x="3" y="22"/>
                  </a:lnTo>
                  <a:lnTo>
                    <a:pt x="0" y="36"/>
                  </a:lnTo>
                  <a:lnTo>
                    <a:pt x="3" y="49"/>
                  </a:lnTo>
                  <a:lnTo>
                    <a:pt x="10" y="60"/>
                  </a:lnTo>
                  <a:lnTo>
                    <a:pt x="22" y="69"/>
                  </a:lnTo>
                  <a:lnTo>
                    <a:pt x="36" y="7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38" name="Freeform 144"/>
            <p:cNvSpPr>
              <a:spLocks/>
            </p:cNvSpPr>
            <p:nvPr/>
          </p:nvSpPr>
          <p:spPr bwMode="auto">
            <a:xfrm>
              <a:off x="676" y="1107"/>
              <a:ext cx="25" cy="25"/>
            </a:xfrm>
            <a:custGeom>
              <a:avLst/>
              <a:gdLst>
                <a:gd name="T0" fmla="*/ 1 w 49"/>
                <a:gd name="T1" fmla="*/ 0 h 51"/>
                <a:gd name="T2" fmla="*/ 1 w 49"/>
                <a:gd name="T3" fmla="*/ 0 h 51"/>
                <a:gd name="T4" fmla="*/ 1 w 49"/>
                <a:gd name="T5" fmla="*/ 0 h 51"/>
                <a:gd name="T6" fmla="*/ 1 w 49"/>
                <a:gd name="T7" fmla="*/ 0 h 51"/>
                <a:gd name="T8" fmla="*/ 1 w 49"/>
                <a:gd name="T9" fmla="*/ 0 h 51"/>
                <a:gd name="T10" fmla="*/ 1 w 49"/>
                <a:gd name="T11" fmla="*/ 0 h 51"/>
                <a:gd name="T12" fmla="*/ 1 w 49"/>
                <a:gd name="T13" fmla="*/ 0 h 51"/>
                <a:gd name="T14" fmla="*/ 1 w 49"/>
                <a:gd name="T15" fmla="*/ 0 h 51"/>
                <a:gd name="T16" fmla="*/ 1 w 49"/>
                <a:gd name="T17" fmla="*/ 0 h 51"/>
                <a:gd name="T18" fmla="*/ 1 w 49"/>
                <a:gd name="T19" fmla="*/ 0 h 51"/>
                <a:gd name="T20" fmla="*/ 1 w 49"/>
                <a:gd name="T21" fmla="*/ 0 h 51"/>
                <a:gd name="T22" fmla="*/ 1 w 49"/>
                <a:gd name="T23" fmla="*/ 0 h 51"/>
                <a:gd name="T24" fmla="*/ 0 w 49"/>
                <a:gd name="T25" fmla="*/ 0 h 51"/>
                <a:gd name="T26" fmla="*/ 1 w 49"/>
                <a:gd name="T27" fmla="*/ 0 h 51"/>
                <a:gd name="T28" fmla="*/ 1 w 49"/>
                <a:gd name="T29" fmla="*/ 0 h 51"/>
                <a:gd name="T30" fmla="*/ 1 w 49"/>
                <a:gd name="T31" fmla="*/ 0 h 51"/>
                <a:gd name="T32" fmla="*/ 1 w 49"/>
                <a:gd name="T33" fmla="*/ 0 h 5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9"/>
                <a:gd name="T52" fmla="*/ 0 h 51"/>
                <a:gd name="T53" fmla="*/ 49 w 49"/>
                <a:gd name="T54" fmla="*/ 51 h 5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9" h="51">
                  <a:moveTo>
                    <a:pt x="25" y="51"/>
                  </a:moveTo>
                  <a:lnTo>
                    <a:pt x="34" y="49"/>
                  </a:lnTo>
                  <a:lnTo>
                    <a:pt x="43" y="44"/>
                  </a:lnTo>
                  <a:lnTo>
                    <a:pt x="48" y="36"/>
                  </a:lnTo>
                  <a:lnTo>
                    <a:pt x="49" y="25"/>
                  </a:lnTo>
                  <a:lnTo>
                    <a:pt x="48" y="15"/>
                  </a:lnTo>
                  <a:lnTo>
                    <a:pt x="43" y="7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15" y="1"/>
                  </a:lnTo>
                  <a:lnTo>
                    <a:pt x="7" y="7"/>
                  </a:lnTo>
                  <a:lnTo>
                    <a:pt x="1" y="15"/>
                  </a:lnTo>
                  <a:lnTo>
                    <a:pt x="0" y="25"/>
                  </a:lnTo>
                  <a:lnTo>
                    <a:pt x="1" y="36"/>
                  </a:lnTo>
                  <a:lnTo>
                    <a:pt x="7" y="44"/>
                  </a:lnTo>
                  <a:lnTo>
                    <a:pt x="15" y="49"/>
                  </a:lnTo>
                  <a:lnTo>
                    <a:pt x="25" y="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39" name="Freeform 145"/>
            <p:cNvSpPr>
              <a:spLocks/>
            </p:cNvSpPr>
            <p:nvPr/>
          </p:nvSpPr>
          <p:spPr bwMode="auto">
            <a:xfrm>
              <a:off x="676" y="1107"/>
              <a:ext cx="25" cy="25"/>
            </a:xfrm>
            <a:custGeom>
              <a:avLst/>
              <a:gdLst>
                <a:gd name="T0" fmla="*/ 1 w 49"/>
                <a:gd name="T1" fmla="*/ 0 h 51"/>
                <a:gd name="T2" fmla="*/ 1 w 49"/>
                <a:gd name="T3" fmla="*/ 0 h 51"/>
                <a:gd name="T4" fmla="*/ 1 w 49"/>
                <a:gd name="T5" fmla="*/ 0 h 51"/>
                <a:gd name="T6" fmla="*/ 1 w 49"/>
                <a:gd name="T7" fmla="*/ 0 h 51"/>
                <a:gd name="T8" fmla="*/ 1 w 49"/>
                <a:gd name="T9" fmla="*/ 0 h 51"/>
                <a:gd name="T10" fmla="*/ 1 w 49"/>
                <a:gd name="T11" fmla="*/ 0 h 51"/>
                <a:gd name="T12" fmla="*/ 1 w 49"/>
                <a:gd name="T13" fmla="*/ 0 h 51"/>
                <a:gd name="T14" fmla="*/ 1 w 49"/>
                <a:gd name="T15" fmla="*/ 0 h 51"/>
                <a:gd name="T16" fmla="*/ 1 w 49"/>
                <a:gd name="T17" fmla="*/ 0 h 51"/>
                <a:gd name="T18" fmla="*/ 1 w 49"/>
                <a:gd name="T19" fmla="*/ 0 h 51"/>
                <a:gd name="T20" fmla="*/ 1 w 49"/>
                <a:gd name="T21" fmla="*/ 0 h 51"/>
                <a:gd name="T22" fmla="*/ 1 w 49"/>
                <a:gd name="T23" fmla="*/ 0 h 51"/>
                <a:gd name="T24" fmla="*/ 1 w 49"/>
                <a:gd name="T25" fmla="*/ 0 h 51"/>
                <a:gd name="T26" fmla="*/ 1 w 49"/>
                <a:gd name="T27" fmla="*/ 0 h 51"/>
                <a:gd name="T28" fmla="*/ 1 w 49"/>
                <a:gd name="T29" fmla="*/ 0 h 51"/>
                <a:gd name="T30" fmla="*/ 0 w 49"/>
                <a:gd name="T31" fmla="*/ 0 h 51"/>
                <a:gd name="T32" fmla="*/ 0 w 49"/>
                <a:gd name="T33" fmla="*/ 0 h 51"/>
                <a:gd name="T34" fmla="*/ 1 w 49"/>
                <a:gd name="T35" fmla="*/ 0 h 51"/>
                <a:gd name="T36" fmla="*/ 1 w 49"/>
                <a:gd name="T37" fmla="*/ 0 h 51"/>
                <a:gd name="T38" fmla="*/ 1 w 49"/>
                <a:gd name="T39" fmla="*/ 0 h 51"/>
                <a:gd name="T40" fmla="*/ 1 w 49"/>
                <a:gd name="T41" fmla="*/ 0 h 5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9"/>
                <a:gd name="T64" fmla="*/ 0 h 51"/>
                <a:gd name="T65" fmla="*/ 49 w 49"/>
                <a:gd name="T66" fmla="*/ 51 h 5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9" h="51">
                  <a:moveTo>
                    <a:pt x="25" y="51"/>
                  </a:moveTo>
                  <a:lnTo>
                    <a:pt x="25" y="51"/>
                  </a:lnTo>
                  <a:lnTo>
                    <a:pt x="34" y="49"/>
                  </a:lnTo>
                  <a:lnTo>
                    <a:pt x="43" y="44"/>
                  </a:lnTo>
                  <a:lnTo>
                    <a:pt x="48" y="36"/>
                  </a:lnTo>
                  <a:lnTo>
                    <a:pt x="49" y="25"/>
                  </a:lnTo>
                  <a:lnTo>
                    <a:pt x="48" y="15"/>
                  </a:lnTo>
                  <a:lnTo>
                    <a:pt x="43" y="7"/>
                  </a:lnTo>
                  <a:lnTo>
                    <a:pt x="34" y="1"/>
                  </a:lnTo>
                  <a:lnTo>
                    <a:pt x="25" y="0"/>
                  </a:lnTo>
                  <a:lnTo>
                    <a:pt x="15" y="1"/>
                  </a:lnTo>
                  <a:lnTo>
                    <a:pt x="7" y="7"/>
                  </a:lnTo>
                  <a:lnTo>
                    <a:pt x="1" y="15"/>
                  </a:lnTo>
                  <a:lnTo>
                    <a:pt x="0" y="25"/>
                  </a:lnTo>
                  <a:lnTo>
                    <a:pt x="1" y="36"/>
                  </a:lnTo>
                  <a:lnTo>
                    <a:pt x="7" y="44"/>
                  </a:lnTo>
                  <a:lnTo>
                    <a:pt x="15" y="49"/>
                  </a:lnTo>
                  <a:lnTo>
                    <a:pt x="25" y="51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40" name="Freeform 146"/>
            <p:cNvSpPr>
              <a:spLocks/>
            </p:cNvSpPr>
            <p:nvPr/>
          </p:nvSpPr>
          <p:spPr bwMode="auto">
            <a:xfrm>
              <a:off x="722" y="1101"/>
              <a:ext cx="19" cy="20"/>
            </a:xfrm>
            <a:custGeom>
              <a:avLst/>
              <a:gdLst>
                <a:gd name="T0" fmla="*/ 1 w 37"/>
                <a:gd name="T1" fmla="*/ 1 h 38"/>
                <a:gd name="T2" fmla="*/ 1 w 37"/>
                <a:gd name="T3" fmla="*/ 1 h 38"/>
                <a:gd name="T4" fmla="*/ 1 w 37"/>
                <a:gd name="T5" fmla="*/ 1 h 38"/>
                <a:gd name="T6" fmla="*/ 1 w 37"/>
                <a:gd name="T7" fmla="*/ 1 h 38"/>
                <a:gd name="T8" fmla="*/ 1 w 37"/>
                <a:gd name="T9" fmla="*/ 1 h 38"/>
                <a:gd name="T10" fmla="*/ 1 w 37"/>
                <a:gd name="T11" fmla="*/ 1 h 38"/>
                <a:gd name="T12" fmla="*/ 1 w 37"/>
                <a:gd name="T13" fmla="*/ 1 h 38"/>
                <a:gd name="T14" fmla="*/ 1 w 37"/>
                <a:gd name="T15" fmla="*/ 1 h 38"/>
                <a:gd name="T16" fmla="*/ 1 w 37"/>
                <a:gd name="T17" fmla="*/ 0 h 38"/>
                <a:gd name="T18" fmla="*/ 1 w 37"/>
                <a:gd name="T19" fmla="*/ 1 h 38"/>
                <a:gd name="T20" fmla="*/ 1 w 37"/>
                <a:gd name="T21" fmla="*/ 1 h 38"/>
                <a:gd name="T22" fmla="*/ 1 w 37"/>
                <a:gd name="T23" fmla="*/ 1 h 38"/>
                <a:gd name="T24" fmla="*/ 0 w 37"/>
                <a:gd name="T25" fmla="*/ 1 h 38"/>
                <a:gd name="T26" fmla="*/ 1 w 37"/>
                <a:gd name="T27" fmla="*/ 1 h 38"/>
                <a:gd name="T28" fmla="*/ 1 w 37"/>
                <a:gd name="T29" fmla="*/ 1 h 38"/>
                <a:gd name="T30" fmla="*/ 1 w 37"/>
                <a:gd name="T31" fmla="*/ 1 h 38"/>
                <a:gd name="T32" fmla="*/ 1 w 37"/>
                <a:gd name="T33" fmla="*/ 1 h 3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7"/>
                <a:gd name="T52" fmla="*/ 0 h 38"/>
                <a:gd name="T53" fmla="*/ 37 w 37"/>
                <a:gd name="T54" fmla="*/ 38 h 3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7" h="38">
                  <a:moveTo>
                    <a:pt x="19" y="38"/>
                  </a:moveTo>
                  <a:lnTo>
                    <a:pt x="26" y="37"/>
                  </a:lnTo>
                  <a:lnTo>
                    <a:pt x="32" y="33"/>
                  </a:lnTo>
                  <a:lnTo>
                    <a:pt x="36" y="27"/>
                  </a:lnTo>
                  <a:lnTo>
                    <a:pt x="37" y="19"/>
                  </a:lnTo>
                  <a:lnTo>
                    <a:pt x="36" y="11"/>
                  </a:lnTo>
                  <a:lnTo>
                    <a:pt x="32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1" y="37"/>
                  </a:lnTo>
                  <a:lnTo>
                    <a:pt x="19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41" name="Freeform 147"/>
            <p:cNvSpPr>
              <a:spLocks/>
            </p:cNvSpPr>
            <p:nvPr/>
          </p:nvSpPr>
          <p:spPr bwMode="auto">
            <a:xfrm>
              <a:off x="722" y="1101"/>
              <a:ext cx="19" cy="20"/>
            </a:xfrm>
            <a:custGeom>
              <a:avLst/>
              <a:gdLst>
                <a:gd name="T0" fmla="*/ 1 w 37"/>
                <a:gd name="T1" fmla="*/ 1 h 38"/>
                <a:gd name="T2" fmla="*/ 1 w 37"/>
                <a:gd name="T3" fmla="*/ 1 h 38"/>
                <a:gd name="T4" fmla="*/ 1 w 37"/>
                <a:gd name="T5" fmla="*/ 1 h 38"/>
                <a:gd name="T6" fmla="*/ 1 w 37"/>
                <a:gd name="T7" fmla="*/ 1 h 38"/>
                <a:gd name="T8" fmla="*/ 1 w 37"/>
                <a:gd name="T9" fmla="*/ 1 h 38"/>
                <a:gd name="T10" fmla="*/ 1 w 37"/>
                <a:gd name="T11" fmla="*/ 1 h 38"/>
                <a:gd name="T12" fmla="*/ 1 w 37"/>
                <a:gd name="T13" fmla="*/ 1 h 38"/>
                <a:gd name="T14" fmla="*/ 1 w 37"/>
                <a:gd name="T15" fmla="*/ 1 h 38"/>
                <a:gd name="T16" fmla="*/ 1 w 37"/>
                <a:gd name="T17" fmla="*/ 1 h 38"/>
                <a:gd name="T18" fmla="*/ 1 w 37"/>
                <a:gd name="T19" fmla="*/ 1 h 38"/>
                <a:gd name="T20" fmla="*/ 1 w 37"/>
                <a:gd name="T21" fmla="*/ 0 h 38"/>
                <a:gd name="T22" fmla="*/ 1 w 37"/>
                <a:gd name="T23" fmla="*/ 0 h 38"/>
                <a:gd name="T24" fmla="*/ 1 w 37"/>
                <a:gd name="T25" fmla="*/ 1 h 38"/>
                <a:gd name="T26" fmla="*/ 1 w 37"/>
                <a:gd name="T27" fmla="*/ 1 h 38"/>
                <a:gd name="T28" fmla="*/ 1 w 37"/>
                <a:gd name="T29" fmla="*/ 1 h 38"/>
                <a:gd name="T30" fmla="*/ 0 w 37"/>
                <a:gd name="T31" fmla="*/ 1 h 38"/>
                <a:gd name="T32" fmla="*/ 0 w 37"/>
                <a:gd name="T33" fmla="*/ 1 h 38"/>
                <a:gd name="T34" fmla="*/ 1 w 37"/>
                <a:gd name="T35" fmla="*/ 1 h 38"/>
                <a:gd name="T36" fmla="*/ 1 w 37"/>
                <a:gd name="T37" fmla="*/ 1 h 38"/>
                <a:gd name="T38" fmla="*/ 1 w 37"/>
                <a:gd name="T39" fmla="*/ 1 h 38"/>
                <a:gd name="T40" fmla="*/ 1 w 37"/>
                <a:gd name="T41" fmla="*/ 1 h 3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7"/>
                <a:gd name="T64" fmla="*/ 0 h 38"/>
                <a:gd name="T65" fmla="*/ 37 w 37"/>
                <a:gd name="T66" fmla="*/ 38 h 3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7" h="38">
                  <a:moveTo>
                    <a:pt x="19" y="38"/>
                  </a:moveTo>
                  <a:lnTo>
                    <a:pt x="19" y="38"/>
                  </a:lnTo>
                  <a:lnTo>
                    <a:pt x="26" y="37"/>
                  </a:lnTo>
                  <a:lnTo>
                    <a:pt x="32" y="33"/>
                  </a:lnTo>
                  <a:lnTo>
                    <a:pt x="36" y="27"/>
                  </a:lnTo>
                  <a:lnTo>
                    <a:pt x="37" y="19"/>
                  </a:lnTo>
                  <a:lnTo>
                    <a:pt x="36" y="11"/>
                  </a:lnTo>
                  <a:lnTo>
                    <a:pt x="32" y="5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1" y="1"/>
                  </a:lnTo>
                  <a:lnTo>
                    <a:pt x="6" y="5"/>
                  </a:lnTo>
                  <a:lnTo>
                    <a:pt x="1" y="11"/>
                  </a:lnTo>
                  <a:lnTo>
                    <a:pt x="0" y="19"/>
                  </a:lnTo>
                  <a:lnTo>
                    <a:pt x="1" y="27"/>
                  </a:lnTo>
                  <a:lnTo>
                    <a:pt x="6" y="33"/>
                  </a:lnTo>
                  <a:lnTo>
                    <a:pt x="11" y="37"/>
                  </a:lnTo>
                  <a:lnTo>
                    <a:pt x="19" y="38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42" name="Freeform 148"/>
            <p:cNvSpPr>
              <a:spLocks/>
            </p:cNvSpPr>
            <p:nvPr/>
          </p:nvSpPr>
          <p:spPr bwMode="auto">
            <a:xfrm>
              <a:off x="510" y="1187"/>
              <a:ext cx="93" cy="408"/>
            </a:xfrm>
            <a:custGeom>
              <a:avLst/>
              <a:gdLst>
                <a:gd name="T0" fmla="*/ 0 w 187"/>
                <a:gd name="T1" fmla="*/ 0 h 815"/>
                <a:gd name="T2" fmla="*/ 0 w 187"/>
                <a:gd name="T3" fmla="*/ 1 h 815"/>
                <a:gd name="T4" fmla="*/ 0 w 187"/>
                <a:gd name="T5" fmla="*/ 1 h 815"/>
                <a:gd name="T6" fmla="*/ 0 w 187"/>
                <a:gd name="T7" fmla="*/ 1 h 815"/>
                <a:gd name="T8" fmla="*/ 0 w 187"/>
                <a:gd name="T9" fmla="*/ 1 h 815"/>
                <a:gd name="T10" fmla="*/ 0 w 187"/>
                <a:gd name="T11" fmla="*/ 1 h 815"/>
                <a:gd name="T12" fmla="*/ 0 w 187"/>
                <a:gd name="T13" fmla="*/ 1 h 815"/>
                <a:gd name="T14" fmla="*/ 0 w 187"/>
                <a:gd name="T15" fmla="*/ 1 h 815"/>
                <a:gd name="T16" fmla="*/ 0 w 187"/>
                <a:gd name="T17" fmla="*/ 1 h 815"/>
                <a:gd name="T18" fmla="*/ 0 w 187"/>
                <a:gd name="T19" fmla="*/ 1 h 815"/>
                <a:gd name="T20" fmla="*/ 0 w 187"/>
                <a:gd name="T21" fmla="*/ 1 h 815"/>
                <a:gd name="T22" fmla="*/ 0 w 187"/>
                <a:gd name="T23" fmla="*/ 1 h 815"/>
                <a:gd name="T24" fmla="*/ 0 w 187"/>
                <a:gd name="T25" fmla="*/ 1 h 815"/>
                <a:gd name="T26" fmla="*/ 0 w 187"/>
                <a:gd name="T27" fmla="*/ 2 h 815"/>
                <a:gd name="T28" fmla="*/ 0 w 187"/>
                <a:gd name="T29" fmla="*/ 2 h 815"/>
                <a:gd name="T30" fmla="*/ 0 w 187"/>
                <a:gd name="T31" fmla="*/ 2 h 815"/>
                <a:gd name="T32" fmla="*/ 0 w 187"/>
                <a:gd name="T33" fmla="*/ 2 h 815"/>
                <a:gd name="T34" fmla="*/ 0 w 187"/>
                <a:gd name="T35" fmla="*/ 2 h 815"/>
                <a:gd name="T36" fmla="*/ 0 w 187"/>
                <a:gd name="T37" fmla="*/ 2 h 815"/>
                <a:gd name="T38" fmla="*/ 0 w 187"/>
                <a:gd name="T39" fmla="*/ 2 h 815"/>
                <a:gd name="T40" fmla="*/ 0 w 187"/>
                <a:gd name="T41" fmla="*/ 2 h 815"/>
                <a:gd name="T42" fmla="*/ 0 w 187"/>
                <a:gd name="T43" fmla="*/ 2 h 815"/>
                <a:gd name="T44" fmla="*/ 0 w 187"/>
                <a:gd name="T45" fmla="*/ 2 h 815"/>
                <a:gd name="T46" fmla="*/ 0 w 187"/>
                <a:gd name="T47" fmla="*/ 2 h 815"/>
                <a:gd name="T48" fmla="*/ 0 w 187"/>
                <a:gd name="T49" fmla="*/ 2 h 815"/>
                <a:gd name="T50" fmla="*/ 0 w 187"/>
                <a:gd name="T51" fmla="*/ 2 h 815"/>
                <a:gd name="T52" fmla="*/ 0 w 187"/>
                <a:gd name="T53" fmla="*/ 2 h 815"/>
                <a:gd name="T54" fmla="*/ 0 w 187"/>
                <a:gd name="T55" fmla="*/ 2 h 815"/>
                <a:gd name="T56" fmla="*/ 0 w 187"/>
                <a:gd name="T57" fmla="*/ 2 h 815"/>
                <a:gd name="T58" fmla="*/ 0 w 187"/>
                <a:gd name="T59" fmla="*/ 2 h 815"/>
                <a:gd name="T60" fmla="*/ 0 w 187"/>
                <a:gd name="T61" fmla="*/ 2 h 815"/>
                <a:gd name="T62" fmla="*/ 0 w 187"/>
                <a:gd name="T63" fmla="*/ 2 h 815"/>
                <a:gd name="T64" fmla="*/ 0 w 187"/>
                <a:gd name="T65" fmla="*/ 2 h 815"/>
                <a:gd name="T66" fmla="*/ 0 w 187"/>
                <a:gd name="T67" fmla="*/ 2 h 815"/>
                <a:gd name="T68" fmla="*/ 0 w 187"/>
                <a:gd name="T69" fmla="*/ 2 h 815"/>
                <a:gd name="T70" fmla="*/ 0 w 187"/>
                <a:gd name="T71" fmla="*/ 1 h 815"/>
                <a:gd name="T72" fmla="*/ 0 w 187"/>
                <a:gd name="T73" fmla="*/ 1 h 815"/>
                <a:gd name="T74" fmla="*/ 0 w 187"/>
                <a:gd name="T75" fmla="*/ 1 h 815"/>
                <a:gd name="T76" fmla="*/ 0 w 187"/>
                <a:gd name="T77" fmla="*/ 1 h 815"/>
                <a:gd name="T78" fmla="*/ 0 w 187"/>
                <a:gd name="T79" fmla="*/ 1 h 815"/>
                <a:gd name="T80" fmla="*/ 0 w 187"/>
                <a:gd name="T81" fmla="*/ 1 h 815"/>
                <a:gd name="T82" fmla="*/ 0 w 187"/>
                <a:gd name="T83" fmla="*/ 0 h 81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87"/>
                <a:gd name="T127" fmla="*/ 0 h 815"/>
                <a:gd name="T128" fmla="*/ 187 w 187"/>
                <a:gd name="T129" fmla="*/ 815 h 81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87" h="815">
                  <a:moveTo>
                    <a:pt x="62" y="0"/>
                  </a:moveTo>
                  <a:lnTo>
                    <a:pt x="61" y="1"/>
                  </a:lnTo>
                  <a:lnTo>
                    <a:pt x="57" y="7"/>
                  </a:lnTo>
                  <a:lnTo>
                    <a:pt x="53" y="15"/>
                  </a:lnTo>
                  <a:lnTo>
                    <a:pt x="46" y="26"/>
                  </a:lnTo>
                  <a:lnTo>
                    <a:pt x="39" y="40"/>
                  </a:lnTo>
                  <a:lnTo>
                    <a:pt x="32" y="58"/>
                  </a:lnTo>
                  <a:lnTo>
                    <a:pt x="25" y="77"/>
                  </a:lnTo>
                  <a:lnTo>
                    <a:pt x="20" y="100"/>
                  </a:lnTo>
                  <a:lnTo>
                    <a:pt x="14" y="143"/>
                  </a:lnTo>
                  <a:lnTo>
                    <a:pt x="9" y="216"/>
                  </a:lnTo>
                  <a:lnTo>
                    <a:pt x="4" y="309"/>
                  </a:lnTo>
                  <a:lnTo>
                    <a:pt x="0" y="412"/>
                  </a:lnTo>
                  <a:lnTo>
                    <a:pt x="0" y="516"/>
                  </a:lnTo>
                  <a:lnTo>
                    <a:pt x="3" y="611"/>
                  </a:lnTo>
                  <a:lnTo>
                    <a:pt x="11" y="686"/>
                  </a:lnTo>
                  <a:lnTo>
                    <a:pt x="26" y="733"/>
                  </a:lnTo>
                  <a:lnTo>
                    <a:pt x="47" y="759"/>
                  </a:lnTo>
                  <a:lnTo>
                    <a:pt x="72" y="778"/>
                  </a:lnTo>
                  <a:lnTo>
                    <a:pt x="98" y="793"/>
                  </a:lnTo>
                  <a:lnTo>
                    <a:pt x="124" y="803"/>
                  </a:lnTo>
                  <a:lnTo>
                    <a:pt x="149" y="810"/>
                  </a:lnTo>
                  <a:lnTo>
                    <a:pt x="169" y="813"/>
                  </a:lnTo>
                  <a:lnTo>
                    <a:pt x="182" y="815"/>
                  </a:lnTo>
                  <a:lnTo>
                    <a:pt x="187" y="815"/>
                  </a:lnTo>
                  <a:lnTo>
                    <a:pt x="183" y="814"/>
                  </a:lnTo>
                  <a:lnTo>
                    <a:pt x="174" y="807"/>
                  </a:lnTo>
                  <a:lnTo>
                    <a:pt x="158" y="799"/>
                  </a:lnTo>
                  <a:lnTo>
                    <a:pt x="141" y="785"/>
                  </a:lnTo>
                  <a:lnTo>
                    <a:pt x="120" y="770"/>
                  </a:lnTo>
                  <a:lnTo>
                    <a:pt x="99" y="751"/>
                  </a:lnTo>
                  <a:lnTo>
                    <a:pt x="80" y="727"/>
                  </a:lnTo>
                  <a:lnTo>
                    <a:pt x="62" y="703"/>
                  </a:lnTo>
                  <a:lnTo>
                    <a:pt x="50" y="657"/>
                  </a:lnTo>
                  <a:lnTo>
                    <a:pt x="42" y="580"/>
                  </a:lnTo>
                  <a:lnTo>
                    <a:pt x="39" y="485"/>
                  </a:lnTo>
                  <a:lnTo>
                    <a:pt x="37" y="381"/>
                  </a:lnTo>
                  <a:lnTo>
                    <a:pt x="39" y="280"/>
                  </a:lnTo>
                  <a:lnTo>
                    <a:pt x="42" y="195"/>
                  </a:lnTo>
                  <a:lnTo>
                    <a:pt x="43" y="135"/>
                  </a:lnTo>
                  <a:lnTo>
                    <a:pt x="44" y="113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9C9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/>
      <p:bldP spid="104454" grpId="0"/>
      <p:bldP spid="1044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What about this?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1042988" y="3100388"/>
          <a:ext cx="7775575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3" imgW="3429000" imgH="914400" progId="Equation.3">
                  <p:embed/>
                </p:oleObj>
              </mc:Choice>
              <mc:Fallback>
                <p:oleObj name="Equation" r:id="rId3" imgW="34290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00388"/>
                        <a:ext cx="7775575" cy="207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1150938" y="2443163"/>
            <a:ext cx="7993062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4200">
                <a:latin typeface="Calibri" pitchFamily="34" charset="0"/>
              </a:rPr>
              <a:t>P  W  D L   F   A  W D L   F   A GD Pts</a:t>
            </a:r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0" y="4760913"/>
            <a:ext cx="1139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Liverpool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0" y="3176588"/>
            <a:ext cx="1116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Man Utd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0" y="4184650"/>
            <a:ext cx="1212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Arsenal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0" y="36449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Chelsea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2268538" y="2147888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Home</a:t>
            </a:r>
          </a:p>
        </p:txBody>
      </p: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4932363" y="2147888"/>
            <a:ext cx="97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Away</a:t>
            </a:r>
          </a:p>
        </p:txBody>
      </p:sp>
      <p:pic>
        <p:nvPicPr>
          <p:cNvPr id="105485" name="Picture 13" descr="SOCCER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7338" y="1520825"/>
            <a:ext cx="1004887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6" name="Picture 14" descr="SOCCER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5113" y="1233488"/>
            <a:ext cx="1004887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3455988" y="1592263"/>
            <a:ext cx="28082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Sunday February 7</a:t>
            </a:r>
            <a:r>
              <a:rPr lang="en-GB" baseline="30000">
                <a:latin typeface="Calibri" pitchFamily="34" charset="0"/>
              </a:rPr>
              <a:t>th</a:t>
            </a:r>
            <a:r>
              <a:rPr lang="en-GB">
                <a:latin typeface="Calibri" pitchFamily="34" charset="0"/>
              </a:rPr>
              <a:t>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/>
      <p:bldP spid="105479" grpId="0"/>
      <p:bldP spid="105480" grpId="0"/>
      <p:bldP spid="105481" grpId="0"/>
      <p:bldP spid="105482" grpId="0"/>
      <p:bldP spid="105483" grpId="0"/>
      <p:bldP spid="105484" grpId="0"/>
      <p:bldP spid="1054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Matrices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775575" y="44450"/>
          <a:ext cx="12604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3" imgW="901700" imgH="927100" progId="Equation.3">
                  <p:embed/>
                </p:oleObj>
              </mc:Choice>
              <mc:Fallback>
                <p:oleObj name="Equation" r:id="rId3" imgW="9017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44450"/>
                        <a:ext cx="126047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7972811-797B-4AB3-BA3D-34C57BFF4C89}" type="slidenum">
              <a:rPr lang="en-GB"/>
              <a:pPr>
                <a:defRPr/>
              </a:pPr>
              <a:t>26</a:t>
            </a:fld>
            <a:endParaRPr lang="en-GB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188" y="1600200"/>
            <a:ext cx="8532812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800" smtClean="0"/>
              <a:t>They are particularly useful in graphics and games programming for virtual worlds and movement (more later).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We can also use them in solving simultaneous equations (more later)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We will use them in graph theory to describe networks and connections (more later)</a:t>
            </a:r>
          </a:p>
          <a:p>
            <a:pPr>
              <a:lnSpc>
                <a:spcPct val="90000"/>
              </a:lnSpc>
            </a:pPr>
            <a:r>
              <a:rPr lang="en-GB" sz="2800" smtClean="0"/>
              <a:t>A matrix is said to have </a:t>
            </a:r>
            <a:r>
              <a:rPr lang="en-GB" sz="2800" b="1" smtClean="0"/>
              <a:t>dimension </a:t>
            </a:r>
            <a:r>
              <a:rPr lang="en-GB" sz="2800" smtClean="0"/>
              <a:t>m x 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smtClean="0"/>
              <a:t>	(pronounced m by n) where there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800" smtClean="0"/>
              <a:t>		m </a:t>
            </a:r>
            <a:r>
              <a:rPr lang="en-GB" sz="2800" smtClean="0">
                <a:solidFill>
                  <a:srgbClr val="3366FF"/>
                </a:solidFill>
              </a:rPr>
              <a:t>rows</a:t>
            </a:r>
            <a:r>
              <a:rPr lang="en-GB" sz="2800" smtClean="0"/>
              <a:t> and n </a:t>
            </a:r>
            <a:r>
              <a:rPr lang="en-GB" sz="2800" smtClean="0">
                <a:solidFill>
                  <a:srgbClr val="3366FF"/>
                </a:solidFill>
              </a:rPr>
              <a:t>columns</a:t>
            </a:r>
            <a:r>
              <a:rPr lang="en-GB" sz="280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AutoShape 19"/>
          <p:cNvSpPr>
            <a:spLocks noChangeAspect="1" noChangeArrowheads="1" noTextEdit="1"/>
          </p:cNvSpPr>
          <p:nvPr/>
        </p:nvSpPr>
        <p:spPr bwMode="auto">
          <a:xfrm>
            <a:off x="323850" y="3717925"/>
            <a:ext cx="3998913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222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What are the dimensions of these?</a:t>
            </a:r>
          </a:p>
        </p:txBody>
      </p:sp>
      <p:pic>
        <p:nvPicPr>
          <p:cNvPr id="52230" name="Picture 98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753747" y="6538226"/>
            <a:ext cx="1390253" cy="319774"/>
          </a:xfrm>
          <a:noFill/>
        </p:spPr>
      </p:pic>
      <p:sp>
        <p:nvSpPr>
          <p:cNvPr id="5222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2765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9FEAB9C-64A1-495A-9632-ACC10A0D9D3C}" type="slidenum">
              <a:rPr lang="en-GB"/>
              <a:pPr>
                <a:defRPr/>
              </a:pPr>
              <a:t>27</a:t>
            </a:fld>
            <a:endParaRPr lang="en-GB"/>
          </a:p>
        </p:txBody>
      </p:sp>
      <p:grpSp>
        <p:nvGrpSpPr>
          <p:cNvPr id="52231" name="Group 15"/>
          <p:cNvGrpSpPr>
            <a:grpSpLocks/>
          </p:cNvGrpSpPr>
          <p:nvPr/>
        </p:nvGrpSpPr>
        <p:grpSpPr bwMode="auto">
          <a:xfrm>
            <a:off x="684213" y="1498600"/>
            <a:ext cx="7920037" cy="1851025"/>
            <a:chOff x="295" y="754"/>
            <a:chExt cx="5268" cy="1077"/>
          </a:xfrm>
        </p:grpSpPr>
        <p:pic>
          <p:nvPicPr>
            <p:cNvPr id="5230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5" y="800"/>
              <a:ext cx="2519" cy="1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230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0" y="754"/>
              <a:ext cx="2683" cy="1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1116013" y="34226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2x3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916238" y="2774950"/>
            <a:ext cx="165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2x2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6877050" y="2486025"/>
            <a:ext cx="165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1x4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4716463" y="2990850"/>
            <a:ext cx="1728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3x1</a:t>
            </a:r>
          </a:p>
        </p:txBody>
      </p:sp>
      <p:sp>
        <p:nvSpPr>
          <p:cNvPr id="52236" name="Rectangle 21"/>
          <p:cNvSpPr>
            <a:spLocks noChangeArrowheads="1"/>
          </p:cNvSpPr>
          <p:nvPr/>
        </p:nvSpPr>
        <p:spPr bwMode="auto">
          <a:xfrm>
            <a:off x="4122738" y="4121150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2237" name="Rectangle 22"/>
          <p:cNvSpPr>
            <a:spLocks noChangeArrowheads="1"/>
          </p:cNvSpPr>
          <p:nvPr/>
        </p:nvSpPr>
        <p:spPr bwMode="auto">
          <a:xfrm>
            <a:off x="4122738" y="3981450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2238" name="Rectangle 23"/>
          <p:cNvSpPr>
            <a:spLocks noChangeArrowheads="1"/>
          </p:cNvSpPr>
          <p:nvPr/>
        </p:nvSpPr>
        <p:spPr bwMode="auto">
          <a:xfrm>
            <a:off x="4122738" y="4354513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2239" name="Rectangle 24"/>
          <p:cNvSpPr>
            <a:spLocks noChangeArrowheads="1"/>
          </p:cNvSpPr>
          <p:nvPr/>
        </p:nvSpPr>
        <p:spPr bwMode="auto">
          <a:xfrm>
            <a:off x="4122738" y="3748088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 dirty="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52240" name="Rectangle 25"/>
          <p:cNvSpPr>
            <a:spLocks noChangeArrowheads="1"/>
          </p:cNvSpPr>
          <p:nvPr/>
        </p:nvSpPr>
        <p:spPr bwMode="auto">
          <a:xfrm>
            <a:off x="3708400" y="4132263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2241" name="Rectangle 26"/>
          <p:cNvSpPr>
            <a:spLocks noChangeArrowheads="1"/>
          </p:cNvSpPr>
          <p:nvPr/>
        </p:nvSpPr>
        <p:spPr bwMode="auto">
          <a:xfrm>
            <a:off x="3708400" y="3992563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2242" name="Rectangle 27"/>
          <p:cNvSpPr>
            <a:spLocks noChangeArrowheads="1"/>
          </p:cNvSpPr>
          <p:nvPr/>
        </p:nvSpPr>
        <p:spPr bwMode="auto">
          <a:xfrm>
            <a:off x="3708400" y="4365625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2243" name="Rectangle 28"/>
          <p:cNvSpPr>
            <a:spLocks noChangeArrowheads="1"/>
          </p:cNvSpPr>
          <p:nvPr/>
        </p:nvSpPr>
        <p:spPr bwMode="auto">
          <a:xfrm>
            <a:off x="3708400" y="3759200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2244" name="Rectangle 29"/>
          <p:cNvSpPr>
            <a:spLocks noChangeArrowheads="1"/>
          </p:cNvSpPr>
          <p:nvPr/>
        </p:nvSpPr>
        <p:spPr bwMode="auto">
          <a:xfrm>
            <a:off x="3419475" y="4641850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2245" name="Rectangle 30"/>
          <p:cNvSpPr>
            <a:spLocks noChangeArrowheads="1"/>
          </p:cNvSpPr>
          <p:nvPr/>
        </p:nvSpPr>
        <p:spPr bwMode="auto">
          <a:xfrm>
            <a:off x="3419475" y="4292600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2246" name="Rectangle 31"/>
          <p:cNvSpPr>
            <a:spLocks noChangeArrowheads="1"/>
          </p:cNvSpPr>
          <p:nvPr/>
        </p:nvSpPr>
        <p:spPr bwMode="auto">
          <a:xfrm>
            <a:off x="3419475" y="4938713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2247" name="Rectangle 32"/>
          <p:cNvSpPr>
            <a:spLocks noChangeArrowheads="1"/>
          </p:cNvSpPr>
          <p:nvPr/>
        </p:nvSpPr>
        <p:spPr bwMode="auto">
          <a:xfrm>
            <a:off x="3419475" y="4005263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2248" name="Rectangle 33"/>
          <p:cNvSpPr>
            <a:spLocks noChangeArrowheads="1"/>
          </p:cNvSpPr>
          <p:nvPr/>
        </p:nvSpPr>
        <p:spPr bwMode="auto">
          <a:xfrm>
            <a:off x="366713" y="4597400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2249" name="Rectangle 34"/>
          <p:cNvSpPr>
            <a:spLocks noChangeArrowheads="1"/>
          </p:cNvSpPr>
          <p:nvPr/>
        </p:nvSpPr>
        <p:spPr bwMode="auto">
          <a:xfrm>
            <a:off x="366713" y="4248150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2250" name="Rectangle 35"/>
          <p:cNvSpPr>
            <a:spLocks noChangeArrowheads="1"/>
          </p:cNvSpPr>
          <p:nvPr/>
        </p:nvSpPr>
        <p:spPr bwMode="auto">
          <a:xfrm>
            <a:off x="366713" y="4894263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2251" name="Rectangle 36"/>
          <p:cNvSpPr>
            <a:spLocks noChangeArrowheads="1"/>
          </p:cNvSpPr>
          <p:nvPr/>
        </p:nvSpPr>
        <p:spPr bwMode="auto">
          <a:xfrm>
            <a:off x="366713" y="4016375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2252" name="Rectangle 37"/>
          <p:cNvSpPr>
            <a:spLocks noChangeArrowheads="1"/>
          </p:cNvSpPr>
          <p:nvPr/>
        </p:nvSpPr>
        <p:spPr bwMode="auto">
          <a:xfrm>
            <a:off x="439738" y="4656138"/>
            <a:ext cx="2016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GB">
              <a:latin typeface="Calibri" pitchFamily="34" charset="0"/>
            </a:endParaRPr>
          </a:p>
        </p:txBody>
      </p:sp>
      <p:sp>
        <p:nvSpPr>
          <p:cNvPr id="52253" name="Rectangle 38"/>
          <p:cNvSpPr>
            <a:spLocks noChangeArrowheads="1"/>
          </p:cNvSpPr>
          <p:nvPr/>
        </p:nvSpPr>
        <p:spPr bwMode="auto">
          <a:xfrm>
            <a:off x="1217613" y="4035425"/>
            <a:ext cx="2016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GB">
              <a:latin typeface="Calibri" pitchFamily="34" charset="0"/>
            </a:endParaRPr>
          </a:p>
        </p:txBody>
      </p:sp>
      <p:sp>
        <p:nvSpPr>
          <p:cNvPr id="52254" name="Rectangle 39"/>
          <p:cNvSpPr>
            <a:spLocks noChangeArrowheads="1"/>
          </p:cNvSpPr>
          <p:nvPr/>
        </p:nvSpPr>
        <p:spPr bwMode="auto">
          <a:xfrm>
            <a:off x="3914775" y="4308475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GB">
              <a:latin typeface="Calibri" pitchFamily="34" charset="0"/>
            </a:endParaRPr>
          </a:p>
        </p:txBody>
      </p:sp>
      <p:sp>
        <p:nvSpPr>
          <p:cNvPr id="52255" name="Rectangle 41"/>
          <p:cNvSpPr>
            <a:spLocks noChangeArrowheads="1"/>
          </p:cNvSpPr>
          <p:nvPr/>
        </p:nvSpPr>
        <p:spPr bwMode="auto">
          <a:xfrm>
            <a:off x="3851275" y="3789363"/>
            <a:ext cx="3063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 dirty="0">
                <a:solidFill>
                  <a:srgbClr val="000000"/>
                </a:solidFill>
                <a:latin typeface="Times New Roman" pitchFamily="18" charset="0"/>
              </a:rPr>
              <a:t>-4</a:t>
            </a:r>
            <a:endParaRPr lang="en-GB" dirty="0">
              <a:latin typeface="Calibri" pitchFamily="34" charset="0"/>
            </a:endParaRPr>
          </a:p>
        </p:txBody>
      </p:sp>
      <p:sp>
        <p:nvSpPr>
          <p:cNvPr id="52256" name="Rectangle 43"/>
          <p:cNvSpPr>
            <a:spLocks noChangeArrowheads="1"/>
          </p:cNvSpPr>
          <p:nvPr/>
        </p:nvSpPr>
        <p:spPr bwMode="auto">
          <a:xfrm>
            <a:off x="2600325" y="4030663"/>
            <a:ext cx="6445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endParaRPr lang="en-GB">
              <a:latin typeface="Calibri" pitchFamily="34" charset="0"/>
            </a:endParaRPr>
          </a:p>
        </p:txBody>
      </p:sp>
      <p:sp>
        <p:nvSpPr>
          <p:cNvPr id="52257" name="Rectangle 44"/>
          <p:cNvSpPr>
            <a:spLocks noChangeArrowheads="1"/>
          </p:cNvSpPr>
          <p:nvPr/>
        </p:nvSpPr>
        <p:spPr bwMode="auto">
          <a:xfrm>
            <a:off x="2189163" y="4697413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>
              <a:latin typeface="Calibri" pitchFamily="34" charset="0"/>
            </a:endParaRPr>
          </a:p>
        </p:txBody>
      </p:sp>
      <p:sp>
        <p:nvSpPr>
          <p:cNvPr id="52258" name="Rectangle 45"/>
          <p:cNvSpPr>
            <a:spLocks noChangeArrowheads="1"/>
          </p:cNvSpPr>
          <p:nvPr/>
        </p:nvSpPr>
        <p:spPr bwMode="auto">
          <a:xfrm>
            <a:off x="2006600" y="4697413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>
              <a:latin typeface="Calibri" pitchFamily="34" charset="0"/>
            </a:endParaRPr>
          </a:p>
        </p:txBody>
      </p:sp>
      <p:sp>
        <p:nvSpPr>
          <p:cNvPr id="52259" name="Rectangle 46"/>
          <p:cNvSpPr>
            <a:spLocks noChangeArrowheads="1"/>
          </p:cNvSpPr>
          <p:nvPr/>
        </p:nvSpPr>
        <p:spPr bwMode="auto">
          <a:xfrm>
            <a:off x="1293813" y="4710113"/>
            <a:ext cx="3063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-5</a:t>
            </a:r>
            <a:endParaRPr lang="en-GB">
              <a:latin typeface="Calibri" pitchFamily="34" charset="0"/>
            </a:endParaRPr>
          </a:p>
        </p:txBody>
      </p:sp>
      <p:sp>
        <p:nvSpPr>
          <p:cNvPr id="52260" name="Rectangle 47"/>
          <p:cNvSpPr>
            <a:spLocks noChangeArrowheads="1"/>
          </p:cNvSpPr>
          <p:nvPr/>
        </p:nvSpPr>
        <p:spPr bwMode="auto">
          <a:xfrm>
            <a:off x="695325" y="4697413"/>
            <a:ext cx="3683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GB">
              <a:latin typeface="Calibri" pitchFamily="34" charset="0"/>
            </a:endParaRPr>
          </a:p>
        </p:txBody>
      </p:sp>
      <p:sp>
        <p:nvSpPr>
          <p:cNvPr id="52261" name="Rectangle 49"/>
          <p:cNvSpPr>
            <a:spLocks noChangeArrowheads="1"/>
          </p:cNvSpPr>
          <p:nvPr/>
        </p:nvSpPr>
        <p:spPr bwMode="auto">
          <a:xfrm>
            <a:off x="1979613" y="4076700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>
              <a:latin typeface="Calibri" pitchFamily="34" charset="0"/>
            </a:endParaRPr>
          </a:p>
        </p:txBody>
      </p:sp>
      <p:sp>
        <p:nvSpPr>
          <p:cNvPr id="52262" name="Rectangle 50"/>
          <p:cNvSpPr>
            <a:spLocks noChangeArrowheads="1"/>
          </p:cNvSpPr>
          <p:nvPr/>
        </p:nvSpPr>
        <p:spPr bwMode="auto">
          <a:xfrm>
            <a:off x="1468438" y="4076700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2263" name="Rectangle 51"/>
          <p:cNvSpPr>
            <a:spLocks noChangeArrowheads="1"/>
          </p:cNvSpPr>
          <p:nvPr/>
        </p:nvSpPr>
        <p:spPr bwMode="auto">
          <a:xfrm>
            <a:off x="695325" y="4076700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7</a:t>
            </a:r>
            <a:endParaRPr lang="en-GB">
              <a:latin typeface="Calibri" pitchFamily="34" charset="0"/>
            </a:endParaRPr>
          </a:p>
        </p:txBody>
      </p:sp>
      <p:sp>
        <p:nvSpPr>
          <p:cNvPr id="52264" name="Rectangle 52"/>
          <p:cNvSpPr>
            <a:spLocks noChangeArrowheads="1"/>
          </p:cNvSpPr>
          <p:nvPr/>
        </p:nvSpPr>
        <p:spPr bwMode="auto">
          <a:xfrm>
            <a:off x="3167063" y="4060825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2265" name="Rectangle 53"/>
          <p:cNvSpPr>
            <a:spLocks noChangeArrowheads="1"/>
          </p:cNvSpPr>
          <p:nvPr/>
        </p:nvSpPr>
        <p:spPr bwMode="auto">
          <a:xfrm>
            <a:off x="2662238" y="4060825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>
              <a:latin typeface="Calibri" pitchFamily="34" charset="0"/>
            </a:endParaRPr>
          </a:p>
        </p:txBody>
      </p:sp>
      <p:sp>
        <p:nvSpPr>
          <p:cNvPr id="52266" name="Rectangle 54"/>
          <p:cNvSpPr>
            <a:spLocks noChangeArrowheads="1"/>
          </p:cNvSpPr>
          <p:nvPr/>
        </p:nvSpPr>
        <p:spPr bwMode="auto">
          <a:xfrm>
            <a:off x="2662238" y="4710113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GB">
              <a:latin typeface="Calibri" pitchFamily="34" charset="0"/>
            </a:endParaRPr>
          </a:p>
        </p:txBody>
      </p:sp>
      <p:sp>
        <p:nvSpPr>
          <p:cNvPr id="52267" name="Rectangle 55"/>
          <p:cNvSpPr>
            <a:spLocks noChangeArrowheads="1"/>
          </p:cNvSpPr>
          <p:nvPr/>
        </p:nvSpPr>
        <p:spPr bwMode="auto">
          <a:xfrm>
            <a:off x="3167063" y="4710113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GB">
              <a:latin typeface="Calibri" pitchFamily="34" charset="0"/>
            </a:endParaRPr>
          </a:p>
        </p:txBody>
      </p:sp>
      <p:sp>
        <p:nvSpPr>
          <p:cNvPr id="52268" name="AutoShape 56"/>
          <p:cNvSpPr>
            <a:spLocks noChangeAspect="1" noChangeArrowheads="1" noTextEdit="1"/>
          </p:cNvSpPr>
          <p:nvPr/>
        </p:nvSpPr>
        <p:spPr bwMode="auto">
          <a:xfrm>
            <a:off x="4427538" y="3644900"/>
            <a:ext cx="4259262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2269" name="Rectangle 58"/>
          <p:cNvSpPr>
            <a:spLocks noChangeArrowheads="1"/>
          </p:cNvSpPr>
          <p:nvPr/>
        </p:nvSpPr>
        <p:spPr bwMode="auto">
          <a:xfrm>
            <a:off x="6388100" y="4075113"/>
            <a:ext cx="152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600">
                <a:solidFill>
                  <a:srgbClr val="000000"/>
                </a:solidFill>
                <a:latin typeface="Symbol" pitchFamily="18" charset="2"/>
              </a:rPr>
              <a:t>(</a:t>
            </a:r>
            <a:endParaRPr lang="en-GB">
              <a:latin typeface="Calibri" pitchFamily="34" charset="0"/>
            </a:endParaRPr>
          </a:p>
        </p:txBody>
      </p:sp>
      <p:sp>
        <p:nvSpPr>
          <p:cNvPr id="52270" name="Rectangle 59"/>
          <p:cNvSpPr>
            <a:spLocks noChangeArrowheads="1"/>
          </p:cNvSpPr>
          <p:nvPr/>
        </p:nvSpPr>
        <p:spPr bwMode="auto">
          <a:xfrm>
            <a:off x="8528050" y="4075113"/>
            <a:ext cx="152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60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GB">
              <a:latin typeface="Calibri" pitchFamily="34" charset="0"/>
            </a:endParaRPr>
          </a:p>
        </p:txBody>
      </p:sp>
      <p:sp>
        <p:nvSpPr>
          <p:cNvPr id="52271" name="Rectangle 60"/>
          <p:cNvSpPr>
            <a:spLocks noChangeArrowheads="1"/>
          </p:cNvSpPr>
          <p:nvPr/>
        </p:nvSpPr>
        <p:spPr bwMode="auto">
          <a:xfrm>
            <a:off x="8350250" y="4229100"/>
            <a:ext cx="1714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GB">
              <a:latin typeface="Calibri" pitchFamily="34" charset="0"/>
            </a:endParaRPr>
          </a:p>
        </p:txBody>
      </p:sp>
      <p:sp>
        <p:nvSpPr>
          <p:cNvPr id="52272" name="Rectangle 61"/>
          <p:cNvSpPr>
            <a:spLocks noChangeArrowheads="1"/>
          </p:cNvSpPr>
          <p:nvPr/>
        </p:nvSpPr>
        <p:spPr bwMode="auto">
          <a:xfrm>
            <a:off x="7616825" y="4229100"/>
            <a:ext cx="1714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GB">
              <a:latin typeface="Calibri" pitchFamily="34" charset="0"/>
            </a:endParaRPr>
          </a:p>
        </p:txBody>
      </p:sp>
      <p:sp>
        <p:nvSpPr>
          <p:cNvPr id="52273" name="Rectangle 63"/>
          <p:cNvSpPr>
            <a:spLocks noChangeArrowheads="1"/>
          </p:cNvSpPr>
          <p:nvPr/>
        </p:nvSpPr>
        <p:spPr bwMode="auto">
          <a:xfrm>
            <a:off x="6516688" y="4221163"/>
            <a:ext cx="7143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-3.45</a:t>
            </a:r>
            <a:endParaRPr lang="en-GB">
              <a:latin typeface="Calibri" pitchFamily="34" charset="0"/>
            </a:endParaRPr>
          </a:p>
        </p:txBody>
      </p:sp>
      <p:sp>
        <p:nvSpPr>
          <p:cNvPr id="52274" name="Rectangle 64"/>
          <p:cNvSpPr>
            <a:spLocks noChangeArrowheads="1"/>
          </p:cNvSpPr>
          <p:nvPr/>
        </p:nvSpPr>
        <p:spPr bwMode="auto">
          <a:xfrm>
            <a:off x="5795963" y="4229100"/>
            <a:ext cx="60007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endParaRPr lang="en-GB">
              <a:latin typeface="Calibri" pitchFamily="34" charset="0"/>
            </a:endParaRPr>
          </a:p>
        </p:txBody>
      </p:sp>
      <p:sp>
        <p:nvSpPr>
          <p:cNvPr id="52275" name="Rectangle 65"/>
          <p:cNvSpPr>
            <a:spLocks noChangeArrowheads="1"/>
          </p:cNvSpPr>
          <p:nvPr/>
        </p:nvSpPr>
        <p:spPr bwMode="auto">
          <a:xfrm>
            <a:off x="5021263" y="4746625"/>
            <a:ext cx="514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703</a:t>
            </a:r>
            <a:endParaRPr lang="en-GB">
              <a:latin typeface="Calibri" pitchFamily="34" charset="0"/>
            </a:endParaRPr>
          </a:p>
        </p:txBody>
      </p:sp>
      <p:sp>
        <p:nvSpPr>
          <p:cNvPr id="52276" name="Rectangle 66"/>
          <p:cNvSpPr>
            <a:spLocks noChangeArrowheads="1"/>
          </p:cNvSpPr>
          <p:nvPr/>
        </p:nvSpPr>
        <p:spPr bwMode="auto">
          <a:xfrm>
            <a:off x="4935538" y="4746625"/>
            <a:ext cx="857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GB">
              <a:latin typeface="Calibri" pitchFamily="34" charset="0"/>
            </a:endParaRPr>
          </a:p>
        </p:txBody>
      </p:sp>
      <p:sp>
        <p:nvSpPr>
          <p:cNvPr id="52277" name="Rectangle 67"/>
          <p:cNvSpPr>
            <a:spLocks noChangeArrowheads="1"/>
          </p:cNvSpPr>
          <p:nvPr/>
        </p:nvSpPr>
        <p:spPr bwMode="auto">
          <a:xfrm>
            <a:off x="4762500" y="4746625"/>
            <a:ext cx="1714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GB">
              <a:latin typeface="Calibri" pitchFamily="34" charset="0"/>
            </a:endParaRPr>
          </a:p>
        </p:txBody>
      </p:sp>
      <p:sp>
        <p:nvSpPr>
          <p:cNvPr id="52278" name="Rectangle 68"/>
          <p:cNvSpPr>
            <a:spLocks noChangeArrowheads="1"/>
          </p:cNvSpPr>
          <p:nvPr/>
        </p:nvSpPr>
        <p:spPr bwMode="auto">
          <a:xfrm>
            <a:off x="5138738" y="4229100"/>
            <a:ext cx="514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812</a:t>
            </a:r>
            <a:endParaRPr lang="en-GB">
              <a:latin typeface="Calibri" pitchFamily="34" charset="0"/>
            </a:endParaRPr>
          </a:p>
        </p:txBody>
      </p:sp>
      <p:sp>
        <p:nvSpPr>
          <p:cNvPr id="52279" name="Rectangle 69"/>
          <p:cNvSpPr>
            <a:spLocks noChangeArrowheads="1"/>
          </p:cNvSpPr>
          <p:nvPr/>
        </p:nvSpPr>
        <p:spPr bwMode="auto">
          <a:xfrm>
            <a:off x="5051425" y="4229100"/>
            <a:ext cx="857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GB">
              <a:latin typeface="Calibri" pitchFamily="34" charset="0"/>
            </a:endParaRPr>
          </a:p>
        </p:txBody>
      </p:sp>
      <p:sp>
        <p:nvSpPr>
          <p:cNvPr id="52280" name="Rectangle 70"/>
          <p:cNvSpPr>
            <a:spLocks noChangeArrowheads="1"/>
          </p:cNvSpPr>
          <p:nvPr/>
        </p:nvSpPr>
        <p:spPr bwMode="auto">
          <a:xfrm>
            <a:off x="4878388" y="4229100"/>
            <a:ext cx="1714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9</a:t>
            </a:r>
            <a:endParaRPr lang="en-GB">
              <a:latin typeface="Calibri" pitchFamily="34" charset="0"/>
            </a:endParaRPr>
          </a:p>
        </p:txBody>
      </p:sp>
      <p:sp>
        <p:nvSpPr>
          <p:cNvPr id="52281" name="Rectangle 71"/>
          <p:cNvSpPr>
            <a:spLocks noChangeArrowheads="1"/>
          </p:cNvSpPr>
          <p:nvPr/>
        </p:nvSpPr>
        <p:spPr bwMode="auto">
          <a:xfrm>
            <a:off x="5010150" y="3711575"/>
            <a:ext cx="514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457</a:t>
            </a:r>
            <a:endParaRPr lang="en-GB">
              <a:latin typeface="Calibri" pitchFamily="34" charset="0"/>
            </a:endParaRPr>
          </a:p>
        </p:txBody>
      </p:sp>
      <p:sp>
        <p:nvSpPr>
          <p:cNvPr id="52282" name="Rectangle 72"/>
          <p:cNvSpPr>
            <a:spLocks noChangeArrowheads="1"/>
          </p:cNvSpPr>
          <p:nvPr/>
        </p:nvSpPr>
        <p:spPr bwMode="auto">
          <a:xfrm>
            <a:off x="4924425" y="3711575"/>
            <a:ext cx="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2283" name="Rectangle 73"/>
          <p:cNvSpPr>
            <a:spLocks noChangeArrowheads="1"/>
          </p:cNvSpPr>
          <p:nvPr/>
        </p:nvSpPr>
        <p:spPr bwMode="auto">
          <a:xfrm>
            <a:off x="4751388" y="3711575"/>
            <a:ext cx="1714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2284" name="Rectangle 75"/>
          <p:cNvSpPr>
            <a:spLocks noChangeArrowheads="1"/>
          </p:cNvSpPr>
          <p:nvPr/>
        </p:nvSpPr>
        <p:spPr bwMode="auto">
          <a:xfrm>
            <a:off x="5676900" y="4579938"/>
            <a:ext cx="13176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2285" name="Rectangle 76"/>
          <p:cNvSpPr>
            <a:spLocks noChangeArrowheads="1"/>
          </p:cNvSpPr>
          <p:nvPr/>
        </p:nvSpPr>
        <p:spPr bwMode="auto">
          <a:xfrm>
            <a:off x="5676900" y="4248150"/>
            <a:ext cx="1317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2286" name="Rectangle 77"/>
          <p:cNvSpPr>
            <a:spLocks noChangeArrowheads="1"/>
          </p:cNvSpPr>
          <p:nvPr/>
        </p:nvSpPr>
        <p:spPr bwMode="auto">
          <a:xfrm>
            <a:off x="5676900" y="3917950"/>
            <a:ext cx="1317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2287" name="Rectangle 78"/>
          <p:cNvSpPr>
            <a:spLocks noChangeArrowheads="1"/>
          </p:cNvSpPr>
          <p:nvPr/>
        </p:nvSpPr>
        <p:spPr bwMode="auto">
          <a:xfrm>
            <a:off x="5676900" y="4800600"/>
            <a:ext cx="1317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2288" name="Rectangle 79"/>
          <p:cNvSpPr>
            <a:spLocks noChangeArrowheads="1"/>
          </p:cNvSpPr>
          <p:nvPr/>
        </p:nvSpPr>
        <p:spPr bwMode="auto">
          <a:xfrm>
            <a:off x="5676900" y="3695700"/>
            <a:ext cx="1317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2289" name="Rectangle 80"/>
          <p:cNvSpPr>
            <a:spLocks noChangeArrowheads="1"/>
          </p:cNvSpPr>
          <p:nvPr/>
        </p:nvSpPr>
        <p:spPr bwMode="auto">
          <a:xfrm>
            <a:off x="4468813" y="4579938"/>
            <a:ext cx="1317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2290" name="Rectangle 81"/>
          <p:cNvSpPr>
            <a:spLocks noChangeArrowheads="1"/>
          </p:cNvSpPr>
          <p:nvPr/>
        </p:nvSpPr>
        <p:spPr bwMode="auto">
          <a:xfrm>
            <a:off x="4468813" y="4248150"/>
            <a:ext cx="1317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2291" name="Rectangle 82"/>
          <p:cNvSpPr>
            <a:spLocks noChangeArrowheads="1"/>
          </p:cNvSpPr>
          <p:nvPr/>
        </p:nvSpPr>
        <p:spPr bwMode="auto">
          <a:xfrm>
            <a:off x="4468813" y="3917950"/>
            <a:ext cx="1317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2292" name="Rectangle 83"/>
          <p:cNvSpPr>
            <a:spLocks noChangeArrowheads="1"/>
          </p:cNvSpPr>
          <p:nvPr/>
        </p:nvSpPr>
        <p:spPr bwMode="auto">
          <a:xfrm>
            <a:off x="4468813" y="4800600"/>
            <a:ext cx="1317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2293" name="Rectangle 84"/>
          <p:cNvSpPr>
            <a:spLocks noChangeArrowheads="1"/>
          </p:cNvSpPr>
          <p:nvPr/>
        </p:nvSpPr>
        <p:spPr bwMode="auto">
          <a:xfrm>
            <a:off x="4468813" y="3695700"/>
            <a:ext cx="1317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2294" name="Rectangle 85"/>
          <p:cNvSpPr>
            <a:spLocks noChangeArrowheads="1"/>
          </p:cNvSpPr>
          <p:nvPr/>
        </p:nvSpPr>
        <p:spPr bwMode="auto">
          <a:xfrm>
            <a:off x="4641850" y="4189413"/>
            <a:ext cx="18891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GB">
              <a:latin typeface="Calibri" pitchFamily="34" charset="0"/>
            </a:endParaRPr>
          </a:p>
        </p:txBody>
      </p:sp>
      <p:sp>
        <p:nvSpPr>
          <p:cNvPr id="7255" name="Text Box 87"/>
          <p:cNvSpPr txBox="1">
            <a:spLocks noChangeArrowheads="1"/>
          </p:cNvSpPr>
          <p:nvPr/>
        </p:nvSpPr>
        <p:spPr bwMode="auto">
          <a:xfrm>
            <a:off x="1403350" y="56610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2x5</a:t>
            </a:r>
          </a:p>
        </p:txBody>
      </p:sp>
      <p:sp>
        <p:nvSpPr>
          <p:cNvPr id="7256" name="Text Box 88"/>
          <p:cNvSpPr txBox="1">
            <a:spLocks noChangeArrowheads="1"/>
          </p:cNvSpPr>
          <p:nvPr/>
        </p:nvSpPr>
        <p:spPr bwMode="auto">
          <a:xfrm>
            <a:off x="2987675" y="5300663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2x1</a:t>
            </a:r>
          </a:p>
        </p:txBody>
      </p:sp>
      <p:sp>
        <p:nvSpPr>
          <p:cNvPr id="7257" name="Text Box 89"/>
          <p:cNvSpPr txBox="1">
            <a:spLocks noChangeArrowheads="1"/>
          </p:cNvSpPr>
          <p:nvPr/>
        </p:nvSpPr>
        <p:spPr bwMode="auto">
          <a:xfrm>
            <a:off x="4859338" y="5373688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3x1</a:t>
            </a:r>
          </a:p>
        </p:txBody>
      </p:sp>
      <p:sp>
        <p:nvSpPr>
          <p:cNvPr id="7258" name="Text Box 90"/>
          <p:cNvSpPr txBox="1">
            <a:spLocks noChangeArrowheads="1"/>
          </p:cNvSpPr>
          <p:nvPr/>
        </p:nvSpPr>
        <p:spPr bwMode="auto">
          <a:xfrm>
            <a:off x="6732588" y="4868863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1x3</a:t>
            </a:r>
          </a:p>
        </p:txBody>
      </p:sp>
      <p:sp>
        <p:nvSpPr>
          <p:cNvPr id="52299" name="Text Box 93"/>
          <p:cNvSpPr txBox="1">
            <a:spLocks noChangeArrowheads="1"/>
          </p:cNvSpPr>
          <p:nvPr/>
        </p:nvSpPr>
        <p:spPr bwMode="auto">
          <a:xfrm>
            <a:off x="6227763" y="630872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/>
      <p:bldP spid="7180" grpId="0"/>
      <p:bldP spid="7181" grpId="0"/>
      <p:bldP spid="7182" grpId="0"/>
      <p:bldP spid="7255" grpId="0"/>
      <p:bldP spid="7256" grpId="0"/>
      <p:bldP spid="7257" grpId="0"/>
      <p:bldP spid="725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Matrices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7907338" y="36513"/>
          <a:ext cx="112871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901700" imgH="927100" progId="Equation.3">
                  <p:embed/>
                </p:oleObj>
              </mc:Choice>
              <mc:Fallback>
                <p:oleObj name="Equation" r:id="rId3" imgW="901700" imgH="927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7338" y="36513"/>
                        <a:ext cx="1128712" cy="1160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512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D97C339-73E6-4E8E-A59C-35AF4B1FBD4C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6950" y="1557338"/>
            <a:ext cx="8147050" cy="4525962"/>
          </a:xfrm>
        </p:spPr>
        <p:txBody>
          <a:bodyPr/>
          <a:lstStyle/>
          <a:p>
            <a:r>
              <a:rPr lang="en-GB" sz="2800" dirty="0" smtClean="0"/>
              <a:t>Two matrices are equal if they have the same size </a:t>
            </a:r>
            <a:r>
              <a:rPr lang="en-GB" sz="2800" b="1" dirty="0" smtClean="0">
                <a:solidFill>
                  <a:srgbClr val="6600FF"/>
                </a:solidFill>
              </a:rPr>
              <a:t>and </a:t>
            </a:r>
            <a:r>
              <a:rPr lang="en-GB" sz="2800" b="1" dirty="0" smtClean="0"/>
              <a:t>the </a:t>
            </a:r>
            <a:r>
              <a:rPr lang="en-GB" sz="2800" dirty="0" smtClean="0"/>
              <a:t>corresponding elements are equal.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 smtClean="0"/>
              <a:t>An n x n matrix is called a </a:t>
            </a:r>
            <a:r>
              <a:rPr lang="en-GB" sz="2800" b="1" dirty="0" smtClean="0"/>
              <a:t>square matrix</a:t>
            </a:r>
            <a:r>
              <a:rPr lang="en-GB" sz="2800" dirty="0" smtClean="0"/>
              <a:t>.</a:t>
            </a:r>
          </a:p>
          <a:p>
            <a:r>
              <a:rPr lang="en-GB" sz="2800" dirty="0" smtClean="0"/>
              <a:t>An n x 1 matrix is called a </a:t>
            </a:r>
            <a:r>
              <a:rPr lang="en-GB" sz="2800" b="1" dirty="0" smtClean="0"/>
              <a:t>column vector</a:t>
            </a:r>
            <a:r>
              <a:rPr lang="en-GB" sz="2800" dirty="0" smtClean="0"/>
              <a:t>; </a:t>
            </a:r>
          </a:p>
          <a:p>
            <a:r>
              <a:rPr lang="en-GB" sz="2800" dirty="0" smtClean="0"/>
              <a:t>an 1 x n matrix is called a </a:t>
            </a:r>
            <a:r>
              <a:rPr lang="en-GB" sz="2800" b="1" dirty="0" smtClean="0"/>
              <a:t>row vector.</a:t>
            </a:r>
          </a:p>
        </p:txBody>
      </p:sp>
      <p:graphicFrame>
        <p:nvGraphicFramePr>
          <p:cNvPr id="97285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871700" y="2816932"/>
          <a:ext cx="54006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name="Equation" r:id="rId5" imgW="2755800" imgH="457200" progId="Equation.3">
                  <p:embed/>
                </p:oleObj>
              </mc:Choice>
              <mc:Fallback>
                <p:oleObj name="Equation" r:id="rId5" imgW="27558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2816932"/>
                        <a:ext cx="54006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7308850" y="3429000"/>
          <a:ext cx="17811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name="Equation" r:id="rId7" imgW="774360" imgH="457200" progId="Equation.3">
                  <p:embed/>
                </p:oleObj>
              </mc:Choice>
              <mc:Fallback>
                <p:oleObj name="Equation" r:id="rId7" imgW="7743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429000"/>
                        <a:ext cx="1781175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7596188" y="4292600"/>
          <a:ext cx="87630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9" imgW="380880" imgH="1143000" progId="Equation.3">
                  <p:embed/>
                </p:oleObj>
              </mc:Choice>
              <mc:Fallback>
                <p:oleObj name="Equation" r:id="rId9" imgW="380880" imgH="1143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4292600"/>
                        <a:ext cx="876300" cy="2627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9"/>
          <p:cNvGraphicFramePr>
            <a:graphicFrameLocks noChangeAspect="1"/>
          </p:cNvGraphicFramePr>
          <p:nvPr/>
        </p:nvGraphicFramePr>
        <p:xfrm>
          <a:off x="3390900" y="5661025"/>
          <a:ext cx="2308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1" imgW="1002960" imgH="215640" progId="Equation.3">
                  <p:embed/>
                </p:oleObj>
              </mc:Choice>
              <mc:Fallback>
                <p:oleObj name="Equation" r:id="rId11" imgW="100296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5661025"/>
                        <a:ext cx="23082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2413000" y="2781300"/>
            <a:ext cx="431800" cy="360363"/>
          </a:xfrm>
          <a:prstGeom prst="ellips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97291" name="Oval 11"/>
          <p:cNvSpPr>
            <a:spLocks noChangeArrowheads="1"/>
          </p:cNvSpPr>
          <p:nvPr/>
        </p:nvSpPr>
        <p:spPr bwMode="auto">
          <a:xfrm>
            <a:off x="3635375" y="2781300"/>
            <a:ext cx="431800" cy="360363"/>
          </a:xfrm>
          <a:prstGeom prst="ellipse">
            <a:avLst/>
          </a:prstGeom>
          <a:noFill/>
          <a:ln w="38100">
            <a:solidFill>
              <a:srgbClr val="66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97292" name="Oval 12"/>
          <p:cNvSpPr>
            <a:spLocks noChangeArrowheads="1"/>
          </p:cNvSpPr>
          <p:nvPr/>
        </p:nvSpPr>
        <p:spPr bwMode="auto">
          <a:xfrm>
            <a:off x="2844800" y="3284538"/>
            <a:ext cx="431800" cy="360362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97293" name="Oval 13"/>
          <p:cNvSpPr>
            <a:spLocks noChangeArrowheads="1"/>
          </p:cNvSpPr>
          <p:nvPr/>
        </p:nvSpPr>
        <p:spPr bwMode="auto">
          <a:xfrm>
            <a:off x="4068763" y="3284538"/>
            <a:ext cx="431800" cy="360362"/>
          </a:xfrm>
          <a:prstGeom prst="ellips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0" grpId="0" animBg="1"/>
      <p:bldP spid="97291" grpId="0" animBg="1"/>
      <p:bldP spid="97292" grpId="0" animBg="1"/>
      <p:bldP spid="9729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examples of  matrices</a:t>
            </a:r>
          </a:p>
        </p:txBody>
      </p:sp>
      <p:sp>
        <p:nvSpPr>
          <p:cNvPr id="5325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2867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DA05E98-7DEC-4DCC-823F-E7AFBF3B9E63}" type="slidenum">
              <a:rPr lang="en-GB"/>
              <a:pPr>
                <a:defRPr/>
              </a:pPr>
              <a:t>29</a:t>
            </a:fld>
            <a:endParaRPr lang="en-GB"/>
          </a:p>
        </p:txBody>
      </p:sp>
      <p:grpSp>
        <p:nvGrpSpPr>
          <p:cNvPr id="53253" name="Group 3"/>
          <p:cNvGrpSpPr>
            <a:grpSpLocks/>
          </p:cNvGrpSpPr>
          <p:nvPr/>
        </p:nvGrpSpPr>
        <p:grpSpPr bwMode="auto">
          <a:xfrm>
            <a:off x="684213" y="1368425"/>
            <a:ext cx="7920037" cy="1851025"/>
            <a:chOff x="295" y="754"/>
            <a:chExt cx="5268" cy="1077"/>
          </a:xfrm>
        </p:grpSpPr>
        <p:pic>
          <p:nvPicPr>
            <p:cNvPr id="5332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" y="800"/>
              <a:ext cx="2519" cy="1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332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0" y="754"/>
              <a:ext cx="2683" cy="1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1116013" y="345757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2x3</a:t>
            </a:r>
          </a:p>
        </p:txBody>
      </p:sp>
      <p:sp>
        <p:nvSpPr>
          <p:cNvPr id="53255" name="Text Box 7"/>
          <p:cNvSpPr txBox="1">
            <a:spLocks noChangeArrowheads="1"/>
          </p:cNvSpPr>
          <p:nvPr/>
        </p:nvSpPr>
        <p:spPr bwMode="auto">
          <a:xfrm>
            <a:off x="2916238" y="2809875"/>
            <a:ext cx="17272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2x2</a:t>
            </a:r>
          </a:p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  <a:latin typeface="Calibri" pitchFamily="34" charset="0"/>
              </a:rPr>
              <a:t>Square matrix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877050" y="2520950"/>
            <a:ext cx="1655763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1x4</a:t>
            </a:r>
          </a:p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  <a:latin typeface="Calibri" pitchFamily="34" charset="0"/>
              </a:rPr>
              <a:t>Row vector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4716463" y="3025775"/>
            <a:ext cx="1871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3x1</a:t>
            </a:r>
          </a:p>
          <a:p>
            <a:pPr>
              <a:spcBef>
                <a:spcPts val="300"/>
              </a:spcBef>
            </a:pPr>
            <a:r>
              <a:rPr lang="en-GB" b="1">
                <a:solidFill>
                  <a:schemeClr val="accent2"/>
                </a:solidFill>
                <a:latin typeface="Calibri" pitchFamily="34" charset="0"/>
              </a:rPr>
              <a:t>Column vector</a:t>
            </a:r>
          </a:p>
        </p:txBody>
      </p:sp>
      <p:sp>
        <p:nvSpPr>
          <p:cNvPr id="53258" name="AutoShape 10"/>
          <p:cNvSpPr>
            <a:spLocks noChangeAspect="1" noChangeArrowheads="1" noTextEdit="1"/>
          </p:cNvSpPr>
          <p:nvPr/>
        </p:nvSpPr>
        <p:spPr bwMode="auto">
          <a:xfrm>
            <a:off x="323850" y="3717925"/>
            <a:ext cx="3998913" cy="163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4122738" y="4121150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4122738" y="3981450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4122738" y="4354513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4122738" y="3748088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3708400" y="4132263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3708400" y="3992563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3708400" y="4365625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3708400" y="3759200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3419475" y="4641850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3419475" y="4292600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3419475" y="4938713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3419475" y="4005263"/>
            <a:ext cx="1412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366713" y="4597400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366713" y="4248150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366713" y="4894263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366713" y="4016375"/>
            <a:ext cx="1412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439738" y="4656138"/>
            <a:ext cx="2016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GB">
              <a:latin typeface="Calibri" pitchFamily="34" charset="0"/>
            </a:endParaRP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1217613" y="4035425"/>
            <a:ext cx="2016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GB">
              <a:latin typeface="Calibri" pitchFamily="34" charset="0"/>
            </a:endParaRP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3914775" y="4308475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GB">
              <a:latin typeface="Calibri" pitchFamily="34" charset="0"/>
            </a:endParaRPr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3851275" y="3789363"/>
            <a:ext cx="3063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-4</a:t>
            </a:r>
            <a:endParaRPr lang="en-GB">
              <a:latin typeface="Calibri" pitchFamily="34" charset="0"/>
            </a:endParaRPr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2600325" y="4030663"/>
            <a:ext cx="6445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endParaRPr lang="en-GB">
              <a:latin typeface="Calibri" pitchFamily="34" charset="0"/>
            </a:endParaRP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2189163" y="4697413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>
              <a:latin typeface="Calibri" pitchFamily="34" charset="0"/>
            </a:endParaRP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2006600" y="4697413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>
              <a:latin typeface="Calibri" pitchFamily="34" charset="0"/>
            </a:endParaRP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1293813" y="4710113"/>
            <a:ext cx="306387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-5</a:t>
            </a:r>
            <a:endParaRPr lang="en-GB">
              <a:latin typeface="Calibri" pitchFamily="34" charset="0"/>
            </a:endParaRP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695325" y="4697413"/>
            <a:ext cx="3683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10</a:t>
            </a:r>
            <a:endParaRPr lang="en-GB">
              <a:latin typeface="Calibri" pitchFamily="34" charset="0"/>
            </a:endParaRP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1979613" y="4076700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>
              <a:latin typeface="Calibri" pitchFamily="34" charset="0"/>
            </a:endParaRP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1468438" y="4076700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695325" y="4076700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7</a:t>
            </a:r>
            <a:endParaRPr lang="en-GB">
              <a:latin typeface="Calibri" pitchFamily="34" charset="0"/>
            </a:endParaRPr>
          </a:p>
        </p:txBody>
      </p:sp>
      <p:sp>
        <p:nvSpPr>
          <p:cNvPr id="53287" name="Rectangle 39"/>
          <p:cNvSpPr>
            <a:spLocks noChangeArrowheads="1"/>
          </p:cNvSpPr>
          <p:nvPr/>
        </p:nvSpPr>
        <p:spPr bwMode="auto">
          <a:xfrm>
            <a:off x="3167063" y="4060825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3288" name="Rectangle 40"/>
          <p:cNvSpPr>
            <a:spLocks noChangeArrowheads="1"/>
          </p:cNvSpPr>
          <p:nvPr/>
        </p:nvSpPr>
        <p:spPr bwMode="auto">
          <a:xfrm>
            <a:off x="2662238" y="4060825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>
              <a:latin typeface="Calibri" pitchFamily="34" charset="0"/>
            </a:endParaRPr>
          </a:p>
        </p:txBody>
      </p:sp>
      <p:sp>
        <p:nvSpPr>
          <p:cNvPr id="53289" name="Rectangle 41"/>
          <p:cNvSpPr>
            <a:spLocks noChangeArrowheads="1"/>
          </p:cNvSpPr>
          <p:nvPr/>
        </p:nvSpPr>
        <p:spPr bwMode="auto">
          <a:xfrm>
            <a:off x="2662238" y="4710113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GB">
              <a:latin typeface="Calibri" pitchFamily="34" charset="0"/>
            </a:endParaRPr>
          </a:p>
        </p:txBody>
      </p:sp>
      <p:sp>
        <p:nvSpPr>
          <p:cNvPr id="53290" name="Rectangle 42"/>
          <p:cNvSpPr>
            <a:spLocks noChangeArrowheads="1"/>
          </p:cNvSpPr>
          <p:nvPr/>
        </p:nvSpPr>
        <p:spPr bwMode="auto">
          <a:xfrm>
            <a:off x="3167063" y="4710113"/>
            <a:ext cx="1841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9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GB">
              <a:latin typeface="Calibri" pitchFamily="34" charset="0"/>
            </a:endParaRPr>
          </a:p>
        </p:txBody>
      </p:sp>
      <p:sp>
        <p:nvSpPr>
          <p:cNvPr id="53291" name="AutoShape 43"/>
          <p:cNvSpPr>
            <a:spLocks noChangeAspect="1" noChangeArrowheads="1" noTextEdit="1"/>
          </p:cNvSpPr>
          <p:nvPr/>
        </p:nvSpPr>
        <p:spPr bwMode="auto">
          <a:xfrm>
            <a:off x="4427538" y="3644900"/>
            <a:ext cx="4259262" cy="161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3292" name="Rectangle 44"/>
          <p:cNvSpPr>
            <a:spLocks noChangeArrowheads="1"/>
          </p:cNvSpPr>
          <p:nvPr/>
        </p:nvSpPr>
        <p:spPr bwMode="auto">
          <a:xfrm>
            <a:off x="6388100" y="4075113"/>
            <a:ext cx="152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600">
                <a:solidFill>
                  <a:srgbClr val="000000"/>
                </a:solidFill>
                <a:latin typeface="Symbol" pitchFamily="18" charset="2"/>
              </a:rPr>
              <a:t>(</a:t>
            </a:r>
            <a:endParaRPr lang="en-GB">
              <a:latin typeface="Calibri" pitchFamily="34" charset="0"/>
            </a:endParaRPr>
          </a:p>
        </p:txBody>
      </p:sp>
      <p:sp>
        <p:nvSpPr>
          <p:cNvPr id="53293" name="Rectangle 45"/>
          <p:cNvSpPr>
            <a:spLocks noChangeArrowheads="1"/>
          </p:cNvSpPr>
          <p:nvPr/>
        </p:nvSpPr>
        <p:spPr bwMode="auto">
          <a:xfrm>
            <a:off x="8528050" y="4075113"/>
            <a:ext cx="152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60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GB">
              <a:latin typeface="Calibri" pitchFamily="34" charset="0"/>
            </a:endParaRP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8350250" y="4229100"/>
            <a:ext cx="1714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GB">
              <a:latin typeface="Calibri" pitchFamily="34" charset="0"/>
            </a:endParaRPr>
          </a:p>
        </p:txBody>
      </p:sp>
      <p:sp>
        <p:nvSpPr>
          <p:cNvPr id="53295" name="Rectangle 47"/>
          <p:cNvSpPr>
            <a:spLocks noChangeArrowheads="1"/>
          </p:cNvSpPr>
          <p:nvPr/>
        </p:nvSpPr>
        <p:spPr bwMode="auto">
          <a:xfrm>
            <a:off x="7616825" y="4229100"/>
            <a:ext cx="1714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GB">
              <a:latin typeface="Calibri" pitchFamily="34" charset="0"/>
            </a:endParaRPr>
          </a:p>
        </p:txBody>
      </p:sp>
      <p:sp>
        <p:nvSpPr>
          <p:cNvPr id="53296" name="Rectangle 48"/>
          <p:cNvSpPr>
            <a:spLocks noChangeArrowheads="1"/>
          </p:cNvSpPr>
          <p:nvPr/>
        </p:nvSpPr>
        <p:spPr bwMode="auto">
          <a:xfrm>
            <a:off x="6516688" y="4221163"/>
            <a:ext cx="7143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-3.45</a:t>
            </a:r>
            <a:endParaRPr lang="en-GB">
              <a:latin typeface="Calibri" pitchFamily="34" charset="0"/>
            </a:endParaRPr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5795963" y="4229100"/>
            <a:ext cx="60007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       </a:t>
            </a:r>
            <a:endParaRPr lang="en-GB">
              <a:latin typeface="Calibri" pitchFamily="34" charset="0"/>
            </a:endParaRPr>
          </a:p>
        </p:txBody>
      </p:sp>
      <p:sp>
        <p:nvSpPr>
          <p:cNvPr id="53298" name="Rectangle 50"/>
          <p:cNvSpPr>
            <a:spLocks noChangeArrowheads="1"/>
          </p:cNvSpPr>
          <p:nvPr/>
        </p:nvSpPr>
        <p:spPr bwMode="auto">
          <a:xfrm>
            <a:off x="5021263" y="4746625"/>
            <a:ext cx="514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703</a:t>
            </a:r>
            <a:endParaRPr lang="en-GB">
              <a:latin typeface="Calibri" pitchFamily="34" charset="0"/>
            </a:endParaRPr>
          </a:p>
        </p:txBody>
      </p:sp>
      <p:sp>
        <p:nvSpPr>
          <p:cNvPr id="53299" name="Rectangle 51"/>
          <p:cNvSpPr>
            <a:spLocks noChangeArrowheads="1"/>
          </p:cNvSpPr>
          <p:nvPr/>
        </p:nvSpPr>
        <p:spPr bwMode="auto">
          <a:xfrm>
            <a:off x="4935538" y="4746625"/>
            <a:ext cx="857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GB">
              <a:latin typeface="Calibri" pitchFamily="34" charset="0"/>
            </a:endParaRPr>
          </a:p>
        </p:txBody>
      </p:sp>
      <p:sp>
        <p:nvSpPr>
          <p:cNvPr id="53300" name="Rectangle 52"/>
          <p:cNvSpPr>
            <a:spLocks noChangeArrowheads="1"/>
          </p:cNvSpPr>
          <p:nvPr/>
        </p:nvSpPr>
        <p:spPr bwMode="auto">
          <a:xfrm>
            <a:off x="4762500" y="4746625"/>
            <a:ext cx="1714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GB">
              <a:latin typeface="Calibri" pitchFamily="34" charset="0"/>
            </a:endParaRPr>
          </a:p>
        </p:txBody>
      </p:sp>
      <p:sp>
        <p:nvSpPr>
          <p:cNvPr id="53301" name="Rectangle 53"/>
          <p:cNvSpPr>
            <a:spLocks noChangeArrowheads="1"/>
          </p:cNvSpPr>
          <p:nvPr/>
        </p:nvSpPr>
        <p:spPr bwMode="auto">
          <a:xfrm>
            <a:off x="5138738" y="4229100"/>
            <a:ext cx="514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812</a:t>
            </a:r>
            <a:endParaRPr lang="en-GB">
              <a:latin typeface="Calibri" pitchFamily="34" charset="0"/>
            </a:endParaRPr>
          </a:p>
        </p:txBody>
      </p:sp>
      <p:sp>
        <p:nvSpPr>
          <p:cNvPr id="53302" name="Rectangle 54"/>
          <p:cNvSpPr>
            <a:spLocks noChangeArrowheads="1"/>
          </p:cNvSpPr>
          <p:nvPr/>
        </p:nvSpPr>
        <p:spPr bwMode="auto">
          <a:xfrm>
            <a:off x="5051425" y="4229100"/>
            <a:ext cx="85725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GB">
              <a:latin typeface="Calibri" pitchFamily="34" charset="0"/>
            </a:endParaRPr>
          </a:p>
        </p:txBody>
      </p:sp>
      <p:sp>
        <p:nvSpPr>
          <p:cNvPr id="53303" name="Rectangle 55"/>
          <p:cNvSpPr>
            <a:spLocks noChangeArrowheads="1"/>
          </p:cNvSpPr>
          <p:nvPr/>
        </p:nvSpPr>
        <p:spPr bwMode="auto">
          <a:xfrm>
            <a:off x="4878388" y="4229100"/>
            <a:ext cx="1714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9</a:t>
            </a:r>
            <a:endParaRPr lang="en-GB">
              <a:latin typeface="Calibri" pitchFamily="34" charset="0"/>
            </a:endParaRPr>
          </a:p>
        </p:txBody>
      </p:sp>
      <p:sp>
        <p:nvSpPr>
          <p:cNvPr id="53304" name="Rectangle 56"/>
          <p:cNvSpPr>
            <a:spLocks noChangeArrowheads="1"/>
          </p:cNvSpPr>
          <p:nvPr/>
        </p:nvSpPr>
        <p:spPr bwMode="auto">
          <a:xfrm>
            <a:off x="5010150" y="3711575"/>
            <a:ext cx="5143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457</a:t>
            </a:r>
            <a:endParaRPr lang="en-GB">
              <a:latin typeface="Calibri" pitchFamily="34" charset="0"/>
            </a:endParaRPr>
          </a:p>
        </p:txBody>
      </p:sp>
      <p:sp>
        <p:nvSpPr>
          <p:cNvPr id="53305" name="Rectangle 57"/>
          <p:cNvSpPr>
            <a:spLocks noChangeArrowheads="1"/>
          </p:cNvSpPr>
          <p:nvPr/>
        </p:nvSpPr>
        <p:spPr bwMode="auto">
          <a:xfrm>
            <a:off x="4924425" y="3711575"/>
            <a:ext cx="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3306" name="Rectangle 58"/>
          <p:cNvSpPr>
            <a:spLocks noChangeArrowheads="1"/>
          </p:cNvSpPr>
          <p:nvPr/>
        </p:nvSpPr>
        <p:spPr bwMode="auto">
          <a:xfrm>
            <a:off x="4751388" y="3711575"/>
            <a:ext cx="1714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3307" name="Rectangle 59"/>
          <p:cNvSpPr>
            <a:spLocks noChangeArrowheads="1"/>
          </p:cNvSpPr>
          <p:nvPr/>
        </p:nvSpPr>
        <p:spPr bwMode="auto">
          <a:xfrm>
            <a:off x="5676900" y="4579938"/>
            <a:ext cx="13176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3308" name="Rectangle 60"/>
          <p:cNvSpPr>
            <a:spLocks noChangeArrowheads="1"/>
          </p:cNvSpPr>
          <p:nvPr/>
        </p:nvSpPr>
        <p:spPr bwMode="auto">
          <a:xfrm>
            <a:off x="5676900" y="4248150"/>
            <a:ext cx="1317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3309" name="Rectangle 61"/>
          <p:cNvSpPr>
            <a:spLocks noChangeArrowheads="1"/>
          </p:cNvSpPr>
          <p:nvPr/>
        </p:nvSpPr>
        <p:spPr bwMode="auto">
          <a:xfrm>
            <a:off x="5676900" y="3917950"/>
            <a:ext cx="1317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3310" name="Rectangle 62"/>
          <p:cNvSpPr>
            <a:spLocks noChangeArrowheads="1"/>
          </p:cNvSpPr>
          <p:nvPr/>
        </p:nvSpPr>
        <p:spPr bwMode="auto">
          <a:xfrm>
            <a:off x="5676900" y="4800600"/>
            <a:ext cx="1317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3311" name="Rectangle 63"/>
          <p:cNvSpPr>
            <a:spLocks noChangeArrowheads="1"/>
          </p:cNvSpPr>
          <p:nvPr/>
        </p:nvSpPr>
        <p:spPr bwMode="auto">
          <a:xfrm>
            <a:off x="5676900" y="3695700"/>
            <a:ext cx="131763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3312" name="Rectangle 64"/>
          <p:cNvSpPr>
            <a:spLocks noChangeArrowheads="1"/>
          </p:cNvSpPr>
          <p:nvPr/>
        </p:nvSpPr>
        <p:spPr bwMode="auto">
          <a:xfrm>
            <a:off x="4468813" y="4579938"/>
            <a:ext cx="131762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3313" name="Rectangle 65"/>
          <p:cNvSpPr>
            <a:spLocks noChangeArrowheads="1"/>
          </p:cNvSpPr>
          <p:nvPr/>
        </p:nvSpPr>
        <p:spPr bwMode="auto">
          <a:xfrm>
            <a:off x="4468813" y="4248150"/>
            <a:ext cx="1317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3314" name="Rectangle 66"/>
          <p:cNvSpPr>
            <a:spLocks noChangeArrowheads="1"/>
          </p:cNvSpPr>
          <p:nvPr/>
        </p:nvSpPr>
        <p:spPr bwMode="auto">
          <a:xfrm>
            <a:off x="4468813" y="3917950"/>
            <a:ext cx="1317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3315" name="Rectangle 67"/>
          <p:cNvSpPr>
            <a:spLocks noChangeArrowheads="1"/>
          </p:cNvSpPr>
          <p:nvPr/>
        </p:nvSpPr>
        <p:spPr bwMode="auto">
          <a:xfrm>
            <a:off x="4468813" y="4800600"/>
            <a:ext cx="1317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4468813" y="3695700"/>
            <a:ext cx="131762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4641850" y="4189413"/>
            <a:ext cx="188913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Symbol" pitchFamily="18" charset="2"/>
              </a:rPr>
              <a:t>-</a:t>
            </a:r>
            <a:endParaRPr lang="en-GB">
              <a:latin typeface="Calibri" pitchFamily="34" charset="0"/>
            </a:endParaRPr>
          </a:p>
        </p:txBody>
      </p:sp>
      <p:sp>
        <p:nvSpPr>
          <p:cNvPr id="53318" name="Text Box 70"/>
          <p:cNvSpPr txBox="1">
            <a:spLocks noChangeArrowheads="1"/>
          </p:cNvSpPr>
          <p:nvPr/>
        </p:nvSpPr>
        <p:spPr bwMode="auto">
          <a:xfrm>
            <a:off x="1403350" y="5661025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2x5</a:t>
            </a:r>
          </a:p>
        </p:txBody>
      </p:sp>
      <p:sp>
        <p:nvSpPr>
          <p:cNvPr id="53319" name="Text Box 71"/>
          <p:cNvSpPr txBox="1">
            <a:spLocks noChangeArrowheads="1"/>
          </p:cNvSpPr>
          <p:nvPr/>
        </p:nvSpPr>
        <p:spPr bwMode="auto">
          <a:xfrm>
            <a:off x="2987675" y="5300663"/>
            <a:ext cx="1800225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2x1</a:t>
            </a:r>
          </a:p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  <a:latin typeface="Calibri" pitchFamily="34" charset="0"/>
              </a:rPr>
              <a:t>Column vector</a:t>
            </a:r>
          </a:p>
        </p:txBody>
      </p:sp>
      <p:sp>
        <p:nvSpPr>
          <p:cNvPr id="53320" name="Text Box 72"/>
          <p:cNvSpPr txBox="1">
            <a:spLocks noChangeArrowheads="1"/>
          </p:cNvSpPr>
          <p:nvPr/>
        </p:nvSpPr>
        <p:spPr bwMode="auto">
          <a:xfrm>
            <a:off x="4859338" y="5373688"/>
            <a:ext cx="1800225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3x1</a:t>
            </a:r>
          </a:p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  <a:latin typeface="Calibri" pitchFamily="34" charset="0"/>
              </a:rPr>
              <a:t>Column vector</a:t>
            </a:r>
          </a:p>
        </p:txBody>
      </p:sp>
      <p:sp>
        <p:nvSpPr>
          <p:cNvPr id="53321" name="Text Box 73"/>
          <p:cNvSpPr txBox="1">
            <a:spLocks noChangeArrowheads="1"/>
          </p:cNvSpPr>
          <p:nvPr/>
        </p:nvSpPr>
        <p:spPr bwMode="auto">
          <a:xfrm>
            <a:off x="6732588" y="4868863"/>
            <a:ext cx="1800225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solidFill>
                  <a:schemeClr val="accent2"/>
                </a:solidFill>
                <a:latin typeface="Calibri" pitchFamily="34" charset="0"/>
              </a:rPr>
              <a:t>1x3</a:t>
            </a:r>
          </a:p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  <a:latin typeface="Calibri" pitchFamily="34" charset="0"/>
              </a:rPr>
              <a:t>Row vector</a:t>
            </a:r>
          </a:p>
        </p:txBody>
      </p:sp>
      <p:sp>
        <p:nvSpPr>
          <p:cNvPr id="53322" name="Text Box 74"/>
          <p:cNvSpPr txBox="1">
            <a:spLocks noChangeArrowheads="1"/>
          </p:cNvSpPr>
          <p:nvPr/>
        </p:nvSpPr>
        <p:spPr bwMode="auto">
          <a:xfrm>
            <a:off x="6227763" y="6308725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Distance and Displacement</a:t>
            </a:r>
          </a:p>
        </p:txBody>
      </p:sp>
      <p:pic>
        <p:nvPicPr>
          <p:cNvPr id="36869" name="Content Placeholder 3" descr="SNOWMAN4.WM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982663"/>
            <a:ext cx="2987675" cy="2028825"/>
          </a:xfrm>
        </p:spPr>
      </p:pic>
      <p:sp>
        <p:nvSpPr>
          <p:cNvPr id="36867" name="Footer Placeholder 38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02FA369-2B3A-4904-876B-92CCC3383555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36870" name="AutoShape 3"/>
          <p:cNvSpPr>
            <a:spLocks noChangeAspect="1" noChangeArrowheads="1" noTextEdit="1"/>
          </p:cNvSpPr>
          <p:nvPr/>
        </p:nvSpPr>
        <p:spPr bwMode="auto">
          <a:xfrm>
            <a:off x="5537200" y="4206875"/>
            <a:ext cx="2214563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36871" name="Group 49"/>
          <p:cNvGrpSpPr>
            <a:grpSpLocks/>
          </p:cNvGrpSpPr>
          <p:nvPr/>
        </p:nvGrpSpPr>
        <p:grpSpPr bwMode="auto">
          <a:xfrm>
            <a:off x="5537200" y="4216400"/>
            <a:ext cx="1819275" cy="1709738"/>
            <a:chOff x="6026728" y="3833379"/>
            <a:chExt cx="1818483" cy="1710533"/>
          </a:xfrm>
        </p:grpSpPr>
        <p:sp>
          <p:nvSpPr>
            <p:cNvPr id="36891" name="Freeform 23"/>
            <p:cNvSpPr>
              <a:spLocks/>
            </p:cNvSpPr>
            <p:nvPr/>
          </p:nvSpPr>
          <p:spPr bwMode="auto">
            <a:xfrm>
              <a:off x="7762661" y="4789849"/>
              <a:ext cx="82550" cy="84138"/>
            </a:xfrm>
            <a:custGeom>
              <a:avLst/>
              <a:gdLst>
                <a:gd name="T0" fmla="*/ 2147483647 w 209"/>
                <a:gd name="T1" fmla="*/ 2147483647 h 211"/>
                <a:gd name="T2" fmla="*/ 2147483647 w 209"/>
                <a:gd name="T3" fmla="*/ 2147483647 h 211"/>
                <a:gd name="T4" fmla="*/ 2147483647 w 209"/>
                <a:gd name="T5" fmla="*/ 2147483647 h 211"/>
                <a:gd name="T6" fmla="*/ 2147483647 w 209"/>
                <a:gd name="T7" fmla="*/ 2147483647 h 211"/>
                <a:gd name="T8" fmla="*/ 2147483647 w 209"/>
                <a:gd name="T9" fmla="*/ 2147483647 h 211"/>
                <a:gd name="T10" fmla="*/ 2147483647 w 209"/>
                <a:gd name="T11" fmla="*/ 2147483647 h 211"/>
                <a:gd name="T12" fmla="*/ 2147483647 w 209"/>
                <a:gd name="T13" fmla="*/ 2147483647 h 211"/>
                <a:gd name="T14" fmla="*/ 2147483647 w 209"/>
                <a:gd name="T15" fmla="*/ 2147483647 h 211"/>
                <a:gd name="T16" fmla="*/ 2147483647 w 209"/>
                <a:gd name="T17" fmla="*/ 2147483647 h 211"/>
                <a:gd name="T18" fmla="*/ 2147483647 w 209"/>
                <a:gd name="T19" fmla="*/ 2147483647 h 211"/>
                <a:gd name="T20" fmla="*/ 0 w 209"/>
                <a:gd name="T21" fmla="*/ 2147483647 h 211"/>
                <a:gd name="T22" fmla="*/ 0 w 209"/>
                <a:gd name="T23" fmla="*/ 2147483647 h 211"/>
                <a:gd name="T24" fmla="*/ 2147483647 w 209"/>
                <a:gd name="T25" fmla="*/ 2147483647 h 211"/>
                <a:gd name="T26" fmla="*/ 2147483647 w 209"/>
                <a:gd name="T27" fmla="*/ 2147483647 h 211"/>
                <a:gd name="T28" fmla="*/ 2147483647 w 209"/>
                <a:gd name="T29" fmla="*/ 2147483647 h 211"/>
                <a:gd name="T30" fmla="*/ 2147483647 w 209"/>
                <a:gd name="T31" fmla="*/ 2147483647 h 211"/>
                <a:gd name="T32" fmla="*/ 2147483647 w 209"/>
                <a:gd name="T33" fmla="*/ 2147483647 h 211"/>
                <a:gd name="T34" fmla="*/ 2147483647 w 209"/>
                <a:gd name="T35" fmla="*/ 2147483647 h 211"/>
                <a:gd name="T36" fmla="*/ 2147483647 w 209"/>
                <a:gd name="T37" fmla="*/ 2147483647 h 211"/>
                <a:gd name="T38" fmla="*/ 2147483647 w 209"/>
                <a:gd name="T39" fmla="*/ 0 h 211"/>
                <a:gd name="T40" fmla="*/ 2147483647 w 209"/>
                <a:gd name="T41" fmla="*/ 0 h 211"/>
                <a:gd name="T42" fmla="*/ 2147483647 w 209"/>
                <a:gd name="T43" fmla="*/ 2147483647 h 211"/>
                <a:gd name="T44" fmla="*/ 2147483647 w 209"/>
                <a:gd name="T45" fmla="*/ 2147483647 h 211"/>
                <a:gd name="T46" fmla="*/ 2147483647 w 209"/>
                <a:gd name="T47" fmla="*/ 2147483647 h 211"/>
                <a:gd name="T48" fmla="*/ 2147483647 w 209"/>
                <a:gd name="T49" fmla="*/ 2147483647 h 211"/>
                <a:gd name="T50" fmla="*/ 2147483647 w 209"/>
                <a:gd name="T51" fmla="*/ 2147483647 h 211"/>
                <a:gd name="T52" fmla="*/ 2147483647 w 209"/>
                <a:gd name="T53" fmla="*/ 2147483647 h 211"/>
                <a:gd name="T54" fmla="*/ 2147483647 w 209"/>
                <a:gd name="T55" fmla="*/ 2147483647 h 211"/>
                <a:gd name="T56" fmla="*/ 2147483647 w 209"/>
                <a:gd name="T57" fmla="*/ 2147483647 h 211"/>
                <a:gd name="T58" fmla="*/ 2147483647 w 209"/>
                <a:gd name="T59" fmla="*/ 2147483647 h 211"/>
                <a:gd name="T60" fmla="*/ 2147483647 w 209"/>
                <a:gd name="T61" fmla="*/ 2147483647 h 211"/>
                <a:gd name="T62" fmla="*/ 2147483647 w 209"/>
                <a:gd name="T63" fmla="*/ 2147483647 h 211"/>
                <a:gd name="T64" fmla="*/ 2147483647 w 209"/>
                <a:gd name="T65" fmla="*/ 2147483647 h 211"/>
                <a:gd name="T66" fmla="*/ 2147483647 w 209"/>
                <a:gd name="T67" fmla="*/ 2147483647 h 211"/>
                <a:gd name="T68" fmla="*/ 2147483647 w 209"/>
                <a:gd name="T69" fmla="*/ 2147483647 h 211"/>
                <a:gd name="T70" fmla="*/ 2147483647 w 209"/>
                <a:gd name="T71" fmla="*/ 2147483647 h 211"/>
                <a:gd name="T72" fmla="*/ 2147483647 w 209"/>
                <a:gd name="T73" fmla="*/ 2147483647 h 2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09"/>
                <a:gd name="T112" fmla="*/ 0 h 211"/>
                <a:gd name="T113" fmla="*/ 209 w 209"/>
                <a:gd name="T114" fmla="*/ 211 h 2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09" h="211">
                  <a:moveTo>
                    <a:pt x="141" y="206"/>
                  </a:moveTo>
                  <a:lnTo>
                    <a:pt x="118" y="211"/>
                  </a:lnTo>
                  <a:lnTo>
                    <a:pt x="101" y="211"/>
                  </a:lnTo>
                  <a:lnTo>
                    <a:pt x="84" y="211"/>
                  </a:lnTo>
                  <a:lnTo>
                    <a:pt x="67" y="206"/>
                  </a:lnTo>
                  <a:lnTo>
                    <a:pt x="44" y="194"/>
                  </a:lnTo>
                  <a:lnTo>
                    <a:pt x="32" y="183"/>
                  </a:lnTo>
                  <a:lnTo>
                    <a:pt x="21" y="171"/>
                  </a:lnTo>
                  <a:lnTo>
                    <a:pt x="12" y="154"/>
                  </a:lnTo>
                  <a:lnTo>
                    <a:pt x="6" y="137"/>
                  </a:lnTo>
                  <a:lnTo>
                    <a:pt x="0" y="120"/>
                  </a:lnTo>
                  <a:lnTo>
                    <a:pt x="0" y="97"/>
                  </a:lnTo>
                  <a:lnTo>
                    <a:pt x="6" y="80"/>
                  </a:lnTo>
                  <a:lnTo>
                    <a:pt x="12" y="63"/>
                  </a:lnTo>
                  <a:lnTo>
                    <a:pt x="21" y="46"/>
                  </a:lnTo>
                  <a:lnTo>
                    <a:pt x="32" y="29"/>
                  </a:lnTo>
                  <a:lnTo>
                    <a:pt x="51" y="17"/>
                  </a:lnTo>
                  <a:lnTo>
                    <a:pt x="61" y="12"/>
                  </a:lnTo>
                  <a:lnTo>
                    <a:pt x="84" y="6"/>
                  </a:lnTo>
                  <a:lnTo>
                    <a:pt x="101" y="0"/>
                  </a:lnTo>
                  <a:lnTo>
                    <a:pt x="118" y="0"/>
                  </a:lnTo>
                  <a:lnTo>
                    <a:pt x="141" y="6"/>
                  </a:lnTo>
                  <a:lnTo>
                    <a:pt x="158" y="17"/>
                  </a:lnTo>
                  <a:lnTo>
                    <a:pt x="169" y="23"/>
                  </a:lnTo>
                  <a:lnTo>
                    <a:pt x="186" y="40"/>
                  </a:lnTo>
                  <a:lnTo>
                    <a:pt x="198" y="57"/>
                  </a:lnTo>
                  <a:lnTo>
                    <a:pt x="204" y="69"/>
                  </a:lnTo>
                  <a:lnTo>
                    <a:pt x="209" y="91"/>
                  </a:lnTo>
                  <a:lnTo>
                    <a:pt x="209" y="109"/>
                  </a:lnTo>
                  <a:lnTo>
                    <a:pt x="209" y="126"/>
                  </a:lnTo>
                  <a:lnTo>
                    <a:pt x="204" y="149"/>
                  </a:lnTo>
                  <a:lnTo>
                    <a:pt x="192" y="166"/>
                  </a:lnTo>
                  <a:lnTo>
                    <a:pt x="181" y="177"/>
                  </a:lnTo>
                  <a:lnTo>
                    <a:pt x="169" y="194"/>
                  </a:lnTo>
                  <a:lnTo>
                    <a:pt x="152" y="200"/>
                  </a:lnTo>
                  <a:lnTo>
                    <a:pt x="141" y="2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2" name="Freeform 24"/>
            <p:cNvSpPr>
              <a:spLocks/>
            </p:cNvSpPr>
            <p:nvPr/>
          </p:nvSpPr>
          <p:spPr bwMode="auto">
            <a:xfrm>
              <a:off x="7694399" y="4720792"/>
              <a:ext cx="68263" cy="80169"/>
            </a:xfrm>
            <a:custGeom>
              <a:avLst/>
              <a:gdLst>
                <a:gd name="T0" fmla="*/ 2147483647 w 171"/>
                <a:gd name="T1" fmla="*/ 2147483647 h 204"/>
                <a:gd name="T2" fmla="*/ 2147483647 w 171"/>
                <a:gd name="T3" fmla="*/ 2147483647 h 204"/>
                <a:gd name="T4" fmla="*/ 2147483647 w 171"/>
                <a:gd name="T5" fmla="*/ 2147483647 h 204"/>
                <a:gd name="T6" fmla="*/ 2147483647 w 171"/>
                <a:gd name="T7" fmla="*/ 2147483647 h 204"/>
                <a:gd name="T8" fmla="*/ 2147483647 w 171"/>
                <a:gd name="T9" fmla="*/ 2147483647 h 204"/>
                <a:gd name="T10" fmla="*/ 0 w 171"/>
                <a:gd name="T11" fmla="*/ 2147483647 h 204"/>
                <a:gd name="T12" fmla="*/ 0 w 171"/>
                <a:gd name="T13" fmla="*/ 2147483647 h 204"/>
                <a:gd name="T14" fmla="*/ 0 w 171"/>
                <a:gd name="T15" fmla="*/ 2147483647 h 204"/>
                <a:gd name="T16" fmla="*/ 2147483647 w 171"/>
                <a:gd name="T17" fmla="*/ 2147483647 h 204"/>
                <a:gd name="T18" fmla="*/ 2147483647 w 171"/>
                <a:gd name="T19" fmla="*/ 2147483647 h 204"/>
                <a:gd name="T20" fmla="*/ 2147483647 w 171"/>
                <a:gd name="T21" fmla="*/ 2147483647 h 204"/>
                <a:gd name="T22" fmla="*/ 2147483647 w 171"/>
                <a:gd name="T23" fmla="*/ 2147483647 h 204"/>
                <a:gd name="T24" fmla="*/ 2147483647 w 171"/>
                <a:gd name="T25" fmla="*/ 2147483647 h 204"/>
                <a:gd name="T26" fmla="*/ 2147483647 w 171"/>
                <a:gd name="T27" fmla="*/ 2147483647 h 204"/>
                <a:gd name="T28" fmla="*/ 2147483647 w 171"/>
                <a:gd name="T29" fmla="*/ 2147483647 h 204"/>
                <a:gd name="T30" fmla="*/ 2147483647 w 171"/>
                <a:gd name="T31" fmla="*/ 0 h 204"/>
                <a:gd name="T32" fmla="*/ 2147483647 w 171"/>
                <a:gd name="T33" fmla="*/ 0 h 204"/>
                <a:gd name="T34" fmla="*/ 2147483647 w 171"/>
                <a:gd name="T35" fmla="*/ 2147483647 h 204"/>
                <a:gd name="T36" fmla="*/ 2147483647 w 171"/>
                <a:gd name="T37" fmla="*/ 2147483647 h 204"/>
                <a:gd name="T38" fmla="*/ 2147483647 w 171"/>
                <a:gd name="T39" fmla="*/ 2147483647 h 204"/>
                <a:gd name="T40" fmla="*/ 2147483647 w 171"/>
                <a:gd name="T41" fmla="*/ 2147483647 h 204"/>
                <a:gd name="T42" fmla="*/ 2147483647 w 171"/>
                <a:gd name="T43" fmla="*/ 2147483647 h 204"/>
                <a:gd name="T44" fmla="*/ 2147483647 w 171"/>
                <a:gd name="T45" fmla="*/ 2147483647 h 204"/>
                <a:gd name="T46" fmla="*/ 2147483647 w 171"/>
                <a:gd name="T47" fmla="*/ 2147483647 h 204"/>
                <a:gd name="T48" fmla="*/ 2147483647 w 171"/>
                <a:gd name="T49" fmla="*/ 2147483647 h 204"/>
                <a:gd name="T50" fmla="*/ 2147483647 w 171"/>
                <a:gd name="T51" fmla="*/ 2147483647 h 204"/>
                <a:gd name="T52" fmla="*/ 2147483647 w 171"/>
                <a:gd name="T53" fmla="*/ 2147483647 h 204"/>
                <a:gd name="T54" fmla="*/ 2147483647 w 171"/>
                <a:gd name="T55" fmla="*/ 2147483647 h 204"/>
                <a:gd name="T56" fmla="*/ 2147483647 w 171"/>
                <a:gd name="T57" fmla="*/ 2147483647 h 204"/>
                <a:gd name="T58" fmla="*/ 2147483647 w 171"/>
                <a:gd name="T59" fmla="*/ 2147483647 h 204"/>
                <a:gd name="T60" fmla="*/ 2147483647 w 171"/>
                <a:gd name="T61" fmla="*/ 2147483647 h 204"/>
                <a:gd name="T62" fmla="*/ 2147483647 w 171"/>
                <a:gd name="T63" fmla="*/ 2147483647 h 204"/>
                <a:gd name="T64" fmla="*/ 2147483647 w 171"/>
                <a:gd name="T65" fmla="*/ 2147483647 h 204"/>
                <a:gd name="T66" fmla="*/ 2147483647 w 171"/>
                <a:gd name="T67" fmla="*/ 2147483647 h 204"/>
                <a:gd name="T68" fmla="*/ 2147483647 w 171"/>
                <a:gd name="T69" fmla="*/ 2147483647 h 204"/>
                <a:gd name="T70" fmla="*/ 2147483647 w 171"/>
                <a:gd name="T71" fmla="*/ 2147483647 h 204"/>
                <a:gd name="T72" fmla="*/ 2147483647 w 171"/>
                <a:gd name="T73" fmla="*/ 2147483647 h 2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71"/>
                <a:gd name="T112" fmla="*/ 0 h 204"/>
                <a:gd name="T113" fmla="*/ 171 w 171"/>
                <a:gd name="T114" fmla="*/ 204 h 2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71" h="204">
                  <a:moveTo>
                    <a:pt x="46" y="198"/>
                  </a:moveTo>
                  <a:lnTo>
                    <a:pt x="34" y="192"/>
                  </a:lnTo>
                  <a:lnTo>
                    <a:pt x="23" y="181"/>
                  </a:lnTo>
                  <a:lnTo>
                    <a:pt x="12" y="169"/>
                  </a:lnTo>
                  <a:lnTo>
                    <a:pt x="6" y="152"/>
                  </a:lnTo>
                  <a:lnTo>
                    <a:pt x="0" y="141"/>
                  </a:lnTo>
                  <a:lnTo>
                    <a:pt x="0" y="124"/>
                  </a:lnTo>
                  <a:lnTo>
                    <a:pt x="0" y="101"/>
                  </a:lnTo>
                  <a:lnTo>
                    <a:pt x="6" y="84"/>
                  </a:lnTo>
                  <a:lnTo>
                    <a:pt x="12" y="67"/>
                  </a:lnTo>
                  <a:lnTo>
                    <a:pt x="23" y="52"/>
                  </a:lnTo>
                  <a:lnTo>
                    <a:pt x="34" y="34"/>
                  </a:lnTo>
                  <a:lnTo>
                    <a:pt x="46" y="21"/>
                  </a:lnTo>
                  <a:lnTo>
                    <a:pt x="63" y="12"/>
                  </a:lnTo>
                  <a:lnTo>
                    <a:pt x="74" y="6"/>
                  </a:lnTo>
                  <a:lnTo>
                    <a:pt x="91" y="0"/>
                  </a:lnTo>
                  <a:lnTo>
                    <a:pt x="108" y="0"/>
                  </a:lnTo>
                  <a:lnTo>
                    <a:pt x="120" y="6"/>
                  </a:lnTo>
                  <a:lnTo>
                    <a:pt x="131" y="6"/>
                  </a:lnTo>
                  <a:lnTo>
                    <a:pt x="143" y="17"/>
                  </a:lnTo>
                  <a:lnTo>
                    <a:pt x="154" y="27"/>
                  </a:lnTo>
                  <a:lnTo>
                    <a:pt x="160" y="44"/>
                  </a:lnTo>
                  <a:lnTo>
                    <a:pt x="165" y="57"/>
                  </a:lnTo>
                  <a:lnTo>
                    <a:pt x="171" y="72"/>
                  </a:lnTo>
                  <a:lnTo>
                    <a:pt x="171" y="95"/>
                  </a:lnTo>
                  <a:lnTo>
                    <a:pt x="165" y="112"/>
                  </a:lnTo>
                  <a:lnTo>
                    <a:pt x="160" y="130"/>
                  </a:lnTo>
                  <a:lnTo>
                    <a:pt x="154" y="147"/>
                  </a:lnTo>
                  <a:lnTo>
                    <a:pt x="143" y="164"/>
                  </a:lnTo>
                  <a:lnTo>
                    <a:pt x="131" y="175"/>
                  </a:lnTo>
                  <a:lnTo>
                    <a:pt x="120" y="187"/>
                  </a:lnTo>
                  <a:lnTo>
                    <a:pt x="103" y="198"/>
                  </a:lnTo>
                  <a:lnTo>
                    <a:pt x="86" y="204"/>
                  </a:lnTo>
                  <a:lnTo>
                    <a:pt x="69" y="204"/>
                  </a:lnTo>
                  <a:lnTo>
                    <a:pt x="57" y="204"/>
                  </a:lnTo>
                  <a:lnTo>
                    <a:pt x="46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3" name="Freeform 25"/>
            <p:cNvSpPr>
              <a:spLocks/>
            </p:cNvSpPr>
            <p:nvPr/>
          </p:nvSpPr>
          <p:spPr bwMode="auto">
            <a:xfrm>
              <a:off x="7748374" y="4900974"/>
              <a:ext cx="80963" cy="69056"/>
            </a:xfrm>
            <a:custGeom>
              <a:avLst/>
              <a:gdLst>
                <a:gd name="T0" fmla="*/ 2147483647 w 203"/>
                <a:gd name="T1" fmla="*/ 2147483647 h 175"/>
                <a:gd name="T2" fmla="*/ 2147483647 w 203"/>
                <a:gd name="T3" fmla="*/ 2147483647 h 175"/>
                <a:gd name="T4" fmla="*/ 0 w 203"/>
                <a:gd name="T5" fmla="*/ 2147483647 h 175"/>
                <a:gd name="T6" fmla="*/ 0 w 203"/>
                <a:gd name="T7" fmla="*/ 2147483647 h 175"/>
                <a:gd name="T8" fmla="*/ 2147483647 w 203"/>
                <a:gd name="T9" fmla="*/ 2147483647 h 175"/>
                <a:gd name="T10" fmla="*/ 2147483647 w 203"/>
                <a:gd name="T11" fmla="*/ 2147483647 h 175"/>
                <a:gd name="T12" fmla="*/ 2147483647 w 203"/>
                <a:gd name="T13" fmla="*/ 2147483647 h 175"/>
                <a:gd name="T14" fmla="*/ 2147483647 w 203"/>
                <a:gd name="T15" fmla="*/ 2147483647 h 175"/>
                <a:gd name="T16" fmla="*/ 2147483647 w 203"/>
                <a:gd name="T17" fmla="*/ 2147483647 h 175"/>
                <a:gd name="T18" fmla="*/ 2147483647 w 203"/>
                <a:gd name="T19" fmla="*/ 2147483647 h 175"/>
                <a:gd name="T20" fmla="*/ 2147483647 w 203"/>
                <a:gd name="T21" fmla="*/ 2147483647 h 175"/>
                <a:gd name="T22" fmla="*/ 2147483647 w 203"/>
                <a:gd name="T23" fmla="*/ 2147483647 h 175"/>
                <a:gd name="T24" fmla="*/ 2147483647 w 203"/>
                <a:gd name="T25" fmla="*/ 2147483647 h 175"/>
                <a:gd name="T26" fmla="*/ 2147483647 w 203"/>
                <a:gd name="T27" fmla="*/ 2147483647 h 175"/>
                <a:gd name="T28" fmla="*/ 2147483647 w 203"/>
                <a:gd name="T29" fmla="*/ 2147483647 h 175"/>
                <a:gd name="T30" fmla="*/ 2147483647 w 203"/>
                <a:gd name="T31" fmla="*/ 2147483647 h 175"/>
                <a:gd name="T32" fmla="*/ 2147483647 w 203"/>
                <a:gd name="T33" fmla="*/ 2147483647 h 175"/>
                <a:gd name="T34" fmla="*/ 2147483647 w 203"/>
                <a:gd name="T35" fmla="*/ 2147483647 h 175"/>
                <a:gd name="T36" fmla="*/ 2147483647 w 203"/>
                <a:gd name="T37" fmla="*/ 2147483647 h 175"/>
                <a:gd name="T38" fmla="*/ 2147483647 w 203"/>
                <a:gd name="T39" fmla="*/ 2147483647 h 175"/>
                <a:gd name="T40" fmla="*/ 2147483647 w 203"/>
                <a:gd name="T41" fmla="*/ 2147483647 h 175"/>
                <a:gd name="T42" fmla="*/ 2147483647 w 203"/>
                <a:gd name="T43" fmla="*/ 2147483647 h 175"/>
                <a:gd name="T44" fmla="*/ 2147483647 w 203"/>
                <a:gd name="T45" fmla="*/ 2147483647 h 175"/>
                <a:gd name="T46" fmla="*/ 2147483647 w 203"/>
                <a:gd name="T47" fmla="*/ 2147483647 h 175"/>
                <a:gd name="T48" fmla="*/ 2147483647 w 203"/>
                <a:gd name="T49" fmla="*/ 2147483647 h 175"/>
                <a:gd name="T50" fmla="*/ 2147483647 w 203"/>
                <a:gd name="T51" fmla="*/ 2147483647 h 175"/>
                <a:gd name="T52" fmla="*/ 2147483647 w 203"/>
                <a:gd name="T53" fmla="*/ 2147483647 h 175"/>
                <a:gd name="T54" fmla="*/ 2147483647 w 203"/>
                <a:gd name="T55" fmla="*/ 2147483647 h 175"/>
                <a:gd name="T56" fmla="*/ 2147483647 w 203"/>
                <a:gd name="T57" fmla="*/ 2147483647 h 175"/>
                <a:gd name="T58" fmla="*/ 2147483647 w 203"/>
                <a:gd name="T59" fmla="*/ 0 h 175"/>
                <a:gd name="T60" fmla="*/ 2147483647 w 203"/>
                <a:gd name="T61" fmla="*/ 0 h 175"/>
                <a:gd name="T62" fmla="*/ 2147483647 w 203"/>
                <a:gd name="T63" fmla="*/ 2147483647 h 175"/>
                <a:gd name="T64" fmla="*/ 2147483647 w 203"/>
                <a:gd name="T65" fmla="*/ 2147483647 h 175"/>
                <a:gd name="T66" fmla="*/ 2147483647 w 203"/>
                <a:gd name="T67" fmla="*/ 2147483647 h 175"/>
                <a:gd name="T68" fmla="*/ 2147483647 w 203"/>
                <a:gd name="T69" fmla="*/ 2147483647 h 175"/>
                <a:gd name="T70" fmla="*/ 2147483647 w 203"/>
                <a:gd name="T71" fmla="*/ 2147483647 h 175"/>
                <a:gd name="T72" fmla="*/ 2147483647 w 203"/>
                <a:gd name="T73" fmla="*/ 2147483647 h 17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03"/>
                <a:gd name="T112" fmla="*/ 0 h 175"/>
                <a:gd name="T113" fmla="*/ 203 w 203"/>
                <a:gd name="T114" fmla="*/ 175 h 17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03" h="175">
                  <a:moveTo>
                    <a:pt x="11" y="34"/>
                  </a:moveTo>
                  <a:lnTo>
                    <a:pt x="6" y="45"/>
                  </a:lnTo>
                  <a:lnTo>
                    <a:pt x="0" y="62"/>
                  </a:lnTo>
                  <a:lnTo>
                    <a:pt x="0" y="80"/>
                  </a:lnTo>
                  <a:lnTo>
                    <a:pt x="6" y="97"/>
                  </a:lnTo>
                  <a:lnTo>
                    <a:pt x="11" y="114"/>
                  </a:lnTo>
                  <a:lnTo>
                    <a:pt x="23" y="123"/>
                  </a:lnTo>
                  <a:lnTo>
                    <a:pt x="34" y="135"/>
                  </a:lnTo>
                  <a:lnTo>
                    <a:pt x="49" y="152"/>
                  </a:lnTo>
                  <a:lnTo>
                    <a:pt x="66" y="158"/>
                  </a:lnTo>
                  <a:lnTo>
                    <a:pt x="78" y="169"/>
                  </a:lnTo>
                  <a:lnTo>
                    <a:pt x="101" y="175"/>
                  </a:lnTo>
                  <a:lnTo>
                    <a:pt x="118" y="175"/>
                  </a:lnTo>
                  <a:lnTo>
                    <a:pt x="135" y="175"/>
                  </a:lnTo>
                  <a:lnTo>
                    <a:pt x="152" y="169"/>
                  </a:lnTo>
                  <a:lnTo>
                    <a:pt x="163" y="163"/>
                  </a:lnTo>
                  <a:lnTo>
                    <a:pt x="180" y="158"/>
                  </a:lnTo>
                  <a:lnTo>
                    <a:pt x="186" y="146"/>
                  </a:lnTo>
                  <a:lnTo>
                    <a:pt x="198" y="135"/>
                  </a:lnTo>
                  <a:lnTo>
                    <a:pt x="198" y="120"/>
                  </a:lnTo>
                  <a:lnTo>
                    <a:pt x="203" y="102"/>
                  </a:lnTo>
                  <a:lnTo>
                    <a:pt x="198" y="89"/>
                  </a:lnTo>
                  <a:lnTo>
                    <a:pt x="192" y="74"/>
                  </a:lnTo>
                  <a:lnTo>
                    <a:pt x="180" y="57"/>
                  </a:lnTo>
                  <a:lnTo>
                    <a:pt x="169" y="45"/>
                  </a:lnTo>
                  <a:lnTo>
                    <a:pt x="158" y="28"/>
                  </a:lnTo>
                  <a:lnTo>
                    <a:pt x="141" y="23"/>
                  </a:lnTo>
                  <a:lnTo>
                    <a:pt x="123" y="11"/>
                  </a:lnTo>
                  <a:lnTo>
                    <a:pt x="106" y="5"/>
                  </a:lnTo>
                  <a:lnTo>
                    <a:pt x="89" y="0"/>
                  </a:lnTo>
                  <a:lnTo>
                    <a:pt x="72" y="0"/>
                  </a:lnTo>
                  <a:lnTo>
                    <a:pt x="55" y="5"/>
                  </a:lnTo>
                  <a:lnTo>
                    <a:pt x="40" y="11"/>
                  </a:lnTo>
                  <a:lnTo>
                    <a:pt x="28" y="17"/>
                  </a:lnTo>
                  <a:lnTo>
                    <a:pt x="17" y="28"/>
                  </a:lnTo>
                  <a:lnTo>
                    <a:pt x="11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4" name="Freeform 26"/>
            <p:cNvSpPr>
              <a:spLocks/>
            </p:cNvSpPr>
            <p:nvPr/>
          </p:nvSpPr>
          <p:spPr bwMode="auto">
            <a:xfrm>
              <a:off x="6721260" y="3888148"/>
              <a:ext cx="827088" cy="1081882"/>
            </a:xfrm>
            <a:custGeom>
              <a:avLst/>
              <a:gdLst>
                <a:gd name="T0" fmla="*/ 2147483647 w 2083"/>
                <a:gd name="T1" fmla="*/ 0 h 2727"/>
                <a:gd name="T2" fmla="*/ 2147483647 w 2083"/>
                <a:gd name="T3" fmla="*/ 2147483647 h 2727"/>
                <a:gd name="T4" fmla="*/ 2147483647 w 2083"/>
                <a:gd name="T5" fmla="*/ 2147483647 h 2727"/>
                <a:gd name="T6" fmla="*/ 0 w 2083"/>
                <a:gd name="T7" fmla="*/ 2147483647 h 2727"/>
                <a:gd name="T8" fmla="*/ 2147483647 w 2083"/>
                <a:gd name="T9" fmla="*/ 2147483647 h 2727"/>
                <a:gd name="T10" fmla="*/ 2147483647 w 2083"/>
                <a:gd name="T11" fmla="*/ 2147483647 h 2727"/>
                <a:gd name="T12" fmla="*/ 2147483647 w 2083"/>
                <a:gd name="T13" fmla="*/ 2147483647 h 2727"/>
                <a:gd name="T14" fmla="*/ 2147483647 w 2083"/>
                <a:gd name="T15" fmla="*/ 2147483647 h 2727"/>
                <a:gd name="T16" fmla="*/ 2147483647 w 2083"/>
                <a:gd name="T17" fmla="*/ 2147483647 h 2727"/>
                <a:gd name="T18" fmla="*/ 2147483647 w 2083"/>
                <a:gd name="T19" fmla="*/ 2147483647 h 2727"/>
                <a:gd name="T20" fmla="*/ 2147483647 w 2083"/>
                <a:gd name="T21" fmla="*/ 0 h 2727"/>
                <a:gd name="T22" fmla="*/ 2147483647 w 2083"/>
                <a:gd name="T23" fmla="*/ 0 h 27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83"/>
                <a:gd name="T37" fmla="*/ 0 h 2727"/>
                <a:gd name="T38" fmla="*/ 2083 w 2083"/>
                <a:gd name="T39" fmla="*/ 2727 h 272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83" h="2727">
                  <a:moveTo>
                    <a:pt x="1209" y="0"/>
                  </a:moveTo>
                  <a:lnTo>
                    <a:pt x="177" y="926"/>
                  </a:lnTo>
                  <a:lnTo>
                    <a:pt x="386" y="1500"/>
                  </a:lnTo>
                  <a:lnTo>
                    <a:pt x="0" y="1892"/>
                  </a:lnTo>
                  <a:lnTo>
                    <a:pt x="620" y="2654"/>
                  </a:lnTo>
                  <a:lnTo>
                    <a:pt x="892" y="2727"/>
                  </a:lnTo>
                  <a:lnTo>
                    <a:pt x="1363" y="1812"/>
                  </a:lnTo>
                  <a:lnTo>
                    <a:pt x="1760" y="1675"/>
                  </a:lnTo>
                  <a:lnTo>
                    <a:pt x="1629" y="1238"/>
                  </a:lnTo>
                  <a:lnTo>
                    <a:pt x="2083" y="43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D69B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5" name="Freeform 27"/>
            <p:cNvSpPr>
              <a:spLocks/>
            </p:cNvSpPr>
            <p:nvPr/>
          </p:nvSpPr>
          <p:spPr bwMode="auto">
            <a:xfrm>
              <a:off x="6444241" y="4826361"/>
              <a:ext cx="835820" cy="460375"/>
            </a:xfrm>
            <a:custGeom>
              <a:avLst/>
              <a:gdLst>
                <a:gd name="T0" fmla="*/ 2147483647 w 2106"/>
                <a:gd name="T1" fmla="*/ 0 h 1160"/>
                <a:gd name="T2" fmla="*/ 0 w 2106"/>
                <a:gd name="T3" fmla="*/ 2147483647 h 1160"/>
                <a:gd name="T4" fmla="*/ 2147483647 w 2106"/>
                <a:gd name="T5" fmla="*/ 2147483647 h 1160"/>
                <a:gd name="T6" fmla="*/ 2147483647 w 2106"/>
                <a:gd name="T7" fmla="*/ 2147483647 h 1160"/>
                <a:gd name="T8" fmla="*/ 2147483647 w 2106"/>
                <a:gd name="T9" fmla="*/ 0 h 1160"/>
                <a:gd name="T10" fmla="*/ 2147483647 w 2106"/>
                <a:gd name="T11" fmla="*/ 0 h 1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06"/>
                <a:gd name="T19" fmla="*/ 0 h 1160"/>
                <a:gd name="T20" fmla="*/ 2106 w 2106"/>
                <a:gd name="T21" fmla="*/ 1160 h 11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06" h="1160">
                  <a:moveTo>
                    <a:pt x="85" y="0"/>
                  </a:moveTo>
                  <a:lnTo>
                    <a:pt x="0" y="717"/>
                  </a:lnTo>
                  <a:lnTo>
                    <a:pt x="1883" y="1160"/>
                  </a:lnTo>
                  <a:lnTo>
                    <a:pt x="2106" y="529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66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6" name="Freeform 28"/>
            <p:cNvSpPr>
              <a:spLocks/>
            </p:cNvSpPr>
            <p:nvPr/>
          </p:nvSpPr>
          <p:spPr bwMode="auto">
            <a:xfrm>
              <a:off x="7064954" y="4188186"/>
              <a:ext cx="173038" cy="189706"/>
            </a:xfrm>
            <a:custGeom>
              <a:avLst/>
              <a:gdLst>
                <a:gd name="T0" fmla="*/ 2147483647 w 437"/>
                <a:gd name="T1" fmla="*/ 2147483647 h 477"/>
                <a:gd name="T2" fmla="*/ 0 w 437"/>
                <a:gd name="T3" fmla="*/ 2147483647 h 477"/>
                <a:gd name="T4" fmla="*/ 2147483647 w 437"/>
                <a:gd name="T5" fmla="*/ 2147483647 h 477"/>
                <a:gd name="T6" fmla="*/ 2147483647 w 437"/>
                <a:gd name="T7" fmla="*/ 2147483647 h 477"/>
                <a:gd name="T8" fmla="*/ 2147483647 w 437"/>
                <a:gd name="T9" fmla="*/ 2147483647 h 477"/>
                <a:gd name="T10" fmla="*/ 2147483647 w 437"/>
                <a:gd name="T11" fmla="*/ 2147483647 h 477"/>
                <a:gd name="T12" fmla="*/ 2147483647 w 437"/>
                <a:gd name="T13" fmla="*/ 0 h 477"/>
                <a:gd name="T14" fmla="*/ 2147483647 w 437"/>
                <a:gd name="T15" fmla="*/ 2147483647 h 477"/>
                <a:gd name="T16" fmla="*/ 2147483647 w 437"/>
                <a:gd name="T17" fmla="*/ 2147483647 h 477"/>
                <a:gd name="T18" fmla="*/ 2147483647 w 437"/>
                <a:gd name="T19" fmla="*/ 214748364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7"/>
                <a:gd name="T31" fmla="*/ 0 h 477"/>
                <a:gd name="T32" fmla="*/ 437 w 437"/>
                <a:gd name="T33" fmla="*/ 477 h 47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7" h="477">
                  <a:moveTo>
                    <a:pt x="61" y="76"/>
                  </a:moveTo>
                  <a:lnTo>
                    <a:pt x="0" y="290"/>
                  </a:lnTo>
                  <a:lnTo>
                    <a:pt x="114" y="456"/>
                  </a:lnTo>
                  <a:lnTo>
                    <a:pt x="293" y="477"/>
                  </a:lnTo>
                  <a:lnTo>
                    <a:pt x="433" y="359"/>
                  </a:lnTo>
                  <a:lnTo>
                    <a:pt x="437" y="136"/>
                  </a:lnTo>
                  <a:lnTo>
                    <a:pt x="276" y="0"/>
                  </a:lnTo>
                  <a:lnTo>
                    <a:pt x="110" y="19"/>
                  </a:lnTo>
                  <a:lnTo>
                    <a:pt x="61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7" name="Freeform 29"/>
            <p:cNvSpPr>
              <a:spLocks/>
            </p:cNvSpPr>
            <p:nvPr/>
          </p:nvSpPr>
          <p:spPr bwMode="auto">
            <a:xfrm>
              <a:off x="7045904" y="4257242"/>
              <a:ext cx="218281" cy="135731"/>
            </a:xfrm>
            <a:custGeom>
              <a:avLst/>
              <a:gdLst>
                <a:gd name="T0" fmla="*/ 0 w 551"/>
                <a:gd name="T1" fmla="*/ 2147483647 h 342"/>
                <a:gd name="T2" fmla="*/ 2147483647 w 551"/>
                <a:gd name="T3" fmla="*/ 2147483647 h 342"/>
                <a:gd name="T4" fmla="*/ 2147483647 w 551"/>
                <a:gd name="T5" fmla="*/ 2147483647 h 342"/>
                <a:gd name="T6" fmla="*/ 2147483647 w 551"/>
                <a:gd name="T7" fmla="*/ 2147483647 h 342"/>
                <a:gd name="T8" fmla="*/ 2147483647 w 551"/>
                <a:gd name="T9" fmla="*/ 2147483647 h 342"/>
                <a:gd name="T10" fmla="*/ 2147483647 w 551"/>
                <a:gd name="T11" fmla="*/ 2147483647 h 342"/>
                <a:gd name="T12" fmla="*/ 2147483647 w 551"/>
                <a:gd name="T13" fmla="*/ 2147483647 h 342"/>
                <a:gd name="T14" fmla="*/ 2147483647 w 551"/>
                <a:gd name="T15" fmla="*/ 2147483647 h 342"/>
                <a:gd name="T16" fmla="*/ 2147483647 w 551"/>
                <a:gd name="T17" fmla="*/ 2147483647 h 342"/>
                <a:gd name="T18" fmla="*/ 2147483647 w 551"/>
                <a:gd name="T19" fmla="*/ 2147483647 h 342"/>
                <a:gd name="T20" fmla="*/ 2147483647 w 551"/>
                <a:gd name="T21" fmla="*/ 2147483647 h 342"/>
                <a:gd name="T22" fmla="*/ 2147483647 w 551"/>
                <a:gd name="T23" fmla="*/ 2147483647 h 342"/>
                <a:gd name="T24" fmla="*/ 2147483647 w 551"/>
                <a:gd name="T25" fmla="*/ 2147483647 h 342"/>
                <a:gd name="T26" fmla="*/ 2147483647 w 551"/>
                <a:gd name="T27" fmla="*/ 2147483647 h 342"/>
                <a:gd name="T28" fmla="*/ 2147483647 w 551"/>
                <a:gd name="T29" fmla="*/ 2147483647 h 342"/>
                <a:gd name="T30" fmla="*/ 2147483647 w 551"/>
                <a:gd name="T31" fmla="*/ 2147483647 h 342"/>
                <a:gd name="T32" fmla="*/ 2147483647 w 551"/>
                <a:gd name="T33" fmla="*/ 2147483647 h 342"/>
                <a:gd name="T34" fmla="*/ 2147483647 w 551"/>
                <a:gd name="T35" fmla="*/ 2147483647 h 342"/>
                <a:gd name="T36" fmla="*/ 2147483647 w 551"/>
                <a:gd name="T37" fmla="*/ 2147483647 h 342"/>
                <a:gd name="T38" fmla="*/ 2147483647 w 551"/>
                <a:gd name="T39" fmla="*/ 2147483647 h 342"/>
                <a:gd name="T40" fmla="*/ 2147483647 w 551"/>
                <a:gd name="T41" fmla="*/ 2147483647 h 342"/>
                <a:gd name="T42" fmla="*/ 2147483647 w 551"/>
                <a:gd name="T43" fmla="*/ 2147483647 h 342"/>
                <a:gd name="T44" fmla="*/ 2147483647 w 551"/>
                <a:gd name="T45" fmla="*/ 2147483647 h 342"/>
                <a:gd name="T46" fmla="*/ 2147483647 w 551"/>
                <a:gd name="T47" fmla="*/ 2147483647 h 342"/>
                <a:gd name="T48" fmla="*/ 2147483647 w 551"/>
                <a:gd name="T49" fmla="*/ 0 h 342"/>
                <a:gd name="T50" fmla="*/ 0 w 551"/>
                <a:gd name="T51" fmla="*/ 2147483647 h 342"/>
                <a:gd name="T52" fmla="*/ 0 w 551"/>
                <a:gd name="T53" fmla="*/ 2147483647 h 34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51"/>
                <a:gd name="T82" fmla="*/ 0 h 342"/>
                <a:gd name="T83" fmla="*/ 551 w 551"/>
                <a:gd name="T84" fmla="*/ 342 h 34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51" h="342">
                  <a:moveTo>
                    <a:pt x="0" y="68"/>
                  </a:moveTo>
                  <a:lnTo>
                    <a:pt x="21" y="175"/>
                  </a:lnTo>
                  <a:lnTo>
                    <a:pt x="47" y="220"/>
                  </a:lnTo>
                  <a:lnTo>
                    <a:pt x="79" y="262"/>
                  </a:lnTo>
                  <a:lnTo>
                    <a:pt x="121" y="296"/>
                  </a:lnTo>
                  <a:lnTo>
                    <a:pt x="142" y="310"/>
                  </a:lnTo>
                  <a:lnTo>
                    <a:pt x="167" y="321"/>
                  </a:lnTo>
                  <a:lnTo>
                    <a:pt x="218" y="336"/>
                  </a:lnTo>
                  <a:lnTo>
                    <a:pt x="273" y="342"/>
                  </a:lnTo>
                  <a:lnTo>
                    <a:pt x="382" y="321"/>
                  </a:lnTo>
                  <a:lnTo>
                    <a:pt x="429" y="296"/>
                  </a:lnTo>
                  <a:lnTo>
                    <a:pt x="469" y="262"/>
                  </a:lnTo>
                  <a:lnTo>
                    <a:pt x="528" y="175"/>
                  </a:lnTo>
                  <a:lnTo>
                    <a:pt x="551" y="68"/>
                  </a:lnTo>
                  <a:lnTo>
                    <a:pt x="513" y="20"/>
                  </a:lnTo>
                  <a:lnTo>
                    <a:pt x="456" y="68"/>
                  </a:lnTo>
                  <a:lnTo>
                    <a:pt x="442" y="138"/>
                  </a:lnTo>
                  <a:lnTo>
                    <a:pt x="403" y="195"/>
                  </a:lnTo>
                  <a:lnTo>
                    <a:pt x="376" y="216"/>
                  </a:lnTo>
                  <a:lnTo>
                    <a:pt x="346" y="233"/>
                  </a:lnTo>
                  <a:lnTo>
                    <a:pt x="273" y="249"/>
                  </a:lnTo>
                  <a:lnTo>
                    <a:pt x="205" y="233"/>
                  </a:lnTo>
                  <a:lnTo>
                    <a:pt x="146" y="195"/>
                  </a:lnTo>
                  <a:lnTo>
                    <a:pt x="93" y="68"/>
                  </a:lnTo>
                  <a:lnTo>
                    <a:pt x="51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8" name="Freeform 30"/>
            <p:cNvSpPr>
              <a:spLocks/>
            </p:cNvSpPr>
            <p:nvPr/>
          </p:nvSpPr>
          <p:spPr bwMode="auto">
            <a:xfrm>
              <a:off x="7045904" y="4173898"/>
              <a:ext cx="218281" cy="110331"/>
            </a:xfrm>
            <a:custGeom>
              <a:avLst/>
              <a:gdLst>
                <a:gd name="T0" fmla="*/ 2147483647 w 551"/>
                <a:gd name="T1" fmla="*/ 2147483647 h 278"/>
                <a:gd name="T2" fmla="*/ 2147483647 w 551"/>
                <a:gd name="T3" fmla="*/ 2147483647 h 278"/>
                <a:gd name="T4" fmla="*/ 2147483647 w 551"/>
                <a:gd name="T5" fmla="*/ 2147483647 h 278"/>
                <a:gd name="T6" fmla="*/ 2147483647 w 551"/>
                <a:gd name="T7" fmla="*/ 2147483647 h 278"/>
                <a:gd name="T8" fmla="*/ 2147483647 w 551"/>
                <a:gd name="T9" fmla="*/ 2147483647 h 278"/>
                <a:gd name="T10" fmla="*/ 2147483647 w 551"/>
                <a:gd name="T11" fmla="*/ 2147483647 h 278"/>
                <a:gd name="T12" fmla="*/ 2147483647 w 551"/>
                <a:gd name="T13" fmla="*/ 2147483647 h 278"/>
                <a:gd name="T14" fmla="*/ 2147483647 w 551"/>
                <a:gd name="T15" fmla="*/ 2147483647 h 278"/>
                <a:gd name="T16" fmla="*/ 2147483647 w 551"/>
                <a:gd name="T17" fmla="*/ 0 h 278"/>
                <a:gd name="T18" fmla="*/ 2147483647 w 551"/>
                <a:gd name="T19" fmla="*/ 2147483647 h 278"/>
                <a:gd name="T20" fmla="*/ 2147483647 w 551"/>
                <a:gd name="T21" fmla="*/ 2147483647 h 278"/>
                <a:gd name="T22" fmla="*/ 2147483647 w 551"/>
                <a:gd name="T23" fmla="*/ 2147483647 h 278"/>
                <a:gd name="T24" fmla="*/ 2147483647 w 551"/>
                <a:gd name="T25" fmla="*/ 2147483647 h 278"/>
                <a:gd name="T26" fmla="*/ 0 w 551"/>
                <a:gd name="T27" fmla="*/ 2147483647 h 278"/>
                <a:gd name="T28" fmla="*/ 2147483647 w 551"/>
                <a:gd name="T29" fmla="*/ 2147483647 h 278"/>
                <a:gd name="T30" fmla="*/ 2147483647 w 551"/>
                <a:gd name="T31" fmla="*/ 2147483647 h 278"/>
                <a:gd name="T32" fmla="*/ 2147483647 w 551"/>
                <a:gd name="T33" fmla="*/ 2147483647 h 278"/>
                <a:gd name="T34" fmla="*/ 2147483647 w 551"/>
                <a:gd name="T35" fmla="*/ 2147483647 h 278"/>
                <a:gd name="T36" fmla="*/ 2147483647 w 551"/>
                <a:gd name="T37" fmla="*/ 2147483647 h 278"/>
                <a:gd name="T38" fmla="*/ 2147483647 w 551"/>
                <a:gd name="T39" fmla="*/ 2147483647 h 278"/>
                <a:gd name="T40" fmla="*/ 2147483647 w 551"/>
                <a:gd name="T41" fmla="*/ 2147483647 h 278"/>
                <a:gd name="T42" fmla="*/ 2147483647 w 551"/>
                <a:gd name="T43" fmla="*/ 2147483647 h 278"/>
                <a:gd name="T44" fmla="*/ 2147483647 w 551"/>
                <a:gd name="T45" fmla="*/ 2147483647 h 278"/>
                <a:gd name="T46" fmla="*/ 2147483647 w 551"/>
                <a:gd name="T47" fmla="*/ 2147483647 h 278"/>
                <a:gd name="T48" fmla="*/ 2147483647 w 551"/>
                <a:gd name="T49" fmla="*/ 2147483647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1"/>
                <a:gd name="T76" fmla="*/ 0 h 278"/>
                <a:gd name="T77" fmla="*/ 551 w 551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1" h="278">
                  <a:moveTo>
                    <a:pt x="551" y="278"/>
                  </a:moveTo>
                  <a:lnTo>
                    <a:pt x="528" y="170"/>
                  </a:lnTo>
                  <a:lnTo>
                    <a:pt x="503" y="122"/>
                  </a:lnTo>
                  <a:lnTo>
                    <a:pt x="469" y="80"/>
                  </a:lnTo>
                  <a:lnTo>
                    <a:pt x="429" y="48"/>
                  </a:lnTo>
                  <a:lnTo>
                    <a:pt x="406" y="35"/>
                  </a:lnTo>
                  <a:lnTo>
                    <a:pt x="382" y="21"/>
                  </a:lnTo>
                  <a:lnTo>
                    <a:pt x="330" y="6"/>
                  </a:lnTo>
                  <a:lnTo>
                    <a:pt x="273" y="0"/>
                  </a:lnTo>
                  <a:lnTo>
                    <a:pt x="167" y="21"/>
                  </a:lnTo>
                  <a:lnTo>
                    <a:pt x="121" y="48"/>
                  </a:lnTo>
                  <a:lnTo>
                    <a:pt x="79" y="80"/>
                  </a:lnTo>
                  <a:lnTo>
                    <a:pt x="21" y="170"/>
                  </a:lnTo>
                  <a:lnTo>
                    <a:pt x="0" y="278"/>
                  </a:lnTo>
                  <a:lnTo>
                    <a:pt x="93" y="278"/>
                  </a:lnTo>
                  <a:lnTo>
                    <a:pt x="108" y="206"/>
                  </a:lnTo>
                  <a:lnTo>
                    <a:pt x="146" y="149"/>
                  </a:lnTo>
                  <a:lnTo>
                    <a:pt x="173" y="126"/>
                  </a:lnTo>
                  <a:lnTo>
                    <a:pt x="205" y="109"/>
                  </a:lnTo>
                  <a:lnTo>
                    <a:pt x="273" y="94"/>
                  </a:lnTo>
                  <a:lnTo>
                    <a:pt x="346" y="109"/>
                  </a:lnTo>
                  <a:lnTo>
                    <a:pt x="403" y="149"/>
                  </a:lnTo>
                  <a:lnTo>
                    <a:pt x="456" y="278"/>
                  </a:lnTo>
                  <a:lnTo>
                    <a:pt x="551" y="2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9" name="Freeform 31"/>
            <p:cNvSpPr>
              <a:spLocks/>
            </p:cNvSpPr>
            <p:nvPr/>
          </p:nvSpPr>
          <p:spPr bwMode="auto">
            <a:xfrm>
              <a:off x="7122104" y="4250098"/>
              <a:ext cx="65881" cy="66675"/>
            </a:xfrm>
            <a:custGeom>
              <a:avLst/>
              <a:gdLst>
                <a:gd name="T0" fmla="*/ 2147483647 w 167"/>
                <a:gd name="T1" fmla="*/ 2147483647 h 168"/>
                <a:gd name="T2" fmla="*/ 2147483647 w 167"/>
                <a:gd name="T3" fmla="*/ 2147483647 h 168"/>
                <a:gd name="T4" fmla="*/ 2147483647 w 167"/>
                <a:gd name="T5" fmla="*/ 2147483647 h 168"/>
                <a:gd name="T6" fmla="*/ 2147483647 w 167"/>
                <a:gd name="T7" fmla="*/ 2147483647 h 168"/>
                <a:gd name="T8" fmla="*/ 2147483647 w 167"/>
                <a:gd name="T9" fmla="*/ 2147483647 h 168"/>
                <a:gd name="T10" fmla="*/ 2147483647 w 167"/>
                <a:gd name="T11" fmla="*/ 0 h 168"/>
                <a:gd name="T12" fmla="*/ 2147483647 w 167"/>
                <a:gd name="T13" fmla="*/ 2147483647 h 168"/>
                <a:gd name="T14" fmla="*/ 0 w 167"/>
                <a:gd name="T15" fmla="*/ 2147483647 h 168"/>
                <a:gd name="T16" fmla="*/ 2147483647 w 167"/>
                <a:gd name="T17" fmla="*/ 2147483647 h 168"/>
                <a:gd name="T18" fmla="*/ 2147483647 w 167"/>
                <a:gd name="T19" fmla="*/ 2147483647 h 168"/>
                <a:gd name="T20" fmla="*/ 2147483647 w 167"/>
                <a:gd name="T21" fmla="*/ 2147483647 h 168"/>
                <a:gd name="T22" fmla="*/ 2147483647 w 167"/>
                <a:gd name="T23" fmla="*/ 2147483647 h 1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7"/>
                <a:gd name="T37" fmla="*/ 0 h 168"/>
                <a:gd name="T38" fmla="*/ 167 w 167"/>
                <a:gd name="T39" fmla="*/ 168 h 1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7" h="168">
                  <a:moveTo>
                    <a:pt x="81" y="168"/>
                  </a:moveTo>
                  <a:lnTo>
                    <a:pt x="142" y="143"/>
                  </a:lnTo>
                  <a:lnTo>
                    <a:pt x="167" y="86"/>
                  </a:lnTo>
                  <a:lnTo>
                    <a:pt x="142" y="25"/>
                  </a:lnTo>
                  <a:lnTo>
                    <a:pt x="116" y="6"/>
                  </a:lnTo>
                  <a:lnTo>
                    <a:pt x="81" y="0"/>
                  </a:lnTo>
                  <a:lnTo>
                    <a:pt x="24" y="25"/>
                  </a:lnTo>
                  <a:lnTo>
                    <a:pt x="0" y="86"/>
                  </a:lnTo>
                  <a:lnTo>
                    <a:pt x="24" y="143"/>
                  </a:lnTo>
                  <a:lnTo>
                    <a:pt x="49" y="162"/>
                  </a:lnTo>
                  <a:lnTo>
                    <a:pt x="81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900" name="Freeform 32"/>
            <p:cNvSpPr>
              <a:spLocks/>
            </p:cNvSpPr>
            <p:nvPr/>
          </p:nvSpPr>
          <p:spPr bwMode="auto">
            <a:xfrm>
              <a:off x="6446622" y="4790642"/>
              <a:ext cx="1293020" cy="257969"/>
            </a:xfrm>
            <a:custGeom>
              <a:avLst/>
              <a:gdLst>
                <a:gd name="T0" fmla="*/ 2147483647 w 3257"/>
                <a:gd name="T1" fmla="*/ 2147483647 h 650"/>
                <a:gd name="T2" fmla="*/ 0 w 3257"/>
                <a:gd name="T3" fmla="*/ 2147483647 h 650"/>
                <a:gd name="T4" fmla="*/ 2147483647 w 3257"/>
                <a:gd name="T5" fmla="*/ 2147483647 h 650"/>
                <a:gd name="T6" fmla="*/ 2147483647 w 3257"/>
                <a:gd name="T7" fmla="*/ 2147483647 h 650"/>
                <a:gd name="T8" fmla="*/ 2147483647 w 3257"/>
                <a:gd name="T9" fmla="*/ 2147483647 h 650"/>
                <a:gd name="T10" fmla="*/ 2147483647 w 3257"/>
                <a:gd name="T11" fmla="*/ 2147483647 h 650"/>
                <a:gd name="T12" fmla="*/ 2147483647 w 3257"/>
                <a:gd name="T13" fmla="*/ 2147483647 h 650"/>
                <a:gd name="T14" fmla="*/ 2147483647 w 3257"/>
                <a:gd name="T15" fmla="*/ 2147483647 h 650"/>
                <a:gd name="T16" fmla="*/ 2147483647 w 3257"/>
                <a:gd name="T17" fmla="*/ 2147483647 h 650"/>
                <a:gd name="T18" fmla="*/ 2147483647 w 3257"/>
                <a:gd name="T19" fmla="*/ 2147483647 h 650"/>
                <a:gd name="T20" fmla="*/ 2147483647 w 3257"/>
                <a:gd name="T21" fmla="*/ 2147483647 h 650"/>
                <a:gd name="T22" fmla="*/ 2147483647 w 3257"/>
                <a:gd name="T23" fmla="*/ 2147483647 h 650"/>
                <a:gd name="T24" fmla="*/ 2147483647 w 3257"/>
                <a:gd name="T25" fmla="*/ 2147483647 h 650"/>
                <a:gd name="T26" fmla="*/ 2147483647 w 3257"/>
                <a:gd name="T27" fmla="*/ 2147483647 h 650"/>
                <a:gd name="T28" fmla="*/ 2147483647 w 3257"/>
                <a:gd name="T29" fmla="*/ 2147483647 h 650"/>
                <a:gd name="T30" fmla="*/ 2147483647 w 3257"/>
                <a:gd name="T31" fmla="*/ 0 h 650"/>
                <a:gd name="T32" fmla="*/ 2147483647 w 3257"/>
                <a:gd name="T33" fmla="*/ 2147483647 h 650"/>
                <a:gd name="T34" fmla="*/ 2147483647 w 3257"/>
                <a:gd name="T35" fmla="*/ 2147483647 h 650"/>
                <a:gd name="T36" fmla="*/ 2147483647 w 3257"/>
                <a:gd name="T37" fmla="*/ 2147483647 h 650"/>
                <a:gd name="T38" fmla="*/ 2147483647 w 3257"/>
                <a:gd name="T39" fmla="*/ 2147483647 h 650"/>
                <a:gd name="T40" fmla="*/ 2147483647 w 3257"/>
                <a:gd name="T41" fmla="*/ 2147483647 h 650"/>
                <a:gd name="T42" fmla="*/ 2147483647 w 3257"/>
                <a:gd name="T43" fmla="*/ 2147483647 h 6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57"/>
                <a:gd name="T67" fmla="*/ 0 h 650"/>
                <a:gd name="T68" fmla="*/ 3257 w 3257"/>
                <a:gd name="T69" fmla="*/ 650 h 65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57" h="650">
                  <a:moveTo>
                    <a:pt x="2024" y="498"/>
                  </a:moveTo>
                  <a:lnTo>
                    <a:pt x="0" y="27"/>
                  </a:lnTo>
                  <a:lnTo>
                    <a:pt x="102" y="209"/>
                  </a:lnTo>
                  <a:lnTo>
                    <a:pt x="2075" y="639"/>
                  </a:lnTo>
                  <a:lnTo>
                    <a:pt x="2086" y="650"/>
                  </a:lnTo>
                  <a:lnTo>
                    <a:pt x="2983" y="270"/>
                  </a:lnTo>
                  <a:lnTo>
                    <a:pt x="3016" y="297"/>
                  </a:lnTo>
                  <a:lnTo>
                    <a:pt x="3054" y="314"/>
                  </a:lnTo>
                  <a:lnTo>
                    <a:pt x="3137" y="316"/>
                  </a:lnTo>
                  <a:lnTo>
                    <a:pt x="3194" y="291"/>
                  </a:lnTo>
                  <a:lnTo>
                    <a:pt x="3238" y="247"/>
                  </a:lnTo>
                  <a:lnTo>
                    <a:pt x="3257" y="127"/>
                  </a:lnTo>
                  <a:lnTo>
                    <a:pt x="3232" y="67"/>
                  </a:lnTo>
                  <a:lnTo>
                    <a:pt x="3189" y="23"/>
                  </a:lnTo>
                  <a:lnTo>
                    <a:pt x="3160" y="8"/>
                  </a:lnTo>
                  <a:lnTo>
                    <a:pt x="3130" y="0"/>
                  </a:lnTo>
                  <a:lnTo>
                    <a:pt x="3063" y="4"/>
                  </a:lnTo>
                  <a:lnTo>
                    <a:pt x="3014" y="23"/>
                  </a:lnTo>
                  <a:lnTo>
                    <a:pt x="2974" y="59"/>
                  </a:lnTo>
                  <a:lnTo>
                    <a:pt x="2940" y="158"/>
                  </a:lnTo>
                  <a:lnTo>
                    <a:pt x="2024" y="4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901" name="Freeform 33"/>
            <p:cNvSpPr>
              <a:spLocks/>
            </p:cNvSpPr>
            <p:nvPr/>
          </p:nvSpPr>
          <p:spPr bwMode="auto">
            <a:xfrm>
              <a:off x="6026728" y="4800961"/>
              <a:ext cx="1297783" cy="742951"/>
            </a:xfrm>
            <a:custGeom>
              <a:avLst/>
              <a:gdLst>
                <a:gd name="T0" fmla="*/ 2147483647 w 3271"/>
                <a:gd name="T1" fmla="*/ 2147483647 h 1871"/>
                <a:gd name="T2" fmla="*/ 2147483647 w 3271"/>
                <a:gd name="T3" fmla="*/ 2147483647 h 1871"/>
                <a:gd name="T4" fmla="*/ 2147483647 w 3271"/>
                <a:gd name="T5" fmla="*/ 0 h 1871"/>
                <a:gd name="T6" fmla="*/ 2147483647 w 3271"/>
                <a:gd name="T7" fmla="*/ 2147483647 h 1871"/>
                <a:gd name="T8" fmla="*/ 2147483647 w 3271"/>
                <a:gd name="T9" fmla="*/ 2147483647 h 1871"/>
                <a:gd name="T10" fmla="*/ 2147483647 w 3271"/>
                <a:gd name="T11" fmla="*/ 2147483647 h 1871"/>
                <a:gd name="T12" fmla="*/ 2147483647 w 3271"/>
                <a:gd name="T13" fmla="*/ 2147483647 h 1871"/>
                <a:gd name="T14" fmla="*/ 2147483647 w 3271"/>
                <a:gd name="T15" fmla="*/ 2147483647 h 1871"/>
                <a:gd name="T16" fmla="*/ 2147483647 w 3271"/>
                <a:gd name="T17" fmla="*/ 2147483647 h 1871"/>
                <a:gd name="T18" fmla="*/ 2147483647 w 3271"/>
                <a:gd name="T19" fmla="*/ 2147483647 h 1871"/>
                <a:gd name="T20" fmla="*/ 2147483647 w 3271"/>
                <a:gd name="T21" fmla="*/ 2147483647 h 1871"/>
                <a:gd name="T22" fmla="*/ 0 w 3271"/>
                <a:gd name="T23" fmla="*/ 2147483647 h 1871"/>
                <a:gd name="T24" fmla="*/ 2147483647 w 3271"/>
                <a:gd name="T25" fmla="*/ 2147483647 h 1871"/>
                <a:gd name="T26" fmla="*/ 2147483647 w 3271"/>
                <a:gd name="T27" fmla="*/ 2147483647 h 1871"/>
                <a:gd name="T28" fmla="*/ 2147483647 w 3271"/>
                <a:gd name="T29" fmla="*/ 2147483647 h 1871"/>
                <a:gd name="T30" fmla="*/ 2147483647 w 3271"/>
                <a:gd name="T31" fmla="*/ 2147483647 h 1871"/>
                <a:gd name="T32" fmla="*/ 2147483647 w 3271"/>
                <a:gd name="T33" fmla="*/ 2147483647 h 1871"/>
                <a:gd name="T34" fmla="*/ 2147483647 w 3271"/>
                <a:gd name="T35" fmla="*/ 2147483647 h 1871"/>
                <a:gd name="T36" fmla="*/ 2147483647 w 3271"/>
                <a:gd name="T37" fmla="*/ 2147483647 h 1871"/>
                <a:gd name="T38" fmla="*/ 2147483647 w 3271"/>
                <a:gd name="T39" fmla="*/ 2147483647 h 1871"/>
                <a:gd name="T40" fmla="*/ 2147483647 w 3271"/>
                <a:gd name="T41" fmla="*/ 2147483647 h 1871"/>
                <a:gd name="T42" fmla="*/ 2147483647 w 3271"/>
                <a:gd name="T43" fmla="*/ 2147483647 h 1871"/>
                <a:gd name="T44" fmla="*/ 2147483647 w 3271"/>
                <a:gd name="T45" fmla="*/ 2147483647 h 1871"/>
                <a:gd name="T46" fmla="*/ 2147483647 w 3271"/>
                <a:gd name="T47" fmla="*/ 2147483647 h 1871"/>
                <a:gd name="T48" fmla="*/ 2147483647 w 3271"/>
                <a:gd name="T49" fmla="*/ 2147483647 h 1871"/>
                <a:gd name="T50" fmla="*/ 2147483647 w 3271"/>
                <a:gd name="T51" fmla="*/ 2147483647 h 1871"/>
                <a:gd name="T52" fmla="*/ 2147483647 w 3271"/>
                <a:gd name="T53" fmla="*/ 2147483647 h 1871"/>
                <a:gd name="T54" fmla="*/ 2147483647 w 3271"/>
                <a:gd name="T55" fmla="*/ 2147483647 h 1871"/>
                <a:gd name="T56" fmla="*/ 2147483647 w 3271"/>
                <a:gd name="T57" fmla="*/ 2147483647 h 1871"/>
                <a:gd name="T58" fmla="*/ 2147483647 w 3271"/>
                <a:gd name="T59" fmla="*/ 2147483647 h 1871"/>
                <a:gd name="T60" fmla="*/ 2147483647 w 3271"/>
                <a:gd name="T61" fmla="*/ 2147483647 h 1871"/>
                <a:gd name="T62" fmla="*/ 2147483647 w 3271"/>
                <a:gd name="T63" fmla="*/ 2147483647 h 1871"/>
                <a:gd name="T64" fmla="*/ 2147483647 w 3271"/>
                <a:gd name="T65" fmla="*/ 2147483647 h 1871"/>
                <a:gd name="T66" fmla="*/ 2147483647 w 3271"/>
                <a:gd name="T67" fmla="*/ 2147483647 h 1871"/>
                <a:gd name="T68" fmla="*/ 2147483647 w 3271"/>
                <a:gd name="T69" fmla="*/ 2147483647 h 1871"/>
                <a:gd name="T70" fmla="*/ 2147483647 w 3271"/>
                <a:gd name="T71" fmla="*/ 2147483647 h 1871"/>
                <a:gd name="T72" fmla="*/ 2147483647 w 3271"/>
                <a:gd name="T73" fmla="*/ 2147483647 h 1871"/>
                <a:gd name="T74" fmla="*/ 2147483647 w 3271"/>
                <a:gd name="T75" fmla="*/ 2147483647 h 1871"/>
                <a:gd name="T76" fmla="*/ 2147483647 w 3271"/>
                <a:gd name="T77" fmla="*/ 2147483647 h 1871"/>
                <a:gd name="T78" fmla="*/ 2147483647 w 3271"/>
                <a:gd name="T79" fmla="*/ 2147483647 h 1871"/>
                <a:gd name="T80" fmla="*/ 2147483647 w 3271"/>
                <a:gd name="T81" fmla="*/ 2147483647 h 187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71"/>
                <a:gd name="T124" fmla="*/ 0 h 1871"/>
                <a:gd name="T125" fmla="*/ 3271 w 3271"/>
                <a:gd name="T126" fmla="*/ 1871 h 187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71" h="1871">
                  <a:moveTo>
                    <a:pt x="1121" y="739"/>
                  </a:moveTo>
                  <a:lnTo>
                    <a:pt x="1207" y="142"/>
                  </a:lnTo>
                  <a:lnTo>
                    <a:pt x="1059" y="0"/>
                  </a:lnTo>
                  <a:lnTo>
                    <a:pt x="1047" y="99"/>
                  </a:lnTo>
                  <a:lnTo>
                    <a:pt x="270" y="350"/>
                  </a:lnTo>
                  <a:lnTo>
                    <a:pt x="234" y="312"/>
                  </a:lnTo>
                  <a:lnTo>
                    <a:pt x="211" y="298"/>
                  </a:lnTo>
                  <a:lnTo>
                    <a:pt x="188" y="289"/>
                  </a:lnTo>
                  <a:lnTo>
                    <a:pt x="135" y="287"/>
                  </a:lnTo>
                  <a:lnTo>
                    <a:pt x="84" y="302"/>
                  </a:lnTo>
                  <a:lnTo>
                    <a:pt x="8" y="388"/>
                  </a:lnTo>
                  <a:lnTo>
                    <a:pt x="0" y="445"/>
                  </a:lnTo>
                  <a:lnTo>
                    <a:pt x="15" y="502"/>
                  </a:lnTo>
                  <a:lnTo>
                    <a:pt x="51" y="549"/>
                  </a:lnTo>
                  <a:lnTo>
                    <a:pt x="74" y="566"/>
                  </a:lnTo>
                  <a:lnTo>
                    <a:pt x="101" y="578"/>
                  </a:lnTo>
                  <a:lnTo>
                    <a:pt x="156" y="587"/>
                  </a:lnTo>
                  <a:lnTo>
                    <a:pt x="215" y="570"/>
                  </a:lnTo>
                  <a:lnTo>
                    <a:pt x="268" y="526"/>
                  </a:lnTo>
                  <a:lnTo>
                    <a:pt x="296" y="466"/>
                  </a:lnTo>
                  <a:lnTo>
                    <a:pt x="1034" y="228"/>
                  </a:lnTo>
                  <a:lnTo>
                    <a:pt x="967" y="842"/>
                  </a:lnTo>
                  <a:lnTo>
                    <a:pt x="1443" y="962"/>
                  </a:lnTo>
                  <a:lnTo>
                    <a:pt x="1387" y="1280"/>
                  </a:lnTo>
                  <a:lnTo>
                    <a:pt x="1007" y="1234"/>
                  </a:lnTo>
                  <a:lnTo>
                    <a:pt x="956" y="1445"/>
                  </a:lnTo>
                  <a:lnTo>
                    <a:pt x="1462" y="1477"/>
                  </a:lnTo>
                  <a:lnTo>
                    <a:pt x="1593" y="1000"/>
                  </a:lnTo>
                  <a:lnTo>
                    <a:pt x="2879" y="1327"/>
                  </a:lnTo>
                  <a:lnTo>
                    <a:pt x="2948" y="1569"/>
                  </a:lnTo>
                  <a:lnTo>
                    <a:pt x="2630" y="1688"/>
                  </a:lnTo>
                  <a:lnTo>
                    <a:pt x="2676" y="1871"/>
                  </a:lnTo>
                  <a:lnTo>
                    <a:pt x="3085" y="1694"/>
                  </a:lnTo>
                  <a:lnTo>
                    <a:pt x="3007" y="1283"/>
                  </a:lnTo>
                  <a:lnTo>
                    <a:pt x="3271" y="551"/>
                  </a:lnTo>
                  <a:lnTo>
                    <a:pt x="3090" y="471"/>
                  </a:lnTo>
                  <a:lnTo>
                    <a:pt x="2885" y="1183"/>
                  </a:lnTo>
                  <a:lnTo>
                    <a:pt x="1121" y="7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902" name="Freeform 34"/>
            <p:cNvSpPr>
              <a:spLocks/>
            </p:cNvSpPr>
            <p:nvPr/>
          </p:nvSpPr>
          <p:spPr bwMode="auto">
            <a:xfrm>
              <a:off x="6640297" y="3833379"/>
              <a:ext cx="955676" cy="1136651"/>
            </a:xfrm>
            <a:custGeom>
              <a:avLst/>
              <a:gdLst>
                <a:gd name="T0" fmla="*/ 2147483647 w 2408"/>
                <a:gd name="T1" fmla="*/ 2147483647 h 2864"/>
                <a:gd name="T2" fmla="*/ 2147483647 w 2408"/>
                <a:gd name="T3" fmla="*/ 2147483647 h 2864"/>
                <a:gd name="T4" fmla="*/ 2147483647 w 2408"/>
                <a:gd name="T5" fmla="*/ 2147483647 h 2864"/>
                <a:gd name="T6" fmla="*/ 2147483647 w 2408"/>
                <a:gd name="T7" fmla="*/ 2147483647 h 2864"/>
                <a:gd name="T8" fmla="*/ 2147483647 w 2408"/>
                <a:gd name="T9" fmla="*/ 2147483647 h 2864"/>
                <a:gd name="T10" fmla="*/ 2147483647 w 2408"/>
                <a:gd name="T11" fmla="*/ 2147483647 h 2864"/>
                <a:gd name="T12" fmla="*/ 2147483647 w 2408"/>
                <a:gd name="T13" fmla="*/ 2147483647 h 2864"/>
                <a:gd name="T14" fmla="*/ 2147483647 w 2408"/>
                <a:gd name="T15" fmla="*/ 2147483647 h 2864"/>
                <a:gd name="T16" fmla="*/ 2147483647 w 2408"/>
                <a:gd name="T17" fmla="*/ 2147483647 h 2864"/>
                <a:gd name="T18" fmla="*/ 2147483647 w 2408"/>
                <a:gd name="T19" fmla="*/ 2147483647 h 2864"/>
                <a:gd name="T20" fmla="*/ 2147483647 w 2408"/>
                <a:gd name="T21" fmla="*/ 2147483647 h 2864"/>
                <a:gd name="T22" fmla="*/ 2147483647 w 2408"/>
                <a:gd name="T23" fmla="*/ 2147483647 h 2864"/>
                <a:gd name="T24" fmla="*/ 2147483647 w 2408"/>
                <a:gd name="T25" fmla="*/ 2147483647 h 2864"/>
                <a:gd name="T26" fmla="*/ 2147483647 w 2408"/>
                <a:gd name="T27" fmla="*/ 2147483647 h 2864"/>
                <a:gd name="T28" fmla="*/ 2147483647 w 2408"/>
                <a:gd name="T29" fmla="*/ 2147483647 h 2864"/>
                <a:gd name="T30" fmla="*/ 2147483647 w 2408"/>
                <a:gd name="T31" fmla="*/ 2147483647 h 2864"/>
                <a:gd name="T32" fmla="*/ 2147483647 w 2408"/>
                <a:gd name="T33" fmla="*/ 2147483647 h 2864"/>
                <a:gd name="T34" fmla="*/ 2147483647 w 2408"/>
                <a:gd name="T35" fmla="*/ 2147483647 h 2864"/>
                <a:gd name="T36" fmla="*/ 2147483647 w 2408"/>
                <a:gd name="T37" fmla="*/ 2147483647 h 2864"/>
                <a:gd name="T38" fmla="*/ 2147483647 w 2408"/>
                <a:gd name="T39" fmla="*/ 2147483647 h 2864"/>
                <a:gd name="T40" fmla="*/ 2147483647 w 2408"/>
                <a:gd name="T41" fmla="*/ 2147483647 h 2864"/>
                <a:gd name="T42" fmla="*/ 2147483647 w 2408"/>
                <a:gd name="T43" fmla="*/ 2147483647 h 2864"/>
                <a:gd name="T44" fmla="*/ 2147483647 w 2408"/>
                <a:gd name="T45" fmla="*/ 2147483647 h 2864"/>
                <a:gd name="T46" fmla="*/ 2147483647 w 2408"/>
                <a:gd name="T47" fmla="*/ 2147483647 h 2864"/>
                <a:gd name="T48" fmla="*/ 2147483647 w 2408"/>
                <a:gd name="T49" fmla="*/ 2147483647 h 2864"/>
                <a:gd name="T50" fmla="*/ 2147483647 w 2408"/>
                <a:gd name="T51" fmla="*/ 2147483647 h 2864"/>
                <a:gd name="T52" fmla="*/ 2147483647 w 2408"/>
                <a:gd name="T53" fmla="*/ 2147483647 h 2864"/>
                <a:gd name="T54" fmla="*/ 2147483647 w 2408"/>
                <a:gd name="T55" fmla="*/ 2147483647 h 2864"/>
                <a:gd name="T56" fmla="*/ 2147483647 w 2408"/>
                <a:gd name="T57" fmla="*/ 2147483647 h 2864"/>
                <a:gd name="T58" fmla="*/ 2147483647 w 2408"/>
                <a:gd name="T59" fmla="*/ 2147483647 h 2864"/>
                <a:gd name="T60" fmla="*/ 2147483647 w 2408"/>
                <a:gd name="T61" fmla="*/ 2147483647 h 2864"/>
                <a:gd name="T62" fmla="*/ 2147483647 w 2408"/>
                <a:gd name="T63" fmla="*/ 2147483647 h 2864"/>
                <a:gd name="T64" fmla="*/ 2147483647 w 2408"/>
                <a:gd name="T65" fmla="*/ 2147483647 h 2864"/>
                <a:gd name="T66" fmla="*/ 2147483647 w 2408"/>
                <a:gd name="T67" fmla="*/ 2147483647 h 2864"/>
                <a:gd name="T68" fmla="*/ 2147483647 w 2408"/>
                <a:gd name="T69" fmla="*/ 2147483647 h 2864"/>
                <a:gd name="T70" fmla="*/ 2147483647 w 2408"/>
                <a:gd name="T71" fmla="*/ 2147483647 h 2864"/>
                <a:gd name="T72" fmla="*/ 2147483647 w 2408"/>
                <a:gd name="T73" fmla="*/ 2147483647 h 2864"/>
                <a:gd name="T74" fmla="*/ 2147483647 w 2408"/>
                <a:gd name="T75" fmla="*/ 2147483647 h 2864"/>
                <a:gd name="T76" fmla="*/ 2147483647 w 2408"/>
                <a:gd name="T77" fmla="*/ 2147483647 h 2864"/>
                <a:gd name="T78" fmla="*/ 2147483647 w 2408"/>
                <a:gd name="T79" fmla="*/ 2147483647 h 2864"/>
                <a:gd name="T80" fmla="*/ 2147483647 w 2408"/>
                <a:gd name="T81" fmla="*/ 2147483647 h 2864"/>
                <a:gd name="T82" fmla="*/ 2147483647 w 2408"/>
                <a:gd name="T83" fmla="*/ 2147483647 h 2864"/>
                <a:gd name="T84" fmla="*/ 2147483647 w 2408"/>
                <a:gd name="T85" fmla="*/ 2147483647 h 2864"/>
                <a:gd name="T86" fmla="*/ 2147483647 w 2408"/>
                <a:gd name="T87" fmla="*/ 2147483647 h 2864"/>
                <a:gd name="T88" fmla="*/ 2147483647 w 2408"/>
                <a:gd name="T89" fmla="*/ 2147483647 h 2864"/>
                <a:gd name="T90" fmla="*/ 2147483647 w 2408"/>
                <a:gd name="T91" fmla="*/ 2147483647 h 2864"/>
                <a:gd name="T92" fmla="*/ 2147483647 w 2408"/>
                <a:gd name="T93" fmla="*/ 2147483647 h 2864"/>
                <a:gd name="T94" fmla="*/ 2147483647 w 2408"/>
                <a:gd name="T95" fmla="*/ 0 h 2864"/>
                <a:gd name="T96" fmla="*/ 2147483647 w 2408"/>
                <a:gd name="T97" fmla="*/ 2147483647 h 2864"/>
                <a:gd name="T98" fmla="*/ 2147483647 w 2408"/>
                <a:gd name="T99" fmla="*/ 2147483647 h 2864"/>
                <a:gd name="T100" fmla="*/ 2147483647 w 2408"/>
                <a:gd name="T101" fmla="*/ 2147483647 h 2864"/>
                <a:gd name="T102" fmla="*/ 2147483647 w 2408"/>
                <a:gd name="T103" fmla="*/ 2147483647 h 2864"/>
                <a:gd name="T104" fmla="*/ 0 w 2408"/>
                <a:gd name="T105" fmla="*/ 2147483647 h 2864"/>
                <a:gd name="T106" fmla="*/ 2147483647 w 2408"/>
                <a:gd name="T107" fmla="*/ 2147483647 h 2864"/>
                <a:gd name="T108" fmla="*/ 2147483647 w 2408"/>
                <a:gd name="T109" fmla="*/ 2147483647 h 2864"/>
                <a:gd name="T110" fmla="*/ 2147483647 w 2408"/>
                <a:gd name="T111" fmla="*/ 2147483647 h 286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408"/>
                <a:gd name="T169" fmla="*/ 0 h 2864"/>
                <a:gd name="T170" fmla="*/ 2408 w 2408"/>
                <a:gd name="T171" fmla="*/ 2864 h 286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408" h="2864">
                  <a:moveTo>
                    <a:pt x="164" y="2145"/>
                  </a:moveTo>
                  <a:lnTo>
                    <a:pt x="768" y="2795"/>
                  </a:lnTo>
                  <a:lnTo>
                    <a:pt x="931" y="2774"/>
                  </a:lnTo>
                  <a:lnTo>
                    <a:pt x="414" y="2179"/>
                  </a:lnTo>
                  <a:lnTo>
                    <a:pt x="593" y="2189"/>
                  </a:lnTo>
                  <a:lnTo>
                    <a:pt x="772" y="2179"/>
                  </a:lnTo>
                  <a:lnTo>
                    <a:pt x="891" y="2156"/>
                  </a:lnTo>
                  <a:lnTo>
                    <a:pt x="1002" y="2124"/>
                  </a:lnTo>
                  <a:lnTo>
                    <a:pt x="1051" y="2105"/>
                  </a:lnTo>
                  <a:lnTo>
                    <a:pt x="1099" y="2086"/>
                  </a:lnTo>
                  <a:lnTo>
                    <a:pt x="1140" y="2067"/>
                  </a:lnTo>
                  <a:lnTo>
                    <a:pt x="1180" y="2048"/>
                  </a:lnTo>
                  <a:lnTo>
                    <a:pt x="1216" y="2029"/>
                  </a:lnTo>
                  <a:lnTo>
                    <a:pt x="1247" y="2012"/>
                  </a:lnTo>
                  <a:lnTo>
                    <a:pt x="1296" y="1981"/>
                  </a:lnTo>
                  <a:lnTo>
                    <a:pt x="1329" y="1960"/>
                  </a:lnTo>
                  <a:lnTo>
                    <a:pt x="1340" y="1951"/>
                  </a:lnTo>
                  <a:lnTo>
                    <a:pt x="1306" y="1839"/>
                  </a:lnTo>
                  <a:lnTo>
                    <a:pt x="1266" y="1869"/>
                  </a:lnTo>
                  <a:lnTo>
                    <a:pt x="1243" y="1884"/>
                  </a:lnTo>
                  <a:lnTo>
                    <a:pt x="1218" y="1901"/>
                  </a:lnTo>
                  <a:lnTo>
                    <a:pt x="1188" y="1920"/>
                  </a:lnTo>
                  <a:lnTo>
                    <a:pt x="1154" y="1939"/>
                  </a:lnTo>
                  <a:lnTo>
                    <a:pt x="1118" y="1960"/>
                  </a:lnTo>
                  <a:lnTo>
                    <a:pt x="1076" y="1981"/>
                  </a:lnTo>
                  <a:lnTo>
                    <a:pt x="1032" y="2000"/>
                  </a:lnTo>
                  <a:lnTo>
                    <a:pt x="985" y="2019"/>
                  </a:lnTo>
                  <a:lnTo>
                    <a:pt x="933" y="2038"/>
                  </a:lnTo>
                  <a:lnTo>
                    <a:pt x="880" y="2054"/>
                  </a:lnTo>
                  <a:lnTo>
                    <a:pt x="825" y="2067"/>
                  </a:lnTo>
                  <a:lnTo>
                    <a:pt x="766" y="2076"/>
                  </a:lnTo>
                  <a:lnTo>
                    <a:pt x="538" y="2086"/>
                  </a:lnTo>
                  <a:lnTo>
                    <a:pt x="318" y="2067"/>
                  </a:lnTo>
                  <a:lnTo>
                    <a:pt x="308" y="2057"/>
                  </a:lnTo>
                  <a:lnTo>
                    <a:pt x="728" y="1688"/>
                  </a:lnTo>
                  <a:lnTo>
                    <a:pt x="502" y="1057"/>
                  </a:lnTo>
                  <a:lnTo>
                    <a:pt x="1443" y="226"/>
                  </a:lnTo>
                  <a:lnTo>
                    <a:pt x="2180" y="597"/>
                  </a:lnTo>
                  <a:lnTo>
                    <a:pt x="1789" y="1363"/>
                  </a:lnTo>
                  <a:lnTo>
                    <a:pt x="1885" y="1774"/>
                  </a:lnTo>
                  <a:lnTo>
                    <a:pt x="1534" y="1875"/>
                  </a:lnTo>
                  <a:lnTo>
                    <a:pt x="1034" y="2809"/>
                  </a:lnTo>
                  <a:lnTo>
                    <a:pt x="1188" y="2864"/>
                  </a:lnTo>
                  <a:lnTo>
                    <a:pt x="1663" y="1983"/>
                  </a:lnTo>
                  <a:lnTo>
                    <a:pt x="2045" y="1880"/>
                  </a:lnTo>
                  <a:lnTo>
                    <a:pt x="1937" y="1409"/>
                  </a:lnTo>
                  <a:lnTo>
                    <a:pt x="2408" y="511"/>
                  </a:lnTo>
                  <a:lnTo>
                    <a:pt x="1431" y="0"/>
                  </a:lnTo>
                  <a:lnTo>
                    <a:pt x="280" y="1011"/>
                  </a:lnTo>
                  <a:lnTo>
                    <a:pt x="523" y="1626"/>
                  </a:lnTo>
                  <a:lnTo>
                    <a:pt x="126" y="2035"/>
                  </a:lnTo>
                  <a:lnTo>
                    <a:pt x="34" y="2014"/>
                  </a:lnTo>
                  <a:lnTo>
                    <a:pt x="0" y="2111"/>
                  </a:lnTo>
                  <a:lnTo>
                    <a:pt x="44" y="2120"/>
                  </a:lnTo>
                  <a:lnTo>
                    <a:pt x="164" y="2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6872" name="Group 48"/>
          <p:cNvGrpSpPr>
            <a:grpSpLocks/>
          </p:cNvGrpSpPr>
          <p:nvPr/>
        </p:nvGrpSpPr>
        <p:grpSpPr bwMode="auto">
          <a:xfrm>
            <a:off x="369888" y="3105150"/>
            <a:ext cx="2214562" cy="1735138"/>
            <a:chOff x="858982" y="3913908"/>
            <a:chExt cx="2214565" cy="1735139"/>
          </a:xfrm>
        </p:grpSpPr>
        <p:sp>
          <p:nvSpPr>
            <p:cNvPr id="36878" name="AutoShape 3"/>
            <p:cNvSpPr>
              <a:spLocks noChangeAspect="1" noChangeArrowheads="1" noTextEdit="1"/>
            </p:cNvSpPr>
            <p:nvPr/>
          </p:nvSpPr>
          <p:spPr bwMode="auto">
            <a:xfrm flipH="1">
              <a:off x="858982" y="3913908"/>
              <a:ext cx="2214565" cy="1735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79" name="Freeform 36"/>
            <p:cNvSpPr>
              <a:spLocks/>
            </p:cNvSpPr>
            <p:nvPr/>
          </p:nvSpPr>
          <p:spPr bwMode="auto">
            <a:xfrm flipH="1">
              <a:off x="1255064" y="4879903"/>
              <a:ext cx="82550" cy="84138"/>
            </a:xfrm>
            <a:custGeom>
              <a:avLst/>
              <a:gdLst>
                <a:gd name="T0" fmla="*/ 2147483647 w 209"/>
                <a:gd name="T1" fmla="*/ 2147483647 h 211"/>
                <a:gd name="T2" fmla="*/ 2147483647 w 209"/>
                <a:gd name="T3" fmla="*/ 2147483647 h 211"/>
                <a:gd name="T4" fmla="*/ 2147483647 w 209"/>
                <a:gd name="T5" fmla="*/ 2147483647 h 211"/>
                <a:gd name="T6" fmla="*/ 2147483647 w 209"/>
                <a:gd name="T7" fmla="*/ 2147483647 h 211"/>
                <a:gd name="T8" fmla="*/ 2147483647 w 209"/>
                <a:gd name="T9" fmla="*/ 2147483647 h 211"/>
                <a:gd name="T10" fmla="*/ 2147483647 w 209"/>
                <a:gd name="T11" fmla="*/ 2147483647 h 211"/>
                <a:gd name="T12" fmla="*/ 2147483647 w 209"/>
                <a:gd name="T13" fmla="*/ 2147483647 h 211"/>
                <a:gd name="T14" fmla="*/ 2147483647 w 209"/>
                <a:gd name="T15" fmla="*/ 2147483647 h 211"/>
                <a:gd name="T16" fmla="*/ 2147483647 w 209"/>
                <a:gd name="T17" fmla="*/ 2147483647 h 211"/>
                <a:gd name="T18" fmla="*/ 2147483647 w 209"/>
                <a:gd name="T19" fmla="*/ 2147483647 h 211"/>
                <a:gd name="T20" fmla="*/ 0 w 209"/>
                <a:gd name="T21" fmla="*/ 2147483647 h 211"/>
                <a:gd name="T22" fmla="*/ 0 w 209"/>
                <a:gd name="T23" fmla="*/ 2147483647 h 211"/>
                <a:gd name="T24" fmla="*/ 2147483647 w 209"/>
                <a:gd name="T25" fmla="*/ 2147483647 h 211"/>
                <a:gd name="T26" fmla="*/ 2147483647 w 209"/>
                <a:gd name="T27" fmla="*/ 2147483647 h 211"/>
                <a:gd name="T28" fmla="*/ 2147483647 w 209"/>
                <a:gd name="T29" fmla="*/ 2147483647 h 211"/>
                <a:gd name="T30" fmla="*/ 2147483647 w 209"/>
                <a:gd name="T31" fmla="*/ 2147483647 h 211"/>
                <a:gd name="T32" fmla="*/ 2147483647 w 209"/>
                <a:gd name="T33" fmla="*/ 2147483647 h 211"/>
                <a:gd name="T34" fmla="*/ 2147483647 w 209"/>
                <a:gd name="T35" fmla="*/ 2147483647 h 211"/>
                <a:gd name="T36" fmla="*/ 2147483647 w 209"/>
                <a:gd name="T37" fmla="*/ 2147483647 h 211"/>
                <a:gd name="T38" fmla="*/ 2147483647 w 209"/>
                <a:gd name="T39" fmla="*/ 0 h 211"/>
                <a:gd name="T40" fmla="*/ 2147483647 w 209"/>
                <a:gd name="T41" fmla="*/ 0 h 211"/>
                <a:gd name="T42" fmla="*/ 2147483647 w 209"/>
                <a:gd name="T43" fmla="*/ 2147483647 h 211"/>
                <a:gd name="T44" fmla="*/ 2147483647 w 209"/>
                <a:gd name="T45" fmla="*/ 2147483647 h 211"/>
                <a:gd name="T46" fmla="*/ 2147483647 w 209"/>
                <a:gd name="T47" fmla="*/ 2147483647 h 211"/>
                <a:gd name="T48" fmla="*/ 2147483647 w 209"/>
                <a:gd name="T49" fmla="*/ 2147483647 h 211"/>
                <a:gd name="T50" fmla="*/ 2147483647 w 209"/>
                <a:gd name="T51" fmla="*/ 2147483647 h 211"/>
                <a:gd name="T52" fmla="*/ 2147483647 w 209"/>
                <a:gd name="T53" fmla="*/ 2147483647 h 211"/>
                <a:gd name="T54" fmla="*/ 2147483647 w 209"/>
                <a:gd name="T55" fmla="*/ 2147483647 h 211"/>
                <a:gd name="T56" fmla="*/ 2147483647 w 209"/>
                <a:gd name="T57" fmla="*/ 2147483647 h 211"/>
                <a:gd name="T58" fmla="*/ 2147483647 w 209"/>
                <a:gd name="T59" fmla="*/ 2147483647 h 211"/>
                <a:gd name="T60" fmla="*/ 2147483647 w 209"/>
                <a:gd name="T61" fmla="*/ 2147483647 h 211"/>
                <a:gd name="T62" fmla="*/ 2147483647 w 209"/>
                <a:gd name="T63" fmla="*/ 2147483647 h 211"/>
                <a:gd name="T64" fmla="*/ 2147483647 w 209"/>
                <a:gd name="T65" fmla="*/ 2147483647 h 211"/>
                <a:gd name="T66" fmla="*/ 2147483647 w 209"/>
                <a:gd name="T67" fmla="*/ 2147483647 h 211"/>
                <a:gd name="T68" fmla="*/ 2147483647 w 209"/>
                <a:gd name="T69" fmla="*/ 2147483647 h 211"/>
                <a:gd name="T70" fmla="*/ 2147483647 w 209"/>
                <a:gd name="T71" fmla="*/ 2147483647 h 211"/>
                <a:gd name="T72" fmla="*/ 2147483647 w 209"/>
                <a:gd name="T73" fmla="*/ 2147483647 h 2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09"/>
                <a:gd name="T112" fmla="*/ 0 h 211"/>
                <a:gd name="T113" fmla="*/ 209 w 209"/>
                <a:gd name="T114" fmla="*/ 211 h 2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09" h="211">
                  <a:moveTo>
                    <a:pt x="141" y="206"/>
                  </a:moveTo>
                  <a:lnTo>
                    <a:pt x="118" y="211"/>
                  </a:lnTo>
                  <a:lnTo>
                    <a:pt x="101" y="211"/>
                  </a:lnTo>
                  <a:lnTo>
                    <a:pt x="84" y="211"/>
                  </a:lnTo>
                  <a:lnTo>
                    <a:pt x="67" y="206"/>
                  </a:lnTo>
                  <a:lnTo>
                    <a:pt x="44" y="194"/>
                  </a:lnTo>
                  <a:lnTo>
                    <a:pt x="32" y="183"/>
                  </a:lnTo>
                  <a:lnTo>
                    <a:pt x="21" y="171"/>
                  </a:lnTo>
                  <a:lnTo>
                    <a:pt x="12" y="154"/>
                  </a:lnTo>
                  <a:lnTo>
                    <a:pt x="6" y="137"/>
                  </a:lnTo>
                  <a:lnTo>
                    <a:pt x="0" y="120"/>
                  </a:lnTo>
                  <a:lnTo>
                    <a:pt x="0" y="97"/>
                  </a:lnTo>
                  <a:lnTo>
                    <a:pt x="6" y="80"/>
                  </a:lnTo>
                  <a:lnTo>
                    <a:pt x="12" y="63"/>
                  </a:lnTo>
                  <a:lnTo>
                    <a:pt x="21" y="46"/>
                  </a:lnTo>
                  <a:lnTo>
                    <a:pt x="32" y="29"/>
                  </a:lnTo>
                  <a:lnTo>
                    <a:pt x="51" y="17"/>
                  </a:lnTo>
                  <a:lnTo>
                    <a:pt x="61" y="12"/>
                  </a:lnTo>
                  <a:lnTo>
                    <a:pt x="84" y="6"/>
                  </a:lnTo>
                  <a:lnTo>
                    <a:pt x="101" y="0"/>
                  </a:lnTo>
                  <a:lnTo>
                    <a:pt x="118" y="0"/>
                  </a:lnTo>
                  <a:lnTo>
                    <a:pt x="141" y="6"/>
                  </a:lnTo>
                  <a:lnTo>
                    <a:pt x="158" y="17"/>
                  </a:lnTo>
                  <a:lnTo>
                    <a:pt x="169" y="23"/>
                  </a:lnTo>
                  <a:lnTo>
                    <a:pt x="186" y="40"/>
                  </a:lnTo>
                  <a:lnTo>
                    <a:pt x="198" y="57"/>
                  </a:lnTo>
                  <a:lnTo>
                    <a:pt x="204" y="69"/>
                  </a:lnTo>
                  <a:lnTo>
                    <a:pt x="209" y="91"/>
                  </a:lnTo>
                  <a:lnTo>
                    <a:pt x="209" y="109"/>
                  </a:lnTo>
                  <a:lnTo>
                    <a:pt x="209" y="126"/>
                  </a:lnTo>
                  <a:lnTo>
                    <a:pt x="204" y="149"/>
                  </a:lnTo>
                  <a:lnTo>
                    <a:pt x="192" y="166"/>
                  </a:lnTo>
                  <a:lnTo>
                    <a:pt x="181" y="177"/>
                  </a:lnTo>
                  <a:lnTo>
                    <a:pt x="169" y="194"/>
                  </a:lnTo>
                  <a:lnTo>
                    <a:pt x="152" y="200"/>
                  </a:lnTo>
                  <a:lnTo>
                    <a:pt x="141" y="20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80" name="Freeform 37"/>
            <p:cNvSpPr>
              <a:spLocks/>
            </p:cNvSpPr>
            <p:nvPr/>
          </p:nvSpPr>
          <p:spPr bwMode="auto">
            <a:xfrm flipH="1">
              <a:off x="1337614" y="4810846"/>
              <a:ext cx="68263" cy="80169"/>
            </a:xfrm>
            <a:custGeom>
              <a:avLst/>
              <a:gdLst>
                <a:gd name="T0" fmla="*/ 2147483647 w 171"/>
                <a:gd name="T1" fmla="*/ 2147483647 h 204"/>
                <a:gd name="T2" fmla="*/ 2147483647 w 171"/>
                <a:gd name="T3" fmla="*/ 2147483647 h 204"/>
                <a:gd name="T4" fmla="*/ 2147483647 w 171"/>
                <a:gd name="T5" fmla="*/ 2147483647 h 204"/>
                <a:gd name="T6" fmla="*/ 2147483647 w 171"/>
                <a:gd name="T7" fmla="*/ 2147483647 h 204"/>
                <a:gd name="T8" fmla="*/ 2147483647 w 171"/>
                <a:gd name="T9" fmla="*/ 2147483647 h 204"/>
                <a:gd name="T10" fmla="*/ 0 w 171"/>
                <a:gd name="T11" fmla="*/ 2147483647 h 204"/>
                <a:gd name="T12" fmla="*/ 0 w 171"/>
                <a:gd name="T13" fmla="*/ 2147483647 h 204"/>
                <a:gd name="T14" fmla="*/ 0 w 171"/>
                <a:gd name="T15" fmla="*/ 2147483647 h 204"/>
                <a:gd name="T16" fmla="*/ 2147483647 w 171"/>
                <a:gd name="T17" fmla="*/ 2147483647 h 204"/>
                <a:gd name="T18" fmla="*/ 2147483647 w 171"/>
                <a:gd name="T19" fmla="*/ 2147483647 h 204"/>
                <a:gd name="T20" fmla="*/ 2147483647 w 171"/>
                <a:gd name="T21" fmla="*/ 2147483647 h 204"/>
                <a:gd name="T22" fmla="*/ 2147483647 w 171"/>
                <a:gd name="T23" fmla="*/ 2147483647 h 204"/>
                <a:gd name="T24" fmla="*/ 2147483647 w 171"/>
                <a:gd name="T25" fmla="*/ 2147483647 h 204"/>
                <a:gd name="T26" fmla="*/ 2147483647 w 171"/>
                <a:gd name="T27" fmla="*/ 2147483647 h 204"/>
                <a:gd name="T28" fmla="*/ 2147483647 w 171"/>
                <a:gd name="T29" fmla="*/ 2147483647 h 204"/>
                <a:gd name="T30" fmla="*/ 2147483647 w 171"/>
                <a:gd name="T31" fmla="*/ 0 h 204"/>
                <a:gd name="T32" fmla="*/ 2147483647 w 171"/>
                <a:gd name="T33" fmla="*/ 0 h 204"/>
                <a:gd name="T34" fmla="*/ 2147483647 w 171"/>
                <a:gd name="T35" fmla="*/ 2147483647 h 204"/>
                <a:gd name="T36" fmla="*/ 2147483647 w 171"/>
                <a:gd name="T37" fmla="*/ 2147483647 h 204"/>
                <a:gd name="T38" fmla="*/ 2147483647 w 171"/>
                <a:gd name="T39" fmla="*/ 2147483647 h 204"/>
                <a:gd name="T40" fmla="*/ 2147483647 w 171"/>
                <a:gd name="T41" fmla="*/ 2147483647 h 204"/>
                <a:gd name="T42" fmla="*/ 2147483647 w 171"/>
                <a:gd name="T43" fmla="*/ 2147483647 h 204"/>
                <a:gd name="T44" fmla="*/ 2147483647 w 171"/>
                <a:gd name="T45" fmla="*/ 2147483647 h 204"/>
                <a:gd name="T46" fmla="*/ 2147483647 w 171"/>
                <a:gd name="T47" fmla="*/ 2147483647 h 204"/>
                <a:gd name="T48" fmla="*/ 2147483647 w 171"/>
                <a:gd name="T49" fmla="*/ 2147483647 h 204"/>
                <a:gd name="T50" fmla="*/ 2147483647 w 171"/>
                <a:gd name="T51" fmla="*/ 2147483647 h 204"/>
                <a:gd name="T52" fmla="*/ 2147483647 w 171"/>
                <a:gd name="T53" fmla="*/ 2147483647 h 204"/>
                <a:gd name="T54" fmla="*/ 2147483647 w 171"/>
                <a:gd name="T55" fmla="*/ 2147483647 h 204"/>
                <a:gd name="T56" fmla="*/ 2147483647 w 171"/>
                <a:gd name="T57" fmla="*/ 2147483647 h 204"/>
                <a:gd name="T58" fmla="*/ 2147483647 w 171"/>
                <a:gd name="T59" fmla="*/ 2147483647 h 204"/>
                <a:gd name="T60" fmla="*/ 2147483647 w 171"/>
                <a:gd name="T61" fmla="*/ 2147483647 h 204"/>
                <a:gd name="T62" fmla="*/ 2147483647 w 171"/>
                <a:gd name="T63" fmla="*/ 2147483647 h 204"/>
                <a:gd name="T64" fmla="*/ 2147483647 w 171"/>
                <a:gd name="T65" fmla="*/ 2147483647 h 204"/>
                <a:gd name="T66" fmla="*/ 2147483647 w 171"/>
                <a:gd name="T67" fmla="*/ 2147483647 h 204"/>
                <a:gd name="T68" fmla="*/ 2147483647 w 171"/>
                <a:gd name="T69" fmla="*/ 2147483647 h 204"/>
                <a:gd name="T70" fmla="*/ 2147483647 w 171"/>
                <a:gd name="T71" fmla="*/ 2147483647 h 204"/>
                <a:gd name="T72" fmla="*/ 2147483647 w 171"/>
                <a:gd name="T73" fmla="*/ 2147483647 h 2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171"/>
                <a:gd name="T112" fmla="*/ 0 h 204"/>
                <a:gd name="T113" fmla="*/ 171 w 171"/>
                <a:gd name="T114" fmla="*/ 204 h 2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171" h="204">
                  <a:moveTo>
                    <a:pt x="46" y="198"/>
                  </a:moveTo>
                  <a:lnTo>
                    <a:pt x="34" y="192"/>
                  </a:lnTo>
                  <a:lnTo>
                    <a:pt x="23" y="181"/>
                  </a:lnTo>
                  <a:lnTo>
                    <a:pt x="12" y="169"/>
                  </a:lnTo>
                  <a:lnTo>
                    <a:pt x="6" y="152"/>
                  </a:lnTo>
                  <a:lnTo>
                    <a:pt x="0" y="141"/>
                  </a:lnTo>
                  <a:lnTo>
                    <a:pt x="0" y="124"/>
                  </a:lnTo>
                  <a:lnTo>
                    <a:pt x="0" y="101"/>
                  </a:lnTo>
                  <a:lnTo>
                    <a:pt x="6" y="84"/>
                  </a:lnTo>
                  <a:lnTo>
                    <a:pt x="12" y="67"/>
                  </a:lnTo>
                  <a:lnTo>
                    <a:pt x="23" y="52"/>
                  </a:lnTo>
                  <a:lnTo>
                    <a:pt x="34" y="34"/>
                  </a:lnTo>
                  <a:lnTo>
                    <a:pt x="46" y="21"/>
                  </a:lnTo>
                  <a:lnTo>
                    <a:pt x="63" y="12"/>
                  </a:lnTo>
                  <a:lnTo>
                    <a:pt x="74" y="6"/>
                  </a:lnTo>
                  <a:lnTo>
                    <a:pt x="91" y="0"/>
                  </a:lnTo>
                  <a:lnTo>
                    <a:pt x="108" y="0"/>
                  </a:lnTo>
                  <a:lnTo>
                    <a:pt x="120" y="6"/>
                  </a:lnTo>
                  <a:lnTo>
                    <a:pt x="131" y="6"/>
                  </a:lnTo>
                  <a:lnTo>
                    <a:pt x="143" y="17"/>
                  </a:lnTo>
                  <a:lnTo>
                    <a:pt x="154" y="27"/>
                  </a:lnTo>
                  <a:lnTo>
                    <a:pt x="160" y="44"/>
                  </a:lnTo>
                  <a:lnTo>
                    <a:pt x="165" y="57"/>
                  </a:lnTo>
                  <a:lnTo>
                    <a:pt x="171" y="72"/>
                  </a:lnTo>
                  <a:lnTo>
                    <a:pt x="171" y="95"/>
                  </a:lnTo>
                  <a:lnTo>
                    <a:pt x="165" y="112"/>
                  </a:lnTo>
                  <a:lnTo>
                    <a:pt x="160" y="130"/>
                  </a:lnTo>
                  <a:lnTo>
                    <a:pt x="154" y="147"/>
                  </a:lnTo>
                  <a:lnTo>
                    <a:pt x="143" y="164"/>
                  </a:lnTo>
                  <a:lnTo>
                    <a:pt x="131" y="175"/>
                  </a:lnTo>
                  <a:lnTo>
                    <a:pt x="120" y="187"/>
                  </a:lnTo>
                  <a:lnTo>
                    <a:pt x="103" y="198"/>
                  </a:lnTo>
                  <a:lnTo>
                    <a:pt x="86" y="204"/>
                  </a:lnTo>
                  <a:lnTo>
                    <a:pt x="69" y="204"/>
                  </a:lnTo>
                  <a:lnTo>
                    <a:pt x="57" y="204"/>
                  </a:lnTo>
                  <a:lnTo>
                    <a:pt x="46" y="1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81" name="Freeform 38"/>
            <p:cNvSpPr>
              <a:spLocks/>
            </p:cNvSpPr>
            <p:nvPr/>
          </p:nvSpPr>
          <p:spPr bwMode="auto">
            <a:xfrm flipH="1">
              <a:off x="1270939" y="4991028"/>
              <a:ext cx="80963" cy="69056"/>
            </a:xfrm>
            <a:custGeom>
              <a:avLst/>
              <a:gdLst>
                <a:gd name="T0" fmla="*/ 2147483647 w 203"/>
                <a:gd name="T1" fmla="*/ 2147483647 h 175"/>
                <a:gd name="T2" fmla="*/ 2147483647 w 203"/>
                <a:gd name="T3" fmla="*/ 2147483647 h 175"/>
                <a:gd name="T4" fmla="*/ 0 w 203"/>
                <a:gd name="T5" fmla="*/ 2147483647 h 175"/>
                <a:gd name="T6" fmla="*/ 0 w 203"/>
                <a:gd name="T7" fmla="*/ 2147483647 h 175"/>
                <a:gd name="T8" fmla="*/ 2147483647 w 203"/>
                <a:gd name="T9" fmla="*/ 2147483647 h 175"/>
                <a:gd name="T10" fmla="*/ 2147483647 w 203"/>
                <a:gd name="T11" fmla="*/ 2147483647 h 175"/>
                <a:gd name="T12" fmla="*/ 2147483647 w 203"/>
                <a:gd name="T13" fmla="*/ 2147483647 h 175"/>
                <a:gd name="T14" fmla="*/ 2147483647 w 203"/>
                <a:gd name="T15" fmla="*/ 2147483647 h 175"/>
                <a:gd name="T16" fmla="*/ 2147483647 w 203"/>
                <a:gd name="T17" fmla="*/ 2147483647 h 175"/>
                <a:gd name="T18" fmla="*/ 2147483647 w 203"/>
                <a:gd name="T19" fmla="*/ 2147483647 h 175"/>
                <a:gd name="T20" fmla="*/ 2147483647 w 203"/>
                <a:gd name="T21" fmla="*/ 2147483647 h 175"/>
                <a:gd name="T22" fmla="*/ 2147483647 w 203"/>
                <a:gd name="T23" fmla="*/ 2147483647 h 175"/>
                <a:gd name="T24" fmla="*/ 2147483647 w 203"/>
                <a:gd name="T25" fmla="*/ 2147483647 h 175"/>
                <a:gd name="T26" fmla="*/ 2147483647 w 203"/>
                <a:gd name="T27" fmla="*/ 2147483647 h 175"/>
                <a:gd name="T28" fmla="*/ 2147483647 w 203"/>
                <a:gd name="T29" fmla="*/ 2147483647 h 175"/>
                <a:gd name="T30" fmla="*/ 2147483647 w 203"/>
                <a:gd name="T31" fmla="*/ 2147483647 h 175"/>
                <a:gd name="T32" fmla="*/ 2147483647 w 203"/>
                <a:gd name="T33" fmla="*/ 2147483647 h 175"/>
                <a:gd name="T34" fmla="*/ 2147483647 w 203"/>
                <a:gd name="T35" fmla="*/ 2147483647 h 175"/>
                <a:gd name="T36" fmla="*/ 2147483647 w 203"/>
                <a:gd name="T37" fmla="*/ 2147483647 h 175"/>
                <a:gd name="T38" fmla="*/ 2147483647 w 203"/>
                <a:gd name="T39" fmla="*/ 2147483647 h 175"/>
                <a:gd name="T40" fmla="*/ 2147483647 w 203"/>
                <a:gd name="T41" fmla="*/ 2147483647 h 175"/>
                <a:gd name="T42" fmla="*/ 2147483647 w 203"/>
                <a:gd name="T43" fmla="*/ 2147483647 h 175"/>
                <a:gd name="T44" fmla="*/ 2147483647 w 203"/>
                <a:gd name="T45" fmla="*/ 2147483647 h 175"/>
                <a:gd name="T46" fmla="*/ 2147483647 w 203"/>
                <a:gd name="T47" fmla="*/ 2147483647 h 175"/>
                <a:gd name="T48" fmla="*/ 2147483647 w 203"/>
                <a:gd name="T49" fmla="*/ 2147483647 h 175"/>
                <a:gd name="T50" fmla="*/ 2147483647 w 203"/>
                <a:gd name="T51" fmla="*/ 2147483647 h 175"/>
                <a:gd name="T52" fmla="*/ 2147483647 w 203"/>
                <a:gd name="T53" fmla="*/ 2147483647 h 175"/>
                <a:gd name="T54" fmla="*/ 2147483647 w 203"/>
                <a:gd name="T55" fmla="*/ 2147483647 h 175"/>
                <a:gd name="T56" fmla="*/ 2147483647 w 203"/>
                <a:gd name="T57" fmla="*/ 2147483647 h 175"/>
                <a:gd name="T58" fmla="*/ 2147483647 w 203"/>
                <a:gd name="T59" fmla="*/ 0 h 175"/>
                <a:gd name="T60" fmla="*/ 2147483647 w 203"/>
                <a:gd name="T61" fmla="*/ 0 h 175"/>
                <a:gd name="T62" fmla="*/ 2147483647 w 203"/>
                <a:gd name="T63" fmla="*/ 2147483647 h 175"/>
                <a:gd name="T64" fmla="*/ 2147483647 w 203"/>
                <a:gd name="T65" fmla="*/ 2147483647 h 175"/>
                <a:gd name="T66" fmla="*/ 2147483647 w 203"/>
                <a:gd name="T67" fmla="*/ 2147483647 h 175"/>
                <a:gd name="T68" fmla="*/ 2147483647 w 203"/>
                <a:gd name="T69" fmla="*/ 2147483647 h 175"/>
                <a:gd name="T70" fmla="*/ 2147483647 w 203"/>
                <a:gd name="T71" fmla="*/ 2147483647 h 175"/>
                <a:gd name="T72" fmla="*/ 2147483647 w 203"/>
                <a:gd name="T73" fmla="*/ 2147483647 h 17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03"/>
                <a:gd name="T112" fmla="*/ 0 h 175"/>
                <a:gd name="T113" fmla="*/ 203 w 203"/>
                <a:gd name="T114" fmla="*/ 175 h 17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03" h="175">
                  <a:moveTo>
                    <a:pt x="11" y="34"/>
                  </a:moveTo>
                  <a:lnTo>
                    <a:pt x="6" y="45"/>
                  </a:lnTo>
                  <a:lnTo>
                    <a:pt x="0" y="62"/>
                  </a:lnTo>
                  <a:lnTo>
                    <a:pt x="0" y="80"/>
                  </a:lnTo>
                  <a:lnTo>
                    <a:pt x="6" y="97"/>
                  </a:lnTo>
                  <a:lnTo>
                    <a:pt x="11" y="114"/>
                  </a:lnTo>
                  <a:lnTo>
                    <a:pt x="23" y="123"/>
                  </a:lnTo>
                  <a:lnTo>
                    <a:pt x="34" y="135"/>
                  </a:lnTo>
                  <a:lnTo>
                    <a:pt x="49" y="152"/>
                  </a:lnTo>
                  <a:lnTo>
                    <a:pt x="66" y="158"/>
                  </a:lnTo>
                  <a:lnTo>
                    <a:pt x="78" y="169"/>
                  </a:lnTo>
                  <a:lnTo>
                    <a:pt x="101" y="175"/>
                  </a:lnTo>
                  <a:lnTo>
                    <a:pt x="118" y="175"/>
                  </a:lnTo>
                  <a:lnTo>
                    <a:pt x="135" y="175"/>
                  </a:lnTo>
                  <a:lnTo>
                    <a:pt x="152" y="169"/>
                  </a:lnTo>
                  <a:lnTo>
                    <a:pt x="163" y="163"/>
                  </a:lnTo>
                  <a:lnTo>
                    <a:pt x="180" y="158"/>
                  </a:lnTo>
                  <a:lnTo>
                    <a:pt x="186" y="146"/>
                  </a:lnTo>
                  <a:lnTo>
                    <a:pt x="198" y="135"/>
                  </a:lnTo>
                  <a:lnTo>
                    <a:pt x="198" y="120"/>
                  </a:lnTo>
                  <a:lnTo>
                    <a:pt x="203" y="102"/>
                  </a:lnTo>
                  <a:lnTo>
                    <a:pt x="198" y="89"/>
                  </a:lnTo>
                  <a:lnTo>
                    <a:pt x="192" y="74"/>
                  </a:lnTo>
                  <a:lnTo>
                    <a:pt x="180" y="57"/>
                  </a:lnTo>
                  <a:lnTo>
                    <a:pt x="169" y="45"/>
                  </a:lnTo>
                  <a:lnTo>
                    <a:pt x="158" y="28"/>
                  </a:lnTo>
                  <a:lnTo>
                    <a:pt x="141" y="23"/>
                  </a:lnTo>
                  <a:lnTo>
                    <a:pt x="123" y="11"/>
                  </a:lnTo>
                  <a:lnTo>
                    <a:pt x="106" y="5"/>
                  </a:lnTo>
                  <a:lnTo>
                    <a:pt x="89" y="0"/>
                  </a:lnTo>
                  <a:lnTo>
                    <a:pt x="72" y="0"/>
                  </a:lnTo>
                  <a:lnTo>
                    <a:pt x="55" y="5"/>
                  </a:lnTo>
                  <a:lnTo>
                    <a:pt x="40" y="11"/>
                  </a:lnTo>
                  <a:lnTo>
                    <a:pt x="28" y="17"/>
                  </a:lnTo>
                  <a:lnTo>
                    <a:pt x="17" y="28"/>
                  </a:lnTo>
                  <a:lnTo>
                    <a:pt x="11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82" name="Freeform 39"/>
            <p:cNvSpPr>
              <a:spLocks/>
            </p:cNvSpPr>
            <p:nvPr/>
          </p:nvSpPr>
          <p:spPr bwMode="auto">
            <a:xfrm flipH="1">
              <a:off x="1551927" y="3978202"/>
              <a:ext cx="827088" cy="1081882"/>
            </a:xfrm>
            <a:custGeom>
              <a:avLst/>
              <a:gdLst>
                <a:gd name="T0" fmla="*/ 2147483647 w 2083"/>
                <a:gd name="T1" fmla="*/ 0 h 2727"/>
                <a:gd name="T2" fmla="*/ 2147483647 w 2083"/>
                <a:gd name="T3" fmla="*/ 2147483647 h 2727"/>
                <a:gd name="T4" fmla="*/ 2147483647 w 2083"/>
                <a:gd name="T5" fmla="*/ 2147483647 h 2727"/>
                <a:gd name="T6" fmla="*/ 0 w 2083"/>
                <a:gd name="T7" fmla="*/ 2147483647 h 2727"/>
                <a:gd name="T8" fmla="*/ 2147483647 w 2083"/>
                <a:gd name="T9" fmla="*/ 2147483647 h 2727"/>
                <a:gd name="T10" fmla="*/ 2147483647 w 2083"/>
                <a:gd name="T11" fmla="*/ 2147483647 h 2727"/>
                <a:gd name="T12" fmla="*/ 2147483647 w 2083"/>
                <a:gd name="T13" fmla="*/ 2147483647 h 2727"/>
                <a:gd name="T14" fmla="*/ 2147483647 w 2083"/>
                <a:gd name="T15" fmla="*/ 2147483647 h 2727"/>
                <a:gd name="T16" fmla="*/ 2147483647 w 2083"/>
                <a:gd name="T17" fmla="*/ 2147483647 h 2727"/>
                <a:gd name="T18" fmla="*/ 2147483647 w 2083"/>
                <a:gd name="T19" fmla="*/ 2147483647 h 2727"/>
                <a:gd name="T20" fmla="*/ 2147483647 w 2083"/>
                <a:gd name="T21" fmla="*/ 0 h 2727"/>
                <a:gd name="T22" fmla="*/ 2147483647 w 2083"/>
                <a:gd name="T23" fmla="*/ 0 h 272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83"/>
                <a:gd name="T37" fmla="*/ 0 h 2727"/>
                <a:gd name="T38" fmla="*/ 2083 w 2083"/>
                <a:gd name="T39" fmla="*/ 2727 h 272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83" h="2727">
                  <a:moveTo>
                    <a:pt x="1209" y="0"/>
                  </a:moveTo>
                  <a:lnTo>
                    <a:pt x="177" y="926"/>
                  </a:lnTo>
                  <a:lnTo>
                    <a:pt x="386" y="1500"/>
                  </a:lnTo>
                  <a:lnTo>
                    <a:pt x="0" y="1892"/>
                  </a:lnTo>
                  <a:lnTo>
                    <a:pt x="620" y="2654"/>
                  </a:lnTo>
                  <a:lnTo>
                    <a:pt x="892" y="2727"/>
                  </a:lnTo>
                  <a:lnTo>
                    <a:pt x="1363" y="1812"/>
                  </a:lnTo>
                  <a:lnTo>
                    <a:pt x="1760" y="1675"/>
                  </a:lnTo>
                  <a:lnTo>
                    <a:pt x="1629" y="1238"/>
                  </a:lnTo>
                  <a:lnTo>
                    <a:pt x="2083" y="431"/>
                  </a:lnTo>
                  <a:lnTo>
                    <a:pt x="1209" y="0"/>
                  </a:lnTo>
                  <a:close/>
                </a:path>
              </a:pathLst>
            </a:custGeom>
            <a:solidFill>
              <a:srgbClr val="D69B7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83" name="Freeform 40"/>
            <p:cNvSpPr>
              <a:spLocks/>
            </p:cNvSpPr>
            <p:nvPr/>
          </p:nvSpPr>
          <p:spPr bwMode="auto">
            <a:xfrm flipH="1">
              <a:off x="1820214" y="4916415"/>
              <a:ext cx="835820" cy="460375"/>
            </a:xfrm>
            <a:custGeom>
              <a:avLst/>
              <a:gdLst>
                <a:gd name="T0" fmla="*/ 2147483647 w 2106"/>
                <a:gd name="T1" fmla="*/ 0 h 1160"/>
                <a:gd name="T2" fmla="*/ 0 w 2106"/>
                <a:gd name="T3" fmla="*/ 2147483647 h 1160"/>
                <a:gd name="T4" fmla="*/ 2147483647 w 2106"/>
                <a:gd name="T5" fmla="*/ 2147483647 h 1160"/>
                <a:gd name="T6" fmla="*/ 2147483647 w 2106"/>
                <a:gd name="T7" fmla="*/ 2147483647 h 1160"/>
                <a:gd name="T8" fmla="*/ 2147483647 w 2106"/>
                <a:gd name="T9" fmla="*/ 0 h 1160"/>
                <a:gd name="T10" fmla="*/ 2147483647 w 2106"/>
                <a:gd name="T11" fmla="*/ 0 h 11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06"/>
                <a:gd name="T19" fmla="*/ 0 h 1160"/>
                <a:gd name="T20" fmla="*/ 2106 w 2106"/>
                <a:gd name="T21" fmla="*/ 1160 h 11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06" h="1160">
                  <a:moveTo>
                    <a:pt x="85" y="0"/>
                  </a:moveTo>
                  <a:lnTo>
                    <a:pt x="0" y="717"/>
                  </a:lnTo>
                  <a:lnTo>
                    <a:pt x="1883" y="1160"/>
                  </a:lnTo>
                  <a:lnTo>
                    <a:pt x="2106" y="529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84" name="Freeform 41"/>
            <p:cNvSpPr>
              <a:spLocks/>
            </p:cNvSpPr>
            <p:nvPr/>
          </p:nvSpPr>
          <p:spPr bwMode="auto">
            <a:xfrm flipH="1">
              <a:off x="1862283" y="4278240"/>
              <a:ext cx="173038" cy="189706"/>
            </a:xfrm>
            <a:custGeom>
              <a:avLst/>
              <a:gdLst>
                <a:gd name="T0" fmla="*/ 2147483647 w 437"/>
                <a:gd name="T1" fmla="*/ 2147483647 h 477"/>
                <a:gd name="T2" fmla="*/ 0 w 437"/>
                <a:gd name="T3" fmla="*/ 2147483647 h 477"/>
                <a:gd name="T4" fmla="*/ 2147483647 w 437"/>
                <a:gd name="T5" fmla="*/ 2147483647 h 477"/>
                <a:gd name="T6" fmla="*/ 2147483647 w 437"/>
                <a:gd name="T7" fmla="*/ 2147483647 h 477"/>
                <a:gd name="T8" fmla="*/ 2147483647 w 437"/>
                <a:gd name="T9" fmla="*/ 2147483647 h 477"/>
                <a:gd name="T10" fmla="*/ 2147483647 w 437"/>
                <a:gd name="T11" fmla="*/ 2147483647 h 477"/>
                <a:gd name="T12" fmla="*/ 2147483647 w 437"/>
                <a:gd name="T13" fmla="*/ 0 h 477"/>
                <a:gd name="T14" fmla="*/ 2147483647 w 437"/>
                <a:gd name="T15" fmla="*/ 2147483647 h 477"/>
                <a:gd name="T16" fmla="*/ 2147483647 w 437"/>
                <a:gd name="T17" fmla="*/ 2147483647 h 477"/>
                <a:gd name="T18" fmla="*/ 2147483647 w 437"/>
                <a:gd name="T19" fmla="*/ 2147483647 h 4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37"/>
                <a:gd name="T31" fmla="*/ 0 h 477"/>
                <a:gd name="T32" fmla="*/ 437 w 437"/>
                <a:gd name="T33" fmla="*/ 477 h 47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37" h="477">
                  <a:moveTo>
                    <a:pt x="61" y="76"/>
                  </a:moveTo>
                  <a:lnTo>
                    <a:pt x="0" y="290"/>
                  </a:lnTo>
                  <a:lnTo>
                    <a:pt x="114" y="456"/>
                  </a:lnTo>
                  <a:lnTo>
                    <a:pt x="293" y="477"/>
                  </a:lnTo>
                  <a:lnTo>
                    <a:pt x="433" y="359"/>
                  </a:lnTo>
                  <a:lnTo>
                    <a:pt x="437" y="136"/>
                  </a:lnTo>
                  <a:lnTo>
                    <a:pt x="276" y="0"/>
                  </a:lnTo>
                  <a:lnTo>
                    <a:pt x="110" y="19"/>
                  </a:lnTo>
                  <a:lnTo>
                    <a:pt x="61" y="7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85" name="Freeform 42"/>
            <p:cNvSpPr>
              <a:spLocks/>
            </p:cNvSpPr>
            <p:nvPr/>
          </p:nvSpPr>
          <p:spPr bwMode="auto">
            <a:xfrm flipH="1">
              <a:off x="1836089" y="4347296"/>
              <a:ext cx="218281" cy="135731"/>
            </a:xfrm>
            <a:custGeom>
              <a:avLst/>
              <a:gdLst>
                <a:gd name="T0" fmla="*/ 0 w 551"/>
                <a:gd name="T1" fmla="*/ 2147483647 h 342"/>
                <a:gd name="T2" fmla="*/ 2147483647 w 551"/>
                <a:gd name="T3" fmla="*/ 2147483647 h 342"/>
                <a:gd name="T4" fmla="*/ 2147483647 w 551"/>
                <a:gd name="T5" fmla="*/ 2147483647 h 342"/>
                <a:gd name="T6" fmla="*/ 2147483647 w 551"/>
                <a:gd name="T7" fmla="*/ 2147483647 h 342"/>
                <a:gd name="T8" fmla="*/ 2147483647 w 551"/>
                <a:gd name="T9" fmla="*/ 2147483647 h 342"/>
                <a:gd name="T10" fmla="*/ 2147483647 w 551"/>
                <a:gd name="T11" fmla="*/ 2147483647 h 342"/>
                <a:gd name="T12" fmla="*/ 2147483647 w 551"/>
                <a:gd name="T13" fmla="*/ 2147483647 h 342"/>
                <a:gd name="T14" fmla="*/ 2147483647 w 551"/>
                <a:gd name="T15" fmla="*/ 2147483647 h 342"/>
                <a:gd name="T16" fmla="*/ 2147483647 w 551"/>
                <a:gd name="T17" fmla="*/ 2147483647 h 342"/>
                <a:gd name="T18" fmla="*/ 2147483647 w 551"/>
                <a:gd name="T19" fmla="*/ 2147483647 h 342"/>
                <a:gd name="T20" fmla="*/ 2147483647 w 551"/>
                <a:gd name="T21" fmla="*/ 2147483647 h 342"/>
                <a:gd name="T22" fmla="*/ 2147483647 w 551"/>
                <a:gd name="T23" fmla="*/ 2147483647 h 342"/>
                <a:gd name="T24" fmla="*/ 2147483647 w 551"/>
                <a:gd name="T25" fmla="*/ 2147483647 h 342"/>
                <a:gd name="T26" fmla="*/ 2147483647 w 551"/>
                <a:gd name="T27" fmla="*/ 2147483647 h 342"/>
                <a:gd name="T28" fmla="*/ 2147483647 w 551"/>
                <a:gd name="T29" fmla="*/ 2147483647 h 342"/>
                <a:gd name="T30" fmla="*/ 2147483647 w 551"/>
                <a:gd name="T31" fmla="*/ 2147483647 h 342"/>
                <a:gd name="T32" fmla="*/ 2147483647 w 551"/>
                <a:gd name="T33" fmla="*/ 2147483647 h 342"/>
                <a:gd name="T34" fmla="*/ 2147483647 w 551"/>
                <a:gd name="T35" fmla="*/ 2147483647 h 342"/>
                <a:gd name="T36" fmla="*/ 2147483647 w 551"/>
                <a:gd name="T37" fmla="*/ 2147483647 h 342"/>
                <a:gd name="T38" fmla="*/ 2147483647 w 551"/>
                <a:gd name="T39" fmla="*/ 2147483647 h 342"/>
                <a:gd name="T40" fmla="*/ 2147483647 w 551"/>
                <a:gd name="T41" fmla="*/ 2147483647 h 342"/>
                <a:gd name="T42" fmla="*/ 2147483647 w 551"/>
                <a:gd name="T43" fmla="*/ 2147483647 h 342"/>
                <a:gd name="T44" fmla="*/ 2147483647 w 551"/>
                <a:gd name="T45" fmla="*/ 2147483647 h 342"/>
                <a:gd name="T46" fmla="*/ 2147483647 w 551"/>
                <a:gd name="T47" fmla="*/ 2147483647 h 342"/>
                <a:gd name="T48" fmla="*/ 2147483647 w 551"/>
                <a:gd name="T49" fmla="*/ 0 h 342"/>
                <a:gd name="T50" fmla="*/ 0 w 551"/>
                <a:gd name="T51" fmla="*/ 2147483647 h 342"/>
                <a:gd name="T52" fmla="*/ 0 w 551"/>
                <a:gd name="T53" fmla="*/ 2147483647 h 34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51"/>
                <a:gd name="T82" fmla="*/ 0 h 342"/>
                <a:gd name="T83" fmla="*/ 551 w 551"/>
                <a:gd name="T84" fmla="*/ 342 h 34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51" h="342">
                  <a:moveTo>
                    <a:pt x="0" y="68"/>
                  </a:moveTo>
                  <a:lnTo>
                    <a:pt x="21" y="175"/>
                  </a:lnTo>
                  <a:lnTo>
                    <a:pt x="47" y="220"/>
                  </a:lnTo>
                  <a:lnTo>
                    <a:pt x="79" y="262"/>
                  </a:lnTo>
                  <a:lnTo>
                    <a:pt x="121" y="296"/>
                  </a:lnTo>
                  <a:lnTo>
                    <a:pt x="142" y="310"/>
                  </a:lnTo>
                  <a:lnTo>
                    <a:pt x="167" y="321"/>
                  </a:lnTo>
                  <a:lnTo>
                    <a:pt x="218" y="336"/>
                  </a:lnTo>
                  <a:lnTo>
                    <a:pt x="273" y="342"/>
                  </a:lnTo>
                  <a:lnTo>
                    <a:pt x="382" y="321"/>
                  </a:lnTo>
                  <a:lnTo>
                    <a:pt x="429" y="296"/>
                  </a:lnTo>
                  <a:lnTo>
                    <a:pt x="469" y="262"/>
                  </a:lnTo>
                  <a:lnTo>
                    <a:pt x="528" y="175"/>
                  </a:lnTo>
                  <a:lnTo>
                    <a:pt x="551" y="68"/>
                  </a:lnTo>
                  <a:lnTo>
                    <a:pt x="513" y="20"/>
                  </a:lnTo>
                  <a:lnTo>
                    <a:pt x="456" y="68"/>
                  </a:lnTo>
                  <a:lnTo>
                    <a:pt x="442" y="138"/>
                  </a:lnTo>
                  <a:lnTo>
                    <a:pt x="403" y="195"/>
                  </a:lnTo>
                  <a:lnTo>
                    <a:pt x="376" y="216"/>
                  </a:lnTo>
                  <a:lnTo>
                    <a:pt x="346" y="233"/>
                  </a:lnTo>
                  <a:lnTo>
                    <a:pt x="273" y="249"/>
                  </a:lnTo>
                  <a:lnTo>
                    <a:pt x="205" y="233"/>
                  </a:lnTo>
                  <a:lnTo>
                    <a:pt x="146" y="195"/>
                  </a:lnTo>
                  <a:lnTo>
                    <a:pt x="93" y="68"/>
                  </a:lnTo>
                  <a:lnTo>
                    <a:pt x="51" y="0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86" name="Freeform 43"/>
            <p:cNvSpPr>
              <a:spLocks/>
            </p:cNvSpPr>
            <p:nvPr/>
          </p:nvSpPr>
          <p:spPr bwMode="auto">
            <a:xfrm flipH="1">
              <a:off x="1836089" y="4263952"/>
              <a:ext cx="218281" cy="110331"/>
            </a:xfrm>
            <a:custGeom>
              <a:avLst/>
              <a:gdLst>
                <a:gd name="T0" fmla="*/ 2147483647 w 551"/>
                <a:gd name="T1" fmla="*/ 2147483647 h 278"/>
                <a:gd name="T2" fmla="*/ 2147483647 w 551"/>
                <a:gd name="T3" fmla="*/ 2147483647 h 278"/>
                <a:gd name="T4" fmla="*/ 2147483647 w 551"/>
                <a:gd name="T5" fmla="*/ 2147483647 h 278"/>
                <a:gd name="T6" fmla="*/ 2147483647 w 551"/>
                <a:gd name="T7" fmla="*/ 2147483647 h 278"/>
                <a:gd name="T8" fmla="*/ 2147483647 w 551"/>
                <a:gd name="T9" fmla="*/ 2147483647 h 278"/>
                <a:gd name="T10" fmla="*/ 2147483647 w 551"/>
                <a:gd name="T11" fmla="*/ 2147483647 h 278"/>
                <a:gd name="T12" fmla="*/ 2147483647 w 551"/>
                <a:gd name="T13" fmla="*/ 2147483647 h 278"/>
                <a:gd name="T14" fmla="*/ 2147483647 w 551"/>
                <a:gd name="T15" fmla="*/ 2147483647 h 278"/>
                <a:gd name="T16" fmla="*/ 2147483647 w 551"/>
                <a:gd name="T17" fmla="*/ 0 h 278"/>
                <a:gd name="T18" fmla="*/ 2147483647 w 551"/>
                <a:gd name="T19" fmla="*/ 2147483647 h 278"/>
                <a:gd name="T20" fmla="*/ 2147483647 w 551"/>
                <a:gd name="T21" fmla="*/ 2147483647 h 278"/>
                <a:gd name="T22" fmla="*/ 2147483647 w 551"/>
                <a:gd name="T23" fmla="*/ 2147483647 h 278"/>
                <a:gd name="T24" fmla="*/ 2147483647 w 551"/>
                <a:gd name="T25" fmla="*/ 2147483647 h 278"/>
                <a:gd name="T26" fmla="*/ 0 w 551"/>
                <a:gd name="T27" fmla="*/ 2147483647 h 278"/>
                <a:gd name="T28" fmla="*/ 2147483647 w 551"/>
                <a:gd name="T29" fmla="*/ 2147483647 h 278"/>
                <a:gd name="T30" fmla="*/ 2147483647 w 551"/>
                <a:gd name="T31" fmla="*/ 2147483647 h 278"/>
                <a:gd name="T32" fmla="*/ 2147483647 w 551"/>
                <a:gd name="T33" fmla="*/ 2147483647 h 278"/>
                <a:gd name="T34" fmla="*/ 2147483647 w 551"/>
                <a:gd name="T35" fmla="*/ 2147483647 h 278"/>
                <a:gd name="T36" fmla="*/ 2147483647 w 551"/>
                <a:gd name="T37" fmla="*/ 2147483647 h 278"/>
                <a:gd name="T38" fmla="*/ 2147483647 w 551"/>
                <a:gd name="T39" fmla="*/ 2147483647 h 278"/>
                <a:gd name="T40" fmla="*/ 2147483647 w 551"/>
                <a:gd name="T41" fmla="*/ 2147483647 h 278"/>
                <a:gd name="T42" fmla="*/ 2147483647 w 551"/>
                <a:gd name="T43" fmla="*/ 2147483647 h 278"/>
                <a:gd name="T44" fmla="*/ 2147483647 w 551"/>
                <a:gd name="T45" fmla="*/ 2147483647 h 278"/>
                <a:gd name="T46" fmla="*/ 2147483647 w 551"/>
                <a:gd name="T47" fmla="*/ 2147483647 h 278"/>
                <a:gd name="T48" fmla="*/ 2147483647 w 551"/>
                <a:gd name="T49" fmla="*/ 2147483647 h 27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51"/>
                <a:gd name="T76" fmla="*/ 0 h 278"/>
                <a:gd name="T77" fmla="*/ 551 w 551"/>
                <a:gd name="T78" fmla="*/ 278 h 27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51" h="278">
                  <a:moveTo>
                    <a:pt x="551" y="278"/>
                  </a:moveTo>
                  <a:lnTo>
                    <a:pt x="528" y="170"/>
                  </a:lnTo>
                  <a:lnTo>
                    <a:pt x="503" y="122"/>
                  </a:lnTo>
                  <a:lnTo>
                    <a:pt x="469" y="80"/>
                  </a:lnTo>
                  <a:lnTo>
                    <a:pt x="429" y="48"/>
                  </a:lnTo>
                  <a:lnTo>
                    <a:pt x="406" y="35"/>
                  </a:lnTo>
                  <a:lnTo>
                    <a:pt x="382" y="21"/>
                  </a:lnTo>
                  <a:lnTo>
                    <a:pt x="330" y="6"/>
                  </a:lnTo>
                  <a:lnTo>
                    <a:pt x="273" y="0"/>
                  </a:lnTo>
                  <a:lnTo>
                    <a:pt x="167" y="21"/>
                  </a:lnTo>
                  <a:lnTo>
                    <a:pt x="121" y="48"/>
                  </a:lnTo>
                  <a:lnTo>
                    <a:pt x="79" y="80"/>
                  </a:lnTo>
                  <a:lnTo>
                    <a:pt x="21" y="170"/>
                  </a:lnTo>
                  <a:lnTo>
                    <a:pt x="0" y="278"/>
                  </a:lnTo>
                  <a:lnTo>
                    <a:pt x="93" y="278"/>
                  </a:lnTo>
                  <a:lnTo>
                    <a:pt x="108" y="206"/>
                  </a:lnTo>
                  <a:lnTo>
                    <a:pt x="146" y="149"/>
                  </a:lnTo>
                  <a:lnTo>
                    <a:pt x="173" y="126"/>
                  </a:lnTo>
                  <a:lnTo>
                    <a:pt x="205" y="109"/>
                  </a:lnTo>
                  <a:lnTo>
                    <a:pt x="273" y="94"/>
                  </a:lnTo>
                  <a:lnTo>
                    <a:pt x="346" y="109"/>
                  </a:lnTo>
                  <a:lnTo>
                    <a:pt x="403" y="149"/>
                  </a:lnTo>
                  <a:lnTo>
                    <a:pt x="456" y="278"/>
                  </a:lnTo>
                  <a:lnTo>
                    <a:pt x="551" y="2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87" name="Freeform 44"/>
            <p:cNvSpPr>
              <a:spLocks/>
            </p:cNvSpPr>
            <p:nvPr/>
          </p:nvSpPr>
          <p:spPr bwMode="auto">
            <a:xfrm flipH="1">
              <a:off x="1912289" y="4340152"/>
              <a:ext cx="65881" cy="66675"/>
            </a:xfrm>
            <a:custGeom>
              <a:avLst/>
              <a:gdLst>
                <a:gd name="T0" fmla="*/ 2147483647 w 167"/>
                <a:gd name="T1" fmla="*/ 2147483647 h 168"/>
                <a:gd name="T2" fmla="*/ 2147483647 w 167"/>
                <a:gd name="T3" fmla="*/ 2147483647 h 168"/>
                <a:gd name="T4" fmla="*/ 2147483647 w 167"/>
                <a:gd name="T5" fmla="*/ 2147483647 h 168"/>
                <a:gd name="T6" fmla="*/ 2147483647 w 167"/>
                <a:gd name="T7" fmla="*/ 2147483647 h 168"/>
                <a:gd name="T8" fmla="*/ 2147483647 w 167"/>
                <a:gd name="T9" fmla="*/ 2147483647 h 168"/>
                <a:gd name="T10" fmla="*/ 2147483647 w 167"/>
                <a:gd name="T11" fmla="*/ 0 h 168"/>
                <a:gd name="T12" fmla="*/ 2147483647 w 167"/>
                <a:gd name="T13" fmla="*/ 2147483647 h 168"/>
                <a:gd name="T14" fmla="*/ 0 w 167"/>
                <a:gd name="T15" fmla="*/ 2147483647 h 168"/>
                <a:gd name="T16" fmla="*/ 2147483647 w 167"/>
                <a:gd name="T17" fmla="*/ 2147483647 h 168"/>
                <a:gd name="T18" fmla="*/ 2147483647 w 167"/>
                <a:gd name="T19" fmla="*/ 2147483647 h 168"/>
                <a:gd name="T20" fmla="*/ 2147483647 w 167"/>
                <a:gd name="T21" fmla="*/ 2147483647 h 168"/>
                <a:gd name="T22" fmla="*/ 2147483647 w 167"/>
                <a:gd name="T23" fmla="*/ 2147483647 h 16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7"/>
                <a:gd name="T37" fmla="*/ 0 h 168"/>
                <a:gd name="T38" fmla="*/ 167 w 167"/>
                <a:gd name="T39" fmla="*/ 168 h 16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7" h="168">
                  <a:moveTo>
                    <a:pt x="81" y="168"/>
                  </a:moveTo>
                  <a:lnTo>
                    <a:pt x="142" y="143"/>
                  </a:lnTo>
                  <a:lnTo>
                    <a:pt x="167" y="86"/>
                  </a:lnTo>
                  <a:lnTo>
                    <a:pt x="142" y="25"/>
                  </a:lnTo>
                  <a:lnTo>
                    <a:pt x="116" y="6"/>
                  </a:lnTo>
                  <a:lnTo>
                    <a:pt x="81" y="0"/>
                  </a:lnTo>
                  <a:lnTo>
                    <a:pt x="24" y="25"/>
                  </a:lnTo>
                  <a:lnTo>
                    <a:pt x="0" y="86"/>
                  </a:lnTo>
                  <a:lnTo>
                    <a:pt x="24" y="143"/>
                  </a:lnTo>
                  <a:lnTo>
                    <a:pt x="49" y="162"/>
                  </a:lnTo>
                  <a:lnTo>
                    <a:pt x="81" y="1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88" name="Freeform 45"/>
            <p:cNvSpPr>
              <a:spLocks/>
            </p:cNvSpPr>
            <p:nvPr/>
          </p:nvSpPr>
          <p:spPr bwMode="auto">
            <a:xfrm flipH="1">
              <a:off x="1360633" y="4880696"/>
              <a:ext cx="1293020" cy="257969"/>
            </a:xfrm>
            <a:custGeom>
              <a:avLst/>
              <a:gdLst>
                <a:gd name="T0" fmla="*/ 2147483647 w 3257"/>
                <a:gd name="T1" fmla="*/ 2147483647 h 650"/>
                <a:gd name="T2" fmla="*/ 0 w 3257"/>
                <a:gd name="T3" fmla="*/ 2147483647 h 650"/>
                <a:gd name="T4" fmla="*/ 2147483647 w 3257"/>
                <a:gd name="T5" fmla="*/ 2147483647 h 650"/>
                <a:gd name="T6" fmla="*/ 2147483647 w 3257"/>
                <a:gd name="T7" fmla="*/ 2147483647 h 650"/>
                <a:gd name="T8" fmla="*/ 2147483647 w 3257"/>
                <a:gd name="T9" fmla="*/ 2147483647 h 650"/>
                <a:gd name="T10" fmla="*/ 2147483647 w 3257"/>
                <a:gd name="T11" fmla="*/ 2147483647 h 650"/>
                <a:gd name="T12" fmla="*/ 2147483647 w 3257"/>
                <a:gd name="T13" fmla="*/ 2147483647 h 650"/>
                <a:gd name="T14" fmla="*/ 2147483647 w 3257"/>
                <a:gd name="T15" fmla="*/ 2147483647 h 650"/>
                <a:gd name="T16" fmla="*/ 2147483647 w 3257"/>
                <a:gd name="T17" fmla="*/ 2147483647 h 650"/>
                <a:gd name="T18" fmla="*/ 2147483647 w 3257"/>
                <a:gd name="T19" fmla="*/ 2147483647 h 650"/>
                <a:gd name="T20" fmla="*/ 2147483647 w 3257"/>
                <a:gd name="T21" fmla="*/ 2147483647 h 650"/>
                <a:gd name="T22" fmla="*/ 2147483647 w 3257"/>
                <a:gd name="T23" fmla="*/ 2147483647 h 650"/>
                <a:gd name="T24" fmla="*/ 2147483647 w 3257"/>
                <a:gd name="T25" fmla="*/ 2147483647 h 650"/>
                <a:gd name="T26" fmla="*/ 2147483647 w 3257"/>
                <a:gd name="T27" fmla="*/ 2147483647 h 650"/>
                <a:gd name="T28" fmla="*/ 2147483647 w 3257"/>
                <a:gd name="T29" fmla="*/ 2147483647 h 650"/>
                <a:gd name="T30" fmla="*/ 2147483647 w 3257"/>
                <a:gd name="T31" fmla="*/ 0 h 650"/>
                <a:gd name="T32" fmla="*/ 2147483647 w 3257"/>
                <a:gd name="T33" fmla="*/ 2147483647 h 650"/>
                <a:gd name="T34" fmla="*/ 2147483647 w 3257"/>
                <a:gd name="T35" fmla="*/ 2147483647 h 650"/>
                <a:gd name="T36" fmla="*/ 2147483647 w 3257"/>
                <a:gd name="T37" fmla="*/ 2147483647 h 650"/>
                <a:gd name="T38" fmla="*/ 2147483647 w 3257"/>
                <a:gd name="T39" fmla="*/ 2147483647 h 650"/>
                <a:gd name="T40" fmla="*/ 2147483647 w 3257"/>
                <a:gd name="T41" fmla="*/ 2147483647 h 650"/>
                <a:gd name="T42" fmla="*/ 2147483647 w 3257"/>
                <a:gd name="T43" fmla="*/ 2147483647 h 65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257"/>
                <a:gd name="T67" fmla="*/ 0 h 650"/>
                <a:gd name="T68" fmla="*/ 3257 w 3257"/>
                <a:gd name="T69" fmla="*/ 650 h 65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257" h="650">
                  <a:moveTo>
                    <a:pt x="2024" y="498"/>
                  </a:moveTo>
                  <a:lnTo>
                    <a:pt x="0" y="27"/>
                  </a:lnTo>
                  <a:lnTo>
                    <a:pt x="102" y="209"/>
                  </a:lnTo>
                  <a:lnTo>
                    <a:pt x="2075" y="639"/>
                  </a:lnTo>
                  <a:lnTo>
                    <a:pt x="2086" y="650"/>
                  </a:lnTo>
                  <a:lnTo>
                    <a:pt x="2983" y="270"/>
                  </a:lnTo>
                  <a:lnTo>
                    <a:pt x="3016" y="297"/>
                  </a:lnTo>
                  <a:lnTo>
                    <a:pt x="3054" y="314"/>
                  </a:lnTo>
                  <a:lnTo>
                    <a:pt x="3137" y="316"/>
                  </a:lnTo>
                  <a:lnTo>
                    <a:pt x="3194" y="291"/>
                  </a:lnTo>
                  <a:lnTo>
                    <a:pt x="3238" y="247"/>
                  </a:lnTo>
                  <a:lnTo>
                    <a:pt x="3257" y="127"/>
                  </a:lnTo>
                  <a:lnTo>
                    <a:pt x="3232" y="67"/>
                  </a:lnTo>
                  <a:lnTo>
                    <a:pt x="3189" y="23"/>
                  </a:lnTo>
                  <a:lnTo>
                    <a:pt x="3160" y="8"/>
                  </a:lnTo>
                  <a:lnTo>
                    <a:pt x="3130" y="0"/>
                  </a:lnTo>
                  <a:lnTo>
                    <a:pt x="3063" y="4"/>
                  </a:lnTo>
                  <a:lnTo>
                    <a:pt x="3014" y="23"/>
                  </a:lnTo>
                  <a:lnTo>
                    <a:pt x="2974" y="59"/>
                  </a:lnTo>
                  <a:lnTo>
                    <a:pt x="2940" y="158"/>
                  </a:lnTo>
                  <a:lnTo>
                    <a:pt x="2024" y="4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89" name="Freeform 46"/>
            <p:cNvSpPr>
              <a:spLocks/>
            </p:cNvSpPr>
            <p:nvPr/>
          </p:nvSpPr>
          <p:spPr bwMode="auto">
            <a:xfrm flipH="1">
              <a:off x="1775764" y="4891015"/>
              <a:ext cx="1297783" cy="742951"/>
            </a:xfrm>
            <a:custGeom>
              <a:avLst/>
              <a:gdLst>
                <a:gd name="T0" fmla="*/ 2147483647 w 3271"/>
                <a:gd name="T1" fmla="*/ 2147483647 h 1871"/>
                <a:gd name="T2" fmla="*/ 2147483647 w 3271"/>
                <a:gd name="T3" fmla="*/ 2147483647 h 1871"/>
                <a:gd name="T4" fmla="*/ 2147483647 w 3271"/>
                <a:gd name="T5" fmla="*/ 0 h 1871"/>
                <a:gd name="T6" fmla="*/ 2147483647 w 3271"/>
                <a:gd name="T7" fmla="*/ 2147483647 h 1871"/>
                <a:gd name="T8" fmla="*/ 2147483647 w 3271"/>
                <a:gd name="T9" fmla="*/ 2147483647 h 1871"/>
                <a:gd name="T10" fmla="*/ 2147483647 w 3271"/>
                <a:gd name="T11" fmla="*/ 2147483647 h 1871"/>
                <a:gd name="T12" fmla="*/ 2147483647 w 3271"/>
                <a:gd name="T13" fmla="*/ 2147483647 h 1871"/>
                <a:gd name="T14" fmla="*/ 2147483647 w 3271"/>
                <a:gd name="T15" fmla="*/ 2147483647 h 1871"/>
                <a:gd name="T16" fmla="*/ 2147483647 w 3271"/>
                <a:gd name="T17" fmla="*/ 2147483647 h 1871"/>
                <a:gd name="T18" fmla="*/ 2147483647 w 3271"/>
                <a:gd name="T19" fmla="*/ 2147483647 h 1871"/>
                <a:gd name="T20" fmla="*/ 2147483647 w 3271"/>
                <a:gd name="T21" fmla="*/ 2147483647 h 1871"/>
                <a:gd name="T22" fmla="*/ 0 w 3271"/>
                <a:gd name="T23" fmla="*/ 2147483647 h 1871"/>
                <a:gd name="T24" fmla="*/ 2147483647 w 3271"/>
                <a:gd name="T25" fmla="*/ 2147483647 h 1871"/>
                <a:gd name="T26" fmla="*/ 2147483647 w 3271"/>
                <a:gd name="T27" fmla="*/ 2147483647 h 1871"/>
                <a:gd name="T28" fmla="*/ 2147483647 w 3271"/>
                <a:gd name="T29" fmla="*/ 2147483647 h 1871"/>
                <a:gd name="T30" fmla="*/ 2147483647 w 3271"/>
                <a:gd name="T31" fmla="*/ 2147483647 h 1871"/>
                <a:gd name="T32" fmla="*/ 2147483647 w 3271"/>
                <a:gd name="T33" fmla="*/ 2147483647 h 1871"/>
                <a:gd name="T34" fmla="*/ 2147483647 w 3271"/>
                <a:gd name="T35" fmla="*/ 2147483647 h 1871"/>
                <a:gd name="T36" fmla="*/ 2147483647 w 3271"/>
                <a:gd name="T37" fmla="*/ 2147483647 h 1871"/>
                <a:gd name="T38" fmla="*/ 2147483647 w 3271"/>
                <a:gd name="T39" fmla="*/ 2147483647 h 1871"/>
                <a:gd name="T40" fmla="*/ 2147483647 w 3271"/>
                <a:gd name="T41" fmla="*/ 2147483647 h 1871"/>
                <a:gd name="T42" fmla="*/ 2147483647 w 3271"/>
                <a:gd name="T43" fmla="*/ 2147483647 h 1871"/>
                <a:gd name="T44" fmla="*/ 2147483647 w 3271"/>
                <a:gd name="T45" fmla="*/ 2147483647 h 1871"/>
                <a:gd name="T46" fmla="*/ 2147483647 w 3271"/>
                <a:gd name="T47" fmla="*/ 2147483647 h 1871"/>
                <a:gd name="T48" fmla="*/ 2147483647 w 3271"/>
                <a:gd name="T49" fmla="*/ 2147483647 h 1871"/>
                <a:gd name="T50" fmla="*/ 2147483647 w 3271"/>
                <a:gd name="T51" fmla="*/ 2147483647 h 1871"/>
                <a:gd name="T52" fmla="*/ 2147483647 w 3271"/>
                <a:gd name="T53" fmla="*/ 2147483647 h 1871"/>
                <a:gd name="T54" fmla="*/ 2147483647 w 3271"/>
                <a:gd name="T55" fmla="*/ 2147483647 h 1871"/>
                <a:gd name="T56" fmla="*/ 2147483647 w 3271"/>
                <a:gd name="T57" fmla="*/ 2147483647 h 1871"/>
                <a:gd name="T58" fmla="*/ 2147483647 w 3271"/>
                <a:gd name="T59" fmla="*/ 2147483647 h 1871"/>
                <a:gd name="T60" fmla="*/ 2147483647 w 3271"/>
                <a:gd name="T61" fmla="*/ 2147483647 h 1871"/>
                <a:gd name="T62" fmla="*/ 2147483647 w 3271"/>
                <a:gd name="T63" fmla="*/ 2147483647 h 1871"/>
                <a:gd name="T64" fmla="*/ 2147483647 w 3271"/>
                <a:gd name="T65" fmla="*/ 2147483647 h 1871"/>
                <a:gd name="T66" fmla="*/ 2147483647 w 3271"/>
                <a:gd name="T67" fmla="*/ 2147483647 h 1871"/>
                <a:gd name="T68" fmla="*/ 2147483647 w 3271"/>
                <a:gd name="T69" fmla="*/ 2147483647 h 1871"/>
                <a:gd name="T70" fmla="*/ 2147483647 w 3271"/>
                <a:gd name="T71" fmla="*/ 2147483647 h 1871"/>
                <a:gd name="T72" fmla="*/ 2147483647 w 3271"/>
                <a:gd name="T73" fmla="*/ 2147483647 h 1871"/>
                <a:gd name="T74" fmla="*/ 2147483647 w 3271"/>
                <a:gd name="T75" fmla="*/ 2147483647 h 1871"/>
                <a:gd name="T76" fmla="*/ 2147483647 w 3271"/>
                <a:gd name="T77" fmla="*/ 2147483647 h 1871"/>
                <a:gd name="T78" fmla="*/ 2147483647 w 3271"/>
                <a:gd name="T79" fmla="*/ 2147483647 h 1871"/>
                <a:gd name="T80" fmla="*/ 2147483647 w 3271"/>
                <a:gd name="T81" fmla="*/ 2147483647 h 187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271"/>
                <a:gd name="T124" fmla="*/ 0 h 1871"/>
                <a:gd name="T125" fmla="*/ 3271 w 3271"/>
                <a:gd name="T126" fmla="*/ 1871 h 187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271" h="1871">
                  <a:moveTo>
                    <a:pt x="1121" y="739"/>
                  </a:moveTo>
                  <a:lnTo>
                    <a:pt x="1207" y="142"/>
                  </a:lnTo>
                  <a:lnTo>
                    <a:pt x="1059" y="0"/>
                  </a:lnTo>
                  <a:lnTo>
                    <a:pt x="1047" y="99"/>
                  </a:lnTo>
                  <a:lnTo>
                    <a:pt x="270" y="350"/>
                  </a:lnTo>
                  <a:lnTo>
                    <a:pt x="234" y="312"/>
                  </a:lnTo>
                  <a:lnTo>
                    <a:pt x="211" y="298"/>
                  </a:lnTo>
                  <a:lnTo>
                    <a:pt x="188" y="289"/>
                  </a:lnTo>
                  <a:lnTo>
                    <a:pt x="135" y="287"/>
                  </a:lnTo>
                  <a:lnTo>
                    <a:pt x="84" y="302"/>
                  </a:lnTo>
                  <a:lnTo>
                    <a:pt x="8" y="388"/>
                  </a:lnTo>
                  <a:lnTo>
                    <a:pt x="0" y="445"/>
                  </a:lnTo>
                  <a:lnTo>
                    <a:pt x="15" y="502"/>
                  </a:lnTo>
                  <a:lnTo>
                    <a:pt x="51" y="549"/>
                  </a:lnTo>
                  <a:lnTo>
                    <a:pt x="74" y="566"/>
                  </a:lnTo>
                  <a:lnTo>
                    <a:pt x="101" y="578"/>
                  </a:lnTo>
                  <a:lnTo>
                    <a:pt x="156" y="587"/>
                  </a:lnTo>
                  <a:lnTo>
                    <a:pt x="215" y="570"/>
                  </a:lnTo>
                  <a:lnTo>
                    <a:pt x="268" y="526"/>
                  </a:lnTo>
                  <a:lnTo>
                    <a:pt x="296" y="466"/>
                  </a:lnTo>
                  <a:lnTo>
                    <a:pt x="1034" y="228"/>
                  </a:lnTo>
                  <a:lnTo>
                    <a:pt x="967" y="842"/>
                  </a:lnTo>
                  <a:lnTo>
                    <a:pt x="1443" y="962"/>
                  </a:lnTo>
                  <a:lnTo>
                    <a:pt x="1387" y="1280"/>
                  </a:lnTo>
                  <a:lnTo>
                    <a:pt x="1007" y="1234"/>
                  </a:lnTo>
                  <a:lnTo>
                    <a:pt x="956" y="1445"/>
                  </a:lnTo>
                  <a:lnTo>
                    <a:pt x="1462" y="1477"/>
                  </a:lnTo>
                  <a:lnTo>
                    <a:pt x="1593" y="1000"/>
                  </a:lnTo>
                  <a:lnTo>
                    <a:pt x="2879" y="1327"/>
                  </a:lnTo>
                  <a:lnTo>
                    <a:pt x="2948" y="1569"/>
                  </a:lnTo>
                  <a:lnTo>
                    <a:pt x="2630" y="1688"/>
                  </a:lnTo>
                  <a:lnTo>
                    <a:pt x="2676" y="1871"/>
                  </a:lnTo>
                  <a:lnTo>
                    <a:pt x="3085" y="1694"/>
                  </a:lnTo>
                  <a:lnTo>
                    <a:pt x="3007" y="1283"/>
                  </a:lnTo>
                  <a:lnTo>
                    <a:pt x="3271" y="551"/>
                  </a:lnTo>
                  <a:lnTo>
                    <a:pt x="3090" y="471"/>
                  </a:lnTo>
                  <a:lnTo>
                    <a:pt x="2885" y="1183"/>
                  </a:lnTo>
                  <a:lnTo>
                    <a:pt x="1121" y="7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0" name="Freeform 47"/>
            <p:cNvSpPr>
              <a:spLocks/>
            </p:cNvSpPr>
            <p:nvPr/>
          </p:nvSpPr>
          <p:spPr bwMode="auto">
            <a:xfrm flipH="1">
              <a:off x="1504301" y="3923433"/>
              <a:ext cx="955676" cy="1136651"/>
            </a:xfrm>
            <a:custGeom>
              <a:avLst/>
              <a:gdLst>
                <a:gd name="T0" fmla="*/ 2147483647 w 2408"/>
                <a:gd name="T1" fmla="*/ 2147483647 h 2864"/>
                <a:gd name="T2" fmla="*/ 2147483647 w 2408"/>
                <a:gd name="T3" fmla="*/ 2147483647 h 2864"/>
                <a:gd name="T4" fmla="*/ 2147483647 w 2408"/>
                <a:gd name="T5" fmla="*/ 2147483647 h 2864"/>
                <a:gd name="T6" fmla="*/ 2147483647 w 2408"/>
                <a:gd name="T7" fmla="*/ 2147483647 h 2864"/>
                <a:gd name="T8" fmla="*/ 2147483647 w 2408"/>
                <a:gd name="T9" fmla="*/ 2147483647 h 2864"/>
                <a:gd name="T10" fmla="*/ 2147483647 w 2408"/>
                <a:gd name="T11" fmla="*/ 2147483647 h 2864"/>
                <a:gd name="T12" fmla="*/ 2147483647 w 2408"/>
                <a:gd name="T13" fmla="*/ 2147483647 h 2864"/>
                <a:gd name="T14" fmla="*/ 2147483647 w 2408"/>
                <a:gd name="T15" fmla="*/ 2147483647 h 2864"/>
                <a:gd name="T16" fmla="*/ 2147483647 w 2408"/>
                <a:gd name="T17" fmla="*/ 2147483647 h 2864"/>
                <a:gd name="T18" fmla="*/ 2147483647 w 2408"/>
                <a:gd name="T19" fmla="*/ 2147483647 h 2864"/>
                <a:gd name="T20" fmla="*/ 2147483647 w 2408"/>
                <a:gd name="T21" fmla="*/ 2147483647 h 2864"/>
                <a:gd name="T22" fmla="*/ 2147483647 w 2408"/>
                <a:gd name="T23" fmla="*/ 2147483647 h 2864"/>
                <a:gd name="T24" fmla="*/ 2147483647 w 2408"/>
                <a:gd name="T25" fmla="*/ 2147483647 h 2864"/>
                <a:gd name="T26" fmla="*/ 2147483647 w 2408"/>
                <a:gd name="T27" fmla="*/ 2147483647 h 2864"/>
                <a:gd name="T28" fmla="*/ 2147483647 w 2408"/>
                <a:gd name="T29" fmla="*/ 2147483647 h 2864"/>
                <a:gd name="T30" fmla="*/ 2147483647 w 2408"/>
                <a:gd name="T31" fmla="*/ 2147483647 h 2864"/>
                <a:gd name="T32" fmla="*/ 2147483647 w 2408"/>
                <a:gd name="T33" fmla="*/ 2147483647 h 2864"/>
                <a:gd name="T34" fmla="*/ 2147483647 w 2408"/>
                <a:gd name="T35" fmla="*/ 2147483647 h 2864"/>
                <a:gd name="T36" fmla="*/ 2147483647 w 2408"/>
                <a:gd name="T37" fmla="*/ 2147483647 h 2864"/>
                <a:gd name="T38" fmla="*/ 2147483647 w 2408"/>
                <a:gd name="T39" fmla="*/ 2147483647 h 2864"/>
                <a:gd name="T40" fmla="*/ 2147483647 w 2408"/>
                <a:gd name="T41" fmla="*/ 2147483647 h 2864"/>
                <a:gd name="T42" fmla="*/ 2147483647 w 2408"/>
                <a:gd name="T43" fmla="*/ 2147483647 h 2864"/>
                <a:gd name="T44" fmla="*/ 2147483647 w 2408"/>
                <a:gd name="T45" fmla="*/ 2147483647 h 2864"/>
                <a:gd name="T46" fmla="*/ 2147483647 w 2408"/>
                <a:gd name="T47" fmla="*/ 2147483647 h 2864"/>
                <a:gd name="T48" fmla="*/ 2147483647 w 2408"/>
                <a:gd name="T49" fmla="*/ 2147483647 h 2864"/>
                <a:gd name="T50" fmla="*/ 2147483647 w 2408"/>
                <a:gd name="T51" fmla="*/ 2147483647 h 2864"/>
                <a:gd name="T52" fmla="*/ 2147483647 w 2408"/>
                <a:gd name="T53" fmla="*/ 2147483647 h 2864"/>
                <a:gd name="T54" fmla="*/ 2147483647 w 2408"/>
                <a:gd name="T55" fmla="*/ 2147483647 h 2864"/>
                <a:gd name="T56" fmla="*/ 2147483647 w 2408"/>
                <a:gd name="T57" fmla="*/ 2147483647 h 2864"/>
                <a:gd name="T58" fmla="*/ 2147483647 w 2408"/>
                <a:gd name="T59" fmla="*/ 2147483647 h 2864"/>
                <a:gd name="T60" fmla="*/ 2147483647 w 2408"/>
                <a:gd name="T61" fmla="*/ 2147483647 h 2864"/>
                <a:gd name="T62" fmla="*/ 2147483647 w 2408"/>
                <a:gd name="T63" fmla="*/ 2147483647 h 2864"/>
                <a:gd name="T64" fmla="*/ 2147483647 w 2408"/>
                <a:gd name="T65" fmla="*/ 2147483647 h 2864"/>
                <a:gd name="T66" fmla="*/ 2147483647 w 2408"/>
                <a:gd name="T67" fmla="*/ 2147483647 h 2864"/>
                <a:gd name="T68" fmla="*/ 2147483647 w 2408"/>
                <a:gd name="T69" fmla="*/ 2147483647 h 2864"/>
                <a:gd name="T70" fmla="*/ 2147483647 w 2408"/>
                <a:gd name="T71" fmla="*/ 2147483647 h 2864"/>
                <a:gd name="T72" fmla="*/ 2147483647 w 2408"/>
                <a:gd name="T73" fmla="*/ 2147483647 h 2864"/>
                <a:gd name="T74" fmla="*/ 2147483647 w 2408"/>
                <a:gd name="T75" fmla="*/ 2147483647 h 2864"/>
                <a:gd name="T76" fmla="*/ 2147483647 w 2408"/>
                <a:gd name="T77" fmla="*/ 2147483647 h 2864"/>
                <a:gd name="T78" fmla="*/ 2147483647 w 2408"/>
                <a:gd name="T79" fmla="*/ 2147483647 h 2864"/>
                <a:gd name="T80" fmla="*/ 2147483647 w 2408"/>
                <a:gd name="T81" fmla="*/ 2147483647 h 2864"/>
                <a:gd name="T82" fmla="*/ 2147483647 w 2408"/>
                <a:gd name="T83" fmla="*/ 2147483647 h 2864"/>
                <a:gd name="T84" fmla="*/ 2147483647 w 2408"/>
                <a:gd name="T85" fmla="*/ 2147483647 h 2864"/>
                <a:gd name="T86" fmla="*/ 2147483647 w 2408"/>
                <a:gd name="T87" fmla="*/ 2147483647 h 2864"/>
                <a:gd name="T88" fmla="*/ 2147483647 w 2408"/>
                <a:gd name="T89" fmla="*/ 2147483647 h 2864"/>
                <a:gd name="T90" fmla="*/ 2147483647 w 2408"/>
                <a:gd name="T91" fmla="*/ 2147483647 h 2864"/>
                <a:gd name="T92" fmla="*/ 2147483647 w 2408"/>
                <a:gd name="T93" fmla="*/ 2147483647 h 2864"/>
                <a:gd name="T94" fmla="*/ 2147483647 w 2408"/>
                <a:gd name="T95" fmla="*/ 0 h 2864"/>
                <a:gd name="T96" fmla="*/ 2147483647 w 2408"/>
                <a:gd name="T97" fmla="*/ 2147483647 h 2864"/>
                <a:gd name="T98" fmla="*/ 2147483647 w 2408"/>
                <a:gd name="T99" fmla="*/ 2147483647 h 2864"/>
                <a:gd name="T100" fmla="*/ 2147483647 w 2408"/>
                <a:gd name="T101" fmla="*/ 2147483647 h 2864"/>
                <a:gd name="T102" fmla="*/ 2147483647 w 2408"/>
                <a:gd name="T103" fmla="*/ 2147483647 h 2864"/>
                <a:gd name="T104" fmla="*/ 0 w 2408"/>
                <a:gd name="T105" fmla="*/ 2147483647 h 2864"/>
                <a:gd name="T106" fmla="*/ 2147483647 w 2408"/>
                <a:gd name="T107" fmla="*/ 2147483647 h 2864"/>
                <a:gd name="T108" fmla="*/ 2147483647 w 2408"/>
                <a:gd name="T109" fmla="*/ 2147483647 h 2864"/>
                <a:gd name="T110" fmla="*/ 2147483647 w 2408"/>
                <a:gd name="T111" fmla="*/ 2147483647 h 286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2408"/>
                <a:gd name="T169" fmla="*/ 0 h 2864"/>
                <a:gd name="T170" fmla="*/ 2408 w 2408"/>
                <a:gd name="T171" fmla="*/ 2864 h 286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2408" h="2864">
                  <a:moveTo>
                    <a:pt x="164" y="2145"/>
                  </a:moveTo>
                  <a:lnTo>
                    <a:pt x="768" y="2795"/>
                  </a:lnTo>
                  <a:lnTo>
                    <a:pt x="931" y="2774"/>
                  </a:lnTo>
                  <a:lnTo>
                    <a:pt x="414" y="2179"/>
                  </a:lnTo>
                  <a:lnTo>
                    <a:pt x="593" y="2189"/>
                  </a:lnTo>
                  <a:lnTo>
                    <a:pt x="772" y="2179"/>
                  </a:lnTo>
                  <a:lnTo>
                    <a:pt x="891" y="2156"/>
                  </a:lnTo>
                  <a:lnTo>
                    <a:pt x="1002" y="2124"/>
                  </a:lnTo>
                  <a:lnTo>
                    <a:pt x="1051" y="2105"/>
                  </a:lnTo>
                  <a:lnTo>
                    <a:pt x="1099" y="2086"/>
                  </a:lnTo>
                  <a:lnTo>
                    <a:pt x="1140" y="2067"/>
                  </a:lnTo>
                  <a:lnTo>
                    <a:pt x="1180" y="2048"/>
                  </a:lnTo>
                  <a:lnTo>
                    <a:pt x="1216" y="2029"/>
                  </a:lnTo>
                  <a:lnTo>
                    <a:pt x="1247" y="2012"/>
                  </a:lnTo>
                  <a:lnTo>
                    <a:pt x="1296" y="1981"/>
                  </a:lnTo>
                  <a:lnTo>
                    <a:pt x="1329" y="1960"/>
                  </a:lnTo>
                  <a:lnTo>
                    <a:pt x="1340" y="1951"/>
                  </a:lnTo>
                  <a:lnTo>
                    <a:pt x="1306" y="1839"/>
                  </a:lnTo>
                  <a:lnTo>
                    <a:pt x="1266" y="1869"/>
                  </a:lnTo>
                  <a:lnTo>
                    <a:pt x="1243" y="1884"/>
                  </a:lnTo>
                  <a:lnTo>
                    <a:pt x="1218" y="1901"/>
                  </a:lnTo>
                  <a:lnTo>
                    <a:pt x="1188" y="1920"/>
                  </a:lnTo>
                  <a:lnTo>
                    <a:pt x="1154" y="1939"/>
                  </a:lnTo>
                  <a:lnTo>
                    <a:pt x="1118" y="1960"/>
                  </a:lnTo>
                  <a:lnTo>
                    <a:pt x="1076" y="1981"/>
                  </a:lnTo>
                  <a:lnTo>
                    <a:pt x="1032" y="2000"/>
                  </a:lnTo>
                  <a:lnTo>
                    <a:pt x="985" y="2019"/>
                  </a:lnTo>
                  <a:lnTo>
                    <a:pt x="933" y="2038"/>
                  </a:lnTo>
                  <a:lnTo>
                    <a:pt x="880" y="2054"/>
                  </a:lnTo>
                  <a:lnTo>
                    <a:pt x="825" y="2067"/>
                  </a:lnTo>
                  <a:lnTo>
                    <a:pt x="766" y="2076"/>
                  </a:lnTo>
                  <a:lnTo>
                    <a:pt x="538" y="2086"/>
                  </a:lnTo>
                  <a:lnTo>
                    <a:pt x="318" y="2067"/>
                  </a:lnTo>
                  <a:lnTo>
                    <a:pt x="308" y="2057"/>
                  </a:lnTo>
                  <a:lnTo>
                    <a:pt x="728" y="1688"/>
                  </a:lnTo>
                  <a:lnTo>
                    <a:pt x="502" y="1057"/>
                  </a:lnTo>
                  <a:lnTo>
                    <a:pt x="1443" y="226"/>
                  </a:lnTo>
                  <a:lnTo>
                    <a:pt x="2180" y="597"/>
                  </a:lnTo>
                  <a:lnTo>
                    <a:pt x="1789" y="1363"/>
                  </a:lnTo>
                  <a:lnTo>
                    <a:pt x="1885" y="1774"/>
                  </a:lnTo>
                  <a:lnTo>
                    <a:pt x="1534" y="1875"/>
                  </a:lnTo>
                  <a:lnTo>
                    <a:pt x="1034" y="2809"/>
                  </a:lnTo>
                  <a:lnTo>
                    <a:pt x="1188" y="2864"/>
                  </a:lnTo>
                  <a:lnTo>
                    <a:pt x="1663" y="1983"/>
                  </a:lnTo>
                  <a:lnTo>
                    <a:pt x="2045" y="1880"/>
                  </a:lnTo>
                  <a:lnTo>
                    <a:pt x="1937" y="1409"/>
                  </a:lnTo>
                  <a:lnTo>
                    <a:pt x="2408" y="511"/>
                  </a:lnTo>
                  <a:lnTo>
                    <a:pt x="1431" y="0"/>
                  </a:lnTo>
                  <a:lnTo>
                    <a:pt x="280" y="1011"/>
                  </a:lnTo>
                  <a:lnTo>
                    <a:pt x="523" y="1626"/>
                  </a:lnTo>
                  <a:lnTo>
                    <a:pt x="126" y="2035"/>
                  </a:lnTo>
                  <a:lnTo>
                    <a:pt x="34" y="2014"/>
                  </a:lnTo>
                  <a:lnTo>
                    <a:pt x="0" y="2111"/>
                  </a:lnTo>
                  <a:lnTo>
                    <a:pt x="44" y="2120"/>
                  </a:lnTo>
                  <a:lnTo>
                    <a:pt x="164" y="21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1" name="Oval 50"/>
          <p:cNvSpPr/>
          <p:nvPr/>
        </p:nvSpPr>
        <p:spPr>
          <a:xfrm>
            <a:off x="7272338" y="4891088"/>
            <a:ext cx="574675" cy="531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53" name="Freeform 52"/>
          <p:cNvSpPr/>
          <p:nvPr/>
        </p:nvSpPr>
        <p:spPr>
          <a:xfrm>
            <a:off x="2162175" y="1566863"/>
            <a:ext cx="5002213" cy="3635375"/>
          </a:xfrm>
          <a:custGeom>
            <a:avLst/>
            <a:gdLst>
              <a:gd name="connsiteX0" fmla="*/ 5890437 w 5890437"/>
              <a:gd name="connsiteY0" fmla="*/ 1846521 h 1846521"/>
              <a:gd name="connsiteX1" fmla="*/ 1956390 w 5890437"/>
              <a:gd name="connsiteY1" fmla="*/ 60251 h 1846521"/>
              <a:gd name="connsiteX2" fmla="*/ 0 w 5890437"/>
              <a:gd name="connsiteY2" fmla="*/ 1485014 h 1846521"/>
              <a:gd name="connsiteX3" fmla="*/ 0 w 5890437"/>
              <a:gd name="connsiteY3" fmla="*/ 1485014 h 1846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90437" h="1846521">
                <a:moveTo>
                  <a:pt x="5890437" y="1846521"/>
                </a:moveTo>
                <a:cubicBezTo>
                  <a:pt x="4414283" y="983511"/>
                  <a:pt x="2938129" y="120502"/>
                  <a:pt x="1956390" y="60251"/>
                </a:cubicBezTo>
                <a:cubicBezTo>
                  <a:pt x="974651" y="0"/>
                  <a:pt x="0" y="1485014"/>
                  <a:pt x="0" y="1485014"/>
                </a:cubicBezTo>
                <a:lnTo>
                  <a:pt x="0" y="1485014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2016125" y="4268788"/>
            <a:ext cx="5075238" cy="10588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472113" y="1700213"/>
            <a:ext cx="3252787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Distance travelled by snowball 3.8m-a </a:t>
            </a:r>
            <a:r>
              <a:rPr lang="en-GB" sz="2400" b="1">
                <a:solidFill>
                  <a:srgbClr val="0070C0"/>
                </a:solidFill>
                <a:latin typeface="Calibri" pitchFamily="34" charset="0"/>
              </a:rPr>
              <a:t>scalar</a:t>
            </a: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2254250" y="4957763"/>
            <a:ext cx="35718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Displacement of </a:t>
            </a:r>
          </a:p>
          <a:p>
            <a:r>
              <a:rPr lang="en-GB" sz="2400">
                <a:latin typeface="Calibri" pitchFamily="34" charset="0"/>
              </a:rPr>
              <a:t>Snowball 2m 30</a:t>
            </a:r>
            <a:r>
              <a:rPr lang="en-GB" sz="2400" baseline="30000">
                <a:latin typeface="Calibri" pitchFamily="34" charset="0"/>
              </a:rPr>
              <a:t>0</a:t>
            </a:r>
            <a:r>
              <a:rPr lang="en-GB" sz="2400">
                <a:latin typeface="Calibri" pitchFamily="34" charset="0"/>
              </a:rPr>
              <a:t> -a </a:t>
            </a:r>
            <a:r>
              <a:rPr lang="en-GB" sz="2400" b="1">
                <a:solidFill>
                  <a:srgbClr val="0070C0"/>
                </a:solidFill>
                <a:latin typeface="Calibri" pitchFamily="34" charset="0"/>
              </a:rPr>
              <a:t>vector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85185E-6 C -0.16042 -0.25463 -0.32049 -0.50833 -0.41893 -0.52986 C -0.51736 -0.55116 -0.56216 -0.19606 -0.59063 -0.12801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00" y="-27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8" grpId="0"/>
      <p:bldP spid="1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Confusing labelling </a:t>
            </a:r>
            <a:endParaRPr lang="en-GB" sz="2800" smtClean="0"/>
          </a:p>
        </p:txBody>
      </p:sp>
      <p:graphicFrame>
        <p:nvGraphicFramePr>
          <p:cNvPr id="62468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84325" y="3357563"/>
          <a:ext cx="3930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1473120" imgH="736560" progId="Equation.3">
                  <p:embed/>
                </p:oleObj>
              </mc:Choice>
              <mc:Fallback>
                <p:oleObj name="Equation" r:id="rId3" imgW="1473120" imgH="736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357563"/>
                        <a:ext cx="3930650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1F4F0BC-7D88-426E-A978-4DD006B82C49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6950" y="1600200"/>
            <a:ext cx="8147050" cy="452596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GB" sz="2800" dirty="0" smtClean="0"/>
              <a:t>(</a:t>
            </a:r>
            <a:r>
              <a:rPr lang="en-GB" sz="2800" dirty="0" smtClean="0">
                <a:solidFill>
                  <a:srgbClr val="6600FF"/>
                </a:solidFill>
              </a:rPr>
              <a:t>different from arrays in Java</a:t>
            </a:r>
            <a:r>
              <a:rPr lang="en-GB" sz="2800" dirty="0" smtClean="0"/>
              <a:t>)</a:t>
            </a:r>
          </a:p>
          <a:p>
            <a:pPr>
              <a:buFontTx/>
              <a:buNone/>
            </a:pPr>
            <a:r>
              <a:rPr lang="en-GB" sz="2800" dirty="0" smtClean="0"/>
              <a:t>Let A be a 3x4 matrix </a:t>
            </a:r>
            <a:r>
              <a:rPr lang="en-GB" sz="2000" dirty="0" smtClean="0"/>
              <a:t>(we usually use </a:t>
            </a:r>
            <a:r>
              <a:rPr lang="en-GB" sz="2000" dirty="0" smtClean="0">
                <a:solidFill>
                  <a:srgbClr val="6600FF"/>
                </a:solidFill>
              </a:rPr>
              <a:t>upper case</a:t>
            </a:r>
            <a:r>
              <a:rPr lang="en-GB" sz="2000" dirty="0" smtClean="0"/>
              <a:t> for a matrix name)</a:t>
            </a:r>
          </a:p>
          <a:p>
            <a:pPr>
              <a:buFontTx/>
              <a:buNone/>
            </a:pPr>
            <a:r>
              <a:rPr lang="en-GB" sz="2800" dirty="0" smtClean="0"/>
              <a:t>Its elements are labelled</a:t>
            </a:r>
          </a:p>
          <a:p>
            <a:endParaRPr lang="en-GB" sz="2800" dirty="0" smtClean="0"/>
          </a:p>
          <a:p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/>
              <a:t>A =</a:t>
            </a:r>
          </a:p>
        </p:txBody>
      </p:sp>
      <p:sp>
        <p:nvSpPr>
          <p:cNvPr id="62470" name="AutoShape 6"/>
          <p:cNvSpPr>
            <a:spLocks noChangeArrowheads="1"/>
          </p:cNvSpPr>
          <p:nvPr/>
        </p:nvSpPr>
        <p:spPr bwMode="auto">
          <a:xfrm>
            <a:off x="6659563" y="3789363"/>
            <a:ext cx="1800225" cy="1152525"/>
          </a:xfrm>
          <a:prstGeom prst="wedgeRectCallout">
            <a:avLst>
              <a:gd name="adj1" fmla="val -127250"/>
              <a:gd name="adj2" fmla="val 83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the element on row 2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and column 4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( start at 1 )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Operations with matrices – more milk</a:t>
            </a:r>
          </a:p>
        </p:txBody>
      </p:sp>
      <p:sp>
        <p:nvSpPr>
          <p:cNvPr id="122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I pay my milkman fortnightly so I need to look at how much milk I have had in 2 weeks</a:t>
            </a:r>
          </a:p>
        </p:txBody>
      </p:sp>
      <p:sp>
        <p:nvSpPr>
          <p:cNvPr id="1229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7173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70C4BA6-AF48-49A4-8DF4-20A0F7BFA9D7}" type="slidenum">
              <a:rPr lang="en-GB"/>
              <a:pPr>
                <a:defRPr/>
              </a:pPr>
              <a:t>31</a:t>
            </a:fld>
            <a:endParaRPr lang="en-GB"/>
          </a:p>
        </p:txBody>
      </p:sp>
      <p:graphicFrame>
        <p:nvGraphicFramePr>
          <p:cNvPr id="12290" name="Object 105"/>
          <p:cNvGraphicFramePr>
            <a:graphicFrameLocks noChangeAspect="1"/>
          </p:cNvGraphicFramePr>
          <p:nvPr/>
        </p:nvGraphicFramePr>
        <p:xfrm>
          <a:off x="1331913" y="2524125"/>
          <a:ext cx="5003800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3" imgW="1358640" imgH="457200" progId="Equation.3">
                  <p:embed/>
                </p:oleObj>
              </mc:Choice>
              <mc:Fallback>
                <p:oleObj name="Equation" r:id="rId3" imgW="1358640" imgH="457200" progId="Equation.3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524125"/>
                        <a:ext cx="5003800" cy="168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0" name="Text Box 106"/>
          <p:cNvSpPr txBox="1">
            <a:spLocks noChangeArrowheads="1"/>
          </p:cNvSpPr>
          <p:nvPr/>
        </p:nvSpPr>
        <p:spPr bwMode="auto">
          <a:xfrm>
            <a:off x="1547813" y="2270125"/>
            <a:ext cx="4968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M	T            W            TH	            F	           S</a:t>
            </a:r>
          </a:p>
        </p:txBody>
      </p:sp>
      <p:sp>
        <p:nvSpPr>
          <p:cNvPr id="21611" name="Text Box 107"/>
          <p:cNvSpPr txBox="1">
            <a:spLocks noChangeArrowheads="1"/>
          </p:cNvSpPr>
          <p:nvPr/>
        </p:nvSpPr>
        <p:spPr bwMode="auto">
          <a:xfrm>
            <a:off x="179388" y="2668588"/>
            <a:ext cx="1152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Semi-Skimmed</a:t>
            </a:r>
          </a:p>
        </p:txBody>
      </p:sp>
      <p:sp>
        <p:nvSpPr>
          <p:cNvPr id="21612" name="Text Box 108"/>
          <p:cNvSpPr txBox="1">
            <a:spLocks noChangeArrowheads="1"/>
          </p:cNvSpPr>
          <p:nvPr/>
        </p:nvSpPr>
        <p:spPr bwMode="auto">
          <a:xfrm>
            <a:off x="107950" y="3532188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Skimmed</a:t>
            </a:r>
          </a:p>
        </p:txBody>
      </p:sp>
      <p:graphicFrame>
        <p:nvGraphicFramePr>
          <p:cNvPr id="12291" name="Object 109"/>
          <p:cNvGraphicFramePr>
            <a:graphicFrameLocks noChangeAspect="1"/>
          </p:cNvGraphicFramePr>
          <p:nvPr/>
        </p:nvGraphicFramePr>
        <p:xfrm>
          <a:off x="1404938" y="4508500"/>
          <a:ext cx="4895850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5" imgW="1320480" imgH="457200" progId="Equation.3">
                  <p:embed/>
                </p:oleObj>
              </mc:Choice>
              <mc:Fallback>
                <p:oleObj name="Equation" r:id="rId5" imgW="1320480" imgH="45720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508500"/>
                        <a:ext cx="4895850" cy="169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4" name="Text Box 110"/>
          <p:cNvSpPr txBox="1">
            <a:spLocks noChangeArrowheads="1"/>
          </p:cNvSpPr>
          <p:nvPr/>
        </p:nvSpPr>
        <p:spPr bwMode="auto">
          <a:xfrm>
            <a:off x="1547813" y="4249738"/>
            <a:ext cx="4968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M	T            W            TH            F             S</a:t>
            </a:r>
          </a:p>
        </p:txBody>
      </p:sp>
      <p:sp>
        <p:nvSpPr>
          <p:cNvPr id="21615" name="Text Box 111"/>
          <p:cNvSpPr txBox="1">
            <a:spLocks noChangeArrowheads="1"/>
          </p:cNvSpPr>
          <p:nvPr/>
        </p:nvSpPr>
        <p:spPr bwMode="auto">
          <a:xfrm>
            <a:off x="179388" y="4652963"/>
            <a:ext cx="1152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Semi-Skimmed</a:t>
            </a:r>
          </a:p>
        </p:txBody>
      </p:sp>
      <p:sp>
        <p:nvSpPr>
          <p:cNvPr id="21616" name="Text Box 112"/>
          <p:cNvSpPr txBox="1">
            <a:spLocks noChangeArrowheads="1"/>
          </p:cNvSpPr>
          <p:nvPr/>
        </p:nvSpPr>
        <p:spPr bwMode="auto">
          <a:xfrm>
            <a:off x="107950" y="5516563"/>
            <a:ext cx="1152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Skimmed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0" grpId="0"/>
      <p:bldP spid="21611" grpId="0"/>
      <p:bldP spid="21612" grpId="0"/>
      <p:bldP spid="21614" grpId="0"/>
      <p:bldP spid="21615" grpId="0"/>
      <p:bldP spid="216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1331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1C59D960-2C5A-42B6-8E16-CA141F8CC8E2}" type="slidenum">
              <a:rPr lang="en-GB"/>
              <a:pPr/>
              <a:t>32</a:t>
            </a:fld>
            <a:endParaRPr lang="en-GB"/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539750" y="1557338"/>
          <a:ext cx="34559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1358640" imgH="457200" progId="Equation.3">
                  <p:embed/>
                </p:oleObj>
              </mc:Choice>
              <mc:Fallback>
                <p:oleObj name="Equation" r:id="rId3" imgW="13586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3455988" cy="1162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5148263" y="1557338"/>
          <a:ext cx="35274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1320480" imgH="457200" progId="Equation.3">
                  <p:embed/>
                </p:oleObj>
              </mc:Choice>
              <mc:Fallback>
                <p:oleObj name="Equation" r:id="rId5" imgW="13204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557338"/>
                        <a:ext cx="3527425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14"/>
          <p:cNvSpPr txBox="1">
            <a:spLocks noChangeArrowheads="1"/>
          </p:cNvSpPr>
          <p:nvPr/>
        </p:nvSpPr>
        <p:spPr bwMode="auto">
          <a:xfrm>
            <a:off x="4284663" y="1773238"/>
            <a:ext cx="719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>
                <a:latin typeface="Calibri" pitchFamily="34" charset="0"/>
              </a:rPr>
              <a:t>+</a:t>
            </a:r>
          </a:p>
        </p:txBody>
      </p:sp>
      <p:graphicFrame>
        <p:nvGraphicFramePr>
          <p:cNvPr id="13316" name="Object 15"/>
          <p:cNvGraphicFramePr>
            <a:graphicFrameLocks noChangeAspect="1"/>
          </p:cNvGraphicFramePr>
          <p:nvPr/>
        </p:nvGraphicFramePr>
        <p:xfrm>
          <a:off x="5219700" y="3789363"/>
          <a:ext cx="3629025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7" imgW="1358640" imgH="457200" progId="Equation.3">
                  <p:embed/>
                </p:oleObj>
              </mc:Choice>
              <mc:Fallback>
                <p:oleObj name="Equation" r:id="rId7" imgW="135864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789363"/>
                        <a:ext cx="3629025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16"/>
          <p:cNvSpPr txBox="1">
            <a:spLocks noChangeArrowheads="1"/>
          </p:cNvSpPr>
          <p:nvPr/>
        </p:nvSpPr>
        <p:spPr bwMode="auto">
          <a:xfrm>
            <a:off x="4284663" y="4221163"/>
            <a:ext cx="71913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200">
                <a:latin typeface="Calibri" pitchFamily="34" charset="0"/>
              </a:rPr>
              <a:t>=</a:t>
            </a:r>
          </a:p>
        </p:txBody>
      </p:sp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5364163" y="3716338"/>
            <a:ext cx="503237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08562" name="Rectangle 18"/>
          <p:cNvSpPr>
            <a:spLocks noChangeArrowheads="1"/>
          </p:cNvSpPr>
          <p:nvPr/>
        </p:nvSpPr>
        <p:spPr bwMode="auto">
          <a:xfrm>
            <a:off x="5940425" y="3716338"/>
            <a:ext cx="503238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6516688" y="3716338"/>
            <a:ext cx="503237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7091363" y="3716338"/>
            <a:ext cx="503237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7645400" y="3716338"/>
            <a:ext cx="503238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8150225" y="3716338"/>
            <a:ext cx="503238" cy="5762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08567" name="Rectangle 23"/>
          <p:cNvSpPr>
            <a:spLocks noChangeArrowheads="1"/>
          </p:cNvSpPr>
          <p:nvPr/>
        </p:nvSpPr>
        <p:spPr bwMode="auto">
          <a:xfrm>
            <a:off x="5365750" y="4365625"/>
            <a:ext cx="503238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5942013" y="4365625"/>
            <a:ext cx="50323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08569" name="Rectangle 25"/>
          <p:cNvSpPr>
            <a:spLocks noChangeArrowheads="1"/>
          </p:cNvSpPr>
          <p:nvPr/>
        </p:nvSpPr>
        <p:spPr bwMode="auto">
          <a:xfrm>
            <a:off x="6518275" y="4365625"/>
            <a:ext cx="503238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08570" name="Rectangle 26"/>
          <p:cNvSpPr>
            <a:spLocks noChangeArrowheads="1"/>
          </p:cNvSpPr>
          <p:nvPr/>
        </p:nvSpPr>
        <p:spPr bwMode="auto">
          <a:xfrm>
            <a:off x="7092950" y="4365625"/>
            <a:ext cx="503238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08571" name="Rectangle 27"/>
          <p:cNvSpPr>
            <a:spLocks noChangeArrowheads="1"/>
          </p:cNvSpPr>
          <p:nvPr/>
        </p:nvSpPr>
        <p:spPr bwMode="auto">
          <a:xfrm>
            <a:off x="7646988" y="4365625"/>
            <a:ext cx="50323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08572" name="Rectangle 28"/>
          <p:cNvSpPr>
            <a:spLocks noChangeArrowheads="1"/>
          </p:cNvSpPr>
          <p:nvPr/>
        </p:nvSpPr>
        <p:spPr bwMode="auto">
          <a:xfrm>
            <a:off x="8151813" y="4365625"/>
            <a:ext cx="503237" cy="5762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61" grpId="0" animBg="1"/>
      <p:bldP spid="108562" grpId="0" animBg="1"/>
      <p:bldP spid="108563" grpId="0" animBg="1"/>
      <p:bldP spid="108564" grpId="0" animBg="1"/>
      <p:bldP spid="108565" grpId="0" animBg="1"/>
      <p:bldP spid="108566" grpId="0" animBg="1"/>
      <p:bldP spid="108567" grpId="0" animBg="1"/>
      <p:bldP spid="108568" grpId="0" animBg="1"/>
      <p:bldP spid="108569" grpId="0" animBg="1"/>
      <p:bldP spid="108570" grpId="0" animBg="1"/>
      <p:bldP spid="108571" grpId="0" animBg="1"/>
      <p:bldP spid="10857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Operations with matrices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800" b="1" smtClean="0"/>
              <a:t>Addition and Subtraction of Matrices:</a:t>
            </a:r>
            <a:r>
              <a:rPr lang="en-GB" sz="2800" smtClean="0"/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Matrices must have the </a:t>
            </a:r>
            <a:r>
              <a:rPr lang="en-GB" sz="2000" b="1" smtClean="0">
                <a:solidFill>
                  <a:srgbClr val="0070C0"/>
                </a:solidFill>
              </a:rPr>
              <a:t>same size </a:t>
            </a:r>
            <a:r>
              <a:rPr lang="en-GB" sz="2000" smtClean="0">
                <a:solidFill>
                  <a:schemeClr val="accent2"/>
                </a:solidFill>
              </a:rPr>
              <a:t>i.e. identical dimensions.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Work through the matrices </a:t>
            </a:r>
            <a:r>
              <a:rPr lang="en-GB" sz="2000" b="1" smtClean="0">
                <a:solidFill>
                  <a:srgbClr val="0070C0"/>
                </a:solidFill>
              </a:rPr>
              <a:t>element by element </a:t>
            </a:r>
            <a:r>
              <a:rPr lang="en-GB" sz="2000" smtClean="0"/>
              <a:t>adding 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smtClean="0"/>
              <a:t>subtracting corresponding elements (ones in the same position).</a:t>
            </a:r>
          </a:p>
        </p:txBody>
      </p:sp>
      <p:sp>
        <p:nvSpPr>
          <p:cNvPr id="5427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2969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0677337-D7F2-4ED1-9A17-23F8CB4EA3C0}" type="slidenum">
              <a:rPr lang="en-GB"/>
              <a:pPr>
                <a:defRPr/>
              </a:pPr>
              <a:t>33</a:t>
            </a:fld>
            <a:endParaRPr lang="en-GB"/>
          </a:p>
        </p:txBody>
      </p:sp>
      <p:sp>
        <p:nvSpPr>
          <p:cNvPr id="54278" name="AutoShape 4"/>
          <p:cNvSpPr>
            <a:spLocks noChangeAspect="1" noChangeArrowheads="1" noTextEdit="1"/>
          </p:cNvSpPr>
          <p:nvPr/>
        </p:nvSpPr>
        <p:spPr bwMode="auto">
          <a:xfrm>
            <a:off x="719138" y="3387725"/>
            <a:ext cx="540067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758825" y="3427413"/>
            <a:ext cx="28416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A </a:t>
            </a:r>
            <a:endParaRPr lang="en-GB">
              <a:latin typeface="Calibri" pitchFamily="34" charset="0"/>
            </a:endParaRPr>
          </a:p>
        </p:txBody>
      </p:sp>
      <p:sp>
        <p:nvSpPr>
          <p:cNvPr id="54280" name="Rectangle 6"/>
          <p:cNvSpPr>
            <a:spLocks noChangeArrowheads="1"/>
          </p:cNvSpPr>
          <p:nvPr/>
        </p:nvSpPr>
        <p:spPr bwMode="auto">
          <a:xfrm>
            <a:off x="1119188" y="3427413"/>
            <a:ext cx="1651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54281" name="Rectangle 7"/>
          <p:cNvSpPr>
            <a:spLocks noChangeArrowheads="1"/>
          </p:cNvSpPr>
          <p:nvPr/>
        </p:nvSpPr>
        <p:spPr bwMode="auto">
          <a:xfrm>
            <a:off x="1360488" y="3427413"/>
            <a:ext cx="730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4282" name="Rectangle 8"/>
          <p:cNvSpPr>
            <a:spLocks noChangeArrowheads="1"/>
          </p:cNvSpPr>
          <p:nvPr/>
        </p:nvSpPr>
        <p:spPr bwMode="auto">
          <a:xfrm>
            <a:off x="1585913" y="3536950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GB">
              <a:latin typeface="Calibri" pitchFamily="34" charset="0"/>
            </a:endParaRPr>
          </a:p>
        </p:txBody>
      </p:sp>
      <p:sp>
        <p:nvSpPr>
          <p:cNvPr id="54283" name="Rectangle 9"/>
          <p:cNvSpPr>
            <a:spLocks noChangeArrowheads="1"/>
          </p:cNvSpPr>
          <p:nvPr/>
        </p:nvSpPr>
        <p:spPr bwMode="auto">
          <a:xfrm>
            <a:off x="2159000" y="3536950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4284" name="Rectangle 10"/>
          <p:cNvSpPr>
            <a:spLocks noChangeArrowheads="1"/>
          </p:cNvSpPr>
          <p:nvPr/>
        </p:nvSpPr>
        <p:spPr bwMode="auto">
          <a:xfrm>
            <a:off x="2713038" y="3536950"/>
            <a:ext cx="2428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-2</a:t>
            </a:r>
            <a:endParaRPr lang="en-GB">
              <a:latin typeface="Calibri" pitchFamily="34" charset="0"/>
            </a:endParaRPr>
          </a:p>
        </p:txBody>
      </p:sp>
      <p:sp>
        <p:nvSpPr>
          <p:cNvPr id="54285" name="Rectangle 11"/>
          <p:cNvSpPr>
            <a:spLocks noChangeArrowheads="1"/>
          </p:cNvSpPr>
          <p:nvPr/>
        </p:nvSpPr>
        <p:spPr bwMode="auto">
          <a:xfrm>
            <a:off x="1593850" y="4027488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4286" name="Rectangle 12"/>
          <p:cNvSpPr>
            <a:spLocks noChangeArrowheads="1"/>
          </p:cNvSpPr>
          <p:nvPr/>
        </p:nvSpPr>
        <p:spPr bwMode="auto">
          <a:xfrm>
            <a:off x="2139950" y="4027488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7</a:t>
            </a:r>
            <a:endParaRPr lang="en-GB">
              <a:latin typeface="Calibri" pitchFamily="34" charset="0"/>
            </a:endParaRPr>
          </a:p>
        </p:txBody>
      </p:sp>
      <p:sp>
        <p:nvSpPr>
          <p:cNvPr id="54287" name="Rectangle 13"/>
          <p:cNvSpPr>
            <a:spLocks noChangeArrowheads="1"/>
          </p:cNvSpPr>
          <p:nvPr/>
        </p:nvSpPr>
        <p:spPr bwMode="auto">
          <a:xfrm>
            <a:off x="2741613" y="4027488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GB">
              <a:latin typeface="Calibri" pitchFamily="34" charset="0"/>
            </a:endParaRPr>
          </a:p>
        </p:txBody>
      </p:sp>
      <p:sp>
        <p:nvSpPr>
          <p:cNvPr id="54288" name="Rectangle 14"/>
          <p:cNvSpPr>
            <a:spLocks noChangeArrowheads="1"/>
          </p:cNvSpPr>
          <p:nvPr/>
        </p:nvSpPr>
        <p:spPr bwMode="auto">
          <a:xfrm>
            <a:off x="3157538" y="3427413"/>
            <a:ext cx="730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,</a:t>
            </a:r>
            <a:endParaRPr lang="en-GB">
              <a:latin typeface="Calibri" pitchFamily="34" charset="0"/>
            </a:endParaRPr>
          </a:p>
        </p:txBody>
      </p:sp>
      <p:sp>
        <p:nvSpPr>
          <p:cNvPr id="54289" name="Rectangle 15"/>
          <p:cNvSpPr>
            <a:spLocks noChangeArrowheads="1"/>
          </p:cNvSpPr>
          <p:nvPr/>
        </p:nvSpPr>
        <p:spPr bwMode="auto">
          <a:xfrm>
            <a:off x="3268663" y="3427413"/>
            <a:ext cx="70643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     B </a:t>
            </a:r>
            <a:endParaRPr lang="en-GB">
              <a:latin typeface="Calibri" pitchFamily="34" charset="0"/>
            </a:endParaRPr>
          </a:p>
        </p:txBody>
      </p:sp>
      <p:sp>
        <p:nvSpPr>
          <p:cNvPr id="54290" name="Rectangle 16"/>
          <p:cNvSpPr>
            <a:spLocks noChangeArrowheads="1"/>
          </p:cNvSpPr>
          <p:nvPr/>
        </p:nvSpPr>
        <p:spPr bwMode="auto">
          <a:xfrm>
            <a:off x="4054475" y="3427413"/>
            <a:ext cx="1651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54291" name="Rectangle 17"/>
          <p:cNvSpPr>
            <a:spLocks noChangeArrowheads="1"/>
          </p:cNvSpPr>
          <p:nvPr/>
        </p:nvSpPr>
        <p:spPr bwMode="auto">
          <a:xfrm>
            <a:off x="4295775" y="3427413"/>
            <a:ext cx="7302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4292" name="Rectangle 18"/>
          <p:cNvSpPr>
            <a:spLocks noChangeArrowheads="1"/>
          </p:cNvSpPr>
          <p:nvPr/>
        </p:nvSpPr>
        <p:spPr bwMode="auto">
          <a:xfrm>
            <a:off x="4548188" y="3465513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4293" name="Rectangle 19"/>
          <p:cNvSpPr>
            <a:spLocks noChangeArrowheads="1"/>
          </p:cNvSpPr>
          <p:nvPr/>
        </p:nvSpPr>
        <p:spPr bwMode="auto">
          <a:xfrm>
            <a:off x="5111750" y="3465513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GB">
              <a:latin typeface="Calibri" pitchFamily="34" charset="0"/>
            </a:endParaRPr>
          </a:p>
        </p:txBody>
      </p:sp>
      <p:sp>
        <p:nvSpPr>
          <p:cNvPr id="54294" name="Rectangle 20"/>
          <p:cNvSpPr>
            <a:spLocks noChangeArrowheads="1"/>
          </p:cNvSpPr>
          <p:nvPr/>
        </p:nvSpPr>
        <p:spPr bwMode="auto">
          <a:xfrm>
            <a:off x="5684838" y="3465513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GB">
              <a:latin typeface="Calibri" pitchFamily="34" charset="0"/>
            </a:endParaRPr>
          </a:p>
        </p:txBody>
      </p:sp>
      <p:sp>
        <p:nvSpPr>
          <p:cNvPr id="54295" name="Rectangle 21"/>
          <p:cNvSpPr>
            <a:spLocks noChangeArrowheads="1"/>
          </p:cNvSpPr>
          <p:nvPr/>
        </p:nvSpPr>
        <p:spPr bwMode="auto">
          <a:xfrm>
            <a:off x="4548188" y="3956050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>
              <a:latin typeface="Calibri" pitchFamily="34" charset="0"/>
            </a:endParaRPr>
          </a:p>
        </p:txBody>
      </p:sp>
      <p:sp>
        <p:nvSpPr>
          <p:cNvPr id="54296" name="Rectangle 22"/>
          <p:cNvSpPr>
            <a:spLocks noChangeArrowheads="1"/>
          </p:cNvSpPr>
          <p:nvPr/>
        </p:nvSpPr>
        <p:spPr bwMode="auto">
          <a:xfrm>
            <a:off x="5121275" y="3956050"/>
            <a:ext cx="24288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-4</a:t>
            </a:r>
            <a:endParaRPr lang="en-GB">
              <a:latin typeface="Calibri" pitchFamily="34" charset="0"/>
            </a:endParaRPr>
          </a:p>
        </p:txBody>
      </p:sp>
      <p:sp>
        <p:nvSpPr>
          <p:cNvPr id="54297" name="Rectangle 23"/>
          <p:cNvSpPr>
            <a:spLocks noChangeArrowheads="1"/>
          </p:cNvSpPr>
          <p:nvPr/>
        </p:nvSpPr>
        <p:spPr bwMode="auto">
          <a:xfrm>
            <a:off x="5675313" y="3956050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>
              <a:latin typeface="Calibri" pitchFamily="34" charset="0"/>
            </a:endParaRPr>
          </a:p>
        </p:txBody>
      </p:sp>
      <p:sp>
        <p:nvSpPr>
          <p:cNvPr id="54298" name="Rectangle 24"/>
          <p:cNvSpPr>
            <a:spLocks noChangeArrowheads="1"/>
          </p:cNvSpPr>
          <p:nvPr/>
        </p:nvSpPr>
        <p:spPr bwMode="auto">
          <a:xfrm>
            <a:off x="1446213" y="3419475"/>
            <a:ext cx="1127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4299" name="Rectangle 25"/>
          <p:cNvSpPr>
            <a:spLocks noChangeArrowheads="1"/>
          </p:cNvSpPr>
          <p:nvPr/>
        </p:nvSpPr>
        <p:spPr bwMode="auto">
          <a:xfrm>
            <a:off x="1446213" y="4043363"/>
            <a:ext cx="1127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4300" name="Rectangle 26"/>
          <p:cNvSpPr>
            <a:spLocks noChangeArrowheads="1"/>
          </p:cNvSpPr>
          <p:nvPr/>
        </p:nvSpPr>
        <p:spPr bwMode="auto">
          <a:xfrm>
            <a:off x="1446213" y="3649663"/>
            <a:ext cx="1127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4301" name="Rectangle 27"/>
          <p:cNvSpPr>
            <a:spLocks noChangeArrowheads="1"/>
          </p:cNvSpPr>
          <p:nvPr/>
        </p:nvSpPr>
        <p:spPr bwMode="auto">
          <a:xfrm>
            <a:off x="1446213" y="3873500"/>
            <a:ext cx="1127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4302" name="Rectangle 28"/>
          <p:cNvSpPr>
            <a:spLocks noChangeArrowheads="1"/>
          </p:cNvSpPr>
          <p:nvPr/>
        </p:nvSpPr>
        <p:spPr bwMode="auto">
          <a:xfrm>
            <a:off x="3011488" y="3419475"/>
            <a:ext cx="1127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4303" name="Rectangle 29"/>
          <p:cNvSpPr>
            <a:spLocks noChangeArrowheads="1"/>
          </p:cNvSpPr>
          <p:nvPr/>
        </p:nvSpPr>
        <p:spPr bwMode="auto">
          <a:xfrm>
            <a:off x="3011488" y="4043363"/>
            <a:ext cx="1127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4304" name="Rectangle 30"/>
          <p:cNvSpPr>
            <a:spLocks noChangeArrowheads="1"/>
          </p:cNvSpPr>
          <p:nvPr/>
        </p:nvSpPr>
        <p:spPr bwMode="auto">
          <a:xfrm>
            <a:off x="3011488" y="3649663"/>
            <a:ext cx="1127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4305" name="Rectangle 31"/>
          <p:cNvSpPr>
            <a:spLocks noChangeArrowheads="1"/>
          </p:cNvSpPr>
          <p:nvPr/>
        </p:nvSpPr>
        <p:spPr bwMode="auto">
          <a:xfrm>
            <a:off x="3011488" y="3873500"/>
            <a:ext cx="1127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4306" name="Rectangle 32"/>
          <p:cNvSpPr>
            <a:spLocks noChangeArrowheads="1"/>
          </p:cNvSpPr>
          <p:nvPr/>
        </p:nvSpPr>
        <p:spPr bwMode="auto">
          <a:xfrm>
            <a:off x="4381500" y="3419475"/>
            <a:ext cx="1127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4307" name="Rectangle 33"/>
          <p:cNvSpPr>
            <a:spLocks noChangeArrowheads="1"/>
          </p:cNvSpPr>
          <p:nvPr/>
        </p:nvSpPr>
        <p:spPr bwMode="auto">
          <a:xfrm>
            <a:off x="4381500" y="4043363"/>
            <a:ext cx="1127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4308" name="Rectangle 34"/>
          <p:cNvSpPr>
            <a:spLocks noChangeArrowheads="1"/>
          </p:cNvSpPr>
          <p:nvPr/>
        </p:nvSpPr>
        <p:spPr bwMode="auto">
          <a:xfrm>
            <a:off x="4381500" y="3649663"/>
            <a:ext cx="1127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4309" name="Rectangle 35"/>
          <p:cNvSpPr>
            <a:spLocks noChangeArrowheads="1"/>
          </p:cNvSpPr>
          <p:nvPr/>
        </p:nvSpPr>
        <p:spPr bwMode="auto">
          <a:xfrm>
            <a:off x="4381500" y="3873500"/>
            <a:ext cx="1127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4310" name="Rectangle 36"/>
          <p:cNvSpPr>
            <a:spLocks noChangeArrowheads="1"/>
          </p:cNvSpPr>
          <p:nvPr/>
        </p:nvSpPr>
        <p:spPr bwMode="auto">
          <a:xfrm>
            <a:off x="5937250" y="3419475"/>
            <a:ext cx="1127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4311" name="Rectangle 37"/>
          <p:cNvSpPr>
            <a:spLocks noChangeArrowheads="1"/>
          </p:cNvSpPr>
          <p:nvPr/>
        </p:nvSpPr>
        <p:spPr bwMode="auto">
          <a:xfrm>
            <a:off x="5937250" y="4043363"/>
            <a:ext cx="1127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4312" name="Rectangle 38"/>
          <p:cNvSpPr>
            <a:spLocks noChangeArrowheads="1"/>
          </p:cNvSpPr>
          <p:nvPr/>
        </p:nvSpPr>
        <p:spPr bwMode="auto">
          <a:xfrm>
            <a:off x="5937250" y="3649663"/>
            <a:ext cx="1127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4313" name="Rectangle 39"/>
          <p:cNvSpPr>
            <a:spLocks noChangeArrowheads="1"/>
          </p:cNvSpPr>
          <p:nvPr/>
        </p:nvSpPr>
        <p:spPr bwMode="auto">
          <a:xfrm>
            <a:off x="5937250" y="3873500"/>
            <a:ext cx="112713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4314" name="Rectangle 40"/>
          <p:cNvSpPr>
            <a:spLocks noChangeArrowheads="1"/>
          </p:cNvSpPr>
          <p:nvPr/>
        </p:nvSpPr>
        <p:spPr bwMode="auto">
          <a:xfrm>
            <a:off x="779463" y="4764088"/>
            <a:ext cx="955675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A+B = </a:t>
            </a:r>
            <a:endParaRPr lang="en-GB">
              <a:latin typeface="Calibri" pitchFamily="34" charset="0"/>
            </a:endParaRPr>
          </a:p>
        </p:txBody>
      </p:sp>
      <p:sp>
        <p:nvSpPr>
          <p:cNvPr id="54315" name="Rectangle 41"/>
          <p:cNvSpPr>
            <a:spLocks noChangeArrowheads="1"/>
          </p:cNvSpPr>
          <p:nvPr/>
        </p:nvSpPr>
        <p:spPr bwMode="auto">
          <a:xfrm>
            <a:off x="2268538" y="4797425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2495550" y="4868863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8</a:t>
            </a:r>
            <a:endParaRPr lang="en-GB">
              <a:latin typeface="Calibri" pitchFamily="34" charset="0"/>
            </a:endParaRPr>
          </a:p>
        </p:txBody>
      </p:sp>
      <p:sp>
        <p:nvSpPr>
          <p:cNvPr id="107563" name="Rectangle 43"/>
          <p:cNvSpPr>
            <a:spLocks noChangeArrowheads="1"/>
          </p:cNvSpPr>
          <p:nvPr/>
        </p:nvSpPr>
        <p:spPr bwMode="auto">
          <a:xfrm>
            <a:off x="3059113" y="4868863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7</a:t>
            </a:r>
            <a:endParaRPr lang="en-GB">
              <a:latin typeface="Calibri" pitchFamily="34" charset="0"/>
            </a:endParaRPr>
          </a:p>
        </p:txBody>
      </p:sp>
      <p:sp>
        <p:nvSpPr>
          <p:cNvPr id="107564" name="Rectangle 44"/>
          <p:cNvSpPr>
            <a:spLocks noChangeArrowheads="1"/>
          </p:cNvSpPr>
          <p:nvPr/>
        </p:nvSpPr>
        <p:spPr bwMode="auto">
          <a:xfrm>
            <a:off x="3632200" y="4868863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107565" name="Rectangle 45"/>
          <p:cNvSpPr>
            <a:spLocks noChangeArrowheads="1"/>
          </p:cNvSpPr>
          <p:nvPr/>
        </p:nvSpPr>
        <p:spPr bwMode="auto">
          <a:xfrm>
            <a:off x="2495550" y="5359400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GB">
              <a:latin typeface="Calibri" pitchFamily="34" charset="0"/>
            </a:endParaRPr>
          </a:p>
        </p:txBody>
      </p:sp>
      <p:sp>
        <p:nvSpPr>
          <p:cNvPr id="107566" name="Rectangle 46"/>
          <p:cNvSpPr>
            <a:spLocks noChangeArrowheads="1"/>
          </p:cNvSpPr>
          <p:nvPr/>
        </p:nvSpPr>
        <p:spPr bwMode="auto">
          <a:xfrm>
            <a:off x="3068638" y="5359400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107567" name="Rectangle 47"/>
          <p:cNvSpPr>
            <a:spLocks noChangeArrowheads="1"/>
          </p:cNvSpPr>
          <p:nvPr/>
        </p:nvSpPr>
        <p:spPr bwMode="auto">
          <a:xfrm>
            <a:off x="3622675" y="5359400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>
              <a:latin typeface="Calibri" pitchFamily="34" charset="0"/>
            </a:endParaRPr>
          </a:p>
        </p:txBody>
      </p:sp>
      <p:sp>
        <p:nvSpPr>
          <p:cNvPr id="54322" name="Rectangle 48"/>
          <p:cNvSpPr>
            <a:spLocks noChangeArrowheads="1"/>
          </p:cNvSpPr>
          <p:nvPr/>
        </p:nvSpPr>
        <p:spPr bwMode="auto">
          <a:xfrm>
            <a:off x="2354263" y="4789488"/>
            <a:ext cx="1127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4323" name="Rectangle 49"/>
          <p:cNvSpPr>
            <a:spLocks noChangeArrowheads="1"/>
          </p:cNvSpPr>
          <p:nvPr/>
        </p:nvSpPr>
        <p:spPr bwMode="auto">
          <a:xfrm>
            <a:off x="2354263" y="5413375"/>
            <a:ext cx="1127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4324" name="Rectangle 50"/>
          <p:cNvSpPr>
            <a:spLocks noChangeArrowheads="1"/>
          </p:cNvSpPr>
          <p:nvPr/>
        </p:nvSpPr>
        <p:spPr bwMode="auto">
          <a:xfrm>
            <a:off x="2354263" y="5019675"/>
            <a:ext cx="1127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4325" name="Rectangle 51"/>
          <p:cNvSpPr>
            <a:spLocks noChangeArrowheads="1"/>
          </p:cNvSpPr>
          <p:nvPr/>
        </p:nvSpPr>
        <p:spPr bwMode="auto">
          <a:xfrm>
            <a:off x="2354263" y="5243513"/>
            <a:ext cx="1127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4326" name="Rectangle 52"/>
          <p:cNvSpPr>
            <a:spLocks noChangeArrowheads="1"/>
          </p:cNvSpPr>
          <p:nvPr/>
        </p:nvSpPr>
        <p:spPr bwMode="auto">
          <a:xfrm>
            <a:off x="3910013" y="4789488"/>
            <a:ext cx="1127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4327" name="Rectangle 53"/>
          <p:cNvSpPr>
            <a:spLocks noChangeArrowheads="1"/>
          </p:cNvSpPr>
          <p:nvPr/>
        </p:nvSpPr>
        <p:spPr bwMode="auto">
          <a:xfrm>
            <a:off x="3910013" y="5413375"/>
            <a:ext cx="1127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4328" name="Rectangle 54"/>
          <p:cNvSpPr>
            <a:spLocks noChangeArrowheads="1"/>
          </p:cNvSpPr>
          <p:nvPr/>
        </p:nvSpPr>
        <p:spPr bwMode="auto">
          <a:xfrm>
            <a:off x="3910013" y="5019675"/>
            <a:ext cx="1127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4329" name="Rectangle 55"/>
          <p:cNvSpPr>
            <a:spLocks noChangeArrowheads="1"/>
          </p:cNvSpPr>
          <p:nvPr/>
        </p:nvSpPr>
        <p:spPr bwMode="auto">
          <a:xfrm>
            <a:off x="3910013" y="5243513"/>
            <a:ext cx="1127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4330" name="Rectangle 56"/>
          <p:cNvSpPr>
            <a:spLocks noChangeArrowheads="1"/>
          </p:cNvSpPr>
          <p:nvPr/>
        </p:nvSpPr>
        <p:spPr bwMode="auto">
          <a:xfrm>
            <a:off x="4811713" y="4830763"/>
            <a:ext cx="8874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A-B = </a:t>
            </a:r>
            <a:endParaRPr lang="en-GB">
              <a:latin typeface="Calibri" pitchFamily="34" charset="0"/>
            </a:endParaRPr>
          </a:p>
        </p:txBody>
      </p:sp>
      <p:sp>
        <p:nvSpPr>
          <p:cNvPr id="54331" name="Rectangle 57"/>
          <p:cNvSpPr>
            <a:spLocks noChangeArrowheads="1"/>
          </p:cNvSpPr>
          <p:nvPr/>
        </p:nvSpPr>
        <p:spPr bwMode="auto">
          <a:xfrm>
            <a:off x="6300788" y="4864100"/>
            <a:ext cx="730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107578" name="Rectangle 58"/>
          <p:cNvSpPr>
            <a:spLocks noChangeArrowheads="1"/>
          </p:cNvSpPr>
          <p:nvPr/>
        </p:nvSpPr>
        <p:spPr bwMode="auto">
          <a:xfrm>
            <a:off x="6529388" y="4941888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>
              <a:latin typeface="Calibri" pitchFamily="34" charset="0"/>
            </a:endParaRPr>
          </a:p>
        </p:txBody>
      </p:sp>
      <p:sp>
        <p:nvSpPr>
          <p:cNvPr id="107579" name="Rectangle 59"/>
          <p:cNvSpPr>
            <a:spLocks noChangeArrowheads="1"/>
          </p:cNvSpPr>
          <p:nvPr/>
        </p:nvSpPr>
        <p:spPr bwMode="auto">
          <a:xfrm>
            <a:off x="7092950" y="4941888"/>
            <a:ext cx="242888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-1</a:t>
            </a:r>
            <a:endParaRPr lang="en-GB">
              <a:latin typeface="Calibri" pitchFamily="34" charset="0"/>
            </a:endParaRPr>
          </a:p>
        </p:txBody>
      </p:sp>
      <p:sp>
        <p:nvSpPr>
          <p:cNvPr id="107580" name="Rectangle 60"/>
          <p:cNvSpPr>
            <a:spLocks noChangeArrowheads="1"/>
          </p:cNvSpPr>
          <p:nvPr/>
        </p:nvSpPr>
        <p:spPr bwMode="auto">
          <a:xfrm>
            <a:off x="7666038" y="4941888"/>
            <a:ext cx="242887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-7</a:t>
            </a:r>
            <a:endParaRPr lang="en-GB">
              <a:latin typeface="Calibri" pitchFamily="34" charset="0"/>
            </a:endParaRPr>
          </a:p>
        </p:txBody>
      </p:sp>
      <p:sp>
        <p:nvSpPr>
          <p:cNvPr id="107581" name="Rectangle 61"/>
          <p:cNvSpPr>
            <a:spLocks noChangeArrowheads="1"/>
          </p:cNvSpPr>
          <p:nvPr/>
        </p:nvSpPr>
        <p:spPr bwMode="auto">
          <a:xfrm>
            <a:off x="6529388" y="5432425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GB">
              <a:latin typeface="Calibri" pitchFamily="34" charset="0"/>
            </a:endParaRPr>
          </a:p>
        </p:txBody>
      </p:sp>
      <p:sp>
        <p:nvSpPr>
          <p:cNvPr id="107582" name="Rectangle 62"/>
          <p:cNvSpPr>
            <a:spLocks noChangeArrowheads="1"/>
          </p:cNvSpPr>
          <p:nvPr/>
        </p:nvSpPr>
        <p:spPr bwMode="auto">
          <a:xfrm>
            <a:off x="7102475" y="5432425"/>
            <a:ext cx="2921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11</a:t>
            </a:r>
            <a:endParaRPr lang="en-GB">
              <a:latin typeface="Calibri" pitchFamily="34" charset="0"/>
            </a:endParaRPr>
          </a:p>
        </p:txBody>
      </p:sp>
      <p:sp>
        <p:nvSpPr>
          <p:cNvPr id="107583" name="Rectangle 63"/>
          <p:cNvSpPr>
            <a:spLocks noChangeArrowheads="1"/>
          </p:cNvSpPr>
          <p:nvPr/>
        </p:nvSpPr>
        <p:spPr bwMode="auto">
          <a:xfrm>
            <a:off x="7656513" y="5432425"/>
            <a:ext cx="2428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-2</a:t>
            </a:r>
            <a:endParaRPr lang="en-GB">
              <a:latin typeface="Calibri" pitchFamily="34" charset="0"/>
            </a:endParaRPr>
          </a:p>
        </p:txBody>
      </p:sp>
      <p:sp>
        <p:nvSpPr>
          <p:cNvPr id="54338" name="Rectangle 64"/>
          <p:cNvSpPr>
            <a:spLocks noChangeArrowheads="1"/>
          </p:cNvSpPr>
          <p:nvPr/>
        </p:nvSpPr>
        <p:spPr bwMode="auto">
          <a:xfrm>
            <a:off x="6386513" y="4856163"/>
            <a:ext cx="1127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4339" name="Rectangle 65"/>
          <p:cNvSpPr>
            <a:spLocks noChangeArrowheads="1"/>
          </p:cNvSpPr>
          <p:nvPr/>
        </p:nvSpPr>
        <p:spPr bwMode="auto">
          <a:xfrm>
            <a:off x="6386513" y="5480050"/>
            <a:ext cx="1127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4340" name="Rectangle 66"/>
          <p:cNvSpPr>
            <a:spLocks noChangeArrowheads="1"/>
          </p:cNvSpPr>
          <p:nvPr/>
        </p:nvSpPr>
        <p:spPr bwMode="auto">
          <a:xfrm>
            <a:off x="6386513" y="5086350"/>
            <a:ext cx="1127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4341" name="Rectangle 67"/>
          <p:cNvSpPr>
            <a:spLocks noChangeArrowheads="1"/>
          </p:cNvSpPr>
          <p:nvPr/>
        </p:nvSpPr>
        <p:spPr bwMode="auto">
          <a:xfrm>
            <a:off x="6386513" y="5310188"/>
            <a:ext cx="1127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4342" name="Rectangle 68"/>
          <p:cNvSpPr>
            <a:spLocks noChangeArrowheads="1"/>
          </p:cNvSpPr>
          <p:nvPr/>
        </p:nvSpPr>
        <p:spPr bwMode="auto">
          <a:xfrm>
            <a:off x="7942263" y="4856163"/>
            <a:ext cx="1127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4343" name="Rectangle 69"/>
          <p:cNvSpPr>
            <a:spLocks noChangeArrowheads="1"/>
          </p:cNvSpPr>
          <p:nvPr/>
        </p:nvSpPr>
        <p:spPr bwMode="auto">
          <a:xfrm>
            <a:off x="7942263" y="5480050"/>
            <a:ext cx="1127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4344" name="Rectangle 70"/>
          <p:cNvSpPr>
            <a:spLocks noChangeArrowheads="1"/>
          </p:cNvSpPr>
          <p:nvPr/>
        </p:nvSpPr>
        <p:spPr bwMode="auto">
          <a:xfrm>
            <a:off x="7942263" y="5086350"/>
            <a:ext cx="112712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4345" name="Rectangle 71"/>
          <p:cNvSpPr>
            <a:spLocks noChangeArrowheads="1"/>
          </p:cNvSpPr>
          <p:nvPr/>
        </p:nvSpPr>
        <p:spPr bwMode="auto">
          <a:xfrm>
            <a:off x="7942263" y="5310188"/>
            <a:ext cx="11271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107592" name="Rectangle 72"/>
          <p:cNvSpPr>
            <a:spLocks noChangeArrowheads="1"/>
          </p:cNvSpPr>
          <p:nvPr/>
        </p:nvSpPr>
        <p:spPr bwMode="auto">
          <a:xfrm>
            <a:off x="1582738" y="3536950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GB">
              <a:latin typeface="Calibri" pitchFamily="34" charset="0"/>
            </a:endParaRPr>
          </a:p>
        </p:txBody>
      </p:sp>
      <p:sp>
        <p:nvSpPr>
          <p:cNvPr id="107593" name="Rectangle 73"/>
          <p:cNvSpPr>
            <a:spLocks noChangeArrowheads="1"/>
          </p:cNvSpPr>
          <p:nvPr/>
        </p:nvSpPr>
        <p:spPr bwMode="auto">
          <a:xfrm>
            <a:off x="4535488" y="3465513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107594" name="Rectangle 74"/>
          <p:cNvSpPr>
            <a:spLocks noChangeArrowheads="1"/>
          </p:cNvSpPr>
          <p:nvPr/>
        </p:nvSpPr>
        <p:spPr bwMode="auto">
          <a:xfrm>
            <a:off x="2159000" y="3536950"/>
            <a:ext cx="14605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107595" name="Rectangle 75"/>
          <p:cNvSpPr>
            <a:spLocks noChangeArrowheads="1"/>
          </p:cNvSpPr>
          <p:nvPr/>
        </p:nvSpPr>
        <p:spPr bwMode="auto">
          <a:xfrm>
            <a:off x="5111750" y="3465513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GB">
              <a:latin typeface="Calibri" pitchFamily="34" charset="0"/>
            </a:endParaRPr>
          </a:p>
        </p:txBody>
      </p:sp>
      <p:sp>
        <p:nvSpPr>
          <p:cNvPr id="107596" name="Rectangle 76"/>
          <p:cNvSpPr>
            <a:spLocks noChangeArrowheads="1"/>
          </p:cNvSpPr>
          <p:nvPr/>
        </p:nvSpPr>
        <p:spPr bwMode="auto">
          <a:xfrm>
            <a:off x="2735263" y="3536950"/>
            <a:ext cx="242887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-2</a:t>
            </a:r>
            <a:endParaRPr lang="en-GB">
              <a:latin typeface="Calibri" pitchFamily="34" charset="0"/>
            </a:endParaRPr>
          </a:p>
        </p:txBody>
      </p:sp>
      <p:sp>
        <p:nvSpPr>
          <p:cNvPr id="107597" name="Rectangle 77"/>
          <p:cNvSpPr>
            <a:spLocks noChangeArrowheads="1"/>
          </p:cNvSpPr>
          <p:nvPr/>
        </p:nvSpPr>
        <p:spPr bwMode="auto">
          <a:xfrm>
            <a:off x="5688013" y="3475038"/>
            <a:ext cx="14605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93 0.00486 C 0.02639 0.00648 0.03837 0.00856 0.04965 0.01227 C 0.05225 0.01458 0.05555 0.01528 0.05798 0.01782 C 0.06111 0.02106 0.06302 0.02592 0.06632 0.02893 C 0.06771 0.03009 0.06909 0.03148 0.07048 0.03264 C 0.07153 0.03657 0.07378 0.03981 0.07465 0.04375 C 0.07587 0.04907 0.07795 0.0662 0.07882 0.07338 C 0.07934 0.08333 0.07951 0.09305 0.08021 0.10301 C 0.08038 0.10486 0.08038 0.10741 0.08159 0.10856 C 0.08385 0.11065 0.09514 0.11643 0.09826 0.11782 C 0.10139 0.12407 0.10937 0.13449 0.10937 0.13449 C 0.11128 0.1419 0.11423 0.14491 0.11909 0.1493 C 0.12552 0.16204 0.12153 0.15903 0.12882 0.16227 C 0.12934 0.16412 0.12899 0.16666 0.13021 0.16782 C 0.13264 0.17014 0.13854 0.17153 0.13854 0.17153 C 0.13993 0.17083 0.14132 0.16875 0.14271 0.16967 C 0.14409 0.1706 0.14409 0.17523 0.14409 0.17523 " pathEditMode="relative" ptsTypes="ffffffffffffffffA">
                                      <p:cBhvr>
                                        <p:cTn id="16" dur="2000" fill="hold"/>
                                        <p:tgtEl>
                                          <p:spTgt spid="1075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32 0.01713 C -0.02517 0.02014 -0.04236 0.02662 -0.04965 0.0338 C -0.05625 0.04028 -0.05902 0.04954 -0.06354 0.05787 C -0.06805 0.06621 -0.07013 0.06181 -0.07326 0.07454 C -0.07656 0.08796 -0.07968 0.09884 -0.08437 0.11158 C -0.08767 0.12014 -0.08576 0.12269 -0.09132 0.13009 C -0.09323 0.13796 -0.09704 0.13866 -0.10104 0.14491 C -0.10208 0.14653 -0.10243 0.14931 -0.10382 0.15046 C -0.10382 0.15046 -0.11423 0.15509 -0.11632 0.15602 C -0.11892 0.15718 -0.121 0.15972 -0.12326 0.16158 C -0.12465 0.16412 -0.12534 0.16759 -0.12743 0.16898 C -0.13281 0.17292 -0.14687 0.16574 -0.14687 0.17639 " pathEditMode="relative" ptsTypes="fffffffffffA">
                                      <p:cBhvr>
                                        <p:cTn id="18" dur="2000" fill="hold"/>
                                        <p:tgtEl>
                                          <p:spTgt spid="107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833 -0.00278 0.0158 0.00023 0.02361 0.00371 C 0.02916 0.01111 0.02951 0.01574 0.0375 0.01852 C 0.04288 0.03056 0.046 0.0419 0.04861 0.05556 C 0.05034 0.09005 0.05034 0.10047 0.06805 0.12408 C 0.07413 0.13218 0.07586 0.13472 0.08472 0.13704 C 0.08698 0.14144 0.09201 0.15509 0.09583 0.15741 C 0.09843 0.15903 0.10173 0.15903 0.10416 0.16111 C 0.10555 0.16227 0.10833 0.16482 0.10833 0.16482 " pathEditMode="relative" ptsTypes="ffffffffA">
                                      <p:cBhvr>
                                        <p:cTn id="32" dur="2000" fill="hold"/>
                                        <p:tgtEl>
                                          <p:spTgt spid="107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67 0.00787 C -0.01909 0.00857 -0.02569 0.00833 -0.03211 0.00972 C -0.03628 0.01065 -0.04184 0.01829 -0.04461 0.02083 C -0.0559 0.03148 -0.06527 0.04514 -0.07378 0.05972 C -0.0835 0.07639 -0.09236 0.1007 -0.1085 0.10787 C -0.11336 0.11759 -0.12118 0.12454 -0.12795 0.13195 C -0.12951 0.13357 -0.13038 0.13634 -0.13211 0.1375 C -0.13472 0.13935 -0.14045 0.14121 -0.14045 0.14121 C -0.14635 0.14908 -0.14756 0.1588 -0.15017 0.16898 C -0.15173 0.175 -0.15 0.18264 -0.15295 0.1875 C -0.15468 0.19051 -0.1651 0.18935 -0.16545 0.18935 " pathEditMode="relative" ptsTypes="ffffffffffA">
                                      <p:cBhvr>
                                        <p:cTn id="34" dur="2000" fill="hold"/>
                                        <p:tgtEl>
                                          <p:spTgt spid="1075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2118 -0.00717 0.03854 0.00139 0.05277 0.02037 C 0.05486 0.02871 0.05763 0.03611 0.05972 0.04445 C 0.06145 0.06135 0.06545 0.07824 0.06944 0.09445 C 0.07066 0.10834 0.07187 0.12153 0.07777 0.13334 C 0.07847 0.14213 0.07847 0.15301 0.08194 0.16111 C 0.08524 0.16922 0.09201 0.17547 0.09583 0.18334 C 0.10138 0.18079 0.10243 0.17755 0.10416 0.17037 C 0.09913 0.16806 0.09531 0.16111 0.09027 0.16111 " pathEditMode="relative" ptsTypes="ffffffffA">
                                      <p:cBhvr>
                                        <p:cTn id="48" dur="2000" fill="hold"/>
                                        <p:tgtEl>
                                          <p:spTgt spid="1075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1 0.00278 C -0.03334 0.00602 -0.05035 0.01435 -0.06737 0.03241 C -0.07153 0.04167 -0.07726 0.05046 -0.08403 0.05648 C -0.08976 0.06782 -0.08421 0.05532 -0.0882 0.0713 C -0.09046 0.08009 -0.09514 0.08819 -0.09931 0.09537 C -0.10122 0.10278 -0.10504 0.10718 -0.10764 0.11389 C -0.10834 0.11574 -0.10799 0.11806 -0.10903 0.11944 C -0.11007 0.12083 -0.11181 0.1206 -0.1132 0.1213 C -0.11459 0.12384 -0.11667 0.12569 -0.11737 0.1287 C -0.11928 0.13773 -0.11181 0.13079 -0.11737 0.13982 C -0.11893 0.14213 -0.12118 0.14329 -0.12292 0.14537 C -0.13108 0.15463 -0.13907 0.16319 -0.14653 0.17315 C -0.14948 0.17708 -0.16181 0.18056 -0.16459 0.18426 C -0.16511 0.18495 -0.16372 0.18542 -0.1632 0.18611 " pathEditMode="relative" ptsTypes="fffffffffffffA">
                                      <p:cBhvr>
                                        <p:cTn id="50" dur="2000" fill="hold"/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07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10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0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0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0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0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62" grpId="0"/>
      <p:bldP spid="107563" grpId="0"/>
      <p:bldP spid="107564" grpId="0"/>
      <p:bldP spid="107565" grpId="0"/>
      <p:bldP spid="107566" grpId="0"/>
      <p:bldP spid="107567" grpId="0"/>
      <p:bldP spid="107578" grpId="0"/>
      <p:bldP spid="107579" grpId="0"/>
      <p:bldP spid="107580" grpId="0"/>
      <p:bldP spid="107581" grpId="0"/>
      <p:bldP spid="107582" grpId="0"/>
      <p:bldP spid="107583" grpId="0"/>
      <p:bldP spid="107592" grpId="0"/>
      <p:bldP spid="107592" grpId="1"/>
      <p:bldP spid="107593" grpId="0"/>
      <p:bldP spid="107593" grpId="1"/>
      <p:bldP spid="107594" grpId="0"/>
      <p:bldP spid="107594" grpId="1"/>
      <p:bldP spid="107595" grpId="0"/>
      <p:bldP spid="107595" grpId="1"/>
      <p:bldP spid="107596" grpId="0"/>
      <p:bldP spid="107596" grpId="1"/>
      <p:bldP spid="107597" grpId="0"/>
      <p:bldP spid="107597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AutoShape 70"/>
          <p:cNvSpPr>
            <a:spLocks noChangeAspect="1" noChangeArrowheads="1" noTextEdit="1"/>
          </p:cNvSpPr>
          <p:nvPr/>
        </p:nvSpPr>
        <p:spPr bwMode="auto">
          <a:xfrm>
            <a:off x="738188" y="2605088"/>
            <a:ext cx="5686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‘SUM’ for you</a:t>
            </a:r>
          </a:p>
        </p:txBody>
      </p:sp>
      <p:pic>
        <p:nvPicPr>
          <p:cNvPr id="55300" name="Picture 4" descr="PENCIL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7128284" y="6395001"/>
            <a:ext cx="2015716" cy="462999"/>
          </a:xfrm>
          <a:noFill/>
        </p:spPr>
      </p:pic>
      <p:sp>
        <p:nvSpPr>
          <p:cNvPr id="30723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CD1E950-C7FD-4C97-A2BE-4B6CDE34141C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55302" name="Footer Placeholder 4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55303" name="Rectangle 8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5304" name="Rectangle 10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5305" name="AutoShape 13"/>
          <p:cNvSpPr>
            <a:spLocks noChangeAspect="1" noChangeArrowheads="1" noTextEdit="1"/>
          </p:cNvSpPr>
          <p:nvPr/>
        </p:nvSpPr>
        <p:spPr bwMode="auto">
          <a:xfrm>
            <a:off x="755650" y="1557338"/>
            <a:ext cx="56864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5306" name="Rectangle 17"/>
          <p:cNvSpPr>
            <a:spLocks noChangeArrowheads="1"/>
          </p:cNvSpPr>
          <p:nvPr/>
        </p:nvSpPr>
        <p:spPr bwMode="auto">
          <a:xfrm>
            <a:off x="1103313" y="1516063"/>
            <a:ext cx="3413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A </a:t>
            </a:r>
            <a:endParaRPr lang="en-GB">
              <a:latin typeface="Calibri" pitchFamily="34" charset="0"/>
            </a:endParaRPr>
          </a:p>
        </p:txBody>
      </p:sp>
      <p:sp>
        <p:nvSpPr>
          <p:cNvPr id="55307" name="Rectangle 18"/>
          <p:cNvSpPr>
            <a:spLocks noChangeArrowheads="1"/>
          </p:cNvSpPr>
          <p:nvPr/>
        </p:nvSpPr>
        <p:spPr bwMode="auto">
          <a:xfrm>
            <a:off x="1404938" y="1516063"/>
            <a:ext cx="1571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+</a:t>
            </a:r>
            <a:endParaRPr lang="en-GB">
              <a:latin typeface="Calibri" pitchFamily="34" charset="0"/>
            </a:endParaRPr>
          </a:p>
        </p:txBody>
      </p:sp>
      <p:sp>
        <p:nvSpPr>
          <p:cNvPr id="55308" name="Rectangle 19"/>
          <p:cNvSpPr>
            <a:spLocks noChangeArrowheads="1"/>
          </p:cNvSpPr>
          <p:nvPr/>
        </p:nvSpPr>
        <p:spPr bwMode="auto">
          <a:xfrm>
            <a:off x="1565275" y="1516063"/>
            <a:ext cx="3254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B </a:t>
            </a:r>
            <a:endParaRPr lang="en-GB">
              <a:latin typeface="Calibri" pitchFamily="34" charset="0"/>
            </a:endParaRPr>
          </a:p>
        </p:txBody>
      </p:sp>
      <p:sp>
        <p:nvSpPr>
          <p:cNvPr id="55309" name="Rectangle 20"/>
          <p:cNvSpPr>
            <a:spLocks noChangeArrowheads="1"/>
          </p:cNvSpPr>
          <p:nvPr/>
        </p:nvSpPr>
        <p:spPr bwMode="auto">
          <a:xfrm>
            <a:off x="1862138" y="1516063"/>
            <a:ext cx="1571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55310" name="Rectangle 21"/>
          <p:cNvSpPr>
            <a:spLocks noChangeArrowheads="1"/>
          </p:cNvSpPr>
          <p:nvPr/>
        </p:nvSpPr>
        <p:spPr bwMode="auto">
          <a:xfrm>
            <a:off x="2035175" y="1516063"/>
            <a:ext cx="698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311" name="Rectangle 22"/>
          <p:cNvSpPr>
            <a:spLocks noChangeArrowheads="1"/>
          </p:cNvSpPr>
          <p:nvPr/>
        </p:nvSpPr>
        <p:spPr bwMode="auto">
          <a:xfrm>
            <a:off x="2157413" y="1557338"/>
            <a:ext cx="279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45</a:t>
            </a:r>
            <a:endParaRPr lang="en-GB">
              <a:latin typeface="Calibri" pitchFamily="34" charset="0"/>
            </a:endParaRPr>
          </a:p>
        </p:txBody>
      </p:sp>
      <p:sp>
        <p:nvSpPr>
          <p:cNvPr id="55312" name="Rectangle 23"/>
          <p:cNvSpPr>
            <a:spLocks noChangeArrowheads="1"/>
          </p:cNvSpPr>
          <p:nvPr/>
        </p:nvSpPr>
        <p:spPr bwMode="auto">
          <a:xfrm>
            <a:off x="2555875" y="1557338"/>
            <a:ext cx="279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33</a:t>
            </a:r>
            <a:endParaRPr lang="en-GB">
              <a:latin typeface="Calibri" pitchFamily="34" charset="0"/>
            </a:endParaRPr>
          </a:p>
        </p:txBody>
      </p:sp>
      <p:sp>
        <p:nvSpPr>
          <p:cNvPr id="55313" name="Rectangle 25"/>
          <p:cNvSpPr>
            <a:spLocks noChangeArrowheads="1"/>
          </p:cNvSpPr>
          <p:nvPr/>
        </p:nvSpPr>
        <p:spPr bwMode="auto">
          <a:xfrm>
            <a:off x="2163763" y="2022475"/>
            <a:ext cx="279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31</a:t>
            </a:r>
            <a:endParaRPr lang="en-GB">
              <a:latin typeface="Calibri" pitchFamily="34" charset="0"/>
            </a:endParaRPr>
          </a:p>
        </p:txBody>
      </p:sp>
      <p:sp>
        <p:nvSpPr>
          <p:cNvPr id="55314" name="Rectangle 26"/>
          <p:cNvSpPr>
            <a:spLocks noChangeArrowheads="1"/>
          </p:cNvSpPr>
          <p:nvPr/>
        </p:nvSpPr>
        <p:spPr bwMode="auto">
          <a:xfrm>
            <a:off x="2543175" y="2022475"/>
            <a:ext cx="279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27</a:t>
            </a:r>
            <a:endParaRPr lang="en-GB">
              <a:latin typeface="Calibri" pitchFamily="34" charset="0"/>
            </a:endParaRPr>
          </a:p>
        </p:txBody>
      </p:sp>
      <p:sp>
        <p:nvSpPr>
          <p:cNvPr id="55315" name="Rectangle 28"/>
          <p:cNvSpPr>
            <a:spLocks noChangeArrowheads="1"/>
          </p:cNvSpPr>
          <p:nvPr/>
        </p:nvSpPr>
        <p:spPr bwMode="auto">
          <a:xfrm>
            <a:off x="3024188" y="1563688"/>
            <a:ext cx="698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316" name="Rectangle 29"/>
          <p:cNvSpPr>
            <a:spLocks noChangeArrowheads="1"/>
          </p:cNvSpPr>
          <p:nvPr/>
        </p:nvSpPr>
        <p:spPr bwMode="auto">
          <a:xfrm>
            <a:off x="3203575" y="1557338"/>
            <a:ext cx="15716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+</a:t>
            </a:r>
            <a:endParaRPr lang="en-GB">
              <a:latin typeface="Calibri" pitchFamily="34" charset="0"/>
            </a:endParaRPr>
          </a:p>
        </p:txBody>
      </p:sp>
      <p:sp>
        <p:nvSpPr>
          <p:cNvPr id="55317" name="Rectangle 30"/>
          <p:cNvSpPr>
            <a:spLocks noChangeArrowheads="1"/>
          </p:cNvSpPr>
          <p:nvPr/>
        </p:nvSpPr>
        <p:spPr bwMode="auto">
          <a:xfrm>
            <a:off x="3552825" y="1516063"/>
            <a:ext cx="698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318" name="Rectangle 31"/>
          <p:cNvSpPr>
            <a:spLocks noChangeArrowheads="1"/>
          </p:cNvSpPr>
          <p:nvPr/>
        </p:nvSpPr>
        <p:spPr bwMode="auto">
          <a:xfrm>
            <a:off x="3675063" y="1557338"/>
            <a:ext cx="279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30</a:t>
            </a:r>
            <a:endParaRPr lang="en-GB">
              <a:latin typeface="Calibri" pitchFamily="34" charset="0"/>
            </a:endParaRPr>
          </a:p>
        </p:txBody>
      </p:sp>
      <p:sp>
        <p:nvSpPr>
          <p:cNvPr id="55319" name="Rectangle 32"/>
          <p:cNvSpPr>
            <a:spLocks noChangeArrowheads="1"/>
          </p:cNvSpPr>
          <p:nvPr/>
        </p:nvSpPr>
        <p:spPr bwMode="auto">
          <a:xfrm>
            <a:off x="4067175" y="1557338"/>
            <a:ext cx="279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30</a:t>
            </a:r>
            <a:endParaRPr lang="en-GB">
              <a:latin typeface="Calibri" pitchFamily="34" charset="0"/>
            </a:endParaRPr>
          </a:p>
        </p:txBody>
      </p:sp>
      <p:sp>
        <p:nvSpPr>
          <p:cNvPr id="55320" name="Rectangle 34"/>
          <p:cNvSpPr>
            <a:spLocks noChangeArrowheads="1"/>
          </p:cNvSpPr>
          <p:nvPr/>
        </p:nvSpPr>
        <p:spPr bwMode="auto">
          <a:xfrm>
            <a:off x="3675063" y="2022475"/>
            <a:ext cx="279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28</a:t>
            </a:r>
            <a:endParaRPr lang="en-GB">
              <a:latin typeface="Calibri" pitchFamily="34" charset="0"/>
            </a:endParaRPr>
          </a:p>
        </p:txBody>
      </p:sp>
      <p:sp>
        <p:nvSpPr>
          <p:cNvPr id="55321" name="Rectangle 35"/>
          <p:cNvSpPr>
            <a:spLocks noChangeArrowheads="1"/>
          </p:cNvSpPr>
          <p:nvPr/>
        </p:nvSpPr>
        <p:spPr bwMode="auto">
          <a:xfrm>
            <a:off x="4073525" y="2022475"/>
            <a:ext cx="279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43</a:t>
            </a:r>
            <a:endParaRPr lang="en-GB">
              <a:latin typeface="Calibri" pitchFamily="34" charset="0"/>
            </a:endParaRPr>
          </a:p>
        </p:txBody>
      </p:sp>
      <p:sp>
        <p:nvSpPr>
          <p:cNvPr id="55322" name="Rectangle 37"/>
          <p:cNvSpPr>
            <a:spLocks noChangeArrowheads="1"/>
          </p:cNvSpPr>
          <p:nvPr/>
        </p:nvSpPr>
        <p:spPr bwMode="auto">
          <a:xfrm>
            <a:off x="4464050" y="1490663"/>
            <a:ext cx="698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323" name="Rectangle 38"/>
          <p:cNvSpPr>
            <a:spLocks noChangeArrowheads="1"/>
          </p:cNvSpPr>
          <p:nvPr/>
        </p:nvSpPr>
        <p:spPr bwMode="auto">
          <a:xfrm>
            <a:off x="5940425" y="1700213"/>
            <a:ext cx="15716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55324" name="Rectangle 39"/>
          <p:cNvSpPr>
            <a:spLocks noChangeArrowheads="1"/>
          </p:cNvSpPr>
          <p:nvPr/>
        </p:nvSpPr>
        <p:spPr bwMode="auto">
          <a:xfrm>
            <a:off x="6380163" y="1516063"/>
            <a:ext cx="698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6556375" y="1557338"/>
            <a:ext cx="279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75</a:t>
            </a:r>
            <a:endParaRPr lang="en-GB">
              <a:latin typeface="Calibri" pitchFamily="34" charset="0"/>
            </a:endParaRP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6948488" y="1557338"/>
            <a:ext cx="2794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63</a:t>
            </a:r>
            <a:endParaRPr lang="en-GB">
              <a:latin typeface="Calibri" pitchFamily="34" charset="0"/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6543675" y="2022475"/>
            <a:ext cx="279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59</a:t>
            </a:r>
            <a:endParaRPr lang="en-GB">
              <a:latin typeface="Calibri" pitchFamily="34" charset="0"/>
            </a:endParaRP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6942138" y="2022475"/>
            <a:ext cx="2794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70</a:t>
            </a:r>
            <a:endParaRPr lang="en-GB">
              <a:latin typeface="Calibri" pitchFamily="34" charset="0"/>
            </a:endParaRPr>
          </a:p>
        </p:txBody>
      </p:sp>
      <p:sp>
        <p:nvSpPr>
          <p:cNvPr id="55329" name="Rectangle 46"/>
          <p:cNvSpPr>
            <a:spLocks noChangeArrowheads="1"/>
          </p:cNvSpPr>
          <p:nvPr/>
        </p:nvSpPr>
        <p:spPr bwMode="auto">
          <a:xfrm>
            <a:off x="2093913" y="15081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5330" name="Rectangle 47"/>
          <p:cNvSpPr>
            <a:spLocks noChangeArrowheads="1"/>
          </p:cNvSpPr>
          <p:nvPr/>
        </p:nvSpPr>
        <p:spPr bwMode="auto">
          <a:xfrm>
            <a:off x="2093913" y="209867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5331" name="Rectangle 48"/>
          <p:cNvSpPr>
            <a:spLocks noChangeArrowheads="1"/>
          </p:cNvSpPr>
          <p:nvPr/>
        </p:nvSpPr>
        <p:spPr bwMode="auto">
          <a:xfrm>
            <a:off x="2093913" y="17256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332" name="Rectangle 49"/>
          <p:cNvSpPr>
            <a:spLocks noChangeArrowheads="1"/>
          </p:cNvSpPr>
          <p:nvPr/>
        </p:nvSpPr>
        <p:spPr bwMode="auto">
          <a:xfrm>
            <a:off x="2093913" y="193833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333" name="Rectangle 50"/>
          <p:cNvSpPr>
            <a:spLocks noChangeArrowheads="1"/>
          </p:cNvSpPr>
          <p:nvPr/>
        </p:nvSpPr>
        <p:spPr bwMode="auto">
          <a:xfrm>
            <a:off x="2916238" y="155575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5334" name="Rectangle 51"/>
          <p:cNvSpPr>
            <a:spLocks noChangeArrowheads="1"/>
          </p:cNvSpPr>
          <p:nvPr/>
        </p:nvSpPr>
        <p:spPr bwMode="auto">
          <a:xfrm>
            <a:off x="2916238" y="214630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5335" name="Rectangle 52"/>
          <p:cNvSpPr>
            <a:spLocks noChangeArrowheads="1"/>
          </p:cNvSpPr>
          <p:nvPr/>
        </p:nvSpPr>
        <p:spPr bwMode="auto">
          <a:xfrm>
            <a:off x="2916238" y="177323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336" name="Rectangle 53"/>
          <p:cNvSpPr>
            <a:spLocks noChangeArrowheads="1"/>
          </p:cNvSpPr>
          <p:nvPr/>
        </p:nvSpPr>
        <p:spPr bwMode="auto">
          <a:xfrm>
            <a:off x="2916238" y="198596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337" name="Rectangle 54"/>
          <p:cNvSpPr>
            <a:spLocks noChangeArrowheads="1"/>
          </p:cNvSpPr>
          <p:nvPr/>
        </p:nvSpPr>
        <p:spPr bwMode="auto">
          <a:xfrm>
            <a:off x="3613150" y="15081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5338" name="Rectangle 55"/>
          <p:cNvSpPr>
            <a:spLocks noChangeArrowheads="1"/>
          </p:cNvSpPr>
          <p:nvPr/>
        </p:nvSpPr>
        <p:spPr bwMode="auto">
          <a:xfrm>
            <a:off x="3613150" y="209867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5339" name="Rectangle 56"/>
          <p:cNvSpPr>
            <a:spLocks noChangeArrowheads="1"/>
          </p:cNvSpPr>
          <p:nvPr/>
        </p:nvSpPr>
        <p:spPr bwMode="auto">
          <a:xfrm>
            <a:off x="3613150" y="17256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340" name="Rectangle 57"/>
          <p:cNvSpPr>
            <a:spLocks noChangeArrowheads="1"/>
          </p:cNvSpPr>
          <p:nvPr/>
        </p:nvSpPr>
        <p:spPr bwMode="auto">
          <a:xfrm>
            <a:off x="3613150" y="193833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341" name="Rectangle 58"/>
          <p:cNvSpPr>
            <a:spLocks noChangeArrowheads="1"/>
          </p:cNvSpPr>
          <p:nvPr/>
        </p:nvSpPr>
        <p:spPr bwMode="auto">
          <a:xfrm>
            <a:off x="4356100" y="14827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5342" name="Rectangle 59"/>
          <p:cNvSpPr>
            <a:spLocks noChangeArrowheads="1"/>
          </p:cNvSpPr>
          <p:nvPr/>
        </p:nvSpPr>
        <p:spPr bwMode="auto">
          <a:xfrm>
            <a:off x="4356100" y="207327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5343" name="Rectangle 60"/>
          <p:cNvSpPr>
            <a:spLocks noChangeArrowheads="1"/>
          </p:cNvSpPr>
          <p:nvPr/>
        </p:nvSpPr>
        <p:spPr bwMode="auto">
          <a:xfrm>
            <a:off x="4356100" y="17002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344" name="Rectangle 61"/>
          <p:cNvSpPr>
            <a:spLocks noChangeArrowheads="1"/>
          </p:cNvSpPr>
          <p:nvPr/>
        </p:nvSpPr>
        <p:spPr bwMode="auto">
          <a:xfrm>
            <a:off x="4356100" y="191293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345" name="Rectangle 62"/>
          <p:cNvSpPr>
            <a:spLocks noChangeArrowheads="1"/>
          </p:cNvSpPr>
          <p:nvPr/>
        </p:nvSpPr>
        <p:spPr bwMode="auto">
          <a:xfrm>
            <a:off x="6440488" y="15081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5346" name="Rectangle 63"/>
          <p:cNvSpPr>
            <a:spLocks noChangeArrowheads="1"/>
          </p:cNvSpPr>
          <p:nvPr/>
        </p:nvSpPr>
        <p:spPr bwMode="auto">
          <a:xfrm>
            <a:off x="6440488" y="209867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5347" name="Rectangle 64"/>
          <p:cNvSpPr>
            <a:spLocks noChangeArrowheads="1"/>
          </p:cNvSpPr>
          <p:nvPr/>
        </p:nvSpPr>
        <p:spPr bwMode="auto">
          <a:xfrm>
            <a:off x="6440488" y="17256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348" name="Rectangle 65"/>
          <p:cNvSpPr>
            <a:spLocks noChangeArrowheads="1"/>
          </p:cNvSpPr>
          <p:nvPr/>
        </p:nvSpPr>
        <p:spPr bwMode="auto">
          <a:xfrm>
            <a:off x="6440488" y="193833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349" name="Rectangle 66"/>
          <p:cNvSpPr>
            <a:spLocks noChangeArrowheads="1"/>
          </p:cNvSpPr>
          <p:nvPr/>
        </p:nvSpPr>
        <p:spPr bwMode="auto">
          <a:xfrm>
            <a:off x="7308850" y="14827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5350" name="Rectangle 67"/>
          <p:cNvSpPr>
            <a:spLocks noChangeArrowheads="1"/>
          </p:cNvSpPr>
          <p:nvPr/>
        </p:nvSpPr>
        <p:spPr bwMode="auto">
          <a:xfrm>
            <a:off x="7308850" y="207327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5351" name="Rectangle 68"/>
          <p:cNvSpPr>
            <a:spLocks noChangeArrowheads="1"/>
          </p:cNvSpPr>
          <p:nvPr/>
        </p:nvSpPr>
        <p:spPr bwMode="auto">
          <a:xfrm>
            <a:off x="7308850" y="17002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352" name="Rectangle 69"/>
          <p:cNvSpPr>
            <a:spLocks noChangeArrowheads="1"/>
          </p:cNvSpPr>
          <p:nvPr/>
        </p:nvSpPr>
        <p:spPr bwMode="auto">
          <a:xfrm>
            <a:off x="7308850" y="191293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353" name="Rectangle 72"/>
          <p:cNvSpPr>
            <a:spLocks noChangeArrowheads="1"/>
          </p:cNvSpPr>
          <p:nvPr/>
        </p:nvSpPr>
        <p:spPr bwMode="auto">
          <a:xfrm>
            <a:off x="758825" y="2636838"/>
            <a:ext cx="698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354" name="Rectangle 74"/>
          <p:cNvSpPr>
            <a:spLocks noChangeArrowheads="1"/>
          </p:cNvSpPr>
          <p:nvPr/>
        </p:nvSpPr>
        <p:spPr bwMode="auto">
          <a:xfrm>
            <a:off x="1157288" y="2636838"/>
            <a:ext cx="3254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C </a:t>
            </a:r>
            <a:endParaRPr lang="en-GB">
              <a:latin typeface="Calibri" pitchFamily="34" charset="0"/>
            </a:endParaRPr>
          </a:p>
        </p:txBody>
      </p:sp>
      <p:sp>
        <p:nvSpPr>
          <p:cNvPr id="55355" name="Rectangle 75"/>
          <p:cNvSpPr>
            <a:spLocks noChangeArrowheads="1"/>
          </p:cNvSpPr>
          <p:nvPr/>
        </p:nvSpPr>
        <p:spPr bwMode="auto">
          <a:xfrm>
            <a:off x="1458913" y="2636838"/>
            <a:ext cx="936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GB">
              <a:latin typeface="Calibri" pitchFamily="34" charset="0"/>
            </a:endParaRPr>
          </a:p>
        </p:txBody>
      </p:sp>
      <p:sp>
        <p:nvSpPr>
          <p:cNvPr id="55356" name="Rectangle 76"/>
          <p:cNvSpPr>
            <a:spLocks noChangeArrowheads="1"/>
          </p:cNvSpPr>
          <p:nvPr/>
        </p:nvSpPr>
        <p:spPr bwMode="auto">
          <a:xfrm>
            <a:off x="1619250" y="2636838"/>
            <a:ext cx="34131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D </a:t>
            </a:r>
            <a:endParaRPr lang="en-GB">
              <a:latin typeface="Calibri" pitchFamily="34" charset="0"/>
            </a:endParaRPr>
          </a:p>
        </p:txBody>
      </p:sp>
      <p:sp>
        <p:nvSpPr>
          <p:cNvPr id="55357" name="Rectangle 77"/>
          <p:cNvSpPr>
            <a:spLocks noChangeArrowheads="1"/>
          </p:cNvSpPr>
          <p:nvPr/>
        </p:nvSpPr>
        <p:spPr bwMode="auto">
          <a:xfrm>
            <a:off x="1916113" y="2636838"/>
            <a:ext cx="1571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55358" name="Rectangle 78"/>
          <p:cNvSpPr>
            <a:spLocks noChangeArrowheads="1"/>
          </p:cNvSpPr>
          <p:nvPr/>
        </p:nvSpPr>
        <p:spPr bwMode="auto">
          <a:xfrm>
            <a:off x="2089150" y="2636838"/>
            <a:ext cx="698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359" name="Rectangle 79"/>
          <p:cNvSpPr>
            <a:spLocks noChangeArrowheads="1"/>
          </p:cNvSpPr>
          <p:nvPr/>
        </p:nvSpPr>
        <p:spPr bwMode="auto">
          <a:xfrm>
            <a:off x="2251075" y="2965450"/>
            <a:ext cx="3492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5.6</a:t>
            </a:r>
            <a:endParaRPr lang="en-GB">
              <a:latin typeface="Calibri" pitchFamily="34" charset="0"/>
            </a:endParaRPr>
          </a:p>
        </p:txBody>
      </p:sp>
      <p:sp>
        <p:nvSpPr>
          <p:cNvPr id="55360" name="Rectangle 80"/>
          <p:cNvSpPr>
            <a:spLocks noChangeArrowheads="1"/>
          </p:cNvSpPr>
          <p:nvPr/>
        </p:nvSpPr>
        <p:spPr bwMode="auto">
          <a:xfrm>
            <a:off x="2754313" y="2965450"/>
            <a:ext cx="4191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3.2</a:t>
            </a:r>
            <a:endParaRPr lang="en-GB">
              <a:latin typeface="Calibri" pitchFamily="34" charset="0"/>
            </a:endParaRPr>
          </a:p>
        </p:txBody>
      </p:sp>
      <p:sp>
        <p:nvSpPr>
          <p:cNvPr id="55361" name="Rectangle 81"/>
          <p:cNvSpPr>
            <a:spLocks noChangeArrowheads="1"/>
          </p:cNvSpPr>
          <p:nvPr/>
        </p:nvSpPr>
        <p:spPr bwMode="auto">
          <a:xfrm>
            <a:off x="2251075" y="2533650"/>
            <a:ext cx="3492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2.4</a:t>
            </a:r>
            <a:endParaRPr lang="en-GB">
              <a:latin typeface="Calibri" pitchFamily="34" charset="0"/>
            </a:endParaRPr>
          </a:p>
        </p:txBody>
      </p:sp>
      <p:sp>
        <p:nvSpPr>
          <p:cNvPr id="55362" name="Rectangle 82"/>
          <p:cNvSpPr>
            <a:spLocks noChangeArrowheads="1"/>
          </p:cNvSpPr>
          <p:nvPr/>
        </p:nvSpPr>
        <p:spPr bwMode="auto">
          <a:xfrm>
            <a:off x="2254250" y="3311525"/>
            <a:ext cx="3492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1.7</a:t>
            </a:r>
            <a:endParaRPr lang="en-GB">
              <a:latin typeface="Calibri" pitchFamily="34" charset="0"/>
            </a:endParaRPr>
          </a:p>
        </p:txBody>
      </p:sp>
      <p:sp>
        <p:nvSpPr>
          <p:cNvPr id="55363" name="Rectangle 83"/>
          <p:cNvSpPr>
            <a:spLocks noChangeArrowheads="1"/>
          </p:cNvSpPr>
          <p:nvPr/>
        </p:nvSpPr>
        <p:spPr bwMode="auto">
          <a:xfrm>
            <a:off x="2825750" y="3325813"/>
            <a:ext cx="3492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2.5</a:t>
            </a:r>
            <a:endParaRPr lang="en-GB">
              <a:latin typeface="Calibri" pitchFamily="34" charset="0"/>
            </a:endParaRPr>
          </a:p>
        </p:txBody>
      </p:sp>
      <p:sp>
        <p:nvSpPr>
          <p:cNvPr id="55364" name="Rectangle 84"/>
          <p:cNvSpPr>
            <a:spLocks noChangeArrowheads="1"/>
          </p:cNvSpPr>
          <p:nvPr/>
        </p:nvSpPr>
        <p:spPr bwMode="auto">
          <a:xfrm>
            <a:off x="2825750" y="2533650"/>
            <a:ext cx="3492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3.1</a:t>
            </a:r>
            <a:endParaRPr lang="en-GB">
              <a:latin typeface="Calibri" pitchFamily="34" charset="0"/>
            </a:endParaRPr>
          </a:p>
        </p:txBody>
      </p:sp>
      <p:sp>
        <p:nvSpPr>
          <p:cNvPr id="55365" name="Rectangle 85"/>
          <p:cNvSpPr>
            <a:spLocks noChangeArrowheads="1"/>
          </p:cNvSpPr>
          <p:nvPr/>
        </p:nvSpPr>
        <p:spPr bwMode="auto">
          <a:xfrm>
            <a:off x="3186113" y="2676525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366" name="Rectangle 86"/>
          <p:cNvSpPr>
            <a:spLocks noChangeArrowheads="1"/>
          </p:cNvSpPr>
          <p:nvPr/>
        </p:nvSpPr>
        <p:spPr bwMode="auto">
          <a:xfrm>
            <a:off x="3617913" y="2605088"/>
            <a:ext cx="936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GB">
              <a:latin typeface="Calibri" pitchFamily="34" charset="0"/>
            </a:endParaRPr>
          </a:p>
        </p:txBody>
      </p:sp>
      <p:sp>
        <p:nvSpPr>
          <p:cNvPr id="55367" name="Rectangle 95"/>
          <p:cNvSpPr>
            <a:spLocks noChangeArrowheads="1"/>
          </p:cNvSpPr>
          <p:nvPr/>
        </p:nvSpPr>
        <p:spPr bwMode="auto">
          <a:xfrm>
            <a:off x="5905500" y="2613025"/>
            <a:ext cx="1571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55368" name="Rectangle 103"/>
          <p:cNvSpPr>
            <a:spLocks noChangeArrowheads="1"/>
          </p:cNvSpPr>
          <p:nvPr/>
        </p:nvSpPr>
        <p:spPr bwMode="auto">
          <a:xfrm>
            <a:off x="2147888" y="262890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5369" name="Rectangle 104"/>
          <p:cNvSpPr>
            <a:spLocks noChangeArrowheads="1"/>
          </p:cNvSpPr>
          <p:nvPr/>
        </p:nvSpPr>
        <p:spPr bwMode="auto">
          <a:xfrm>
            <a:off x="2147888" y="321945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5370" name="Rectangle 105"/>
          <p:cNvSpPr>
            <a:spLocks noChangeArrowheads="1"/>
          </p:cNvSpPr>
          <p:nvPr/>
        </p:nvSpPr>
        <p:spPr bwMode="auto">
          <a:xfrm>
            <a:off x="2147888" y="284638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371" name="Rectangle 106"/>
          <p:cNvSpPr>
            <a:spLocks noChangeArrowheads="1"/>
          </p:cNvSpPr>
          <p:nvPr/>
        </p:nvSpPr>
        <p:spPr bwMode="auto">
          <a:xfrm>
            <a:off x="2147888" y="30591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372" name="Rectangle 107"/>
          <p:cNvSpPr>
            <a:spLocks noChangeArrowheads="1"/>
          </p:cNvSpPr>
          <p:nvPr/>
        </p:nvSpPr>
        <p:spPr bwMode="auto">
          <a:xfrm>
            <a:off x="3186113" y="26765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5373" name="Rectangle 108"/>
          <p:cNvSpPr>
            <a:spLocks noChangeArrowheads="1"/>
          </p:cNvSpPr>
          <p:nvPr/>
        </p:nvSpPr>
        <p:spPr bwMode="auto">
          <a:xfrm>
            <a:off x="3186113" y="326707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5374" name="Rectangle 109"/>
          <p:cNvSpPr>
            <a:spLocks noChangeArrowheads="1"/>
          </p:cNvSpPr>
          <p:nvPr/>
        </p:nvSpPr>
        <p:spPr bwMode="auto">
          <a:xfrm>
            <a:off x="3186113" y="28940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375" name="Rectangle 110"/>
          <p:cNvSpPr>
            <a:spLocks noChangeArrowheads="1"/>
          </p:cNvSpPr>
          <p:nvPr/>
        </p:nvSpPr>
        <p:spPr bwMode="auto">
          <a:xfrm>
            <a:off x="3186113" y="310673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376" name="Rectangle 127"/>
          <p:cNvSpPr>
            <a:spLocks noChangeArrowheads="1"/>
          </p:cNvSpPr>
          <p:nvPr/>
        </p:nvSpPr>
        <p:spPr bwMode="auto">
          <a:xfrm>
            <a:off x="3889375" y="2708275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377" name="Rectangle 128"/>
          <p:cNvSpPr>
            <a:spLocks noChangeArrowheads="1"/>
          </p:cNvSpPr>
          <p:nvPr/>
        </p:nvSpPr>
        <p:spPr bwMode="auto">
          <a:xfrm>
            <a:off x="4051300" y="3036888"/>
            <a:ext cx="3492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4.4</a:t>
            </a:r>
            <a:endParaRPr lang="en-GB">
              <a:latin typeface="Calibri" pitchFamily="34" charset="0"/>
            </a:endParaRPr>
          </a:p>
        </p:txBody>
      </p:sp>
      <p:sp>
        <p:nvSpPr>
          <p:cNvPr id="55378" name="Rectangle 129"/>
          <p:cNvSpPr>
            <a:spLocks noChangeArrowheads="1"/>
          </p:cNvSpPr>
          <p:nvPr/>
        </p:nvSpPr>
        <p:spPr bwMode="auto">
          <a:xfrm>
            <a:off x="4554538" y="3036888"/>
            <a:ext cx="4191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3.2</a:t>
            </a:r>
            <a:endParaRPr lang="en-GB">
              <a:latin typeface="Calibri" pitchFamily="34" charset="0"/>
            </a:endParaRPr>
          </a:p>
        </p:txBody>
      </p:sp>
      <p:sp>
        <p:nvSpPr>
          <p:cNvPr id="55379" name="Rectangle 130"/>
          <p:cNvSpPr>
            <a:spLocks noChangeArrowheads="1"/>
          </p:cNvSpPr>
          <p:nvPr/>
        </p:nvSpPr>
        <p:spPr bwMode="auto">
          <a:xfrm>
            <a:off x="4051300" y="2605088"/>
            <a:ext cx="3492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1.7</a:t>
            </a:r>
            <a:endParaRPr lang="en-GB">
              <a:latin typeface="Calibri" pitchFamily="34" charset="0"/>
            </a:endParaRPr>
          </a:p>
        </p:txBody>
      </p:sp>
      <p:sp>
        <p:nvSpPr>
          <p:cNvPr id="55380" name="Rectangle 131"/>
          <p:cNvSpPr>
            <a:spLocks noChangeArrowheads="1"/>
          </p:cNvSpPr>
          <p:nvPr/>
        </p:nvSpPr>
        <p:spPr bwMode="auto">
          <a:xfrm>
            <a:off x="4054475" y="3382963"/>
            <a:ext cx="3492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3.7</a:t>
            </a:r>
            <a:endParaRPr lang="en-GB">
              <a:latin typeface="Calibri" pitchFamily="34" charset="0"/>
            </a:endParaRPr>
          </a:p>
        </p:txBody>
      </p:sp>
      <p:sp>
        <p:nvSpPr>
          <p:cNvPr id="55381" name="Rectangle 132"/>
          <p:cNvSpPr>
            <a:spLocks noChangeArrowheads="1"/>
          </p:cNvSpPr>
          <p:nvPr/>
        </p:nvSpPr>
        <p:spPr bwMode="auto">
          <a:xfrm>
            <a:off x="4625975" y="3397250"/>
            <a:ext cx="3492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2.9</a:t>
            </a:r>
            <a:endParaRPr lang="en-GB">
              <a:latin typeface="Calibri" pitchFamily="34" charset="0"/>
            </a:endParaRPr>
          </a:p>
        </p:txBody>
      </p:sp>
      <p:sp>
        <p:nvSpPr>
          <p:cNvPr id="55382" name="Rectangle 133"/>
          <p:cNvSpPr>
            <a:spLocks noChangeArrowheads="1"/>
          </p:cNvSpPr>
          <p:nvPr/>
        </p:nvSpPr>
        <p:spPr bwMode="auto">
          <a:xfrm>
            <a:off x="4625975" y="2605088"/>
            <a:ext cx="3492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8.3</a:t>
            </a:r>
            <a:endParaRPr lang="en-GB">
              <a:latin typeface="Calibri" pitchFamily="34" charset="0"/>
            </a:endParaRPr>
          </a:p>
        </p:txBody>
      </p:sp>
      <p:sp>
        <p:nvSpPr>
          <p:cNvPr id="55383" name="Rectangle 134"/>
          <p:cNvSpPr>
            <a:spLocks noChangeArrowheads="1"/>
          </p:cNvSpPr>
          <p:nvPr/>
        </p:nvSpPr>
        <p:spPr bwMode="auto">
          <a:xfrm>
            <a:off x="4986338" y="2747963"/>
            <a:ext cx="698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384" name="Rectangle 135"/>
          <p:cNvSpPr>
            <a:spLocks noChangeArrowheads="1"/>
          </p:cNvSpPr>
          <p:nvPr/>
        </p:nvSpPr>
        <p:spPr bwMode="auto">
          <a:xfrm>
            <a:off x="3948113" y="270033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5385" name="Rectangle 136"/>
          <p:cNvSpPr>
            <a:spLocks noChangeArrowheads="1"/>
          </p:cNvSpPr>
          <p:nvPr/>
        </p:nvSpPr>
        <p:spPr bwMode="auto">
          <a:xfrm>
            <a:off x="3948113" y="329088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5386" name="Rectangle 137"/>
          <p:cNvSpPr>
            <a:spLocks noChangeArrowheads="1"/>
          </p:cNvSpPr>
          <p:nvPr/>
        </p:nvSpPr>
        <p:spPr bwMode="auto">
          <a:xfrm>
            <a:off x="3948113" y="29178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387" name="Rectangle 138"/>
          <p:cNvSpPr>
            <a:spLocks noChangeArrowheads="1"/>
          </p:cNvSpPr>
          <p:nvPr/>
        </p:nvSpPr>
        <p:spPr bwMode="auto">
          <a:xfrm>
            <a:off x="3948113" y="313055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388" name="Rectangle 139"/>
          <p:cNvSpPr>
            <a:spLocks noChangeArrowheads="1"/>
          </p:cNvSpPr>
          <p:nvPr/>
        </p:nvSpPr>
        <p:spPr bwMode="auto">
          <a:xfrm>
            <a:off x="4986338" y="274796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5389" name="Rectangle 140"/>
          <p:cNvSpPr>
            <a:spLocks noChangeArrowheads="1"/>
          </p:cNvSpPr>
          <p:nvPr/>
        </p:nvSpPr>
        <p:spPr bwMode="auto">
          <a:xfrm>
            <a:off x="4986338" y="33385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5390" name="Rectangle 141"/>
          <p:cNvSpPr>
            <a:spLocks noChangeArrowheads="1"/>
          </p:cNvSpPr>
          <p:nvPr/>
        </p:nvSpPr>
        <p:spPr bwMode="auto">
          <a:xfrm>
            <a:off x="4986338" y="296545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391" name="Rectangle 142"/>
          <p:cNvSpPr>
            <a:spLocks noChangeArrowheads="1"/>
          </p:cNvSpPr>
          <p:nvPr/>
        </p:nvSpPr>
        <p:spPr bwMode="auto">
          <a:xfrm>
            <a:off x="4986338" y="317817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392" name="Rectangle 143"/>
          <p:cNvSpPr>
            <a:spLocks noChangeArrowheads="1"/>
          </p:cNvSpPr>
          <p:nvPr/>
        </p:nvSpPr>
        <p:spPr bwMode="auto">
          <a:xfrm>
            <a:off x="6265863" y="2636838"/>
            <a:ext cx="698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24720" name="Rectangle 144"/>
          <p:cNvSpPr>
            <a:spLocks noChangeArrowheads="1"/>
          </p:cNvSpPr>
          <p:nvPr/>
        </p:nvSpPr>
        <p:spPr bwMode="auto">
          <a:xfrm>
            <a:off x="6427788" y="2965450"/>
            <a:ext cx="3492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1.2</a:t>
            </a:r>
            <a:endParaRPr lang="en-GB">
              <a:latin typeface="Calibri" pitchFamily="34" charset="0"/>
            </a:endParaRPr>
          </a:p>
        </p:txBody>
      </p:sp>
      <p:sp>
        <p:nvSpPr>
          <p:cNvPr id="24721" name="Rectangle 145"/>
          <p:cNvSpPr>
            <a:spLocks noChangeArrowheads="1"/>
          </p:cNvSpPr>
          <p:nvPr/>
        </p:nvSpPr>
        <p:spPr bwMode="auto">
          <a:xfrm>
            <a:off x="6931025" y="2965450"/>
            <a:ext cx="3492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  0</a:t>
            </a:r>
            <a:endParaRPr lang="en-GB">
              <a:latin typeface="Calibri" pitchFamily="34" charset="0"/>
            </a:endParaRPr>
          </a:p>
        </p:txBody>
      </p:sp>
      <p:sp>
        <p:nvSpPr>
          <p:cNvPr id="24722" name="Rectangle 146"/>
          <p:cNvSpPr>
            <a:spLocks noChangeArrowheads="1"/>
          </p:cNvSpPr>
          <p:nvPr/>
        </p:nvSpPr>
        <p:spPr bwMode="auto">
          <a:xfrm>
            <a:off x="6427788" y="2533650"/>
            <a:ext cx="3492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0.7</a:t>
            </a:r>
            <a:endParaRPr lang="en-GB">
              <a:latin typeface="Calibri" pitchFamily="34" charset="0"/>
            </a:endParaRPr>
          </a:p>
        </p:txBody>
      </p:sp>
      <p:sp>
        <p:nvSpPr>
          <p:cNvPr id="24723" name="Rectangle 147"/>
          <p:cNvSpPr>
            <a:spLocks noChangeArrowheads="1"/>
          </p:cNvSpPr>
          <p:nvPr/>
        </p:nvSpPr>
        <p:spPr bwMode="auto">
          <a:xfrm>
            <a:off x="6430963" y="3311525"/>
            <a:ext cx="4429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-2.0</a:t>
            </a:r>
            <a:endParaRPr lang="en-GB">
              <a:latin typeface="Calibri" pitchFamily="34" charset="0"/>
            </a:endParaRPr>
          </a:p>
        </p:txBody>
      </p:sp>
      <p:sp>
        <p:nvSpPr>
          <p:cNvPr id="24724" name="Rectangle 148"/>
          <p:cNvSpPr>
            <a:spLocks noChangeArrowheads="1"/>
          </p:cNvSpPr>
          <p:nvPr/>
        </p:nvSpPr>
        <p:spPr bwMode="auto">
          <a:xfrm>
            <a:off x="7002463" y="3325813"/>
            <a:ext cx="4429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-0.4</a:t>
            </a:r>
            <a:endParaRPr lang="en-GB">
              <a:latin typeface="Calibri" pitchFamily="34" charset="0"/>
            </a:endParaRPr>
          </a:p>
        </p:txBody>
      </p:sp>
      <p:sp>
        <p:nvSpPr>
          <p:cNvPr id="24725" name="Rectangle 149"/>
          <p:cNvSpPr>
            <a:spLocks noChangeArrowheads="1"/>
          </p:cNvSpPr>
          <p:nvPr/>
        </p:nvSpPr>
        <p:spPr bwMode="auto">
          <a:xfrm>
            <a:off x="7002463" y="2533650"/>
            <a:ext cx="44291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-5.2</a:t>
            </a:r>
            <a:endParaRPr lang="en-GB">
              <a:latin typeface="Calibri" pitchFamily="34" charset="0"/>
            </a:endParaRPr>
          </a:p>
        </p:txBody>
      </p:sp>
      <p:sp>
        <p:nvSpPr>
          <p:cNvPr id="55399" name="Rectangle 150"/>
          <p:cNvSpPr>
            <a:spLocks noChangeArrowheads="1"/>
          </p:cNvSpPr>
          <p:nvPr/>
        </p:nvSpPr>
        <p:spPr bwMode="auto">
          <a:xfrm>
            <a:off x="7362825" y="2676525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400" name="Rectangle 151"/>
          <p:cNvSpPr>
            <a:spLocks noChangeArrowheads="1"/>
          </p:cNvSpPr>
          <p:nvPr/>
        </p:nvSpPr>
        <p:spPr bwMode="auto">
          <a:xfrm>
            <a:off x="6324600" y="262890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5401" name="Rectangle 152"/>
          <p:cNvSpPr>
            <a:spLocks noChangeArrowheads="1"/>
          </p:cNvSpPr>
          <p:nvPr/>
        </p:nvSpPr>
        <p:spPr bwMode="auto">
          <a:xfrm>
            <a:off x="6324600" y="321945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5402" name="Rectangle 153"/>
          <p:cNvSpPr>
            <a:spLocks noChangeArrowheads="1"/>
          </p:cNvSpPr>
          <p:nvPr/>
        </p:nvSpPr>
        <p:spPr bwMode="auto">
          <a:xfrm>
            <a:off x="6324600" y="284638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403" name="Rectangle 154"/>
          <p:cNvSpPr>
            <a:spLocks noChangeArrowheads="1"/>
          </p:cNvSpPr>
          <p:nvPr/>
        </p:nvSpPr>
        <p:spPr bwMode="auto">
          <a:xfrm>
            <a:off x="6324600" y="30591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404" name="Rectangle 155"/>
          <p:cNvSpPr>
            <a:spLocks noChangeArrowheads="1"/>
          </p:cNvSpPr>
          <p:nvPr/>
        </p:nvSpPr>
        <p:spPr bwMode="auto">
          <a:xfrm>
            <a:off x="7362825" y="26765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5405" name="Rectangle 156"/>
          <p:cNvSpPr>
            <a:spLocks noChangeArrowheads="1"/>
          </p:cNvSpPr>
          <p:nvPr/>
        </p:nvSpPr>
        <p:spPr bwMode="auto">
          <a:xfrm>
            <a:off x="7362825" y="326707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5406" name="Rectangle 157"/>
          <p:cNvSpPr>
            <a:spLocks noChangeArrowheads="1"/>
          </p:cNvSpPr>
          <p:nvPr/>
        </p:nvSpPr>
        <p:spPr bwMode="auto">
          <a:xfrm>
            <a:off x="7362825" y="28940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407" name="Rectangle 158"/>
          <p:cNvSpPr>
            <a:spLocks noChangeArrowheads="1"/>
          </p:cNvSpPr>
          <p:nvPr/>
        </p:nvSpPr>
        <p:spPr bwMode="auto">
          <a:xfrm>
            <a:off x="7362825" y="310673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408" name="AutoShape 159"/>
          <p:cNvSpPr>
            <a:spLocks noChangeAspect="1" noChangeArrowheads="1" noTextEdit="1"/>
          </p:cNvSpPr>
          <p:nvPr/>
        </p:nvSpPr>
        <p:spPr bwMode="auto">
          <a:xfrm>
            <a:off x="503548" y="3717032"/>
            <a:ext cx="7561263" cy="100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5409" name="Rectangle 163"/>
          <p:cNvSpPr>
            <a:spLocks noChangeArrowheads="1"/>
          </p:cNvSpPr>
          <p:nvPr/>
        </p:nvSpPr>
        <p:spPr bwMode="auto">
          <a:xfrm>
            <a:off x="682625" y="3913188"/>
            <a:ext cx="9207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F+F+F </a:t>
            </a:r>
            <a:endParaRPr lang="en-GB">
              <a:latin typeface="Calibri" pitchFamily="34" charset="0"/>
            </a:endParaRPr>
          </a:p>
        </p:txBody>
      </p:sp>
      <p:sp>
        <p:nvSpPr>
          <p:cNvPr id="55410" name="Rectangle 166"/>
          <p:cNvSpPr>
            <a:spLocks noChangeArrowheads="1"/>
          </p:cNvSpPr>
          <p:nvPr/>
        </p:nvSpPr>
        <p:spPr bwMode="auto">
          <a:xfrm>
            <a:off x="1958975" y="3943350"/>
            <a:ext cx="1571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55411" name="Rectangle 167"/>
          <p:cNvSpPr>
            <a:spLocks noChangeArrowheads="1"/>
          </p:cNvSpPr>
          <p:nvPr/>
        </p:nvSpPr>
        <p:spPr bwMode="auto">
          <a:xfrm>
            <a:off x="2190750" y="3943350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412" name="Rectangle 168"/>
          <p:cNvSpPr>
            <a:spLocks noChangeArrowheads="1"/>
          </p:cNvSpPr>
          <p:nvPr/>
        </p:nvSpPr>
        <p:spPr bwMode="auto">
          <a:xfrm>
            <a:off x="2482850" y="3986213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5413" name="Rectangle 171"/>
          <p:cNvSpPr>
            <a:spLocks noChangeArrowheads="1"/>
          </p:cNvSpPr>
          <p:nvPr/>
        </p:nvSpPr>
        <p:spPr bwMode="auto">
          <a:xfrm>
            <a:off x="2419350" y="4438650"/>
            <a:ext cx="2333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-2</a:t>
            </a:r>
            <a:endParaRPr lang="en-GB">
              <a:latin typeface="Calibri" pitchFamily="34" charset="0"/>
            </a:endParaRPr>
          </a:p>
        </p:txBody>
      </p:sp>
      <p:sp>
        <p:nvSpPr>
          <p:cNvPr id="55414" name="Rectangle 174"/>
          <p:cNvSpPr>
            <a:spLocks noChangeArrowheads="1"/>
          </p:cNvSpPr>
          <p:nvPr/>
        </p:nvSpPr>
        <p:spPr bwMode="auto">
          <a:xfrm>
            <a:off x="2841625" y="3922713"/>
            <a:ext cx="698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415" name="Rectangle 175"/>
          <p:cNvSpPr>
            <a:spLocks noChangeArrowheads="1"/>
          </p:cNvSpPr>
          <p:nvPr/>
        </p:nvSpPr>
        <p:spPr bwMode="auto">
          <a:xfrm>
            <a:off x="2986088" y="4129088"/>
            <a:ext cx="1571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+</a:t>
            </a:r>
            <a:endParaRPr lang="en-GB">
              <a:latin typeface="Calibri" pitchFamily="34" charset="0"/>
            </a:endParaRPr>
          </a:p>
        </p:txBody>
      </p:sp>
      <p:sp>
        <p:nvSpPr>
          <p:cNvPr id="55416" name="Rectangle 176"/>
          <p:cNvSpPr>
            <a:spLocks noChangeArrowheads="1"/>
          </p:cNvSpPr>
          <p:nvPr/>
        </p:nvSpPr>
        <p:spPr bwMode="auto">
          <a:xfrm>
            <a:off x="4208463" y="3943350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417" name="Rectangle 184"/>
          <p:cNvSpPr>
            <a:spLocks noChangeArrowheads="1"/>
          </p:cNvSpPr>
          <p:nvPr/>
        </p:nvSpPr>
        <p:spPr bwMode="auto">
          <a:xfrm>
            <a:off x="6013450" y="3943350"/>
            <a:ext cx="1571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55418" name="Rectangle 185"/>
          <p:cNvSpPr>
            <a:spLocks noChangeArrowheads="1"/>
          </p:cNvSpPr>
          <p:nvPr/>
        </p:nvSpPr>
        <p:spPr bwMode="auto">
          <a:xfrm>
            <a:off x="6243638" y="3943350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419" name="Rectangle 192"/>
          <p:cNvSpPr>
            <a:spLocks noChangeArrowheads="1"/>
          </p:cNvSpPr>
          <p:nvPr/>
        </p:nvSpPr>
        <p:spPr bwMode="auto">
          <a:xfrm>
            <a:off x="2268538" y="393700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5420" name="Rectangle 193"/>
          <p:cNvSpPr>
            <a:spLocks noChangeArrowheads="1"/>
          </p:cNvSpPr>
          <p:nvPr/>
        </p:nvSpPr>
        <p:spPr bwMode="auto">
          <a:xfrm>
            <a:off x="2268538" y="451167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5421" name="Rectangle 194"/>
          <p:cNvSpPr>
            <a:spLocks noChangeArrowheads="1"/>
          </p:cNvSpPr>
          <p:nvPr/>
        </p:nvSpPr>
        <p:spPr bwMode="auto">
          <a:xfrm>
            <a:off x="2268538" y="41497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422" name="Rectangle 195"/>
          <p:cNvSpPr>
            <a:spLocks noChangeArrowheads="1"/>
          </p:cNvSpPr>
          <p:nvPr/>
        </p:nvSpPr>
        <p:spPr bwMode="auto">
          <a:xfrm>
            <a:off x="2268538" y="435610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423" name="Rectangle 196"/>
          <p:cNvSpPr>
            <a:spLocks noChangeArrowheads="1"/>
          </p:cNvSpPr>
          <p:nvPr/>
        </p:nvSpPr>
        <p:spPr bwMode="auto">
          <a:xfrm>
            <a:off x="2698750" y="391636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5424" name="Rectangle 197"/>
          <p:cNvSpPr>
            <a:spLocks noChangeArrowheads="1"/>
          </p:cNvSpPr>
          <p:nvPr/>
        </p:nvSpPr>
        <p:spPr bwMode="auto">
          <a:xfrm>
            <a:off x="2698750" y="449103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5425" name="Rectangle 198"/>
          <p:cNvSpPr>
            <a:spLocks noChangeArrowheads="1"/>
          </p:cNvSpPr>
          <p:nvPr/>
        </p:nvSpPr>
        <p:spPr bwMode="auto">
          <a:xfrm>
            <a:off x="2698750" y="412908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426" name="Rectangle 199"/>
          <p:cNvSpPr>
            <a:spLocks noChangeArrowheads="1"/>
          </p:cNvSpPr>
          <p:nvPr/>
        </p:nvSpPr>
        <p:spPr bwMode="auto">
          <a:xfrm>
            <a:off x="2698750" y="433546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427" name="Rectangle 216"/>
          <p:cNvSpPr>
            <a:spLocks noChangeArrowheads="1"/>
          </p:cNvSpPr>
          <p:nvPr/>
        </p:nvSpPr>
        <p:spPr bwMode="auto">
          <a:xfrm>
            <a:off x="4210050" y="4202113"/>
            <a:ext cx="15716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+</a:t>
            </a:r>
            <a:endParaRPr lang="en-GB">
              <a:latin typeface="Calibri" pitchFamily="34" charset="0"/>
            </a:endParaRPr>
          </a:p>
        </p:txBody>
      </p:sp>
      <p:sp>
        <p:nvSpPr>
          <p:cNvPr id="55428" name="Rectangle 217"/>
          <p:cNvSpPr>
            <a:spLocks noChangeArrowheads="1"/>
          </p:cNvSpPr>
          <p:nvPr/>
        </p:nvSpPr>
        <p:spPr bwMode="auto">
          <a:xfrm>
            <a:off x="3198813" y="3940175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429" name="Rectangle 218"/>
          <p:cNvSpPr>
            <a:spLocks noChangeArrowheads="1"/>
          </p:cNvSpPr>
          <p:nvPr/>
        </p:nvSpPr>
        <p:spPr bwMode="auto">
          <a:xfrm>
            <a:off x="3490913" y="398303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5430" name="Rectangle 219"/>
          <p:cNvSpPr>
            <a:spLocks noChangeArrowheads="1"/>
          </p:cNvSpPr>
          <p:nvPr/>
        </p:nvSpPr>
        <p:spPr bwMode="auto">
          <a:xfrm>
            <a:off x="3427413" y="4435475"/>
            <a:ext cx="23336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-2</a:t>
            </a:r>
            <a:endParaRPr lang="en-GB">
              <a:latin typeface="Calibri" pitchFamily="34" charset="0"/>
            </a:endParaRPr>
          </a:p>
        </p:txBody>
      </p:sp>
      <p:sp>
        <p:nvSpPr>
          <p:cNvPr id="55431" name="Rectangle 220"/>
          <p:cNvSpPr>
            <a:spLocks noChangeArrowheads="1"/>
          </p:cNvSpPr>
          <p:nvPr/>
        </p:nvSpPr>
        <p:spPr bwMode="auto">
          <a:xfrm>
            <a:off x="3276600" y="39338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5432" name="Rectangle 221"/>
          <p:cNvSpPr>
            <a:spLocks noChangeArrowheads="1"/>
          </p:cNvSpPr>
          <p:nvPr/>
        </p:nvSpPr>
        <p:spPr bwMode="auto">
          <a:xfrm>
            <a:off x="3276600" y="450850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5433" name="Rectangle 222"/>
          <p:cNvSpPr>
            <a:spLocks noChangeArrowheads="1"/>
          </p:cNvSpPr>
          <p:nvPr/>
        </p:nvSpPr>
        <p:spPr bwMode="auto">
          <a:xfrm>
            <a:off x="3276600" y="414655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434" name="Rectangle 223"/>
          <p:cNvSpPr>
            <a:spLocks noChangeArrowheads="1"/>
          </p:cNvSpPr>
          <p:nvPr/>
        </p:nvSpPr>
        <p:spPr bwMode="auto">
          <a:xfrm>
            <a:off x="3276600" y="43529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435" name="Rectangle 224"/>
          <p:cNvSpPr>
            <a:spLocks noChangeArrowheads="1"/>
          </p:cNvSpPr>
          <p:nvPr/>
        </p:nvSpPr>
        <p:spPr bwMode="auto">
          <a:xfrm>
            <a:off x="3706813" y="391318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5436" name="Rectangle 225"/>
          <p:cNvSpPr>
            <a:spLocks noChangeArrowheads="1"/>
          </p:cNvSpPr>
          <p:nvPr/>
        </p:nvSpPr>
        <p:spPr bwMode="auto">
          <a:xfrm>
            <a:off x="3706813" y="448786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5437" name="Rectangle 226"/>
          <p:cNvSpPr>
            <a:spLocks noChangeArrowheads="1"/>
          </p:cNvSpPr>
          <p:nvPr/>
        </p:nvSpPr>
        <p:spPr bwMode="auto">
          <a:xfrm>
            <a:off x="3706813" y="41259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438" name="Rectangle 227"/>
          <p:cNvSpPr>
            <a:spLocks noChangeArrowheads="1"/>
          </p:cNvSpPr>
          <p:nvPr/>
        </p:nvSpPr>
        <p:spPr bwMode="auto">
          <a:xfrm>
            <a:off x="3706813" y="433228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439" name="Rectangle 228"/>
          <p:cNvSpPr>
            <a:spLocks noChangeArrowheads="1"/>
          </p:cNvSpPr>
          <p:nvPr/>
        </p:nvSpPr>
        <p:spPr bwMode="auto">
          <a:xfrm>
            <a:off x="4494213" y="3940175"/>
            <a:ext cx="698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55440" name="Rectangle 229"/>
          <p:cNvSpPr>
            <a:spLocks noChangeArrowheads="1"/>
          </p:cNvSpPr>
          <p:nvPr/>
        </p:nvSpPr>
        <p:spPr bwMode="auto">
          <a:xfrm>
            <a:off x="4786313" y="398303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5441" name="Rectangle 230"/>
          <p:cNvSpPr>
            <a:spLocks noChangeArrowheads="1"/>
          </p:cNvSpPr>
          <p:nvPr/>
        </p:nvSpPr>
        <p:spPr bwMode="auto">
          <a:xfrm>
            <a:off x="4722813" y="4435475"/>
            <a:ext cx="233362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-2</a:t>
            </a:r>
            <a:endParaRPr lang="en-GB">
              <a:latin typeface="Calibri" pitchFamily="34" charset="0"/>
            </a:endParaRPr>
          </a:p>
        </p:txBody>
      </p:sp>
      <p:sp>
        <p:nvSpPr>
          <p:cNvPr id="55442" name="Rectangle 231"/>
          <p:cNvSpPr>
            <a:spLocks noChangeArrowheads="1"/>
          </p:cNvSpPr>
          <p:nvPr/>
        </p:nvSpPr>
        <p:spPr bwMode="auto">
          <a:xfrm>
            <a:off x="4572000" y="39338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5443" name="Rectangle 232"/>
          <p:cNvSpPr>
            <a:spLocks noChangeArrowheads="1"/>
          </p:cNvSpPr>
          <p:nvPr/>
        </p:nvSpPr>
        <p:spPr bwMode="auto">
          <a:xfrm>
            <a:off x="4572000" y="450850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5444" name="Rectangle 233"/>
          <p:cNvSpPr>
            <a:spLocks noChangeArrowheads="1"/>
          </p:cNvSpPr>
          <p:nvPr/>
        </p:nvSpPr>
        <p:spPr bwMode="auto">
          <a:xfrm>
            <a:off x="4572000" y="414655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445" name="Rectangle 234"/>
          <p:cNvSpPr>
            <a:spLocks noChangeArrowheads="1"/>
          </p:cNvSpPr>
          <p:nvPr/>
        </p:nvSpPr>
        <p:spPr bwMode="auto">
          <a:xfrm>
            <a:off x="4572000" y="43529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446" name="Rectangle 235"/>
          <p:cNvSpPr>
            <a:spLocks noChangeArrowheads="1"/>
          </p:cNvSpPr>
          <p:nvPr/>
        </p:nvSpPr>
        <p:spPr bwMode="auto">
          <a:xfrm>
            <a:off x="5002213" y="391318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5447" name="Rectangle 236"/>
          <p:cNvSpPr>
            <a:spLocks noChangeArrowheads="1"/>
          </p:cNvSpPr>
          <p:nvPr/>
        </p:nvSpPr>
        <p:spPr bwMode="auto">
          <a:xfrm>
            <a:off x="5002213" y="448786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5448" name="Rectangle 237"/>
          <p:cNvSpPr>
            <a:spLocks noChangeArrowheads="1"/>
          </p:cNvSpPr>
          <p:nvPr/>
        </p:nvSpPr>
        <p:spPr bwMode="auto">
          <a:xfrm>
            <a:off x="5002213" y="41259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449" name="Rectangle 238"/>
          <p:cNvSpPr>
            <a:spLocks noChangeArrowheads="1"/>
          </p:cNvSpPr>
          <p:nvPr/>
        </p:nvSpPr>
        <p:spPr bwMode="auto">
          <a:xfrm>
            <a:off x="5002213" y="433228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450" name="Rectangle 239"/>
          <p:cNvSpPr>
            <a:spLocks noChangeArrowheads="1"/>
          </p:cNvSpPr>
          <p:nvPr/>
        </p:nvSpPr>
        <p:spPr bwMode="auto">
          <a:xfrm>
            <a:off x="6438900" y="3868738"/>
            <a:ext cx="698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>
              <a:latin typeface="Calibri" pitchFamily="34" charset="0"/>
            </a:endParaRPr>
          </a:p>
        </p:txBody>
      </p:sp>
      <p:sp>
        <p:nvSpPr>
          <p:cNvPr id="24816" name="Rectangle 240"/>
          <p:cNvSpPr>
            <a:spLocks noChangeArrowheads="1"/>
          </p:cNvSpPr>
          <p:nvPr/>
        </p:nvSpPr>
        <p:spPr bwMode="auto">
          <a:xfrm>
            <a:off x="6731000" y="3911600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9</a:t>
            </a:r>
            <a:endParaRPr lang="en-GB">
              <a:latin typeface="Calibri" pitchFamily="34" charset="0"/>
            </a:endParaRPr>
          </a:p>
        </p:txBody>
      </p:sp>
      <p:sp>
        <p:nvSpPr>
          <p:cNvPr id="24817" name="Rectangle 241"/>
          <p:cNvSpPr>
            <a:spLocks noChangeArrowheads="1"/>
          </p:cNvSpPr>
          <p:nvPr/>
        </p:nvSpPr>
        <p:spPr bwMode="auto">
          <a:xfrm>
            <a:off x="6667500" y="4364038"/>
            <a:ext cx="23336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-6</a:t>
            </a:r>
            <a:endParaRPr lang="en-GB">
              <a:latin typeface="Calibri" pitchFamily="34" charset="0"/>
            </a:endParaRPr>
          </a:p>
        </p:txBody>
      </p:sp>
      <p:sp>
        <p:nvSpPr>
          <p:cNvPr id="55453" name="Rectangle 242"/>
          <p:cNvSpPr>
            <a:spLocks noChangeArrowheads="1"/>
          </p:cNvSpPr>
          <p:nvPr/>
        </p:nvSpPr>
        <p:spPr bwMode="auto">
          <a:xfrm>
            <a:off x="6516688" y="386238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5454" name="Rectangle 243"/>
          <p:cNvSpPr>
            <a:spLocks noChangeArrowheads="1"/>
          </p:cNvSpPr>
          <p:nvPr/>
        </p:nvSpPr>
        <p:spPr bwMode="auto">
          <a:xfrm>
            <a:off x="6516688" y="443706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5455" name="Rectangle 244"/>
          <p:cNvSpPr>
            <a:spLocks noChangeArrowheads="1"/>
          </p:cNvSpPr>
          <p:nvPr/>
        </p:nvSpPr>
        <p:spPr bwMode="auto">
          <a:xfrm>
            <a:off x="6516688" y="4075113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456" name="Rectangle 245"/>
          <p:cNvSpPr>
            <a:spLocks noChangeArrowheads="1"/>
          </p:cNvSpPr>
          <p:nvPr/>
        </p:nvSpPr>
        <p:spPr bwMode="auto">
          <a:xfrm>
            <a:off x="6516688" y="4281488"/>
            <a:ext cx="1079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5457" name="Rectangle 246"/>
          <p:cNvSpPr>
            <a:spLocks noChangeArrowheads="1"/>
          </p:cNvSpPr>
          <p:nvPr/>
        </p:nvSpPr>
        <p:spPr bwMode="auto">
          <a:xfrm>
            <a:off x="6946900" y="384175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5458" name="Rectangle 247"/>
          <p:cNvSpPr>
            <a:spLocks noChangeArrowheads="1"/>
          </p:cNvSpPr>
          <p:nvPr/>
        </p:nvSpPr>
        <p:spPr bwMode="auto">
          <a:xfrm>
            <a:off x="6946900" y="441642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5459" name="Rectangle 248"/>
          <p:cNvSpPr>
            <a:spLocks noChangeArrowheads="1"/>
          </p:cNvSpPr>
          <p:nvPr/>
        </p:nvSpPr>
        <p:spPr bwMode="auto">
          <a:xfrm>
            <a:off x="6946900" y="4054475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460" name="Rectangle 249"/>
          <p:cNvSpPr>
            <a:spLocks noChangeArrowheads="1"/>
          </p:cNvSpPr>
          <p:nvPr/>
        </p:nvSpPr>
        <p:spPr bwMode="auto">
          <a:xfrm>
            <a:off x="6946900" y="4260850"/>
            <a:ext cx="1079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5461" name="Text Box 250"/>
          <p:cNvSpPr txBox="1">
            <a:spLocks noChangeArrowheads="1"/>
          </p:cNvSpPr>
          <p:nvPr/>
        </p:nvSpPr>
        <p:spPr bwMode="auto">
          <a:xfrm>
            <a:off x="250825" y="4868863"/>
            <a:ext cx="7632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Remember this last example is the equivalent of </a:t>
            </a:r>
            <a:r>
              <a:rPr lang="en-GB">
                <a:solidFill>
                  <a:srgbClr val="6600FF"/>
                </a:solidFill>
                <a:latin typeface="Calibri" pitchFamily="34" charset="0"/>
              </a:rPr>
              <a:t>SCALAR</a:t>
            </a:r>
            <a:r>
              <a:rPr lang="en-GB">
                <a:latin typeface="Calibri" pitchFamily="34" charset="0"/>
              </a:rPr>
              <a:t> multiplication i.e. </a:t>
            </a:r>
            <a:r>
              <a:rPr lang="en-GB">
                <a:solidFill>
                  <a:srgbClr val="6600FF"/>
                </a:solidFill>
                <a:latin typeface="Calibri" pitchFamily="34" charset="0"/>
              </a:rPr>
              <a:t>3</a:t>
            </a:r>
            <a:r>
              <a:rPr lang="en-GB">
                <a:latin typeface="Calibri" pitchFamily="34" charset="0"/>
              </a:rPr>
              <a:t>F </a:t>
            </a:r>
          </a:p>
        </p:txBody>
      </p:sp>
      <p:sp>
        <p:nvSpPr>
          <p:cNvPr id="55462" name="Rectangle 251"/>
          <p:cNvSpPr>
            <a:spLocks noChangeArrowheads="1"/>
          </p:cNvSpPr>
          <p:nvPr/>
        </p:nvSpPr>
        <p:spPr bwMode="auto">
          <a:xfrm>
            <a:off x="250825" y="5373688"/>
            <a:ext cx="3810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4E </a:t>
            </a:r>
            <a:endParaRPr lang="en-GB">
              <a:latin typeface="Calibri" pitchFamily="34" charset="0"/>
            </a:endParaRPr>
          </a:p>
        </p:txBody>
      </p:sp>
      <p:sp>
        <p:nvSpPr>
          <p:cNvPr id="55463" name="Rectangle 252"/>
          <p:cNvSpPr>
            <a:spLocks noChangeArrowheads="1"/>
          </p:cNvSpPr>
          <p:nvPr/>
        </p:nvSpPr>
        <p:spPr bwMode="auto">
          <a:xfrm>
            <a:off x="684213" y="5373688"/>
            <a:ext cx="15716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55464" name="Rectangle 253"/>
          <p:cNvSpPr>
            <a:spLocks noChangeArrowheads="1"/>
          </p:cNvSpPr>
          <p:nvPr/>
        </p:nvSpPr>
        <p:spPr bwMode="auto">
          <a:xfrm>
            <a:off x="900113" y="5373688"/>
            <a:ext cx="20955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4 </a:t>
            </a:r>
            <a:endParaRPr lang="en-GB">
              <a:latin typeface="Calibri" pitchFamily="34" charset="0"/>
            </a:endParaRPr>
          </a:p>
        </p:txBody>
      </p:sp>
      <p:sp>
        <p:nvSpPr>
          <p:cNvPr id="55465" name="Rectangle 306"/>
          <p:cNvSpPr>
            <a:spLocks noChangeArrowheads="1"/>
          </p:cNvSpPr>
          <p:nvPr/>
        </p:nvSpPr>
        <p:spPr bwMode="auto">
          <a:xfrm>
            <a:off x="1182688" y="5229225"/>
            <a:ext cx="152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600">
                <a:solidFill>
                  <a:srgbClr val="000000"/>
                </a:solidFill>
                <a:latin typeface="Symbol" pitchFamily="18" charset="2"/>
              </a:rPr>
              <a:t>(</a:t>
            </a:r>
            <a:endParaRPr lang="en-GB">
              <a:latin typeface="Calibri" pitchFamily="34" charset="0"/>
            </a:endParaRPr>
          </a:p>
        </p:txBody>
      </p:sp>
      <p:sp>
        <p:nvSpPr>
          <p:cNvPr id="55466" name="Rectangle 307"/>
          <p:cNvSpPr>
            <a:spLocks noChangeArrowheads="1"/>
          </p:cNvSpPr>
          <p:nvPr/>
        </p:nvSpPr>
        <p:spPr bwMode="auto">
          <a:xfrm>
            <a:off x="3322638" y="5229225"/>
            <a:ext cx="152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60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GB">
              <a:latin typeface="Calibri" pitchFamily="34" charset="0"/>
            </a:endParaRPr>
          </a:p>
        </p:txBody>
      </p:sp>
      <p:sp>
        <p:nvSpPr>
          <p:cNvPr id="55467" name="Rectangle 308"/>
          <p:cNvSpPr>
            <a:spLocks noChangeArrowheads="1"/>
          </p:cNvSpPr>
          <p:nvPr/>
        </p:nvSpPr>
        <p:spPr bwMode="auto">
          <a:xfrm>
            <a:off x="2843213" y="5383213"/>
            <a:ext cx="342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11</a:t>
            </a:r>
            <a:endParaRPr lang="en-GB">
              <a:latin typeface="Calibri" pitchFamily="34" charset="0"/>
            </a:endParaRPr>
          </a:p>
        </p:txBody>
      </p:sp>
      <p:sp>
        <p:nvSpPr>
          <p:cNvPr id="55468" name="Rectangle 309"/>
          <p:cNvSpPr>
            <a:spLocks noChangeArrowheads="1"/>
          </p:cNvSpPr>
          <p:nvPr/>
        </p:nvSpPr>
        <p:spPr bwMode="auto">
          <a:xfrm>
            <a:off x="2411413" y="5383213"/>
            <a:ext cx="1714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GB">
              <a:latin typeface="Calibri" pitchFamily="34" charset="0"/>
            </a:endParaRPr>
          </a:p>
        </p:txBody>
      </p:sp>
      <p:sp>
        <p:nvSpPr>
          <p:cNvPr id="55469" name="Rectangle 310"/>
          <p:cNvSpPr>
            <a:spLocks noChangeArrowheads="1"/>
          </p:cNvSpPr>
          <p:nvPr/>
        </p:nvSpPr>
        <p:spPr bwMode="auto">
          <a:xfrm>
            <a:off x="1311275" y="5375275"/>
            <a:ext cx="2857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-7</a:t>
            </a:r>
            <a:endParaRPr lang="en-GB">
              <a:latin typeface="Calibri" pitchFamily="34" charset="0"/>
            </a:endParaRPr>
          </a:p>
        </p:txBody>
      </p:sp>
      <p:sp>
        <p:nvSpPr>
          <p:cNvPr id="55470" name="Rectangle 311"/>
          <p:cNvSpPr>
            <a:spLocks noChangeArrowheads="1"/>
          </p:cNvSpPr>
          <p:nvPr/>
        </p:nvSpPr>
        <p:spPr bwMode="auto">
          <a:xfrm>
            <a:off x="1908175" y="5383213"/>
            <a:ext cx="17145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GB">
              <a:latin typeface="Calibri" pitchFamily="34" charset="0"/>
            </a:endParaRPr>
          </a:p>
        </p:txBody>
      </p:sp>
      <p:sp>
        <p:nvSpPr>
          <p:cNvPr id="55471" name="Rectangle 312"/>
          <p:cNvSpPr>
            <a:spLocks noChangeArrowheads="1"/>
          </p:cNvSpPr>
          <p:nvPr/>
        </p:nvSpPr>
        <p:spPr bwMode="auto">
          <a:xfrm>
            <a:off x="4160838" y="5229225"/>
            <a:ext cx="152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600">
                <a:solidFill>
                  <a:srgbClr val="000000"/>
                </a:solidFill>
                <a:latin typeface="Symbol" pitchFamily="18" charset="2"/>
              </a:rPr>
              <a:t>(</a:t>
            </a:r>
            <a:endParaRPr lang="en-GB">
              <a:latin typeface="Calibri" pitchFamily="34" charset="0"/>
            </a:endParaRPr>
          </a:p>
        </p:txBody>
      </p:sp>
      <p:sp>
        <p:nvSpPr>
          <p:cNvPr id="55472" name="Rectangle 313"/>
          <p:cNvSpPr>
            <a:spLocks noChangeArrowheads="1"/>
          </p:cNvSpPr>
          <p:nvPr/>
        </p:nvSpPr>
        <p:spPr bwMode="auto">
          <a:xfrm>
            <a:off x="6300788" y="5229225"/>
            <a:ext cx="1524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600">
                <a:solidFill>
                  <a:srgbClr val="000000"/>
                </a:solidFill>
                <a:latin typeface="Symbol" pitchFamily="18" charset="2"/>
              </a:rPr>
              <a:t>)</a:t>
            </a:r>
            <a:endParaRPr lang="en-GB">
              <a:latin typeface="Calibri" pitchFamily="34" charset="0"/>
            </a:endParaRPr>
          </a:p>
        </p:txBody>
      </p:sp>
      <p:sp>
        <p:nvSpPr>
          <p:cNvPr id="24890" name="Rectangle 314"/>
          <p:cNvSpPr>
            <a:spLocks noChangeArrowheads="1"/>
          </p:cNvSpPr>
          <p:nvPr/>
        </p:nvSpPr>
        <p:spPr bwMode="auto">
          <a:xfrm>
            <a:off x="5940425" y="5373688"/>
            <a:ext cx="342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44</a:t>
            </a:r>
            <a:endParaRPr lang="en-GB">
              <a:latin typeface="Calibri" pitchFamily="34" charset="0"/>
            </a:endParaRPr>
          </a:p>
        </p:txBody>
      </p:sp>
      <p:sp>
        <p:nvSpPr>
          <p:cNvPr id="24891" name="Rectangle 315"/>
          <p:cNvSpPr>
            <a:spLocks noChangeArrowheads="1"/>
          </p:cNvSpPr>
          <p:nvPr/>
        </p:nvSpPr>
        <p:spPr bwMode="auto">
          <a:xfrm>
            <a:off x="5389563" y="5383213"/>
            <a:ext cx="342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24</a:t>
            </a:r>
            <a:endParaRPr lang="en-GB">
              <a:latin typeface="Calibri" pitchFamily="34" charset="0"/>
            </a:endParaRPr>
          </a:p>
        </p:txBody>
      </p:sp>
      <p:sp>
        <p:nvSpPr>
          <p:cNvPr id="24892" name="Rectangle 316"/>
          <p:cNvSpPr>
            <a:spLocks noChangeArrowheads="1"/>
          </p:cNvSpPr>
          <p:nvPr/>
        </p:nvSpPr>
        <p:spPr bwMode="auto">
          <a:xfrm>
            <a:off x="4289425" y="5375275"/>
            <a:ext cx="4572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-28</a:t>
            </a:r>
            <a:endParaRPr lang="en-GB">
              <a:latin typeface="Calibri" pitchFamily="34" charset="0"/>
            </a:endParaRPr>
          </a:p>
        </p:txBody>
      </p:sp>
      <p:sp>
        <p:nvSpPr>
          <p:cNvPr id="24893" name="Rectangle 317"/>
          <p:cNvSpPr>
            <a:spLocks noChangeArrowheads="1"/>
          </p:cNvSpPr>
          <p:nvPr/>
        </p:nvSpPr>
        <p:spPr bwMode="auto">
          <a:xfrm>
            <a:off x="4886325" y="5383213"/>
            <a:ext cx="342900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700">
                <a:solidFill>
                  <a:srgbClr val="000000"/>
                </a:solidFill>
                <a:latin typeface="Times New Roman" pitchFamily="18" charset="0"/>
              </a:rPr>
              <a:t>12</a:t>
            </a:r>
            <a:endParaRPr lang="en-GB">
              <a:latin typeface="Calibri" pitchFamily="34" charset="0"/>
            </a:endParaRPr>
          </a:p>
        </p:txBody>
      </p:sp>
      <p:sp>
        <p:nvSpPr>
          <p:cNvPr id="55477" name="Rectangle 318"/>
          <p:cNvSpPr>
            <a:spLocks noChangeArrowheads="1"/>
          </p:cNvSpPr>
          <p:nvPr/>
        </p:nvSpPr>
        <p:spPr bwMode="auto">
          <a:xfrm>
            <a:off x="3708400" y="5445125"/>
            <a:ext cx="157163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20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4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4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6" grpId="0"/>
      <p:bldP spid="24617" grpId="0"/>
      <p:bldP spid="24619" grpId="0"/>
      <p:bldP spid="24620" grpId="0"/>
      <p:bldP spid="24720" grpId="0"/>
      <p:bldP spid="24721" grpId="0"/>
      <p:bldP spid="24722" grpId="0"/>
      <p:bldP spid="24723" grpId="0"/>
      <p:bldP spid="24724" grpId="0"/>
      <p:bldP spid="24725" grpId="0"/>
      <p:bldP spid="24816" grpId="0"/>
      <p:bldP spid="24817" grpId="0"/>
      <p:bldP spid="24890" grpId="0"/>
      <p:bldP spid="24891" grpId="0"/>
      <p:bldP spid="24892" grpId="0"/>
      <p:bldP spid="2489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Oh no! Football again!</a:t>
            </a:r>
          </a:p>
        </p:txBody>
      </p:sp>
      <p:sp>
        <p:nvSpPr>
          <p:cNvPr id="31803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503548" y="1664804"/>
            <a:ext cx="7993063" cy="4716524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/>
              <a:t>Consider two teams in the local league:	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/>
              <a:t>The </a:t>
            </a:r>
            <a:r>
              <a:rPr lang="en-GB" sz="2600" b="1" dirty="0" smtClean="0">
                <a:solidFill>
                  <a:srgbClr val="0070C0"/>
                </a:solidFill>
              </a:rPr>
              <a:t>Crayford </a:t>
            </a:r>
            <a:r>
              <a:rPr lang="en-GB" sz="2600" b="1" dirty="0" err="1" smtClean="0">
                <a:solidFill>
                  <a:srgbClr val="0070C0"/>
                </a:solidFill>
              </a:rPr>
              <a:t>Cloggers</a:t>
            </a:r>
            <a:r>
              <a:rPr lang="en-GB" sz="2600" b="1" dirty="0" smtClean="0">
                <a:solidFill>
                  <a:srgbClr val="0070C0"/>
                </a:solidFill>
              </a:rPr>
              <a:t> </a:t>
            </a:r>
            <a:r>
              <a:rPr lang="en-GB" sz="2600" dirty="0" smtClean="0"/>
              <a:t>who play in blue, and 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/>
              <a:t>The </a:t>
            </a:r>
            <a:r>
              <a:rPr lang="en-GB" sz="2600" b="1" dirty="0" smtClean="0">
                <a:solidFill>
                  <a:srgbClr val="FF3300"/>
                </a:solidFill>
              </a:rPr>
              <a:t>Dartford Dodgers </a:t>
            </a:r>
            <a:r>
              <a:rPr lang="en-GB" sz="2600" dirty="0" smtClean="0"/>
              <a:t>who play in red.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/>
              <a:t>They have both played 11 games.  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600" dirty="0" smtClean="0"/>
              <a:t>The result for the games where they scored points are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		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							T</a:t>
            </a:r>
            <a:r>
              <a:rPr lang="en-GB" sz="2200" dirty="0" smtClean="0"/>
              <a:t>heir league awards 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200" dirty="0" smtClean="0"/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200" dirty="0" smtClean="0"/>
              <a:t>							</a:t>
            </a:r>
            <a:r>
              <a:rPr lang="en-GB" sz="2200" b="1" dirty="0" smtClean="0"/>
              <a:t>2 </a:t>
            </a:r>
            <a:r>
              <a:rPr lang="en-GB" sz="2200" dirty="0" smtClean="0"/>
              <a:t>points for a home win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200" dirty="0" smtClean="0"/>
              <a:t>							</a:t>
            </a:r>
            <a:r>
              <a:rPr lang="en-GB" sz="2200" b="1" dirty="0" smtClean="0"/>
              <a:t>3</a:t>
            </a:r>
            <a:r>
              <a:rPr lang="en-GB" sz="2200" dirty="0" smtClean="0"/>
              <a:t> for an away win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GB" sz="2200" dirty="0" smtClean="0"/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GB" sz="2200" dirty="0" smtClean="0"/>
              <a:t>							</a:t>
            </a:r>
            <a:r>
              <a:rPr lang="en-GB" sz="2200" b="1" dirty="0" smtClean="0"/>
              <a:t>1 </a:t>
            </a:r>
            <a:r>
              <a:rPr lang="en-GB" sz="2200" dirty="0" smtClean="0"/>
              <a:t>for a draw</a:t>
            </a:r>
          </a:p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endParaRPr lang="en-GB" sz="1800" dirty="0" smtClean="0"/>
          </a:p>
        </p:txBody>
      </p:sp>
      <p:grpSp>
        <p:nvGrpSpPr>
          <p:cNvPr id="56324" name="Group 8"/>
          <p:cNvGrpSpPr>
            <a:grpSpLocks noChangeAspect="1"/>
          </p:cNvGrpSpPr>
          <p:nvPr/>
        </p:nvGrpSpPr>
        <p:grpSpPr bwMode="auto">
          <a:xfrm>
            <a:off x="7612063" y="225425"/>
            <a:ext cx="1531937" cy="1422400"/>
            <a:chOff x="1915" y="1538"/>
            <a:chExt cx="1929" cy="1791"/>
          </a:xfrm>
        </p:grpSpPr>
        <p:sp>
          <p:nvSpPr>
            <p:cNvPr id="56351" name="AutoShape 7"/>
            <p:cNvSpPr>
              <a:spLocks noChangeAspect="1" noChangeArrowheads="1" noTextEdit="1"/>
            </p:cNvSpPr>
            <p:nvPr/>
          </p:nvSpPr>
          <p:spPr bwMode="auto">
            <a:xfrm>
              <a:off x="1915" y="1538"/>
              <a:ext cx="1929" cy="1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2" name="Freeform 9"/>
            <p:cNvSpPr>
              <a:spLocks/>
            </p:cNvSpPr>
            <p:nvPr/>
          </p:nvSpPr>
          <p:spPr bwMode="auto">
            <a:xfrm>
              <a:off x="3019" y="1540"/>
              <a:ext cx="408" cy="585"/>
            </a:xfrm>
            <a:custGeom>
              <a:avLst/>
              <a:gdLst>
                <a:gd name="T0" fmla="*/ 376 w 408"/>
                <a:gd name="T1" fmla="*/ 125 h 585"/>
                <a:gd name="T2" fmla="*/ 316 w 408"/>
                <a:gd name="T3" fmla="*/ 107 h 585"/>
                <a:gd name="T4" fmla="*/ 265 w 408"/>
                <a:gd name="T5" fmla="*/ 90 h 585"/>
                <a:gd name="T6" fmla="*/ 211 w 408"/>
                <a:gd name="T7" fmla="*/ 63 h 585"/>
                <a:gd name="T8" fmla="*/ 167 w 408"/>
                <a:gd name="T9" fmla="*/ 31 h 585"/>
                <a:gd name="T10" fmla="*/ 132 w 408"/>
                <a:gd name="T11" fmla="*/ 0 h 585"/>
                <a:gd name="T12" fmla="*/ 128 w 408"/>
                <a:gd name="T13" fmla="*/ 19 h 585"/>
                <a:gd name="T14" fmla="*/ 103 w 408"/>
                <a:gd name="T15" fmla="*/ 58 h 585"/>
                <a:gd name="T16" fmla="*/ 84 w 408"/>
                <a:gd name="T17" fmla="*/ 90 h 585"/>
                <a:gd name="T18" fmla="*/ 75 w 408"/>
                <a:gd name="T19" fmla="*/ 113 h 585"/>
                <a:gd name="T20" fmla="*/ 61 w 408"/>
                <a:gd name="T21" fmla="*/ 146 h 585"/>
                <a:gd name="T22" fmla="*/ 53 w 408"/>
                <a:gd name="T23" fmla="*/ 180 h 585"/>
                <a:gd name="T24" fmla="*/ 50 w 408"/>
                <a:gd name="T25" fmla="*/ 223 h 585"/>
                <a:gd name="T26" fmla="*/ 50 w 408"/>
                <a:gd name="T27" fmla="*/ 248 h 585"/>
                <a:gd name="T28" fmla="*/ 44 w 408"/>
                <a:gd name="T29" fmla="*/ 280 h 585"/>
                <a:gd name="T30" fmla="*/ 40 w 408"/>
                <a:gd name="T31" fmla="*/ 313 h 585"/>
                <a:gd name="T32" fmla="*/ 32 w 408"/>
                <a:gd name="T33" fmla="*/ 347 h 585"/>
                <a:gd name="T34" fmla="*/ 25 w 408"/>
                <a:gd name="T35" fmla="*/ 380 h 585"/>
                <a:gd name="T36" fmla="*/ 19 w 408"/>
                <a:gd name="T37" fmla="*/ 413 h 585"/>
                <a:gd name="T38" fmla="*/ 13 w 408"/>
                <a:gd name="T39" fmla="*/ 447 h 585"/>
                <a:gd name="T40" fmla="*/ 0 w 408"/>
                <a:gd name="T41" fmla="*/ 501 h 585"/>
                <a:gd name="T42" fmla="*/ 63 w 408"/>
                <a:gd name="T43" fmla="*/ 507 h 585"/>
                <a:gd name="T44" fmla="*/ 76 w 408"/>
                <a:gd name="T45" fmla="*/ 509 h 585"/>
                <a:gd name="T46" fmla="*/ 92 w 408"/>
                <a:gd name="T47" fmla="*/ 512 h 585"/>
                <a:gd name="T48" fmla="*/ 105 w 408"/>
                <a:gd name="T49" fmla="*/ 516 h 585"/>
                <a:gd name="T50" fmla="*/ 122 w 408"/>
                <a:gd name="T51" fmla="*/ 520 h 585"/>
                <a:gd name="T52" fmla="*/ 140 w 408"/>
                <a:gd name="T53" fmla="*/ 524 h 585"/>
                <a:gd name="T54" fmla="*/ 157 w 408"/>
                <a:gd name="T55" fmla="*/ 530 h 585"/>
                <a:gd name="T56" fmla="*/ 169 w 408"/>
                <a:gd name="T57" fmla="*/ 532 h 585"/>
                <a:gd name="T58" fmla="*/ 180 w 408"/>
                <a:gd name="T59" fmla="*/ 537 h 585"/>
                <a:gd name="T60" fmla="*/ 192 w 408"/>
                <a:gd name="T61" fmla="*/ 539 h 585"/>
                <a:gd name="T62" fmla="*/ 203 w 408"/>
                <a:gd name="T63" fmla="*/ 541 h 585"/>
                <a:gd name="T64" fmla="*/ 218 w 408"/>
                <a:gd name="T65" fmla="*/ 551 h 585"/>
                <a:gd name="T66" fmla="*/ 228 w 408"/>
                <a:gd name="T67" fmla="*/ 553 h 585"/>
                <a:gd name="T68" fmla="*/ 238 w 408"/>
                <a:gd name="T69" fmla="*/ 553 h 585"/>
                <a:gd name="T70" fmla="*/ 249 w 408"/>
                <a:gd name="T71" fmla="*/ 560 h 585"/>
                <a:gd name="T72" fmla="*/ 263 w 408"/>
                <a:gd name="T73" fmla="*/ 568 h 585"/>
                <a:gd name="T74" fmla="*/ 278 w 408"/>
                <a:gd name="T75" fmla="*/ 572 h 585"/>
                <a:gd name="T76" fmla="*/ 318 w 408"/>
                <a:gd name="T77" fmla="*/ 582 h 585"/>
                <a:gd name="T78" fmla="*/ 324 w 408"/>
                <a:gd name="T79" fmla="*/ 585 h 585"/>
                <a:gd name="T80" fmla="*/ 318 w 408"/>
                <a:gd name="T81" fmla="*/ 582 h 585"/>
                <a:gd name="T82" fmla="*/ 303 w 408"/>
                <a:gd name="T83" fmla="*/ 547 h 585"/>
                <a:gd name="T84" fmla="*/ 301 w 408"/>
                <a:gd name="T85" fmla="*/ 524 h 585"/>
                <a:gd name="T86" fmla="*/ 299 w 408"/>
                <a:gd name="T87" fmla="*/ 499 h 585"/>
                <a:gd name="T88" fmla="*/ 297 w 408"/>
                <a:gd name="T89" fmla="*/ 474 h 585"/>
                <a:gd name="T90" fmla="*/ 295 w 408"/>
                <a:gd name="T91" fmla="*/ 447 h 585"/>
                <a:gd name="T92" fmla="*/ 295 w 408"/>
                <a:gd name="T93" fmla="*/ 422 h 585"/>
                <a:gd name="T94" fmla="*/ 299 w 408"/>
                <a:gd name="T95" fmla="*/ 397 h 585"/>
                <a:gd name="T96" fmla="*/ 309 w 408"/>
                <a:gd name="T97" fmla="*/ 367 h 585"/>
                <a:gd name="T98" fmla="*/ 316 w 408"/>
                <a:gd name="T99" fmla="*/ 345 h 585"/>
                <a:gd name="T100" fmla="*/ 328 w 408"/>
                <a:gd name="T101" fmla="*/ 317 h 585"/>
                <a:gd name="T102" fmla="*/ 337 w 408"/>
                <a:gd name="T103" fmla="*/ 288 h 585"/>
                <a:gd name="T104" fmla="*/ 349 w 408"/>
                <a:gd name="T105" fmla="*/ 261 h 585"/>
                <a:gd name="T106" fmla="*/ 362 w 408"/>
                <a:gd name="T107" fmla="*/ 236 h 585"/>
                <a:gd name="T108" fmla="*/ 387 w 408"/>
                <a:gd name="T109" fmla="*/ 165 h 585"/>
                <a:gd name="T110" fmla="*/ 408 w 408"/>
                <a:gd name="T111" fmla="*/ 130 h 585"/>
                <a:gd name="T112" fmla="*/ 376 w 408"/>
                <a:gd name="T113" fmla="*/ 125 h 58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08"/>
                <a:gd name="T172" fmla="*/ 0 h 585"/>
                <a:gd name="T173" fmla="*/ 408 w 408"/>
                <a:gd name="T174" fmla="*/ 585 h 58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08" h="585">
                  <a:moveTo>
                    <a:pt x="376" y="125"/>
                  </a:moveTo>
                  <a:lnTo>
                    <a:pt x="316" y="107"/>
                  </a:lnTo>
                  <a:lnTo>
                    <a:pt x="265" y="90"/>
                  </a:lnTo>
                  <a:lnTo>
                    <a:pt x="211" y="63"/>
                  </a:lnTo>
                  <a:lnTo>
                    <a:pt x="167" y="31"/>
                  </a:lnTo>
                  <a:lnTo>
                    <a:pt x="132" y="0"/>
                  </a:lnTo>
                  <a:lnTo>
                    <a:pt x="128" y="19"/>
                  </a:lnTo>
                  <a:lnTo>
                    <a:pt x="103" y="58"/>
                  </a:lnTo>
                  <a:lnTo>
                    <a:pt x="84" y="90"/>
                  </a:lnTo>
                  <a:lnTo>
                    <a:pt x="75" y="113"/>
                  </a:lnTo>
                  <a:lnTo>
                    <a:pt x="61" y="146"/>
                  </a:lnTo>
                  <a:lnTo>
                    <a:pt x="53" y="180"/>
                  </a:lnTo>
                  <a:lnTo>
                    <a:pt x="50" y="223"/>
                  </a:lnTo>
                  <a:lnTo>
                    <a:pt x="50" y="248"/>
                  </a:lnTo>
                  <a:lnTo>
                    <a:pt x="44" y="280"/>
                  </a:lnTo>
                  <a:lnTo>
                    <a:pt x="40" y="313"/>
                  </a:lnTo>
                  <a:lnTo>
                    <a:pt x="32" y="347"/>
                  </a:lnTo>
                  <a:lnTo>
                    <a:pt x="25" y="380"/>
                  </a:lnTo>
                  <a:lnTo>
                    <a:pt x="19" y="413"/>
                  </a:lnTo>
                  <a:lnTo>
                    <a:pt x="13" y="447"/>
                  </a:lnTo>
                  <a:lnTo>
                    <a:pt x="0" y="501"/>
                  </a:lnTo>
                  <a:lnTo>
                    <a:pt x="63" y="507"/>
                  </a:lnTo>
                  <a:lnTo>
                    <a:pt x="76" y="509"/>
                  </a:lnTo>
                  <a:lnTo>
                    <a:pt x="92" y="512"/>
                  </a:lnTo>
                  <a:lnTo>
                    <a:pt x="105" y="516"/>
                  </a:lnTo>
                  <a:lnTo>
                    <a:pt x="122" y="520"/>
                  </a:lnTo>
                  <a:lnTo>
                    <a:pt x="140" y="524"/>
                  </a:lnTo>
                  <a:lnTo>
                    <a:pt x="157" y="530"/>
                  </a:lnTo>
                  <a:lnTo>
                    <a:pt x="169" y="532"/>
                  </a:lnTo>
                  <a:lnTo>
                    <a:pt x="180" y="537"/>
                  </a:lnTo>
                  <a:lnTo>
                    <a:pt x="192" y="539"/>
                  </a:lnTo>
                  <a:lnTo>
                    <a:pt x="203" y="541"/>
                  </a:lnTo>
                  <a:lnTo>
                    <a:pt x="218" y="551"/>
                  </a:lnTo>
                  <a:lnTo>
                    <a:pt x="228" y="553"/>
                  </a:lnTo>
                  <a:lnTo>
                    <a:pt x="238" y="553"/>
                  </a:lnTo>
                  <a:lnTo>
                    <a:pt x="249" y="560"/>
                  </a:lnTo>
                  <a:lnTo>
                    <a:pt x="263" y="568"/>
                  </a:lnTo>
                  <a:lnTo>
                    <a:pt x="278" y="572"/>
                  </a:lnTo>
                  <a:lnTo>
                    <a:pt x="318" y="582"/>
                  </a:lnTo>
                  <a:lnTo>
                    <a:pt x="324" y="585"/>
                  </a:lnTo>
                  <a:lnTo>
                    <a:pt x="318" y="582"/>
                  </a:lnTo>
                  <a:lnTo>
                    <a:pt x="303" y="547"/>
                  </a:lnTo>
                  <a:lnTo>
                    <a:pt x="301" y="524"/>
                  </a:lnTo>
                  <a:lnTo>
                    <a:pt x="299" y="499"/>
                  </a:lnTo>
                  <a:lnTo>
                    <a:pt x="297" y="474"/>
                  </a:lnTo>
                  <a:lnTo>
                    <a:pt x="295" y="447"/>
                  </a:lnTo>
                  <a:lnTo>
                    <a:pt x="295" y="422"/>
                  </a:lnTo>
                  <a:lnTo>
                    <a:pt x="299" y="397"/>
                  </a:lnTo>
                  <a:lnTo>
                    <a:pt x="309" y="367"/>
                  </a:lnTo>
                  <a:lnTo>
                    <a:pt x="316" y="345"/>
                  </a:lnTo>
                  <a:lnTo>
                    <a:pt x="328" y="317"/>
                  </a:lnTo>
                  <a:lnTo>
                    <a:pt x="337" y="288"/>
                  </a:lnTo>
                  <a:lnTo>
                    <a:pt x="349" y="261"/>
                  </a:lnTo>
                  <a:lnTo>
                    <a:pt x="362" y="236"/>
                  </a:lnTo>
                  <a:lnTo>
                    <a:pt x="387" y="165"/>
                  </a:lnTo>
                  <a:lnTo>
                    <a:pt x="408" y="130"/>
                  </a:lnTo>
                  <a:lnTo>
                    <a:pt x="376" y="125"/>
                  </a:lnTo>
                  <a:close/>
                </a:path>
              </a:pathLst>
            </a:custGeom>
            <a:solidFill>
              <a:srgbClr val="FFBF78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3" name="Freeform 10"/>
            <p:cNvSpPr>
              <a:spLocks/>
            </p:cNvSpPr>
            <p:nvPr/>
          </p:nvSpPr>
          <p:spPr bwMode="auto">
            <a:xfrm>
              <a:off x="3372" y="1661"/>
              <a:ext cx="34" cy="67"/>
            </a:xfrm>
            <a:custGeom>
              <a:avLst/>
              <a:gdLst>
                <a:gd name="T0" fmla="*/ 6 w 34"/>
                <a:gd name="T1" fmla="*/ 0 h 67"/>
                <a:gd name="T2" fmla="*/ 4 w 34"/>
                <a:gd name="T3" fmla="*/ 6 h 67"/>
                <a:gd name="T4" fmla="*/ 2 w 34"/>
                <a:gd name="T5" fmla="*/ 21 h 67"/>
                <a:gd name="T6" fmla="*/ 0 w 34"/>
                <a:gd name="T7" fmla="*/ 38 h 67"/>
                <a:gd name="T8" fmla="*/ 0 w 34"/>
                <a:gd name="T9" fmla="*/ 57 h 67"/>
                <a:gd name="T10" fmla="*/ 8 w 34"/>
                <a:gd name="T11" fmla="*/ 67 h 67"/>
                <a:gd name="T12" fmla="*/ 13 w 34"/>
                <a:gd name="T13" fmla="*/ 59 h 67"/>
                <a:gd name="T14" fmla="*/ 25 w 34"/>
                <a:gd name="T15" fmla="*/ 29 h 67"/>
                <a:gd name="T16" fmla="*/ 34 w 34"/>
                <a:gd name="T17" fmla="*/ 8 h 67"/>
                <a:gd name="T18" fmla="*/ 6 w 34"/>
                <a:gd name="T19" fmla="*/ 0 h 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67"/>
                <a:gd name="T32" fmla="*/ 34 w 34"/>
                <a:gd name="T33" fmla="*/ 67 h 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67">
                  <a:moveTo>
                    <a:pt x="6" y="0"/>
                  </a:moveTo>
                  <a:lnTo>
                    <a:pt x="4" y="6"/>
                  </a:lnTo>
                  <a:lnTo>
                    <a:pt x="2" y="21"/>
                  </a:lnTo>
                  <a:lnTo>
                    <a:pt x="0" y="38"/>
                  </a:lnTo>
                  <a:lnTo>
                    <a:pt x="0" y="57"/>
                  </a:lnTo>
                  <a:lnTo>
                    <a:pt x="8" y="67"/>
                  </a:lnTo>
                  <a:lnTo>
                    <a:pt x="13" y="59"/>
                  </a:lnTo>
                  <a:lnTo>
                    <a:pt x="25" y="29"/>
                  </a:lnTo>
                  <a:lnTo>
                    <a:pt x="34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4" name="Freeform 11"/>
            <p:cNvSpPr>
              <a:spLocks/>
            </p:cNvSpPr>
            <p:nvPr/>
          </p:nvSpPr>
          <p:spPr bwMode="auto">
            <a:xfrm>
              <a:off x="3019" y="1559"/>
              <a:ext cx="238" cy="482"/>
            </a:xfrm>
            <a:custGeom>
              <a:avLst/>
              <a:gdLst>
                <a:gd name="T0" fmla="*/ 0 w 238"/>
                <a:gd name="T1" fmla="*/ 482 h 482"/>
                <a:gd name="T2" fmla="*/ 55 w 238"/>
                <a:gd name="T3" fmla="*/ 478 h 482"/>
                <a:gd name="T4" fmla="*/ 76 w 238"/>
                <a:gd name="T5" fmla="*/ 424 h 482"/>
                <a:gd name="T6" fmla="*/ 90 w 238"/>
                <a:gd name="T7" fmla="*/ 397 h 482"/>
                <a:gd name="T8" fmla="*/ 101 w 238"/>
                <a:gd name="T9" fmla="*/ 371 h 482"/>
                <a:gd name="T10" fmla="*/ 119 w 238"/>
                <a:gd name="T11" fmla="*/ 348 h 482"/>
                <a:gd name="T12" fmla="*/ 134 w 238"/>
                <a:gd name="T13" fmla="*/ 328 h 482"/>
                <a:gd name="T14" fmla="*/ 157 w 238"/>
                <a:gd name="T15" fmla="*/ 311 h 482"/>
                <a:gd name="T16" fmla="*/ 194 w 238"/>
                <a:gd name="T17" fmla="*/ 290 h 482"/>
                <a:gd name="T18" fmla="*/ 215 w 238"/>
                <a:gd name="T19" fmla="*/ 269 h 482"/>
                <a:gd name="T20" fmla="*/ 224 w 238"/>
                <a:gd name="T21" fmla="*/ 252 h 482"/>
                <a:gd name="T22" fmla="*/ 228 w 238"/>
                <a:gd name="T23" fmla="*/ 227 h 482"/>
                <a:gd name="T24" fmla="*/ 224 w 238"/>
                <a:gd name="T25" fmla="*/ 202 h 482"/>
                <a:gd name="T26" fmla="*/ 218 w 238"/>
                <a:gd name="T27" fmla="*/ 184 h 482"/>
                <a:gd name="T28" fmla="*/ 226 w 238"/>
                <a:gd name="T29" fmla="*/ 161 h 482"/>
                <a:gd name="T30" fmla="*/ 234 w 238"/>
                <a:gd name="T31" fmla="*/ 136 h 482"/>
                <a:gd name="T32" fmla="*/ 238 w 238"/>
                <a:gd name="T33" fmla="*/ 117 h 482"/>
                <a:gd name="T34" fmla="*/ 234 w 238"/>
                <a:gd name="T35" fmla="*/ 94 h 482"/>
                <a:gd name="T36" fmla="*/ 220 w 238"/>
                <a:gd name="T37" fmla="*/ 117 h 482"/>
                <a:gd name="T38" fmla="*/ 207 w 238"/>
                <a:gd name="T39" fmla="*/ 138 h 482"/>
                <a:gd name="T40" fmla="*/ 188 w 238"/>
                <a:gd name="T41" fmla="*/ 152 h 482"/>
                <a:gd name="T42" fmla="*/ 163 w 238"/>
                <a:gd name="T43" fmla="*/ 159 h 482"/>
                <a:gd name="T44" fmla="*/ 138 w 238"/>
                <a:gd name="T45" fmla="*/ 156 h 482"/>
                <a:gd name="T46" fmla="*/ 119 w 238"/>
                <a:gd name="T47" fmla="*/ 146 h 482"/>
                <a:gd name="T48" fmla="*/ 107 w 238"/>
                <a:gd name="T49" fmla="*/ 123 h 482"/>
                <a:gd name="T50" fmla="*/ 103 w 238"/>
                <a:gd name="T51" fmla="*/ 102 h 482"/>
                <a:gd name="T52" fmla="*/ 103 w 238"/>
                <a:gd name="T53" fmla="*/ 81 h 482"/>
                <a:gd name="T54" fmla="*/ 107 w 238"/>
                <a:gd name="T55" fmla="*/ 62 h 482"/>
                <a:gd name="T56" fmla="*/ 113 w 238"/>
                <a:gd name="T57" fmla="*/ 42 h 482"/>
                <a:gd name="T58" fmla="*/ 119 w 238"/>
                <a:gd name="T59" fmla="*/ 25 h 482"/>
                <a:gd name="T60" fmla="*/ 122 w 238"/>
                <a:gd name="T61" fmla="*/ 15 h 482"/>
                <a:gd name="T62" fmla="*/ 128 w 238"/>
                <a:gd name="T63" fmla="*/ 0 h 482"/>
                <a:gd name="T64" fmla="*/ 103 w 238"/>
                <a:gd name="T65" fmla="*/ 39 h 482"/>
                <a:gd name="T66" fmla="*/ 84 w 238"/>
                <a:gd name="T67" fmla="*/ 71 h 482"/>
                <a:gd name="T68" fmla="*/ 75 w 238"/>
                <a:gd name="T69" fmla="*/ 94 h 482"/>
                <a:gd name="T70" fmla="*/ 61 w 238"/>
                <a:gd name="T71" fmla="*/ 127 h 482"/>
                <a:gd name="T72" fmla="*/ 53 w 238"/>
                <a:gd name="T73" fmla="*/ 161 h 482"/>
                <a:gd name="T74" fmla="*/ 50 w 238"/>
                <a:gd name="T75" fmla="*/ 204 h 482"/>
                <a:gd name="T76" fmla="*/ 50 w 238"/>
                <a:gd name="T77" fmla="*/ 229 h 482"/>
                <a:gd name="T78" fmla="*/ 44 w 238"/>
                <a:gd name="T79" fmla="*/ 261 h 482"/>
                <a:gd name="T80" fmla="*/ 40 w 238"/>
                <a:gd name="T81" fmla="*/ 294 h 482"/>
                <a:gd name="T82" fmla="*/ 32 w 238"/>
                <a:gd name="T83" fmla="*/ 328 h 482"/>
                <a:gd name="T84" fmla="*/ 25 w 238"/>
                <a:gd name="T85" fmla="*/ 361 h 482"/>
                <a:gd name="T86" fmla="*/ 19 w 238"/>
                <a:gd name="T87" fmla="*/ 394 h 482"/>
                <a:gd name="T88" fmla="*/ 13 w 238"/>
                <a:gd name="T89" fmla="*/ 428 h 482"/>
                <a:gd name="T90" fmla="*/ 0 w 238"/>
                <a:gd name="T91" fmla="*/ 482 h 48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38"/>
                <a:gd name="T139" fmla="*/ 0 h 482"/>
                <a:gd name="T140" fmla="*/ 238 w 238"/>
                <a:gd name="T141" fmla="*/ 482 h 48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38" h="482">
                  <a:moveTo>
                    <a:pt x="0" y="482"/>
                  </a:moveTo>
                  <a:lnTo>
                    <a:pt x="55" y="478"/>
                  </a:lnTo>
                  <a:lnTo>
                    <a:pt x="76" y="424"/>
                  </a:lnTo>
                  <a:lnTo>
                    <a:pt x="90" y="397"/>
                  </a:lnTo>
                  <a:lnTo>
                    <a:pt x="101" y="371"/>
                  </a:lnTo>
                  <a:lnTo>
                    <a:pt x="119" y="348"/>
                  </a:lnTo>
                  <a:lnTo>
                    <a:pt x="134" y="328"/>
                  </a:lnTo>
                  <a:lnTo>
                    <a:pt x="157" y="311"/>
                  </a:lnTo>
                  <a:lnTo>
                    <a:pt x="194" y="290"/>
                  </a:lnTo>
                  <a:lnTo>
                    <a:pt x="215" y="269"/>
                  </a:lnTo>
                  <a:lnTo>
                    <a:pt x="224" y="252"/>
                  </a:lnTo>
                  <a:lnTo>
                    <a:pt x="228" y="227"/>
                  </a:lnTo>
                  <a:lnTo>
                    <a:pt x="224" y="202"/>
                  </a:lnTo>
                  <a:lnTo>
                    <a:pt x="218" y="184"/>
                  </a:lnTo>
                  <a:lnTo>
                    <a:pt x="226" y="161"/>
                  </a:lnTo>
                  <a:lnTo>
                    <a:pt x="234" y="136"/>
                  </a:lnTo>
                  <a:lnTo>
                    <a:pt x="238" y="117"/>
                  </a:lnTo>
                  <a:lnTo>
                    <a:pt x="234" y="94"/>
                  </a:lnTo>
                  <a:lnTo>
                    <a:pt x="220" y="117"/>
                  </a:lnTo>
                  <a:lnTo>
                    <a:pt x="207" y="138"/>
                  </a:lnTo>
                  <a:lnTo>
                    <a:pt x="188" y="152"/>
                  </a:lnTo>
                  <a:lnTo>
                    <a:pt x="163" y="159"/>
                  </a:lnTo>
                  <a:lnTo>
                    <a:pt x="138" y="156"/>
                  </a:lnTo>
                  <a:lnTo>
                    <a:pt x="119" y="146"/>
                  </a:lnTo>
                  <a:lnTo>
                    <a:pt x="107" y="123"/>
                  </a:lnTo>
                  <a:lnTo>
                    <a:pt x="103" y="102"/>
                  </a:lnTo>
                  <a:lnTo>
                    <a:pt x="103" y="81"/>
                  </a:lnTo>
                  <a:lnTo>
                    <a:pt x="107" y="62"/>
                  </a:lnTo>
                  <a:lnTo>
                    <a:pt x="113" y="42"/>
                  </a:lnTo>
                  <a:lnTo>
                    <a:pt x="119" y="25"/>
                  </a:lnTo>
                  <a:lnTo>
                    <a:pt x="122" y="15"/>
                  </a:lnTo>
                  <a:lnTo>
                    <a:pt x="128" y="0"/>
                  </a:lnTo>
                  <a:lnTo>
                    <a:pt x="103" y="39"/>
                  </a:lnTo>
                  <a:lnTo>
                    <a:pt x="84" y="71"/>
                  </a:lnTo>
                  <a:lnTo>
                    <a:pt x="75" y="94"/>
                  </a:lnTo>
                  <a:lnTo>
                    <a:pt x="61" y="127"/>
                  </a:lnTo>
                  <a:lnTo>
                    <a:pt x="53" y="161"/>
                  </a:lnTo>
                  <a:lnTo>
                    <a:pt x="50" y="204"/>
                  </a:lnTo>
                  <a:lnTo>
                    <a:pt x="50" y="229"/>
                  </a:lnTo>
                  <a:lnTo>
                    <a:pt x="44" y="261"/>
                  </a:lnTo>
                  <a:lnTo>
                    <a:pt x="40" y="294"/>
                  </a:lnTo>
                  <a:lnTo>
                    <a:pt x="32" y="328"/>
                  </a:lnTo>
                  <a:lnTo>
                    <a:pt x="25" y="361"/>
                  </a:lnTo>
                  <a:lnTo>
                    <a:pt x="19" y="394"/>
                  </a:lnTo>
                  <a:lnTo>
                    <a:pt x="13" y="428"/>
                  </a:lnTo>
                  <a:lnTo>
                    <a:pt x="0" y="48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5" name="Freeform 12"/>
            <p:cNvSpPr>
              <a:spLocks/>
            </p:cNvSpPr>
            <p:nvPr/>
          </p:nvSpPr>
          <p:spPr bwMode="auto">
            <a:xfrm>
              <a:off x="3122" y="1713"/>
              <a:ext cx="108" cy="63"/>
            </a:xfrm>
            <a:custGeom>
              <a:avLst/>
              <a:gdLst>
                <a:gd name="T0" fmla="*/ 6 w 108"/>
                <a:gd name="T1" fmla="*/ 15 h 63"/>
                <a:gd name="T2" fmla="*/ 12 w 108"/>
                <a:gd name="T3" fmla="*/ 15 h 63"/>
                <a:gd name="T4" fmla="*/ 16 w 108"/>
                <a:gd name="T5" fmla="*/ 13 h 63"/>
                <a:gd name="T6" fmla="*/ 21 w 108"/>
                <a:gd name="T7" fmla="*/ 15 h 63"/>
                <a:gd name="T8" fmla="*/ 35 w 108"/>
                <a:gd name="T9" fmla="*/ 19 h 63"/>
                <a:gd name="T10" fmla="*/ 48 w 108"/>
                <a:gd name="T11" fmla="*/ 23 h 63"/>
                <a:gd name="T12" fmla="*/ 60 w 108"/>
                <a:gd name="T13" fmla="*/ 25 h 63"/>
                <a:gd name="T14" fmla="*/ 71 w 108"/>
                <a:gd name="T15" fmla="*/ 21 h 63"/>
                <a:gd name="T16" fmla="*/ 108 w 108"/>
                <a:gd name="T17" fmla="*/ 0 h 63"/>
                <a:gd name="T18" fmla="*/ 92 w 108"/>
                <a:gd name="T19" fmla="*/ 21 h 63"/>
                <a:gd name="T20" fmla="*/ 87 w 108"/>
                <a:gd name="T21" fmla="*/ 28 h 63"/>
                <a:gd name="T22" fmla="*/ 77 w 108"/>
                <a:gd name="T23" fmla="*/ 40 h 63"/>
                <a:gd name="T24" fmla="*/ 64 w 108"/>
                <a:gd name="T25" fmla="*/ 52 h 63"/>
                <a:gd name="T26" fmla="*/ 48 w 108"/>
                <a:gd name="T27" fmla="*/ 59 h 63"/>
                <a:gd name="T28" fmla="*/ 41 w 108"/>
                <a:gd name="T29" fmla="*/ 63 h 63"/>
                <a:gd name="T30" fmla="*/ 31 w 108"/>
                <a:gd name="T31" fmla="*/ 63 h 63"/>
                <a:gd name="T32" fmla="*/ 25 w 108"/>
                <a:gd name="T33" fmla="*/ 59 h 63"/>
                <a:gd name="T34" fmla="*/ 21 w 108"/>
                <a:gd name="T35" fmla="*/ 55 h 63"/>
                <a:gd name="T36" fmla="*/ 19 w 108"/>
                <a:gd name="T37" fmla="*/ 50 h 63"/>
                <a:gd name="T38" fmla="*/ 18 w 108"/>
                <a:gd name="T39" fmla="*/ 46 h 63"/>
                <a:gd name="T40" fmla="*/ 16 w 108"/>
                <a:gd name="T41" fmla="*/ 34 h 63"/>
                <a:gd name="T42" fmla="*/ 10 w 108"/>
                <a:gd name="T43" fmla="*/ 27 h 63"/>
                <a:gd name="T44" fmla="*/ 0 w 108"/>
                <a:gd name="T45" fmla="*/ 17 h 63"/>
                <a:gd name="T46" fmla="*/ 6 w 108"/>
                <a:gd name="T47" fmla="*/ 15 h 6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08"/>
                <a:gd name="T73" fmla="*/ 0 h 63"/>
                <a:gd name="T74" fmla="*/ 108 w 108"/>
                <a:gd name="T75" fmla="*/ 63 h 6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08" h="63">
                  <a:moveTo>
                    <a:pt x="6" y="15"/>
                  </a:moveTo>
                  <a:lnTo>
                    <a:pt x="12" y="15"/>
                  </a:lnTo>
                  <a:lnTo>
                    <a:pt x="16" y="13"/>
                  </a:lnTo>
                  <a:lnTo>
                    <a:pt x="21" y="15"/>
                  </a:lnTo>
                  <a:lnTo>
                    <a:pt x="35" y="19"/>
                  </a:lnTo>
                  <a:lnTo>
                    <a:pt x="48" y="23"/>
                  </a:lnTo>
                  <a:lnTo>
                    <a:pt x="60" y="25"/>
                  </a:lnTo>
                  <a:lnTo>
                    <a:pt x="71" y="21"/>
                  </a:lnTo>
                  <a:lnTo>
                    <a:pt x="108" y="0"/>
                  </a:lnTo>
                  <a:lnTo>
                    <a:pt x="92" y="21"/>
                  </a:lnTo>
                  <a:lnTo>
                    <a:pt x="87" y="28"/>
                  </a:lnTo>
                  <a:lnTo>
                    <a:pt x="77" y="40"/>
                  </a:lnTo>
                  <a:lnTo>
                    <a:pt x="64" y="52"/>
                  </a:lnTo>
                  <a:lnTo>
                    <a:pt x="48" y="59"/>
                  </a:lnTo>
                  <a:lnTo>
                    <a:pt x="41" y="63"/>
                  </a:lnTo>
                  <a:lnTo>
                    <a:pt x="31" y="63"/>
                  </a:lnTo>
                  <a:lnTo>
                    <a:pt x="25" y="59"/>
                  </a:lnTo>
                  <a:lnTo>
                    <a:pt x="21" y="55"/>
                  </a:lnTo>
                  <a:lnTo>
                    <a:pt x="19" y="50"/>
                  </a:lnTo>
                  <a:lnTo>
                    <a:pt x="18" y="46"/>
                  </a:lnTo>
                  <a:lnTo>
                    <a:pt x="16" y="34"/>
                  </a:lnTo>
                  <a:lnTo>
                    <a:pt x="10" y="27"/>
                  </a:lnTo>
                  <a:lnTo>
                    <a:pt x="0" y="17"/>
                  </a:lnTo>
                  <a:lnTo>
                    <a:pt x="6" y="15"/>
                  </a:lnTo>
                  <a:close/>
                </a:path>
              </a:pathLst>
            </a:custGeom>
            <a:solidFill>
              <a:srgbClr val="FFBF78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6" name="Freeform 13"/>
            <p:cNvSpPr>
              <a:spLocks/>
            </p:cNvSpPr>
            <p:nvPr/>
          </p:nvSpPr>
          <p:spPr bwMode="auto">
            <a:xfrm>
              <a:off x="3216" y="1705"/>
              <a:ext cx="190" cy="311"/>
            </a:xfrm>
            <a:custGeom>
              <a:avLst/>
              <a:gdLst>
                <a:gd name="T0" fmla="*/ 190 w 190"/>
                <a:gd name="T1" fmla="*/ 0 h 311"/>
                <a:gd name="T2" fmla="*/ 167 w 190"/>
                <a:gd name="T3" fmla="*/ 42 h 311"/>
                <a:gd name="T4" fmla="*/ 150 w 190"/>
                <a:gd name="T5" fmla="*/ 83 h 311"/>
                <a:gd name="T6" fmla="*/ 137 w 190"/>
                <a:gd name="T7" fmla="*/ 109 h 311"/>
                <a:gd name="T8" fmla="*/ 123 w 190"/>
                <a:gd name="T9" fmla="*/ 131 h 311"/>
                <a:gd name="T10" fmla="*/ 104 w 190"/>
                <a:gd name="T11" fmla="*/ 152 h 311"/>
                <a:gd name="T12" fmla="*/ 85 w 190"/>
                <a:gd name="T13" fmla="*/ 173 h 311"/>
                <a:gd name="T14" fmla="*/ 62 w 190"/>
                <a:gd name="T15" fmla="*/ 190 h 311"/>
                <a:gd name="T16" fmla="*/ 52 w 190"/>
                <a:gd name="T17" fmla="*/ 215 h 311"/>
                <a:gd name="T18" fmla="*/ 41 w 190"/>
                <a:gd name="T19" fmla="*/ 238 h 311"/>
                <a:gd name="T20" fmla="*/ 21 w 190"/>
                <a:gd name="T21" fmla="*/ 269 h 311"/>
                <a:gd name="T22" fmla="*/ 4 w 190"/>
                <a:gd name="T23" fmla="*/ 294 h 311"/>
                <a:gd name="T24" fmla="*/ 0 w 190"/>
                <a:gd name="T25" fmla="*/ 311 h 311"/>
                <a:gd name="T26" fmla="*/ 43 w 190"/>
                <a:gd name="T27" fmla="*/ 286 h 311"/>
                <a:gd name="T28" fmla="*/ 83 w 190"/>
                <a:gd name="T29" fmla="*/ 250 h 311"/>
                <a:gd name="T30" fmla="*/ 92 w 190"/>
                <a:gd name="T31" fmla="*/ 244 h 311"/>
                <a:gd name="T32" fmla="*/ 102 w 190"/>
                <a:gd name="T33" fmla="*/ 232 h 311"/>
                <a:gd name="T34" fmla="*/ 112 w 190"/>
                <a:gd name="T35" fmla="*/ 202 h 311"/>
                <a:gd name="T36" fmla="*/ 119 w 190"/>
                <a:gd name="T37" fmla="*/ 180 h 311"/>
                <a:gd name="T38" fmla="*/ 131 w 190"/>
                <a:gd name="T39" fmla="*/ 152 h 311"/>
                <a:gd name="T40" fmla="*/ 140 w 190"/>
                <a:gd name="T41" fmla="*/ 123 h 311"/>
                <a:gd name="T42" fmla="*/ 152 w 190"/>
                <a:gd name="T43" fmla="*/ 96 h 311"/>
                <a:gd name="T44" fmla="*/ 165 w 190"/>
                <a:gd name="T45" fmla="*/ 71 h 311"/>
                <a:gd name="T46" fmla="*/ 190 w 190"/>
                <a:gd name="T47" fmla="*/ 0 h 3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90"/>
                <a:gd name="T73" fmla="*/ 0 h 311"/>
                <a:gd name="T74" fmla="*/ 190 w 190"/>
                <a:gd name="T75" fmla="*/ 311 h 3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90" h="311">
                  <a:moveTo>
                    <a:pt x="190" y="0"/>
                  </a:moveTo>
                  <a:lnTo>
                    <a:pt x="167" y="42"/>
                  </a:lnTo>
                  <a:lnTo>
                    <a:pt x="150" y="83"/>
                  </a:lnTo>
                  <a:lnTo>
                    <a:pt x="137" y="109"/>
                  </a:lnTo>
                  <a:lnTo>
                    <a:pt x="123" y="131"/>
                  </a:lnTo>
                  <a:lnTo>
                    <a:pt x="104" y="152"/>
                  </a:lnTo>
                  <a:lnTo>
                    <a:pt x="85" y="173"/>
                  </a:lnTo>
                  <a:lnTo>
                    <a:pt x="62" y="190"/>
                  </a:lnTo>
                  <a:lnTo>
                    <a:pt x="52" y="215"/>
                  </a:lnTo>
                  <a:lnTo>
                    <a:pt x="41" y="238"/>
                  </a:lnTo>
                  <a:lnTo>
                    <a:pt x="21" y="269"/>
                  </a:lnTo>
                  <a:lnTo>
                    <a:pt x="4" y="294"/>
                  </a:lnTo>
                  <a:lnTo>
                    <a:pt x="0" y="311"/>
                  </a:lnTo>
                  <a:lnTo>
                    <a:pt x="43" y="286"/>
                  </a:lnTo>
                  <a:lnTo>
                    <a:pt x="83" y="250"/>
                  </a:lnTo>
                  <a:lnTo>
                    <a:pt x="92" y="244"/>
                  </a:lnTo>
                  <a:lnTo>
                    <a:pt x="102" y="232"/>
                  </a:lnTo>
                  <a:lnTo>
                    <a:pt x="112" y="202"/>
                  </a:lnTo>
                  <a:lnTo>
                    <a:pt x="119" y="180"/>
                  </a:lnTo>
                  <a:lnTo>
                    <a:pt x="131" y="152"/>
                  </a:lnTo>
                  <a:lnTo>
                    <a:pt x="140" y="123"/>
                  </a:lnTo>
                  <a:lnTo>
                    <a:pt x="152" y="96"/>
                  </a:lnTo>
                  <a:lnTo>
                    <a:pt x="165" y="71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7" name="Freeform 14"/>
            <p:cNvSpPr>
              <a:spLocks/>
            </p:cNvSpPr>
            <p:nvPr/>
          </p:nvSpPr>
          <p:spPr bwMode="auto">
            <a:xfrm>
              <a:off x="2986" y="2041"/>
              <a:ext cx="359" cy="167"/>
            </a:xfrm>
            <a:custGeom>
              <a:avLst/>
              <a:gdLst>
                <a:gd name="T0" fmla="*/ 10 w 359"/>
                <a:gd name="T1" fmla="*/ 106 h 167"/>
                <a:gd name="T2" fmla="*/ 21 w 359"/>
                <a:gd name="T3" fmla="*/ 98 h 167"/>
                <a:gd name="T4" fmla="*/ 40 w 359"/>
                <a:gd name="T5" fmla="*/ 92 h 167"/>
                <a:gd name="T6" fmla="*/ 65 w 359"/>
                <a:gd name="T7" fmla="*/ 90 h 167"/>
                <a:gd name="T8" fmla="*/ 115 w 359"/>
                <a:gd name="T9" fmla="*/ 94 h 167"/>
                <a:gd name="T10" fmla="*/ 142 w 359"/>
                <a:gd name="T11" fmla="*/ 98 h 167"/>
                <a:gd name="T12" fmla="*/ 169 w 359"/>
                <a:gd name="T13" fmla="*/ 104 h 167"/>
                <a:gd name="T14" fmla="*/ 196 w 359"/>
                <a:gd name="T15" fmla="*/ 111 h 167"/>
                <a:gd name="T16" fmla="*/ 221 w 359"/>
                <a:gd name="T17" fmla="*/ 119 h 167"/>
                <a:gd name="T18" fmla="*/ 242 w 359"/>
                <a:gd name="T19" fmla="*/ 129 h 167"/>
                <a:gd name="T20" fmla="*/ 263 w 359"/>
                <a:gd name="T21" fmla="*/ 136 h 167"/>
                <a:gd name="T22" fmla="*/ 286 w 359"/>
                <a:gd name="T23" fmla="*/ 148 h 167"/>
                <a:gd name="T24" fmla="*/ 307 w 359"/>
                <a:gd name="T25" fmla="*/ 155 h 167"/>
                <a:gd name="T26" fmla="*/ 330 w 359"/>
                <a:gd name="T27" fmla="*/ 163 h 167"/>
                <a:gd name="T28" fmla="*/ 347 w 359"/>
                <a:gd name="T29" fmla="*/ 167 h 167"/>
                <a:gd name="T30" fmla="*/ 357 w 359"/>
                <a:gd name="T31" fmla="*/ 144 h 167"/>
                <a:gd name="T32" fmla="*/ 359 w 359"/>
                <a:gd name="T33" fmla="*/ 127 h 167"/>
                <a:gd name="T34" fmla="*/ 357 w 359"/>
                <a:gd name="T35" fmla="*/ 113 h 167"/>
                <a:gd name="T36" fmla="*/ 355 w 359"/>
                <a:gd name="T37" fmla="*/ 107 h 167"/>
                <a:gd name="T38" fmla="*/ 357 w 359"/>
                <a:gd name="T39" fmla="*/ 100 h 167"/>
                <a:gd name="T40" fmla="*/ 357 w 359"/>
                <a:gd name="T41" fmla="*/ 84 h 167"/>
                <a:gd name="T42" fmla="*/ 351 w 359"/>
                <a:gd name="T43" fmla="*/ 81 h 167"/>
                <a:gd name="T44" fmla="*/ 311 w 359"/>
                <a:gd name="T45" fmla="*/ 71 h 167"/>
                <a:gd name="T46" fmla="*/ 296 w 359"/>
                <a:gd name="T47" fmla="*/ 67 h 167"/>
                <a:gd name="T48" fmla="*/ 282 w 359"/>
                <a:gd name="T49" fmla="*/ 59 h 167"/>
                <a:gd name="T50" fmla="*/ 271 w 359"/>
                <a:gd name="T51" fmla="*/ 52 h 167"/>
                <a:gd name="T52" fmla="*/ 261 w 359"/>
                <a:gd name="T53" fmla="*/ 52 h 167"/>
                <a:gd name="T54" fmla="*/ 251 w 359"/>
                <a:gd name="T55" fmla="*/ 50 h 167"/>
                <a:gd name="T56" fmla="*/ 236 w 359"/>
                <a:gd name="T57" fmla="*/ 40 h 167"/>
                <a:gd name="T58" fmla="*/ 225 w 359"/>
                <a:gd name="T59" fmla="*/ 38 h 167"/>
                <a:gd name="T60" fmla="*/ 213 w 359"/>
                <a:gd name="T61" fmla="*/ 36 h 167"/>
                <a:gd name="T62" fmla="*/ 202 w 359"/>
                <a:gd name="T63" fmla="*/ 31 h 167"/>
                <a:gd name="T64" fmla="*/ 190 w 359"/>
                <a:gd name="T65" fmla="*/ 29 h 167"/>
                <a:gd name="T66" fmla="*/ 173 w 359"/>
                <a:gd name="T67" fmla="*/ 23 h 167"/>
                <a:gd name="T68" fmla="*/ 155 w 359"/>
                <a:gd name="T69" fmla="*/ 19 h 167"/>
                <a:gd name="T70" fmla="*/ 138 w 359"/>
                <a:gd name="T71" fmla="*/ 15 h 167"/>
                <a:gd name="T72" fmla="*/ 125 w 359"/>
                <a:gd name="T73" fmla="*/ 11 h 167"/>
                <a:gd name="T74" fmla="*/ 109 w 359"/>
                <a:gd name="T75" fmla="*/ 8 h 167"/>
                <a:gd name="T76" fmla="*/ 96 w 359"/>
                <a:gd name="T77" fmla="*/ 6 h 167"/>
                <a:gd name="T78" fmla="*/ 33 w 359"/>
                <a:gd name="T79" fmla="*/ 0 h 167"/>
                <a:gd name="T80" fmla="*/ 19 w 359"/>
                <a:gd name="T81" fmla="*/ 13 h 167"/>
                <a:gd name="T82" fmla="*/ 6 w 359"/>
                <a:gd name="T83" fmla="*/ 34 h 167"/>
                <a:gd name="T84" fmla="*/ 0 w 359"/>
                <a:gd name="T85" fmla="*/ 56 h 167"/>
                <a:gd name="T86" fmla="*/ 0 w 359"/>
                <a:gd name="T87" fmla="*/ 79 h 167"/>
                <a:gd name="T88" fmla="*/ 4 w 359"/>
                <a:gd name="T89" fmla="*/ 94 h 167"/>
                <a:gd name="T90" fmla="*/ 10 w 359"/>
                <a:gd name="T91" fmla="*/ 106 h 16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59"/>
                <a:gd name="T139" fmla="*/ 0 h 167"/>
                <a:gd name="T140" fmla="*/ 359 w 359"/>
                <a:gd name="T141" fmla="*/ 167 h 16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59" h="167">
                  <a:moveTo>
                    <a:pt x="10" y="106"/>
                  </a:moveTo>
                  <a:lnTo>
                    <a:pt x="21" y="98"/>
                  </a:lnTo>
                  <a:lnTo>
                    <a:pt x="40" y="92"/>
                  </a:lnTo>
                  <a:lnTo>
                    <a:pt x="65" y="90"/>
                  </a:lnTo>
                  <a:lnTo>
                    <a:pt x="115" y="94"/>
                  </a:lnTo>
                  <a:lnTo>
                    <a:pt x="142" y="98"/>
                  </a:lnTo>
                  <a:lnTo>
                    <a:pt x="169" y="104"/>
                  </a:lnTo>
                  <a:lnTo>
                    <a:pt x="196" y="111"/>
                  </a:lnTo>
                  <a:lnTo>
                    <a:pt x="221" y="119"/>
                  </a:lnTo>
                  <a:lnTo>
                    <a:pt x="242" y="129"/>
                  </a:lnTo>
                  <a:lnTo>
                    <a:pt x="263" y="136"/>
                  </a:lnTo>
                  <a:lnTo>
                    <a:pt x="286" y="148"/>
                  </a:lnTo>
                  <a:lnTo>
                    <a:pt x="307" y="155"/>
                  </a:lnTo>
                  <a:lnTo>
                    <a:pt x="330" y="163"/>
                  </a:lnTo>
                  <a:lnTo>
                    <a:pt x="347" y="167"/>
                  </a:lnTo>
                  <a:lnTo>
                    <a:pt x="357" y="144"/>
                  </a:lnTo>
                  <a:lnTo>
                    <a:pt x="359" y="127"/>
                  </a:lnTo>
                  <a:lnTo>
                    <a:pt x="357" y="113"/>
                  </a:lnTo>
                  <a:lnTo>
                    <a:pt x="355" y="107"/>
                  </a:lnTo>
                  <a:lnTo>
                    <a:pt x="357" y="100"/>
                  </a:lnTo>
                  <a:lnTo>
                    <a:pt x="357" y="84"/>
                  </a:lnTo>
                  <a:lnTo>
                    <a:pt x="351" y="81"/>
                  </a:lnTo>
                  <a:lnTo>
                    <a:pt x="311" y="71"/>
                  </a:lnTo>
                  <a:lnTo>
                    <a:pt x="296" y="67"/>
                  </a:lnTo>
                  <a:lnTo>
                    <a:pt x="282" y="59"/>
                  </a:lnTo>
                  <a:lnTo>
                    <a:pt x="271" y="52"/>
                  </a:lnTo>
                  <a:lnTo>
                    <a:pt x="261" y="52"/>
                  </a:lnTo>
                  <a:lnTo>
                    <a:pt x="251" y="50"/>
                  </a:lnTo>
                  <a:lnTo>
                    <a:pt x="236" y="40"/>
                  </a:lnTo>
                  <a:lnTo>
                    <a:pt x="225" y="38"/>
                  </a:lnTo>
                  <a:lnTo>
                    <a:pt x="213" y="36"/>
                  </a:lnTo>
                  <a:lnTo>
                    <a:pt x="202" y="31"/>
                  </a:lnTo>
                  <a:lnTo>
                    <a:pt x="190" y="29"/>
                  </a:lnTo>
                  <a:lnTo>
                    <a:pt x="173" y="23"/>
                  </a:lnTo>
                  <a:lnTo>
                    <a:pt x="155" y="19"/>
                  </a:lnTo>
                  <a:lnTo>
                    <a:pt x="138" y="15"/>
                  </a:lnTo>
                  <a:lnTo>
                    <a:pt x="125" y="11"/>
                  </a:lnTo>
                  <a:lnTo>
                    <a:pt x="109" y="8"/>
                  </a:lnTo>
                  <a:lnTo>
                    <a:pt x="96" y="6"/>
                  </a:lnTo>
                  <a:lnTo>
                    <a:pt x="33" y="0"/>
                  </a:lnTo>
                  <a:lnTo>
                    <a:pt x="19" y="13"/>
                  </a:lnTo>
                  <a:lnTo>
                    <a:pt x="6" y="34"/>
                  </a:lnTo>
                  <a:lnTo>
                    <a:pt x="0" y="56"/>
                  </a:lnTo>
                  <a:lnTo>
                    <a:pt x="0" y="79"/>
                  </a:lnTo>
                  <a:lnTo>
                    <a:pt x="4" y="94"/>
                  </a:lnTo>
                  <a:lnTo>
                    <a:pt x="10" y="106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8" name="Freeform 15"/>
            <p:cNvSpPr>
              <a:spLocks/>
            </p:cNvSpPr>
            <p:nvPr/>
          </p:nvSpPr>
          <p:spPr bwMode="auto">
            <a:xfrm>
              <a:off x="2978" y="2131"/>
              <a:ext cx="355" cy="159"/>
            </a:xfrm>
            <a:custGeom>
              <a:avLst/>
              <a:gdLst>
                <a:gd name="T0" fmla="*/ 0 w 355"/>
                <a:gd name="T1" fmla="*/ 65 h 159"/>
                <a:gd name="T2" fmla="*/ 18 w 355"/>
                <a:gd name="T3" fmla="*/ 75 h 159"/>
                <a:gd name="T4" fmla="*/ 44 w 355"/>
                <a:gd name="T5" fmla="*/ 85 h 159"/>
                <a:gd name="T6" fmla="*/ 64 w 355"/>
                <a:gd name="T7" fmla="*/ 88 h 159"/>
                <a:gd name="T8" fmla="*/ 104 w 355"/>
                <a:gd name="T9" fmla="*/ 96 h 159"/>
                <a:gd name="T10" fmla="*/ 125 w 355"/>
                <a:gd name="T11" fmla="*/ 98 h 159"/>
                <a:gd name="T12" fmla="*/ 146 w 355"/>
                <a:gd name="T13" fmla="*/ 102 h 159"/>
                <a:gd name="T14" fmla="*/ 167 w 355"/>
                <a:gd name="T15" fmla="*/ 104 h 159"/>
                <a:gd name="T16" fmla="*/ 190 w 355"/>
                <a:gd name="T17" fmla="*/ 108 h 159"/>
                <a:gd name="T18" fmla="*/ 206 w 355"/>
                <a:gd name="T19" fmla="*/ 110 h 159"/>
                <a:gd name="T20" fmla="*/ 227 w 355"/>
                <a:gd name="T21" fmla="*/ 113 h 159"/>
                <a:gd name="T22" fmla="*/ 242 w 355"/>
                <a:gd name="T23" fmla="*/ 119 h 159"/>
                <a:gd name="T24" fmla="*/ 259 w 355"/>
                <a:gd name="T25" fmla="*/ 129 h 159"/>
                <a:gd name="T26" fmla="*/ 296 w 355"/>
                <a:gd name="T27" fmla="*/ 146 h 159"/>
                <a:gd name="T28" fmla="*/ 340 w 355"/>
                <a:gd name="T29" fmla="*/ 159 h 159"/>
                <a:gd name="T30" fmla="*/ 346 w 355"/>
                <a:gd name="T31" fmla="*/ 146 h 159"/>
                <a:gd name="T32" fmla="*/ 352 w 355"/>
                <a:gd name="T33" fmla="*/ 121 h 159"/>
                <a:gd name="T34" fmla="*/ 354 w 355"/>
                <a:gd name="T35" fmla="*/ 102 h 159"/>
                <a:gd name="T36" fmla="*/ 355 w 355"/>
                <a:gd name="T37" fmla="*/ 77 h 159"/>
                <a:gd name="T38" fmla="*/ 338 w 355"/>
                <a:gd name="T39" fmla="*/ 73 h 159"/>
                <a:gd name="T40" fmla="*/ 315 w 355"/>
                <a:gd name="T41" fmla="*/ 65 h 159"/>
                <a:gd name="T42" fmla="*/ 294 w 355"/>
                <a:gd name="T43" fmla="*/ 58 h 159"/>
                <a:gd name="T44" fmla="*/ 271 w 355"/>
                <a:gd name="T45" fmla="*/ 46 h 159"/>
                <a:gd name="T46" fmla="*/ 250 w 355"/>
                <a:gd name="T47" fmla="*/ 39 h 159"/>
                <a:gd name="T48" fmla="*/ 229 w 355"/>
                <a:gd name="T49" fmla="*/ 29 h 159"/>
                <a:gd name="T50" fmla="*/ 204 w 355"/>
                <a:gd name="T51" fmla="*/ 21 h 159"/>
                <a:gd name="T52" fmla="*/ 177 w 355"/>
                <a:gd name="T53" fmla="*/ 14 h 159"/>
                <a:gd name="T54" fmla="*/ 150 w 355"/>
                <a:gd name="T55" fmla="*/ 8 h 159"/>
                <a:gd name="T56" fmla="*/ 123 w 355"/>
                <a:gd name="T57" fmla="*/ 4 h 159"/>
                <a:gd name="T58" fmla="*/ 73 w 355"/>
                <a:gd name="T59" fmla="*/ 0 h 159"/>
                <a:gd name="T60" fmla="*/ 48 w 355"/>
                <a:gd name="T61" fmla="*/ 2 h 159"/>
                <a:gd name="T62" fmla="*/ 29 w 355"/>
                <a:gd name="T63" fmla="*/ 8 h 159"/>
                <a:gd name="T64" fmla="*/ 18 w 355"/>
                <a:gd name="T65" fmla="*/ 16 h 159"/>
                <a:gd name="T66" fmla="*/ 8 w 355"/>
                <a:gd name="T67" fmla="*/ 37 h 159"/>
                <a:gd name="T68" fmla="*/ 0 w 355"/>
                <a:gd name="T69" fmla="*/ 65 h 15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5"/>
                <a:gd name="T106" fmla="*/ 0 h 159"/>
                <a:gd name="T107" fmla="*/ 355 w 355"/>
                <a:gd name="T108" fmla="*/ 159 h 15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5" h="159">
                  <a:moveTo>
                    <a:pt x="0" y="65"/>
                  </a:moveTo>
                  <a:lnTo>
                    <a:pt x="18" y="75"/>
                  </a:lnTo>
                  <a:lnTo>
                    <a:pt x="44" y="85"/>
                  </a:lnTo>
                  <a:lnTo>
                    <a:pt x="64" y="88"/>
                  </a:lnTo>
                  <a:lnTo>
                    <a:pt x="104" y="96"/>
                  </a:lnTo>
                  <a:lnTo>
                    <a:pt x="125" y="98"/>
                  </a:lnTo>
                  <a:lnTo>
                    <a:pt x="146" y="102"/>
                  </a:lnTo>
                  <a:lnTo>
                    <a:pt x="167" y="104"/>
                  </a:lnTo>
                  <a:lnTo>
                    <a:pt x="190" y="108"/>
                  </a:lnTo>
                  <a:lnTo>
                    <a:pt x="206" y="110"/>
                  </a:lnTo>
                  <a:lnTo>
                    <a:pt x="227" y="113"/>
                  </a:lnTo>
                  <a:lnTo>
                    <a:pt x="242" y="119"/>
                  </a:lnTo>
                  <a:lnTo>
                    <a:pt x="259" y="129"/>
                  </a:lnTo>
                  <a:lnTo>
                    <a:pt x="296" y="146"/>
                  </a:lnTo>
                  <a:lnTo>
                    <a:pt x="340" y="159"/>
                  </a:lnTo>
                  <a:lnTo>
                    <a:pt x="346" y="146"/>
                  </a:lnTo>
                  <a:lnTo>
                    <a:pt x="352" y="121"/>
                  </a:lnTo>
                  <a:lnTo>
                    <a:pt x="354" y="102"/>
                  </a:lnTo>
                  <a:lnTo>
                    <a:pt x="355" y="77"/>
                  </a:lnTo>
                  <a:lnTo>
                    <a:pt x="338" y="73"/>
                  </a:lnTo>
                  <a:lnTo>
                    <a:pt x="315" y="65"/>
                  </a:lnTo>
                  <a:lnTo>
                    <a:pt x="294" y="58"/>
                  </a:lnTo>
                  <a:lnTo>
                    <a:pt x="271" y="46"/>
                  </a:lnTo>
                  <a:lnTo>
                    <a:pt x="250" y="39"/>
                  </a:lnTo>
                  <a:lnTo>
                    <a:pt x="229" y="29"/>
                  </a:lnTo>
                  <a:lnTo>
                    <a:pt x="204" y="21"/>
                  </a:lnTo>
                  <a:lnTo>
                    <a:pt x="177" y="14"/>
                  </a:lnTo>
                  <a:lnTo>
                    <a:pt x="150" y="8"/>
                  </a:lnTo>
                  <a:lnTo>
                    <a:pt x="123" y="4"/>
                  </a:lnTo>
                  <a:lnTo>
                    <a:pt x="73" y="0"/>
                  </a:lnTo>
                  <a:lnTo>
                    <a:pt x="48" y="2"/>
                  </a:lnTo>
                  <a:lnTo>
                    <a:pt x="29" y="8"/>
                  </a:lnTo>
                  <a:lnTo>
                    <a:pt x="18" y="16"/>
                  </a:lnTo>
                  <a:lnTo>
                    <a:pt x="8" y="37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59" name="Freeform 16"/>
            <p:cNvSpPr>
              <a:spLocks/>
            </p:cNvSpPr>
            <p:nvPr/>
          </p:nvSpPr>
          <p:spPr bwMode="auto">
            <a:xfrm>
              <a:off x="2975" y="2196"/>
              <a:ext cx="343" cy="116"/>
            </a:xfrm>
            <a:custGeom>
              <a:avLst/>
              <a:gdLst>
                <a:gd name="T0" fmla="*/ 0 w 343"/>
                <a:gd name="T1" fmla="*/ 25 h 116"/>
                <a:gd name="T2" fmla="*/ 28 w 343"/>
                <a:gd name="T3" fmla="*/ 35 h 116"/>
                <a:gd name="T4" fmla="*/ 57 w 343"/>
                <a:gd name="T5" fmla="*/ 37 h 116"/>
                <a:gd name="T6" fmla="*/ 82 w 343"/>
                <a:gd name="T7" fmla="*/ 45 h 116"/>
                <a:gd name="T8" fmla="*/ 105 w 343"/>
                <a:gd name="T9" fmla="*/ 50 h 116"/>
                <a:gd name="T10" fmla="*/ 124 w 343"/>
                <a:gd name="T11" fmla="*/ 56 h 116"/>
                <a:gd name="T12" fmla="*/ 143 w 343"/>
                <a:gd name="T13" fmla="*/ 62 h 116"/>
                <a:gd name="T14" fmla="*/ 163 w 343"/>
                <a:gd name="T15" fmla="*/ 64 h 116"/>
                <a:gd name="T16" fmla="*/ 182 w 343"/>
                <a:gd name="T17" fmla="*/ 64 h 116"/>
                <a:gd name="T18" fmla="*/ 186 w 343"/>
                <a:gd name="T19" fmla="*/ 62 h 116"/>
                <a:gd name="T20" fmla="*/ 190 w 343"/>
                <a:gd name="T21" fmla="*/ 66 h 116"/>
                <a:gd name="T22" fmla="*/ 218 w 343"/>
                <a:gd name="T23" fmla="*/ 77 h 116"/>
                <a:gd name="T24" fmla="*/ 243 w 343"/>
                <a:gd name="T25" fmla="*/ 81 h 116"/>
                <a:gd name="T26" fmla="*/ 274 w 343"/>
                <a:gd name="T27" fmla="*/ 93 h 116"/>
                <a:gd name="T28" fmla="*/ 289 w 343"/>
                <a:gd name="T29" fmla="*/ 100 h 116"/>
                <a:gd name="T30" fmla="*/ 312 w 343"/>
                <a:gd name="T31" fmla="*/ 110 h 116"/>
                <a:gd name="T32" fmla="*/ 337 w 343"/>
                <a:gd name="T33" fmla="*/ 116 h 116"/>
                <a:gd name="T34" fmla="*/ 343 w 343"/>
                <a:gd name="T35" fmla="*/ 94 h 116"/>
                <a:gd name="T36" fmla="*/ 299 w 343"/>
                <a:gd name="T37" fmla="*/ 81 h 116"/>
                <a:gd name="T38" fmla="*/ 262 w 343"/>
                <a:gd name="T39" fmla="*/ 64 h 116"/>
                <a:gd name="T40" fmla="*/ 245 w 343"/>
                <a:gd name="T41" fmla="*/ 54 h 116"/>
                <a:gd name="T42" fmla="*/ 230 w 343"/>
                <a:gd name="T43" fmla="*/ 48 h 116"/>
                <a:gd name="T44" fmla="*/ 209 w 343"/>
                <a:gd name="T45" fmla="*/ 45 h 116"/>
                <a:gd name="T46" fmla="*/ 193 w 343"/>
                <a:gd name="T47" fmla="*/ 43 h 116"/>
                <a:gd name="T48" fmla="*/ 170 w 343"/>
                <a:gd name="T49" fmla="*/ 39 h 116"/>
                <a:gd name="T50" fmla="*/ 149 w 343"/>
                <a:gd name="T51" fmla="*/ 37 h 116"/>
                <a:gd name="T52" fmla="*/ 128 w 343"/>
                <a:gd name="T53" fmla="*/ 33 h 116"/>
                <a:gd name="T54" fmla="*/ 107 w 343"/>
                <a:gd name="T55" fmla="*/ 31 h 116"/>
                <a:gd name="T56" fmla="*/ 67 w 343"/>
                <a:gd name="T57" fmla="*/ 23 h 116"/>
                <a:gd name="T58" fmla="*/ 47 w 343"/>
                <a:gd name="T59" fmla="*/ 20 h 116"/>
                <a:gd name="T60" fmla="*/ 21 w 343"/>
                <a:gd name="T61" fmla="*/ 10 h 116"/>
                <a:gd name="T62" fmla="*/ 3 w 343"/>
                <a:gd name="T63" fmla="*/ 0 h 116"/>
                <a:gd name="T64" fmla="*/ 0 w 343"/>
                <a:gd name="T65" fmla="*/ 25 h 1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43"/>
                <a:gd name="T100" fmla="*/ 0 h 116"/>
                <a:gd name="T101" fmla="*/ 343 w 343"/>
                <a:gd name="T102" fmla="*/ 116 h 1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43" h="116">
                  <a:moveTo>
                    <a:pt x="0" y="25"/>
                  </a:moveTo>
                  <a:lnTo>
                    <a:pt x="28" y="35"/>
                  </a:lnTo>
                  <a:lnTo>
                    <a:pt x="57" y="37"/>
                  </a:lnTo>
                  <a:lnTo>
                    <a:pt x="82" y="45"/>
                  </a:lnTo>
                  <a:lnTo>
                    <a:pt x="105" y="50"/>
                  </a:lnTo>
                  <a:lnTo>
                    <a:pt x="124" y="56"/>
                  </a:lnTo>
                  <a:lnTo>
                    <a:pt x="143" y="62"/>
                  </a:lnTo>
                  <a:lnTo>
                    <a:pt x="163" y="64"/>
                  </a:lnTo>
                  <a:lnTo>
                    <a:pt x="182" y="64"/>
                  </a:lnTo>
                  <a:lnTo>
                    <a:pt x="186" y="62"/>
                  </a:lnTo>
                  <a:lnTo>
                    <a:pt x="190" y="66"/>
                  </a:lnTo>
                  <a:lnTo>
                    <a:pt x="218" y="77"/>
                  </a:lnTo>
                  <a:lnTo>
                    <a:pt x="243" y="81"/>
                  </a:lnTo>
                  <a:lnTo>
                    <a:pt x="274" y="93"/>
                  </a:lnTo>
                  <a:lnTo>
                    <a:pt x="289" y="100"/>
                  </a:lnTo>
                  <a:lnTo>
                    <a:pt x="312" y="110"/>
                  </a:lnTo>
                  <a:lnTo>
                    <a:pt x="337" y="116"/>
                  </a:lnTo>
                  <a:lnTo>
                    <a:pt x="343" y="94"/>
                  </a:lnTo>
                  <a:lnTo>
                    <a:pt x="299" y="81"/>
                  </a:lnTo>
                  <a:lnTo>
                    <a:pt x="262" y="64"/>
                  </a:lnTo>
                  <a:lnTo>
                    <a:pt x="245" y="54"/>
                  </a:lnTo>
                  <a:lnTo>
                    <a:pt x="230" y="48"/>
                  </a:lnTo>
                  <a:lnTo>
                    <a:pt x="209" y="45"/>
                  </a:lnTo>
                  <a:lnTo>
                    <a:pt x="193" y="43"/>
                  </a:lnTo>
                  <a:lnTo>
                    <a:pt x="170" y="39"/>
                  </a:lnTo>
                  <a:lnTo>
                    <a:pt x="149" y="37"/>
                  </a:lnTo>
                  <a:lnTo>
                    <a:pt x="128" y="33"/>
                  </a:lnTo>
                  <a:lnTo>
                    <a:pt x="107" y="31"/>
                  </a:lnTo>
                  <a:lnTo>
                    <a:pt x="67" y="23"/>
                  </a:lnTo>
                  <a:lnTo>
                    <a:pt x="47" y="20"/>
                  </a:lnTo>
                  <a:lnTo>
                    <a:pt x="21" y="10"/>
                  </a:lnTo>
                  <a:lnTo>
                    <a:pt x="3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0" name="Freeform 17"/>
            <p:cNvSpPr>
              <a:spLocks/>
            </p:cNvSpPr>
            <p:nvPr/>
          </p:nvSpPr>
          <p:spPr bwMode="auto">
            <a:xfrm>
              <a:off x="2967" y="2221"/>
              <a:ext cx="345" cy="158"/>
            </a:xfrm>
            <a:custGeom>
              <a:avLst/>
              <a:gdLst>
                <a:gd name="T0" fmla="*/ 0 w 345"/>
                <a:gd name="T1" fmla="*/ 62 h 158"/>
                <a:gd name="T2" fmla="*/ 9 w 345"/>
                <a:gd name="T3" fmla="*/ 68 h 158"/>
                <a:gd name="T4" fmla="*/ 19 w 345"/>
                <a:gd name="T5" fmla="*/ 77 h 158"/>
                <a:gd name="T6" fmla="*/ 31 w 345"/>
                <a:gd name="T7" fmla="*/ 87 h 158"/>
                <a:gd name="T8" fmla="*/ 61 w 345"/>
                <a:gd name="T9" fmla="*/ 98 h 158"/>
                <a:gd name="T10" fmla="*/ 94 w 345"/>
                <a:gd name="T11" fmla="*/ 102 h 158"/>
                <a:gd name="T12" fmla="*/ 148 w 345"/>
                <a:gd name="T13" fmla="*/ 116 h 158"/>
                <a:gd name="T14" fmla="*/ 226 w 345"/>
                <a:gd name="T15" fmla="*/ 121 h 158"/>
                <a:gd name="T16" fmla="*/ 247 w 345"/>
                <a:gd name="T17" fmla="*/ 117 h 158"/>
                <a:gd name="T18" fmla="*/ 261 w 345"/>
                <a:gd name="T19" fmla="*/ 116 h 158"/>
                <a:gd name="T20" fmla="*/ 292 w 345"/>
                <a:gd name="T21" fmla="*/ 114 h 158"/>
                <a:gd name="T22" fmla="*/ 301 w 345"/>
                <a:gd name="T23" fmla="*/ 119 h 158"/>
                <a:gd name="T24" fmla="*/ 317 w 345"/>
                <a:gd name="T25" fmla="*/ 129 h 158"/>
                <a:gd name="T26" fmla="*/ 334 w 345"/>
                <a:gd name="T27" fmla="*/ 146 h 158"/>
                <a:gd name="T28" fmla="*/ 341 w 345"/>
                <a:gd name="T29" fmla="*/ 158 h 158"/>
                <a:gd name="T30" fmla="*/ 341 w 345"/>
                <a:gd name="T31" fmla="*/ 104 h 158"/>
                <a:gd name="T32" fmla="*/ 345 w 345"/>
                <a:gd name="T33" fmla="*/ 91 h 158"/>
                <a:gd name="T34" fmla="*/ 320 w 345"/>
                <a:gd name="T35" fmla="*/ 85 h 158"/>
                <a:gd name="T36" fmla="*/ 297 w 345"/>
                <a:gd name="T37" fmla="*/ 75 h 158"/>
                <a:gd name="T38" fmla="*/ 282 w 345"/>
                <a:gd name="T39" fmla="*/ 68 h 158"/>
                <a:gd name="T40" fmla="*/ 251 w 345"/>
                <a:gd name="T41" fmla="*/ 56 h 158"/>
                <a:gd name="T42" fmla="*/ 226 w 345"/>
                <a:gd name="T43" fmla="*/ 52 h 158"/>
                <a:gd name="T44" fmla="*/ 198 w 345"/>
                <a:gd name="T45" fmla="*/ 41 h 158"/>
                <a:gd name="T46" fmla="*/ 194 w 345"/>
                <a:gd name="T47" fmla="*/ 37 h 158"/>
                <a:gd name="T48" fmla="*/ 190 w 345"/>
                <a:gd name="T49" fmla="*/ 39 h 158"/>
                <a:gd name="T50" fmla="*/ 171 w 345"/>
                <a:gd name="T51" fmla="*/ 39 h 158"/>
                <a:gd name="T52" fmla="*/ 151 w 345"/>
                <a:gd name="T53" fmla="*/ 37 h 158"/>
                <a:gd name="T54" fmla="*/ 132 w 345"/>
                <a:gd name="T55" fmla="*/ 31 h 158"/>
                <a:gd name="T56" fmla="*/ 113 w 345"/>
                <a:gd name="T57" fmla="*/ 25 h 158"/>
                <a:gd name="T58" fmla="*/ 90 w 345"/>
                <a:gd name="T59" fmla="*/ 20 h 158"/>
                <a:gd name="T60" fmla="*/ 65 w 345"/>
                <a:gd name="T61" fmla="*/ 12 h 158"/>
                <a:gd name="T62" fmla="*/ 36 w 345"/>
                <a:gd name="T63" fmla="*/ 10 h 158"/>
                <a:gd name="T64" fmla="*/ 8 w 345"/>
                <a:gd name="T65" fmla="*/ 0 h 158"/>
                <a:gd name="T66" fmla="*/ 0 w 345"/>
                <a:gd name="T67" fmla="*/ 62 h 15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345"/>
                <a:gd name="T103" fmla="*/ 0 h 158"/>
                <a:gd name="T104" fmla="*/ 345 w 345"/>
                <a:gd name="T105" fmla="*/ 158 h 158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345" h="158">
                  <a:moveTo>
                    <a:pt x="0" y="62"/>
                  </a:moveTo>
                  <a:lnTo>
                    <a:pt x="9" y="68"/>
                  </a:lnTo>
                  <a:lnTo>
                    <a:pt x="19" y="77"/>
                  </a:lnTo>
                  <a:lnTo>
                    <a:pt x="31" y="87"/>
                  </a:lnTo>
                  <a:lnTo>
                    <a:pt x="61" y="98"/>
                  </a:lnTo>
                  <a:lnTo>
                    <a:pt x="94" y="102"/>
                  </a:lnTo>
                  <a:lnTo>
                    <a:pt x="148" y="116"/>
                  </a:lnTo>
                  <a:lnTo>
                    <a:pt x="226" y="121"/>
                  </a:lnTo>
                  <a:lnTo>
                    <a:pt x="247" y="117"/>
                  </a:lnTo>
                  <a:lnTo>
                    <a:pt x="261" y="116"/>
                  </a:lnTo>
                  <a:lnTo>
                    <a:pt x="292" y="114"/>
                  </a:lnTo>
                  <a:lnTo>
                    <a:pt x="301" y="119"/>
                  </a:lnTo>
                  <a:lnTo>
                    <a:pt x="317" y="129"/>
                  </a:lnTo>
                  <a:lnTo>
                    <a:pt x="334" y="146"/>
                  </a:lnTo>
                  <a:lnTo>
                    <a:pt x="341" y="158"/>
                  </a:lnTo>
                  <a:lnTo>
                    <a:pt x="341" y="104"/>
                  </a:lnTo>
                  <a:lnTo>
                    <a:pt x="345" y="91"/>
                  </a:lnTo>
                  <a:lnTo>
                    <a:pt x="320" y="85"/>
                  </a:lnTo>
                  <a:lnTo>
                    <a:pt x="297" y="75"/>
                  </a:lnTo>
                  <a:lnTo>
                    <a:pt x="282" y="68"/>
                  </a:lnTo>
                  <a:lnTo>
                    <a:pt x="251" y="56"/>
                  </a:lnTo>
                  <a:lnTo>
                    <a:pt x="226" y="52"/>
                  </a:lnTo>
                  <a:lnTo>
                    <a:pt x="198" y="41"/>
                  </a:lnTo>
                  <a:lnTo>
                    <a:pt x="194" y="37"/>
                  </a:lnTo>
                  <a:lnTo>
                    <a:pt x="190" y="39"/>
                  </a:lnTo>
                  <a:lnTo>
                    <a:pt x="171" y="39"/>
                  </a:lnTo>
                  <a:lnTo>
                    <a:pt x="151" y="37"/>
                  </a:lnTo>
                  <a:lnTo>
                    <a:pt x="132" y="31"/>
                  </a:lnTo>
                  <a:lnTo>
                    <a:pt x="113" y="25"/>
                  </a:lnTo>
                  <a:lnTo>
                    <a:pt x="90" y="20"/>
                  </a:lnTo>
                  <a:lnTo>
                    <a:pt x="65" y="12"/>
                  </a:lnTo>
                  <a:lnTo>
                    <a:pt x="36" y="10"/>
                  </a:lnTo>
                  <a:lnTo>
                    <a:pt x="8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80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1" name="Freeform 18"/>
            <p:cNvSpPr>
              <a:spLocks/>
            </p:cNvSpPr>
            <p:nvPr/>
          </p:nvSpPr>
          <p:spPr bwMode="auto">
            <a:xfrm>
              <a:off x="2957" y="2283"/>
              <a:ext cx="351" cy="119"/>
            </a:xfrm>
            <a:custGeom>
              <a:avLst/>
              <a:gdLst>
                <a:gd name="T0" fmla="*/ 0 w 351"/>
                <a:gd name="T1" fmla="*/ 19 h 119"/>
                <a:gd name="T2" fmla="*/ 10 w 351"/>
                <a:gd name="T3" fmla="*/ 32 h 119"/>
                <a:gd name="T4" fmla="*/ 19 w 351"/>
                <a:gd name="T5" fmla="*/ 40 h 119"/>
                <a:gd name="T6" fmla="*/ 33 w 351"/>
                <a:gd name="T7" fmla="*/ 48 h 119"/>
                <a:gd name="T8" fmla="*/ 58 w 351"/>
                <a:gd name="T9" fmla="*/ 59 h 119"/>
                <a:gd name="T10" fmla="*/ 81 w 351"/>
                <a:gd name="T11" fmla="*/ 67 h 119"/>
                <a:gd name="T12" fmla="*/ 106 w 351"/>
                <a:gd name="T13" fmla="*/ 69 h 119"/>
                <a:gd name="T14" fmla="*/ 125 w 351"/>
                <a:gd name="T15" fmla="*/ 71 h 119"/>
                <a:gd name="T16" fmla="*/ 150 w 351"/>
                <a:gd name="T17" fmla="*/ 77 h 119"/>
                <a:gd name="T18" fmla="*/ 167 w 351"/>
                <a:gd name="T19" fmla="*/ 82 h 119"/>
                <a:gd name="T20" fmla="*/ 184 w 351"/>
                <a:gd name="T21" fmla="*/ 82 h 119"/>
                <a:gd name="T22" fmla="*/ 204 w 351"/>
                <a:gd name="T23" fmla="*/ 84 h 119"/>
                <a:gd name="T24" fmla="*/ 223 w 351"/>
                <a:gd name="T25" fmla="*/ 86 h 119"/>
                <a:gd name="T26" fmla="*/ 242 w 351"/>
                <a:gd name="T27" fmla="*/ 86 h 119"/>
                <a:gd name="T28" fmla="*/ 257 w 351"/>
                <a:gd name="T29" fmla="*/ 84 h 119"/>
                <a:gd name="T30" fmla="*/ 267 w 351"/>
                <a:gd name="T31" fmla="*/ 82 h 119"/>
                <a:gd name="T32" fmla="*/ 286 w 351"/>
                <a:gd name="T33" fmla="*/ 77 h 119"/>
                <a:gd name="T34" fmla="*/ 296 w 351"/>
                <a:gd name="T35" fmla="*/ 80 h 119"/>
                <a:gd name="T36" fmla="*/ 315 w 351"/>
                <a:gd name="T37" fmla="*/ 92 h 119"/>
                <a:gd name="T38" fmla="*/ 327 w 351"/>
                <a:gd name="T39" fmla="*/ 102 h 119"/>
                <a:gd name="T40" fmla="*/ 348 w 351"/>
                <a:gd name="T41" fmla="*/ 119 h 119"/>
                <a:gd name="T42" fmla="*/ 351 w 351"/>
                <a:gd name="T43" fmla="*/ 96 h 119"/>
                <a:gd name="T44" fmla="*/ 344 w 351"/>
                <a:gd name="T45" fmla="*/ 84 h 119"/>
                <a:gd name="T46" fmla="*/ 327 w 351"/>
                <a:gd name="T47" fmla="*/ 67 h 119"/>
                <a:gd name="T48" fmla="*/ 311 w 351"/>
                <a:gd name="T49" fmla="*/ 57 h 119"/>
                <a:gd name="T50" fmla="*/ 302 w 351"/>
                <a:gd name="T51" fmla="*/ 52 h 119"/>
                <a:gd name="T52" fmla="*/ 271 w 351"/>
                <a:gd name="T53" fmla="*/ 54 h 119"/>
                <a:gd name="T54" fmla="*/ 257 w 351"/>
                <a:gd name="T55" fmla="*/ 55 h 119"/>
                <a:gd name="T56" fmla="*/ 236 w 351"/>
                <a:gd name="T57" fmla="*/ 59 h 119"/>
                <a:gd name="T58" fmla="*/ 158 w 351"/>
                <a:gd name="T59" fmla="*/ 54 h 119"/>
                <a:gd name="T60" fmla="*/ 104 w 351"/>
                <a:gd name="T61" fmla="*/ 40 h 119"/>
                <a:gd name="T62" fmla="*/ 71 w 351"/>
                <a:gd name="T63" fmla="*/ 36 h 119"/>
                <a:gd name="T64" fmla="*/ 41 w 351"/>
                <a:gd name="T65" fmla="*/ 25 h 119"/>
                <a:gd name="T66" fmla="*/ 29 w 351"/>
                <a:gd name="T67" fmla="*/ 15 h 119"/>
                <a:gd name="T68" fmla="*/ 19 w 351"/>
                <a:gd name="T69" fmla="*/ 6 h 119"/>
                <a:gd name="T70" fmla="*/ 10 w 351"/>
                <a:gd name="T71" fmla="*/ 0 h 119"/>
                <a:gd name="T72" fmla="*/ 0 w 351"/>
                <a:gd name="T73" fmla="*/ 19 h 11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51"/>
                <a:gd name="T112" fmla="*/ 0 h 119"/>
                <a:gd name="T113" fmla="*/ 351 w 351"/>
                <a:gd name="T114" fmla="*/ 119 h 11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51" h="119">
                  <a:moveTo>
                    <a:pt x="0" y="19"/>
                  </a:moveTo>
                  <a:lnTo>
                    <a:pt x="10" y="32"/>
                  </a:lnTo>
                  <a:lnTo>
                    <a:pt x="19" y="40"/>
                  </a:lnTo>
                  <a:lnTo>
                    <a:pt x="33" y="48"/>
                  </a:lnTo>
                  <a:lnTo>
                    <a:pt x="58" y="59"/>
                  </a:lnTo>
                  <a:lnTo>
                    <a:pt x="81" y="67"/>
                  </a:lnTo>
                  <a:lnTo>
                    <a:pt x="106" y="69"/>
                  </a:lnTo>
                  <a:lnTo>
                    <a:pt x="125" y="71"/>
                  </a:lnTo>
                  <a:lnTo>
                    <a:pt x="150" y="77"/>
                  </a:lnTo>
                  <a:lnTo>
                    <a:pt x="167" y="82"/>
                  </a:lnTo>
                  <a:lnTo>
                    <a:pt x="184" y="82"/>
                  </a:lnTo>
                  <a:lnTo>
                    <a:pt x="204" y="84"/>
                  </a:lnTo>
                  <a:lnTo>
                    <a:pt x="223" y="86"/>
                  </a:lnTo>
                  <a:lnTo>
                    <a:pt x="242" y="86"/>
                  </a:lnTo>
                  <a:lnTo>
                    <a:pt x="257" y="84"/>
                  </a:lnTo>
                  <a:lnTo>
                    <a:pt x="267" y="82"/>
                  </a:lnTo>
                  <a:lnTo>
                    <a:pt x="286" y="77"/>
                  </a:lnTo>
                  <a:lnTo>
                    <a:pt x="296" y="80"/>
                  </a:lnTo>
                  <a:lnTo>
                    <a:pt x="315" y="92"/>
                  </a:lnTo>
                  <a:lnTo>
                    <a:pt x="327" y="102"/>
                  </a:lnTo>
                  <a:lnTo>
                    <a:pt x="348" y="119"/>
                  </a:lnTo>
                  <a:lnTo>
                    <a:pt x="351" y="96"/>
                  </a:lnTo>
                  <a:lnTo>
                    <a:pt x="344" y="84"/>
                  </a:lnTo>
                  <a:lnTo>
                    <a:pt x="327" y="67"/>
                  </a:lnTo>
                  <a:lnTo>
                    <a:pt x="311" y="57"/>
                  </a:lnTo>
                  <a:lnTo>
                    <a:pt x="302" y="52"/>
                  </a:lnTo>
                  <a:lnTo>
                    <a:pt x="271" y="54"/>
                  </a:lnTo>
                  <a:lnTo>
                    <a:pt x="257" y="55"/>
                  </a:lnTo>
                  <a:lnTo>
                    <a:pt x="236" y="59"/>
                  </a:lnTo>
                  <a:lnTo>
                    <a:pt x="158" y="54"/>
                  </a:lnTo>
                  <a:lnTo>
                    <a:pt x="104" y="40"/>
                  </a:lnTo>
                  <a:lnTo>
                    <a:pt x="71" y="36"/>
                  </a:lnTo>
                  <a:lnTo>
                    <a:pt x="41" y="25"/>
                  </a:lnTo>
                  <a:lnTo>
                    <a:pt x="29" y="15"/>
                  </a:lnTo>
                  <a:lnTo>
                    <a:pt x="19" y="6"/>
                  </a:lnTo>
                  <a:lnTo>
                    <a:pt x="10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2" name="Freeform 19"/>
            <p:cNvSpPr>
              <a:spLocks/>
            </p:cNvSpPr>
            <p:nvPr/>
          </p:nvSpPr>
          <p:spPr bwMode="auto">
            <a:xfrm>
              <a:off x="2951" y="2302"/>
              <a:ext cx="354" cy="190"/>
            </a:xfrm>
            <a:custGeom>
              <a:avLst/>
              <a:gdLst>
                <a:gd name="T0" fmla="*/ 0 w 354"/>
                <a:gd name="T1" fmla="*/ 131 h 190"/>
                <a:gd name="T2" fmla="*/ 24 w 354"/>
                <a:gd name="T3" fmla="*/ 134 h 190"/>
                <a:gd name="T4" fmla="*/ 48 w 354"/>
                <a:gd name="T5" fmla="*/ 144 h 190"/>
                <a:gd name="T6" fmla="*/ 64 w 354"/>
                <a:gd name="T7" fmla="*/ 152 h 190"/>
                <a:gd name="T8" fmla="*/ 93 w 354"/>
                <a:gd name="T9" fmla="*/ 154 h 190"/>
                <a:gd name="T10" fmla="*/ 114 w 354"/>
                <a:gd name="T11" fmla="*/ 154 h 190"/>
                <a:gd name="T12" fmla="*/ 143 w 354"/>
                <a:gd name="T13" fmla="*/ 157 h 190"/>
                <a:gd name="T14" fmla="*/ 158 w 354"/>
                <a:gd name="T15" fmla="*/ 163 h 190"/>
                <a:gd name="T16" fmla="*/ 190 w 354"/>
                <a:gd name="T17" fmla="*/ 161 h 190"/>
                <a:gd name="T18" fmla="*/ 223 w 354"/>
                <a:gd name="T19" fmla="*/ 163 h 190"/>
                <a:gd name="T20" fmla="*/ 258 w 354"/>
                <a:gd name="T21" fmla="*/ 173 h 190"/>
                <a:gd name="T22" fmla="*/ 286 w 354"/>
                <a:gd name="T23" fmla="*/ 175 h 190"/>
                <a:gd name="T24" fmla="*/ 311 w 354"/>
                <a:gd name="T25" fmla="*/ 190 h 190"/>
                <a:gd name="T26" fmla="*/ 323 w 354"/>
                <a:gd name="T27" fmla="*/ 163 h 190"/>
                <a:gd name="T28" fmla="*/ 354 w 354"/>
                <a:gd name="T29" fmla="*/ 100 h 190"/>
                <a:gd name="T30" fmla="*/ 333 w 354"/>
                <a:gd name="T31" fmla="*/ 83 h 190"/>
                <a:gd name="T32" fmla="*/ 321 w 354"/>
                <a:gd name="T33" fmla="*/ 73 h 190"/>
                <a:gd name="T34" fmla="*/ 302 w 354"/>
                <a:gd name="T35" fmla="*/ 61 h 190"/>
                <a:gd name="T36" fmla="*/ 292 w 354"/>
                <a:gd name="T37" fmla="*/ 58 h 190"/>
                <a:gd name="T38" fmla="*/ 273 w 354"/>
                <a:gd name="T39" fmla="*/ 63 h 190"/>
                <a:gd name="T40" fmla="*/ 263 w 354"/>
                <a:gd name="T41" fmla="*/ 65 h 190"/>
                <a:gd name="T42" fmla="*/ 248 w 354"/>
                <a:gd name="T43" fmla="*/ 67 h 190"/>
                <a:gd name="T44" fmla="*/ 229 w 354"/>
                <a:gd name="T45" fmla="*/ 67 h 190"/>
                <a:gd name="T46" fmla="*/ 210 w 354"/>
                <a:gd name="T47" fmla="*/ 65 h 190"/>
                <a:gd name="T48" fmla="*/ 190 w 354"/>
                <a:gd name="T49" fmla="*/ 63 h 190"/>
                <a:gd name="T50" fmla="*/ 173 w 354"/>
                <a:gd name="T51" fmla="*/ 63 h 190"/>
                <a:gd name="T52" fmla="*/ 156 w 354"/>
                <a:gd name="T53" fmla="*/ 58 h 190"/>
                <a:gd name="T54" fmla="*/ 131 w 354"/>
                <a:gd name="T55" fmla="*/ 52 h 190"/>
                <a:gd name="T56" fmla="*/ 112 w 354"/>
                <a:gd name="T57" fmla="*/ 50 h 190"/>
                <a:gd name="T58" fmla="*/ 87 w 354"/>
                <a:gd name="T59" fmla="*/ 48 h 190"/>
                <a:gd name="T60" fmla="*/ 64 w 354"/>
                <a:gd name="T61" fmla="*/ 40 h 190"/>
                <a:gd name="T62" fmla="*/ 39 w 354"/>
                <a:gd name="T63" fmla="*/ 29 h 190"/>
                <a:gd name="T64" fmla="*/ 25 w 354"/>
                <a:gd name="T65" fmla="*/ 21 h 190"/>
                <a:gd name="T66" fmla="*/ 16 w 354"/>
                <a:gd name="T67" fmla="*/ 13 h 190"/>
                <a:gd name="T68" fmla="*/ 6 w 354"/>
                <a:gd name="T69" fmla="*/ 0 h 190"/>
                <a:gd name="T70" fmla="*/ 8 w 354"/>
                <a:gd name="T71" fmla="*/ 23 h 190"/>
                <a:gd name="T72" fmla="*/ 2 w 354"/>
                <a:gd name="T73" fmla="*/ 46 h 190"/>
                <a:gd name="T74" fmla="*/ 0 w 354"/>
                <a:gd name="T75" fmla="*/ 75 h 190"/>
                <a:gd name="T76" fmla="*/ 0 w 354"/>
                <a:gd name="T77" fmla="*/ 131 h 19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354"/>
                <a:gd name="T118" fmla="*/ 0 h 190"/>
                <a:gd name="T119" fmla="*/ 354 w 354"/>
                <a:gd name="T120" fmla="*/ 190 h 19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354" h="190">
                  <a:moveTo>
                    <a:pt x="0" y="131"/>
                  </a:moveTo>
                  <a:lnTo>
                    <a:pt x="24" y="134"/>
                  </a:lnTo>
                  <a:lnTo>
                    <a:pt x="48" y="144"/>
                  </a:lnTo>
                  <a:lnTo>
                    <a:pt x="64" y="152"/>
                  </a:lnTo>
                  <a:lnTo>
                    <a:pt x="93" y="154"/>
                  </a:lnTo>
                  <a:lnTo>
                    <a:pt x="114" y="154"/>
                  </a:lnTo>
                  <a:lnTo>
                    <a:pt x="143" y="157"/>
                  </a:lnTo>
                  <a:lnTo>
                    <a:pt x="158" y="163"/>
                  </a:lnTo>
                  <a:lnTo>
                    <a:pt x="190" y="161"/>
                  </a:lnTo>
                  <a:lnTo>
                    <a:pt x="223" y="163"/>
                  </a:lnTo>
                  <a:lnTo>
                    <a:pt x="258" y="173"/>
                  </a:lnTo>
                  <a:lnTo>
                    <a:pt x="286" y="175"/>
                  </a:lnTo>
                  <a:lnTo>
                    <a:pt x="311" y="190"/>
                  </a:lnTo>
                  <a:lnTo>
                    <a:pt x="323" y="163"/>
                  </a:lnTo>
                  <a:lnTo>
                    <a:pt x="354" y="100"/>
                  </a:lnTo>
                  <a:lnTo>
                    <a:pt x="333" y="83"/>
                  </a:lnTo>
                  <a:lnTo>
                    <a:pt x="321" y="73"/>
                  </a:lnTo>
                  <a:lnTo>
                    <a:pt x="302" y="61"/>
                  </a:lnTo>
                  <a:lnTo>
                    <a:pt x="292" y="58"/>
                  </a:lnTo>
                  <a:lnTo>
                    <a:pt x="273" y="63"/>
                  </a:lnTo>
                  <a:lnTo>
                    <a:pt x="263" y="65"/>
                  </a:lnTo>
                  <a:lnTo>
                    <a:pt x="248" y="67"/>
                  </a:lnTo>
                  <a:lnTo>
                    <a:pt x="229" y="67"/>
                  </a:lnTo>
                  <a:lnTo>
                    <a:pt x="210" y="65"/>
                  </a:lnTo>
                  <a:lnTo>
                    <a:pt x="190" y="63"/>
                  </a:lnTo>
                  <a:lnTo>
                    <a:pt x="173" y="63"/>
                  </a:lnTo>
                  <a:lnTo>
                    <a:pt x="156" y="58"/>
                  </a:lnTo>
                  <a:lnTo>
                    <a:pt x="131" y="52"/>
                  </a:lnTo>
                  <a:lnTo>
                    <a:pt x="112" y="50"/>
                  </a:lnTo>
                  <a:lnTo>
                    <a:pt x="87" y="48"/>
                  </a:lnTo>
                  <a:lnTo>
                    <a:pt x="64" y="40"/>
                  </a:lnTo>
                  <a:lnTo>
                    <a:pt x="39" y="29"/>
                  </a:lnTo>
                  <a:lnTo>
                    <a:pt x="25" y="21"/>
                  </a:lnTo>
                  <a:lnTo>
                    <a:pt x="16" y="13"/>
                  </a:lnTo>
                  <a:lnTo>
                    <a:pt x="6" y="0"/>
                  </a:lnTo>
                  <a:lnTo>
                    <a:pt x="8" y="23"/>
                  </a:lnTo>
                  <a:lnTo>
                    <a:pt x="2" y="46"/>
                  </a:lnTo>
                  <a:lnTo>
                    <a:pt x="0" y="75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3" name="Freeform 20"/>
            <p:cNvSpPr>
              <a:spLocks/>
            </p:cNvSpPr>
            <p:nvPr/>
          </p:nvSpPr>
          <p:spPr bwMode="auto">
            <a:xfrm>
              <a:off x="2938" y="2433"/>
              <a:ext cx="324" cy="378"/>
            </a:xfrm>
            <a:custGeom>
              <a:avLst/>
              <a:gdLst>
                <a:gd name="T0" fmla="*/ 0 w 324"/>
                <a:gd name="T1" fmla="*/ 314 h 378"/>
                <a:gd name="T2" fmla="*/ 31 w 324"/>
                <a:gd name="T3" fmla="*/ 314 h 378"/>
                <a:gd name="T4" fmla="*/ 46 w 324"/>
                <a:gd name="T5" fmla="*/ 316 h 378"/>
                <a:gd name="T6" fmla="*/ 56 w 324"/>
                <a:gd name="T7" fmla="*/ 322 h 378"/>
                <a:gd name="T8" fmla="*/ 75 w 324"/>
                <a:gd name="T9" fmla="*/ 324 h 378"/>
                <a:gd name="T10" fmla="*/ 84 w 324"/>
                <a:gd name="T11" fmla="*/ 314 h 378"/>
                <a:gd name="T12" fmla="*/ 90 w 324"/>
                <a:gd name="T13" fmla="*/ 301 h 378"/>
                <a:gd name="T14" fmla="*/ 94 w 324"/>
                <a:gd name="T15" fmla="*/ 287 h 378"/>
                <a:gd name="T16" fmla="*/ 106 w 324"/>
                <a:gd name="T17" fmla="*/ 280 h 378"/>
                <a:gd name="T18" fmla="*/ 119 w 324"/>
                <a:gd name="T19" fmla="*/ 282 h 378"/>
                <a:gd name="T20" fmla="*/ 132 w 324"/>
                <a:gd name="T21" fmla="*/ 291 h 378"/>
                <a:gd name="T22" fmla="*/ 142 w 324"/>
                <a:gd name="T23" fmla="*/ 303 h 378"/>
                <a:gd name="T24" fmla="*/ 152 w 324"/>
                <a:gd name="T25" fmla="*/ 314 h 378"/>
                <a:gd name="T26" fmla="*/ 167 w 324"/>
                <a:gd name="T27" fmla="*/ 324 h 378"/>
                <a:gd name="T28" fmla="*/ 186 w 324"/>
                <a:gd name="T29" fmla="*/ 334 h 378"/>
                <a:gd name="T30" fmla="*/ 203 w 324"/>
                <a:gd name="T31" fmla="*/ 337 h 378"/>
                <a:gd name="T32" fmla="*/ 221 w 324"/>
                <a:gd name="T33" fmla="*/ 343 h 378"/>
                <a:gd name="T34" fmla="*/ 236 w 324"/>
                <a:gd name="T35" fmla="*/ 351 h 378"/>
                <a:gd name="T36" fmla="*/ 248 w 324"/>
                <a:gd name="T37" fmla="*/ 357 h 378"/>
                <a:gd name="T38" fmla="*/ 261 w 324"/>
                <a:gd name="T39" fmla="*/ 370 h 378"/>
                <a:gd name="T40" fmla="*/ 273 w 324"/>
                <a:gd name="T41" fmla="*/ 378 h 378"/>
                <a:gd name="T42" fmla="*/ 282 w 324"/>
                <a:gd name="T43" fmla="*/ 364 h 378"/>
                <a:gd name="T44" fmla="*/ 286 w 324"/>
                <a:gd name="T45" fmla="*/ 351 h 378"/>
                <a:gd name="T46" fmla="*/ 292 w 324"/>
                <a:gd name="T47" fmla="*/ 335 h 378"/>
                <a:gd name="T48" fmla="*/ 299 w 324"/>
                <a:gd name="T49" fmla="*/ 322 h 378"/>
                <a:gd name="T50" fmla="*/ 296 w 324"/>
                <a:gd name="T51" fmla="*/ 295 h 378"/>
                <a:gd name="T52" fmla="*/ 296 w 324"/>
                <a:gd name="T53" fmla="*/ 268 h 378"/>
                <a:gd name="T54" fmla="*/ 301 w 324"/>
                <a:gd name="T55" fmla="*/ 245 h 378"/>
                <a:gd name="T56" fmla="*/ 299 w 324"/>
                <a:gd name="T57" fmla="*/ 218 h 378"/>
                <a:gd name="T58" fmla="*/ 305 w 324"/>
                <a:gd name="T59" fmla="*/ 199 h 378"/>
                <a:gd name="T60" fmla="*/ 319 w 324"/>
                <a:gd name="T61" fmla="*/ 126 h 378"/>
                <a:gd name="T62" fmla="*/ 323 w 324"/>
                <a:gd name="T63" fmla="*/ 96 h 378"/>
                <a:gd name="T64" fmla="*/ 324 w 324"/>
                <a:gd name="T65" fmla="*/ 59 h 378"/>
                <a:gd name="T66" fmla="*/ 299 w 324"/>
                <a:gd name="T67" fmla="*/ 44 h 378"/>
                <a:gd name="T68" fmla="*/ 271 w 324"/>
                <a:gd name="T69" fmla="*/ 42 h 378"/>
                <a:gd name="T70" fmla="*/ 236 w 324"/>
                <a:gd name="T71" fmla="*/ 32 h 378"/>
                <a:gd name="T72" fmla="*/ 203 w 324"/>
                <a:gd name="T73" fmla="*/ 30 h 378"/>
                <a:gd name="T74" fmla="*/ 171 w 324"/>
                <a:gd name="T75" fmla="*/ 32 h 378"/>
                <a:gd name="T76" fmla="*/ 156 w 324"/>
                <a:gd name="T77" fmla="*/ 26 h 378"/>
                <a:gd name="T78" fmla="*/ 127 w 324"/>
                <a:gd name="T79" fmla="*/ 23 h 378"/>
                <a:gd name="T80" fmla="*/ 106 w 324"/>
                <a:gd name="T81" fmla="*/ 23 h 378"/>
                <a:gd name="T82" fmla="*/ 77 w 324"/>
                <a:gd name="T83" fmla="*/ 21 h 378"/>
                <a:gd name="T84" fmla="*/ 61 w 324"/>
                <a:gd name="T85" fmla="*/ 13 h 378"/>
                <a:gd name="T86" fmla="*/ 37 w 324"/>
                <a:gd name="T87" fmla="*/ 3 h 378"/>
                <a:gd name="T88" fmla="*/ 13 w 324"/>
                <a:gd name="T89" fmla="*/ 0 h 378"/>
                <a:gd name="T90" fmla="*/ 17 w 324"/>
                <a:gd name="T91" fmla="*/ 59 h 378"/>
                <a:gd name="T92" fmla="*/ 21 w 324"/>
                <a:gd name="T93" fmla="*/ 136 h 378"/>
                <a:gd name="T94" fmla="*/ 19 w 324"/>
                <a:gd name="T95" fmla="*/ 222 h 378"/>
                <a:gd name="T96" fmla="*/ 13 w 324"/>
                <a:gd name="T97" fmla="*/ 241 h 378"/>
                <a:gd name="T98" fmla="*/ 8 w 324"/>
                <a:gd name="T99" fmla="*/ 264 h 378"/>
                <a:gd name="T100" fmla="*/ 8 w 324"/>
                <a:gd name="T101" fmla="*/ 305 h 378"/>
                <a:gd name="T102" fmla="*/ 0 w 324"/>
                <a:gd name="T103" fmla="*/ 314 h 37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24"/>
                <a:gd name="T157" fmla="*/ 0 h 378"/>
                <a:gd name="T158" fmla="*/ 324 w 324"/>
                <a:gd name="T159" fmla="*/ 378 h 37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24" h="378">
                  <a:moveTo>
                    <a:pt x="0" y="314"/>
                  </a:moveTo>
                  <a:lnTo>
                    <a:pt x="31" y="314"/>
                  </a:lnTo>
                  <a:lnTo>
                    <a:pt x="46" y="316"/>
                  </a:lnTo>
                  <a:lnTo>
                    <a:pt x="56" y="322"/>
                  </a:lnTo>
                  <a:lnTo>
                    <a:pt x="75" y="324"/>
                  </a:lnTo>
                  <a:lnTo>
                    <a:pt x="84" y="314"/>
                  </a:lnTo>
                  <a:lnTo>
                    <a:pt x="90" y="301"/>
                  </a:lnTo>
                  <a:lnTo>
                    <a:pt x="94" y="287"/>
                  </a:lnTo>
                  <a:lnTo>
                    <a:pt x="106" y="280"/>
                  </a:lnTo>
                  <a:lnTo>
                    <a:pt x="119" y="282"/>
                  </a:lnTo>
                  <a:lnTo>
                    <a:pt x="132" y="291"/>
                  </a:lnTo>
                  <a:lnTo>
                    <a:pt x="142" y="303"/>
                  </a:lnTo>
                  <a:lnTo>
                    <a:pt x="152" y="314"/>
                  </a:lnTo>
                  <a:lnTo>
                    <a:pt x="167" y="324"/>
                  </a:lnTo>
                  <a:lnTo>
                    <a:pt x="186" y="334"/>
                  </a:lnTo>
                  <a:lnTo>
                    <a:pt x="203" y="337"/>
                  </a:lnTo>
                  <a:lnTo>
                    <a:pt x="221" y="343"/>
                  </a:lnTo>
                  <a:lnTo>
                    <a:pt x="236" y="351"/>
                  </a:lnTo>
                  <a:lnTo>
                    <a:pt x="248" y="357"/>
                  </a:lnTo>
                  <a:lnTo>
                    <a:pt x="261" y="370"/>
                  </a:lnTo>
                  <a:lnTo>
                    <a:pt x="273" y="378"/>
                  </a:lnTo>
                  <a:lnTo>
                    <a:pt x="282" y="364"/>
                  </a:lnTo>
                  <a:lnTo>
                    <a:pt x="286" y="351"/>
                  </a:lnTo>
                  <a:lnTo>
                    <a:pt x="292" y="335"/>
                  </a:lnTo>
                  <a:lnTo>
                    <a:pt x="299" y="322"/>
                  </a:lnTo>
                  <a:lnTo>
                    <a:pt x="296" y="295"/>
                  </a:lnTo>
                  <a:lnTo>
                    <a:pt x="296" y="268"/>
                  </a:lnTo>
                  <a:lnTo>
                    <a:pt x="301" y="245"/>
                  </a:lnTo>
                  <a:lnTo>
                    <a:pt x="299" y="218"/>
                  </a:lnTo>
                  <a:lnTo>
                    <a:pt x="305" y="199"/>
                  </a:lnTo>
                  <a:lnTo>
                    <a:pt x="319" y="126"/>
                  </a:lnTo>
                  <a:lnTo>
                    <a:pt x="323" y="96"/>
                  </a:lnTo>
                  <a:lnTo>
                    <a:pt x="324" y="59"/>
                  </a:lnTo>
                  <a:lnTo>
                    <a:pt x="299" y="44"/>
                  </a:lnTo>
                  <a:lnTo>
                    <a:pt x="271" y="42"/>
                  </a:lnTo>
                  <a:lnTo>
                    <a:pt x="236" y="32"/>
                  </a:lnTo>
                  <a:lnTo>
                    <a:pt x="203" y="30"/>
                  </a:lnTo>
                  <a:lnTo>
                    <a:pt x="171" y="32"/>
                  </a:lnTo>
                  <a:lnTo>
                    <a:pt x="156" y="26"/>
                  </a:lnTo>
                  <a:lnTo>
                    <a:pt x="127" y="23"/>
                  </a:lnTo>
                  <a:lnTo>
                    <a:pt x="106" y="23"/>
                  </a:lnTo>
                  <a:lnTo>
                    <a:pt x="77" y="21"/>
                  </a:lnTo>
                  <a:lnTo>
                    <a:pt x="61" y="13"/>
                  </a:lnTo>
                  <a:lnTo>
                    <a:pt x="37" y="3"/>
                  </a:lnTo>
                  <a:lnTo>
                    <a:pt x="13" y="0"/>
                  </a:lnTo>
                  <a:lnTo>
                    <a:pt x="17" y="59"/>
                  </a:lnTo>
                  <a:lnTo>
                    <a:pt x="21" y="136"/>
                  </a:lnTo>
                  <a:lnTo>
                    <a:pt x="19" y="222"/>
                  </a:lnTo>
                  <a:lnTo>
                    <a:pt x="13" y="241"/>
                  </a:lnTo>
                  <a:lnTo>
                    <a:pt x="8" y="264"/>
                  </a:lnTo>
                  <a:lnTo>
                    <a:pt x="8" y="305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4" name="Freeform 21"/>
            <p:cNvSpPr>
              <a:spLocks/>
            </p:cNvSpPr>
            <p:nvPr/>
          </p:nvSpPr>
          <p:spPr bwMode="auto">
            <a:xfrm>
              <a:off x="3118" y="2696"/>
              <a:ext cx="118" cy="65"/>
            </a:xfrm>
            <a:custGeom>
              <a:avLst/>
              <a:gdLst>
                <a:gd name="T0" fmla="*/ 116 w 118"/>
                <a:gd name="T1" fmla="*/ 23 h 65"/>
                <a:gd name="T2" fmla="*/ 106 w 118"/>
                <a:gd name="T3" fmla="*/ 30 h 65"/>
                <a:gd name="T4" fmla="*/ 96 w 118"/>
                <a:gd name="T5" fmla="*/ 36 h 65"/>
                <a:gd name="T6" fmla="*/ 83 w 118"/>
                <a:gd name="T7" fmla="*/ 38 h 65"/>
                <a:gd name="T8" fmla="*/ 56 w 118"/>
                <a:gd name="T9" fmla="*/ 38 h 65"/>
                <a:gd name="T10" fmla="*/ 43 w 118"/>
                <a:gd name="T11" fmla="*/ 36 h 65"/>
                <a:gd name="T12" fmla="*/ 31 w 118"/>
                <a:gd name="T13" fmla="*/ 30 h 65"/>
                <a:gd name="T14" fmla="*/ 20 w 118"/>
                <a:gd name="T15" fmla="*/ 24 h 65"/>
                <a:gd name="T16" fmla="*/ 14 w 118"/>
                <a:gd name="T17" fmla="*/ 19 h 65"/>
                <a:gd name="T18" fmla="*/ 14 w 118"/>
                <a:gd name="T19" fmla="*/ 9 h 65"/>
                <a:gd name="T20" fmla="*/ 8 w 118"/>
                <a:gd name="T21" fmla="*/ 1 h 65"/>
                <a:gd name="T22" fmla="*/ 6 w 118"/>
                <a:gd name="T23" fmla="*/ 0 h 65"/>
                <a:gd name="T24" fmla="*/ 2 w 118"/>
                <a:gd name="T25" fmla="*/ 0 h 65"/>
                <a:gd name="T26" fmla="*/ 0 w 118"/>
                <a:gd name="T27" fmla="*/ 5 h 65"/>
                <a:gd name="T28" fmla="*/ 2 w 118"/>
                <a:gd name="T29" fmla="*/ 17 h 65"/>
                <a:gd name="T30" fmla="*/ 6 w 118"/>
                <a:gd name="T31" fmla="*/ 23 h 65"/>
                <a:gd name="T32" fmla="*/ 10 w 118"/>
                <a:gd name="T33" fmla="*/ 30 h 65"/>
                <a:gd name="T34" fmla="*/ 20 w 118"/>
                <a:gd name="T35" fmla="*/ 36 h 65"/>
                <a:gd name="T36" fmla="*/ 35 w 118"/>
                <a:gd name="T37" fmla="*/ 40 h 65"/>
                <a:gd name="T38" fmla="*/ 47 w 118"/>
                <a:gd name="T39" fmla="*/ 40 h 65"/>
                <a:gd name="T40" fmla="*/ 54 w 118"/>
                <a:gd name="T41" fmla="*/ 42 h 65"/>
                <a:gd name="T42" fmla="*/ 60 w 118"/>
                <a:gd name="T43" fmla="*/ 44 h 65"/>
                <a:gd name="T44" fmla="*/ 68 w 118"/>
                <a:gd name="T45" fmla="*/ 49 h 65"/>
                <a:gd name="T46" fmla="*/ 71 w 118"/>
                <a:gd name="T47" fmla="*/ 51 h 65"/>
                <a:gd name="T48" fmla="*/ 73 w 118"/>
                <a:gd name="T49" fmla="*/ 55 h 65"/>
                <a:gd name="T50" fmla="*/ 79 w 118"/>
                <a:gd name="T51" fmla="*/ 61 h 65"/>
                <a:gd name="T52" fmla="*/ 85 w 118"/>
                <a:gd name="T53" fmla="*/ 65 h 65"/>
                <a:gd name="T54" fmla="*/ 95 w 118"/>
                <a:gd name="T55" fmla="*/ 65 h 65"/>
                <a:gd name="T56" fmla="*/ 102 w 118"/>
                <a:gd name="T57" fmla="*/ 63 h 65"/>
                <a:gd name="T58" fmla="*/ 106 w 118"/>
                <a:gd name="T59" fmla="*/ 61 h 65"/>
                <a:gd name="T60" fmla="*/ 112 w 118"/>
                <a:gd name="T61" fmla="*/ 57 h 65"/>
                <a:gd name="T62" fmla="*/ 116 w 118"/>
                <a:gd name="T63" fmla="*/ 51 h 65"/>
                <a:gd name="T64" fmla="*/ 118 w 118"/>
                <a:gd name="T65" fmla="*/ 48 h 65"/>
                <a:gd name="T66" fmla="*/ 116 w 118"/>
                <a:gd name="T67" fmla="*/ 32 h 65"/>
                <a:gd name="T68" fmla="*/ 116 w 118"/>
                <a:gd name="T69" fmla="*/ 23 h 6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18"/>
                <a:gd name="T106" fmla="*/ 0 h 65"/>
                <a:gd name="T107" fmla="*/ 118 w 118"/>
                <a:gd name="T108" fmla="*/ 65 h 6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18" h="65">
                  <a:moveTo>
                    <a:pt x="116" y="23"/>
                  </a:moveTo>
                  <a:lnTo>
                    <a:pt x="106" y="30"/>
                  </a:lnTo>
                  <a:lnTo>
                    <a:pt x="96" y="36"/>
                  </a:lnTo>
                  <a:lnTo>
                    <a:pt x="83" y="38"/>
                  </a:lnTo>
                  <a:lnTo>
                    <a:pt x="56" y="38"/>
                  </a:lnTo>
                  <a:lnTo>
                    <a:pt x="43" y="36"/>
                  </a:lnTo>
                  <a:lnTo>
                    <a:pt x="31" y="30"/>
                  </a:lnTo>
                  <a:lnTo>
                    <a:pt x="20" y="24"/>
                  </a:lnTo>
                  <a:lnTo>
                    <a:pt x="14" y="19"/>
                  </a:lnTo>
                  <a:lnTo>
                    <a:pt x="14" y="9"/>
                  </a:lnTo>
                  <a:lnTo>
                    <a:pt x="8" y="1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5"/>
                  </a:lnTo>
                  <a:lnTo>
                    <a:pt x="2" y="17"/>
                  </a:lnTo>
                  <a:lnTo>
                    <a:pt x="6" y="23"/>
                  </a:lnTo>
                  <a:lnTo>
                    <a:pt x="10" y="30"/>
                  </a:lnTo>
                  <a:lnTo>
                    <a:pt x="20" y="36"/>
                  </a:lnTo>
                  <a:lnTo>
                    <a:pt x="35" y="40"/>
                  </a:lnTo>
                  <a:lnTo>
                    <a:pt x="47" y="40"/>
                  </a:lnTo>
                  <a:lnTo>
                    <a:pt x="54" y="42"/>
                  </a:lnTo>
                  <a:lnTo>
                    <a:pt x="60" y="44"/>
                  </a:lnTo>
                  <a:lnTo>
                    <a:pt x="68" y="49"/>
                  </a:lnTo>
                  <a:lnTo>
                    <a:pt x="71" y="51"/>
                  </a:lnTo>
                  <a:lnTo>
                    <a:pt x="73" y="55"/>
                  </a:lnTo>
                  <a:lnTo>
                    <a:pt x="79" y="61"/>
                  </a:lnTo>
                  <a:lnTo>
                    <a:pt x="85" y="65"/>
                  </a:lnTo>
                  <a:lnTo>
                    <a:pt x="95" y="65"/>
                  </a:lnTo>
                  <a:lnTo>
                    <a:pt x="102" y="63"/>
                  </a:lnTo>
                  <a:lnTo>
                    <a:pt x="106" y="61"/>
                  </a:lnTo>
                  <a:lnTo>
                    <a:pt x="112" y="57"/>
                  </a:lnTo>
                  <a:lnTo>
                    <a:pt x="116" y="51"/>
                  </a:lnTo>
                  <a:lnTo>
                    <a:pt x="118" y="48"/>
                  </a:lnTo>
                  <a:lnTo>
                    <a:pt x="116" y="32"/>
                  </a:lnTo>
                  <a:lnTo>
                    <a:pt x="116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5" name="Freeform 22"/>
            <p:cNvSpPr>
              <a:spLocks/>
            </p:cNvSpPr>
            <p:nvPr/>
          </p:nvSpPr>
          <p:spPr bwMode="auto">
            <a:xfrm>
              <a:off x="2938" y="2448"/>
              <a:ext cx="94" cy="303"/>
            </a:xfrm>
            <a:custGeom>
              <a:avLst/>
              <a:gdLst>
                <a:gd name="T0" fmla="*/ 19 w 94"/>
                <a:gd name="T1" fmla="*/ 205 h 303"/>
                <a:gd name="T2" fmla="*/ 19 w 94"/>
                <a:gd name="T3" fmla="*/ 105 h 303"/>
                <a:gd name="T4" fmla="*/ 13 w 94"/>
                <a:gd name="T5" fmla="*/ 0 h 303"/>
                <a:gd name="T6" fmla="*/ 29 w 94"/>
                <a:gd name="T7" fmla="*/ 4 h 303"/>
                <a:gd name="T8" fmla="*/ 38 w 94"/>
                <a:gd name="T9" fmla="*/ 17 h 303"/>
                <a:gd name="T10" fmla="*/ 52 w 94"/>
                <a:gd name="T11" fmla="*/ 29 h 303"/>
                <a:gd name="T12" fmla="*/ 67 w 94"/>
                <a:gd name="T13" fmla="*/ 42 h 303"/>
                <a:gd name="T14" fmla="*/ 67 w 94"/>
                <a:gd name="T15" fmla="*/ 63 h 303"/>
                <a:gd name="T16" fmla="*/ 71 w 94"/>
                <a:gd name="T17" fmla="*/ 77 h 303"/>
                <a:gd name="T18" fmla="*/ 75 w 94"/>
                <a:gd name="T19" fmla="*/ 92 h 303"/>
                <a:gd name="T20" fmla="*/ 77 w 94"/>
                <a:gd name="T21" fmla="*/ 107 h 303"/>
                <a:gd name="T22" fmla="*/ 81 w 94"/>
                <a:gd name="T23" fmla="*/ 123 h 303"/>
                <a:gd name="T24" fmla="*/ 81 w 94"/>
                <a:gd name="T25" fmla="*/ 138 h 303"/>
                <a:gd name="T26" fmla="*/ 79 w 94"/>
                <a:gd name="T27" fmla="*/ 153 h 303"/>
                <a:gd name="T28" fmla="*/ 75 w 94"/>
                <a:gd name="T29" fmla="*/ 173 h 303"/>
                <a:gd name="T30" fmla="*/ 75 w 94"/>
                <a:gd name="T31" fmla="*/ 192 h 303"/>
                <a:gd name="T32" fmla="*/ 77 w 94"/>
                <a:gd name="T33" fmla="*/ 205 h 303"/>
                <a:gd name="T34" fmla="*/ 86 w 94"/>
                <a:gd name="T35" fmla="*/ 223 h 303"/>
                <a:gd name="T36" fmla="*/ 94 w 94"/>
                <a:gd name="T37" fmla="*/ 240 h 303"/>
                <a:gd name="T38" fmla="*/ 90 w 94"/>
                <a:gd name="T39" fmla="*/ 255 h 303"/>
                <a:gd name="T40" fmla="*/ 84 w 94"/>
                <a:gd name="T41" fmla="*/ 265 h 303"/>
                <a:gd name="T42" fmla="*/ 75 w 94"/>
                <a:gd name="T43" fmla="*/ 274 h 303"/>
                <a:gd name="T44" fmla="*/ 61 w 94"/>
                <a:gd name="T45" fmla="*/ 284 h 303"/>
                <a:gd name="T46" fmla="*/ 54 w 94"/>
                <a:gd name="T47" fmla="*/ 297 h 303"/>
                <a:gd name="T48" fmla="*/ 50 w 94"/>
                <a:gd name="T49" fmla="*/ 303 h 303"/>
                <a:gd name="T50" fmla="*/ 42 w 94"/>
                <a:gd name="T51" fmla="*/ 299 h 303"/>
                <a:gd name="T52" fmla="*/ 25 w 94"/>
                <a:gd name="T53" fmla="*/ 297 h 303"/>
                <a:gd name="T54" fmla="*/ 0 w 94"/>
                <a:gd name="T55" fmla="*/ 299 h 303"/>
                <a:gd name="T56" fmla="*/ 8 w 94"/>
                <a:gd name="T57" fmla="*/ 288 h 303"/>
                <a:gd name="T58" fmla="*/ 8 w 94"/>
                <a:gd name="T59" fmla="*/ 249 h 303"/>
                <a:gd name="T60" fmla="*/ 13 w 94"/>
                <a:gd name="T61" fmla="*/ 221 h 303"/>
                <a:gd name="T62" fmla="*/ 19 w 94"/>
                <a:gd name="T63" fmla="*/ 205 h 30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4"/>
                <a:gd name="T97" fmla="*/ 0 h 303"/>
                <a:gd name="T98" fmla="*/ 94 w 94"/>
                <a:gd name="T99" fmla="*/ 303 h 30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4" h="303">
                  <a:moveTo>
                    <a:pt x="19" y="205"/>
                  </a:moveTo>
                  <a:lnTo>
                    <a:pt x="19" y="105"/>
                  </a:lnTo>
                  <a:lnTo>
                    <a:pt x="13" y="0"/>
                  </a:lnTo>
                  <a:lnTo>
                    <a:pt x="29" y="4"/>
                  </a:lnTo>
                  <a:lnTo>
                    <a:pt x="38" y="17"/>
                  </a:lnTo>
                  <a:lnTo>
                    <a:pt x="52" y="29"/>
                  </a:lnTo>
                  <a:lnTo>
                    <a:pt x="67" y="42"/>
                  </a:lnTo>
                  <a:lnTo>
                    <a:pt x="67" y="63"/>
                  </a:lnTo>
                  <a:lnTo>
                    <a:pt x="71" y="77"/>
                  </a:lnTo>
                  <a:lnTo>
                    <a:pt x="75" y="92"/>
                  </a:lnTo>
                  <a:lnTo>
                    <a:pt x="77" y="107"/>
                  </a:lnTo>
                  <a:lnTo>
                    <a:pt x="81" y="123"/>
                  </a:lnTo>
                  <a:lnTo>
                    <a:pt x="81" y="138"/>
                  </a:lnTo>
                  <a:lnTo>
                    <a:pt x="79" y="153"/>
                  </a:lnTo>
                  <a:lnTo>
                    <a:pt x="75" y="173"/>
                  </a:lnTo>
                  <a:lnTo>
                    <a:pt x="75" y="192"/>
                  </a:lnTo>
                  <a:lnTo>
                    <a:pt x="77" y="205"/>
                  </a:lnTo>
                  <a:lnTo>
                    <a:pt x="86" y="223"/>
                  </a:lnTo>
                  <a:lnTo>
                    <a:pt x="94" y="240"/>
                  </a:lnTo>
                  <a:lnTo>
                    <a:pt x="90" y="255"/>
                  </a:lnTo>
                  <a:lnTo>
                    <a:pt x="84" y="265"/>
                  </a:lnTo>
                  <a:lnTo>
                    <a:pt x="75" y="274"/>
                  </a:lnTo>
                  <a:lnTo>
                    <a:pt x="61" y="284"/>
                  </a:lnTo>
                  <a:lnTo>
                    <a:pt x="54" y="297"/>
                  </a:lnTo>
                  <a:lnTo>
                    <a:pt x="50" y="303"/>
                  </a:lnTo>
                  <a:lnTo>
                    <a:pt x="42" y="299"/>
                  </a:lnTo>
                  <a:lnTo>
                    <a:pt x="25" y="297"/>
                  </a:lnTo>
                  <a:lnTo>
                    <a:pt x="0" y="299"/>
                  </a:lnTo>
                  <a:lnTo>
                    <a:pt x="8" y="288"/>
                  </a:lnTo>
                  <a:lnTo>
                    <a:pt x="8" y="249"/>
                  </a:lnTo>
                  <a:lnTo>
                    <a:pt x="13" y="221"/>
                  </a:lnTo>
                  <a:lnTo>
                    <a:pt x="19" y="20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6" name="Freeform 23"/>
            <p:cNvSpPr>
              <a:spLocks/>
            </p:cNvSpPr>
            <p:nvPr/>
          </p:nvSpPr>
          <p:spPr bwMode="auto">
            <a:xfrm>
              <a:off x="2779" y="2713"/>
              <a:ext cx="474" cy="395"/>
            </a:xfrm>
            <a:custGeom>
              <a:avLst/>
              <a:gdLst>
                <a:gd name="T0" fmla="*/ 109 w 474"/>
                <a:gd name="T1" fmla="*/ 77 h 395"/>
                <a:gd name="T2" fmla="*/ 90 w 474"/>
                <a:gd name="T3" fmla="*/ 140 h 395"/>
                <a:gd name="T4" fmla="*/ 52 w 474"/>
                <a:gd name="T5" fmla="*/ 222 h 395"/>
                <a:gd name="T6" fmla="*/ 0 w 474"/>
                <a:gd name="T7" fmla="*/ 295 h 395"/>
                <a:gd name="T8" fmla="*/ 11 w 474"/>
                <a:gd name="T9" fmla="*/ 288 h 395"/>
                <a:gd name="T10" fmla="*/ 55 w 474"/>
                <a:gd name="T11" fmla="*/ 288 h 395"/>
                <a:gd name="T12" fmla="*/ 86 w 474"/>
                <a:gd name="T13" fmla="*/ 305 h 395"/>
                <a:gd name="T14" fmla="*/ 105 w 474"/>
                <a:gd name="T15" fmla="*/ 311 h 395"/>
                <a:gd name="T16" fmla="*/ 134 w 474"/>
                <a:gd name="T17" fmla="*/ 324 h 395"/>
                <a:gd name="T18" fmla="*/ 172 w 474"/>
                <a:gd name="T19" fmla="*/ 334 h 395"/>
                <a:gd name="T20" fmla="*/ 196 w 474"/>
                <a:gd name="T21" fmla="*/ 349 h 395"/>
                <a:gd name="T22" fmla="*/ 234 w 474"/>
                <a:gd name="T23" fmla="*/ 365 h 395"/>
                <a:gd name="T24" fmla="*/ 278 w 474"/>
                <a:gd name="T25" fmla="*/ 359 h 395"/>
                <a:gd name="T26" fmla="*/ 382 w 474"/>
                <a:gd name="T27" fmla="*/ 374 h 395"/>
                <a:gd name="T28" fmla="*/ 391 w 474"/>
                <a:gd name="T29" fmla="*/ 391 h 395"/>
                <a:gd name="T30" fmla="*/ 426 w 474"/>
                <a:gd name="T31" fmla="*/ 391 h 395"/>
                <a:gd name="T32" fmla="*/ 458 w 474"/>
                <a:gd name="T33" fmla="*/ 299 h 395"/>
                <a:gd name="T34" fmla="*/ 474 w 474"/>
                <a:gd name="T35" fmla="*/ 213 h 395"/>
                <a:gd name="T36" fmla="*/ 472 w 474"/>
                <a:gd name="T37" fmla="*/ 148 h 395"/>
                <a:gd name="T38" fmla="*/ 468 w 474"/>
                <a:gd name="T39" fmla="*/ 102 h 395"/>
                <a:gd name="T40" fmla="*/ 458 w 474"/>
                <a:gd name="T41" fmla="*/ 42 h 395"/>
                <a:gd name="T42" fmla="*/ 445 w 474"/>
                <a:gd name="T43" fmla="*/ 71 h 395"/>
                <a:gd name="T44" fmla="*/ 432 w 474"/>
                <a:gd name="T45" fmla="*/ 98 h 395"/>
                <a:gd name="T46" fmla="*/ 407 w 474"/>
                <a:gd name="T47" fmla="*/ 77 h 395"/>
                <a:gd name="T48" fmla="*/ 380 w 474"/>
                <a:gd name="T49" fmla="*/ 63 h 395"/>
                <a:gd name="T50" fmla="*/ 345 w 474"/>
                <a:gd name="T51" fmla="*/ 54 h 395"/>
                <a:gd name="T52" fmla="*/ 311 w 474"/>
                <a:gd name="T53" fmla="*/ 34 h 395"/>
                <a:gd name="T54" fmla="*/ 291 w 474"/>
                <a:gd name="T55" fmla="*/ 11 h 395"/>
                <a:gd name="T56" fmla="*/ 265 w 474"/>
                <a:gd name="T57" fmla="*/ 0 h 395"/>
                <a:gd name="T58" fmla="*/ 249 w 474"/>
                <a:gd name="T59" fmla="*/ 21 h 395"/>
                <a:gd name="T60" fmla="*/ 234 w 474"/>
                <a:gd name="T61" fmla="*/ 44 h 395"/>
                <a:gd name="T62" fmla="*/ 205 w 474"/>
                <a:gd name="T63" fmla="*/ 36 h 395"/>
                <a:gd name="T64" fmla="*/ 159 w 474"/>
                <a:gd name="T65" fmla="*/ 34 h 395"/>
                <a:gd name="T66" fmla="*/ 115 w 474"/>
                <a:gd name="T67" fmla="*/ 50 h 39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74"/>
                <a:gd name="T103" fmla="*/ 0 h 395"/>
                <a:gd name="T104" fmla="*/ 474 w 474"/>
                <a:gd name="T105" fmla="*/ 395 h 39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74" h="395">
                  <a:moveTo>
                    <a:pt x="115" y="50"/>
                  </a:moveTo>
                  <a:lnTo>
                    <a:pt x="109" y="77"/>
                  </a:lnTo>
                  <a:lnTo>
                    <a:pt x="100" y="107"/>
                  </a:lnTo>
                  <a:lnTo>
                    <a:pt x="90" y="140"/>
                  </a:lnTo>
                  <a:lnTo>
                    <a:pt x="73" y="176"/>
                  </a:lnTo>
                  <a:lnTo>
                    <a:pt x="52" y="222"/>
                  </a:lnTo>
                  <a:lnTo>
                    <a:pt x="29" y="257"/>
                  </a:lnTo>
                  <a:lnTo>
                    <a:pt x="0" y="295"/>
                  </a:lnTo>
                  <a:lnTo>
                    <a:pt x="2" y="295"/>
                  </a:lnTo>
                  <a:lnTo>
                    <a:pt x="11" y="288"/>
                  </a:lnTo>
                  <a:lnTo>
                    <a:pt x="19" y="282"/>
                  </a:lnTo>
                  <a:lnTo>
                    <a:pt x="55" y="288"/>
                  </a:lnTo>
                  <a:lnTo>
                    <a:pt x="77" y="295"/>
                  </a:lnTo>
                  <a:lnTo>
                    <a:pt x="86" y="305"/>
                  </a:lnTo>
                  <a:lnTo>
                    <a:pt x="101" y="301"/>
                  </a:lnTo>
                  <a:lnTo>
                    <a:pt x="105" y="311"/>
                  </a:lnTo>
                  <a:lnTo>
                    <a:pt x="123" y="317"/>
                  </a:lnTo>
                  <a:lnTo>
                    <a:pt x="134" y="324"/>
                  </a:lnTo>
                  <a:lnTo>
                    <a:pt x="146" y="326"/>
                  </a:lnTo>
                  <a:lnTo>
                    <a:pt x="172" y="334"/>
                  </a:lnTo>
                  <a:lnTo>
                    <a:pt x="203" y="334"/>
                  </a:lnTo>
                  <a:lnTo>
                    <a:pt x="196" y="349"/>
                  </a:lnTo>
                  <a:lnTo>
                    <a:pt x="211" y="357"/>
                  </a:lnTo>
                  <a:lnTo>
                    <a:pt x="234" y="365"/>
                  </a:lnTo>
                  <a:lnTo>
                    <a:pt x="242" y="359"/>
                  </a:lnTo>
                  <a:lnTo>
                    <a:pt x="278" y="359"/>
                  </a:lnTo>
                  <a:lnTo>
                    <a:pt x="336" y="365"/>
                  </a:lnTo>
                  <a:lnTo>
                    <a:pt x="382" y="374"/>
                  </a:lnTo>
                  <a:lnTo>
                    <a:pt x="401" y="378"/>
                  </a:lnTo>
                  <a:lnTo>
                    <a:pt x="391" y="391"/>
                  </a:lnTo>
                  <a:lnTo>
                    <a:pt x="407" y="395"/>
                  </a:lnTo>
                  <a:lnTo>
                    <a:pt x="426" y="391"/>
                  </a:lnTo>
                  <a:lnTo>
                    <a:pt x="441" y="345"/>
                  </a:lnTo>
                  <a:lnTo>
                    <a:pt x="458" y="299"/>
                  </a:lnTo>
                  <a:lnTo>
                    <a:pt x="468" y="267"/>
                  </a:lnTo>
                  <a:lnTo>
                    <a:pt x="474" y="213"/>
                  </a:lnTo>
                  <a:lnTo>
                    <a:pt x="474" y="169"/>
                  </a:lnTo>
                  <a:lnTo>
                    <a:pt x="472" y="148"/>
                  </a:lnTo>
                  <a:lnTo>
                    <a:pt x="470" y="125"/>
                  </a:lnTo>
                  <a:lnTo>
                    <a:pt x="468" y="102"/>
                  </a:lnTo>
                  <a:lnTo>
                    <a:pt x="464" y="80"/>
                  </a:lnTo>
                  <a:lnTo>
                    <a:pt x="458" y="42"/>
                  </a:lnTo>
                  <a:lnTo>
                    <a:pt x="451" y="55"/>
                  </a:lnTo>
                  <a:lnTo>
                    <a:pt x="445" y="71"/>
                  </a:lnTo>
                  <a:lnTo>
                    <a:pt x="441" y="84"/>
                  </a:lnTo>
                  <a:lnTo>
                    <a:pt x="432" y="98"/>
                  </a:lnTo>
                  <a:lnTo>
                    <a:pt x="420" y="90"/>
                  </a:lnTo>
                  <a:lnTo>
                    <a:pt x="407" y="77"/>
                  </a:lnTo>
                  <a:lnTo>
                    <a:pt x="395" y="71"/>
                  </a:lnTo>
                  <a:lnTo>
                    <a:pt x="380" y="63"/>
                  </a:lnTo>
                  <a:lnTo>
                    <a:pt x="362" y="57"/>
                  </a:lnTo>
                  <a:lnTo>
                    <a:pt x="345" y="54"/>
                  </a:lnTo>
                  <a:lnTo>
                    <a:pt x="326" y="44"/>
                  </a:lnTo>
                  <a:lnTo>
                    <a:pt x="311" y="34"/>
                  </a:lnTo>
                  <a:lnTo>
                    <a:pt x="301" y="23"/>
                  </a:lnTo>
                  <a:lnTo>
                    <a:pt x="291" y="11"/>
                  </a:lnTo>
                  <a:lnTo>
                    <a:pt x="278" y="2"/>
                  </a:lnTo>
                  <a:lnTo>
                    <a:pt x="265" y="0"/>
                  </a:lnTo>
                  <a:lnTo>
                    <a:pt x="253" y="7"/>
                  </a:lnTo>
                  <a:lnTo>
                    <a:pt x="249" y="21"/>
                  </a:lnTo>
                  <a:lnTo>
                    <a:pt x="243" y="34"/>
                  </a:lnTo>
                  <a:lnTo>
                    <a:pt x="234" y="44"/>
                  </a:lnTo>
                  <a:lnTo>
                    <a:pt x="215" y="42"/>
                  </a:lnTo>
                  <a:lnTo>
                    <a:pt x="205" y="36"/>
                  </a:lnTo>
                  <a:lnTo>
                    <a:pt x="190" y="34"/>
                  </a:lnTo>
                  <a:lnTo>
                    <a:pt x="159" y="34"/>
                  </a:lnTo>
                  <a:lnTo>
                    <a:pt x="138" y="48"/>
                  </a:lnTo>
                  <a:lnTo>
                    <a:pt x="115" y="5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7" name="Freeform 24"/>
            <p:cNvSpPr>
              <a:spLocks/>
            </p:cNvSpPr>
            <p:nvPr/>
          </p:nvSpPr>
          <p:spPr bwMode="auto">
            <a:xfrm>
              <a:off x="2800" y="2813"/>
              <a:ext cx="395" cy="211"/>
            </a:xfrm>
            <a:custGeom>
              <a:avLst/>
              <a:gdLst>
                <a:gd name="T0" fmla="*/ 186 w 395"/>
                <a:gd name="T1" fmla="*/ 178 h 211"/>
                <a:gd name="T2" fmla="*/ 159 w 395"/>
                <a:gd name="T3" fmla="*/ 155 h 211"/>
                <a:gd name="T4" fmla="*/ 128 w 395"/>
                <a:gd name="T5" fmla="*/ 136 h 211"/>
                <a:gd name="T6" fmla="*/ 96 w 395"/>
                <a:gd name="T7" fmla="*/ 119 h 211"/>
                <a:gd name="T8" fmla="*/ 94 w 395"/>
                <a:gd name="T9" fmla="*/ 67 h 211"/>
                <a:gd name="T10" fmla="*/ 125 w 395"/>
                <a:gd name="T11" fmla="*/ 82 h 211"/>
                <a:gd name="T12" fmla="*/ 155 w 395"/>
                <a:gd name="T13" fmla="*/ 98 h 211"/>
                <a:gd name="T14" fmla="*/ 180 w 395"/>
                <a:gd name="T15" fmla="*/ 117 h 211"/>
                <a:gd name="T16" fmla="*/ 213 w 395"/>
                <a:gd name="T17" fmla="*/ 144 h 211"/>
                <a:gd name="T18" fmla="*/ 234 w 395"/>
                <a:gd name="T19" fmla="*/ 169 h 211"/>
                <a:gd name="T20" fmla="*/ 246 w 395"/>
                <a:gd name="T21" fmla="*/ 190 h 211"/>
                <a:gd name="T22" fmla="*/ 259 w 395"/>
                <a:gd name="T23" fmla="*/ 211 h 211"/>
                <a:gd name="T24" fmla="*/ 274 w 395"/>
                <a:gd name="T25" fmla="*/ 203 h 211"/>
                <a:gd name="T26" fmla="*/ 261 w 395"/>
                <a:gd name="T27" fmla="*/ 186 h 211"/>
                <a:gd name="T28" fmla="*/ 295 w 395"/>
                <a:gd name="T29" fmla="*/ 194 h 211"/>
                <a:gd name="T30" fmla="*/ 292 w 395"/>
                <a:gd name="T31" fmla="*/ 174 h 211"/>
                <a:gd name="T32" fmla="*/ 315 w 395"/>
                <a:gd name="T33" fmla="*/ 174 h 211"/>
                <a:gd name="T34" fmla="*/ 343 w 395"/>
                <a:gd name="T35" fmla="*/ 167 h 211"/>
                <a:gd name="T36" fmla="*/ 372 w 395"/>
                <a:gd name="T37" fmla="*/ 155 h 211"/>
                <a:gd name="T38" fmla="*/ 372 w 395"/>
                <a:gd name="T39" fmla="*/ 130 h 211"/>
                <a:gd name="T40" fmla="*/ 341 w 395"/>
                <a:gd name="T41" fmla="*/ 103 h 211"/>
                <a:gd name="T42" fmla="*/ 305 w 395"/>
                <a:gd name="T43" fmla="*/ 84 h 211"/>
                <a:gd name="T44" fmla="*/ 315 w 395"/>
                <a:gd name="T45" fmla="*/ 73 h 211"/>
                <a:gd name="T46" fmla="*/ 336 w 395"/>
                <a:gd name="T47" fmla="*/ 67 h 211"/>
                <a:gd name="T48" fmla="*/ 359 w 395"/>
                <a:gd name="T49" fmla="*/ 92 h 211"/>
                <a:gd name="T50" fmla="*/ 382 w 395"/>
                <a:gd name="T51" fmla="*/ 101 h 211"/>
                <a:gd name="T52" fmla="*/ 389 w 395"/>
                <a:gd name="T53" fmla="*/ 94 h 211"/>
                <a:gd name="T54" fmla="*/ 332 w 395"/>
                <a:gd name="T55" fmla="*/ 50 h 211"/>
                <a:gd name="T56" fmla="*/ 309 w 395"/>
                <a:gd name="T57" fmla="*/ 36 h 211"/>
                <a:gd name="T58" fmla="*/ 297 w 395"/>
                <a:gd name="T59" fmla="*/ 9 h 211"/>
                <a:gd name="T60" fmla="*/ 272 w 395"/>
                <a:gd name="T61" fmla="*/ 7 h 211"/>
                <a:gd name="T62" fmla="*/ 257 w 395"/>
                <a:gd name="T63" fmla="*/ 26 h 211"/>
                <a:gd name="T64" fmla="*/ 238 w 395"/>
                <a:gd name="T65" fmla="*/ 38 h 211"/>
                <a:gd name="T66" fmla="*/ 217 w 395"/>
                <a:gd name="T67" fmla="*/ 46 h 211"/>
                <a:gd name="T68" fmla="*/ 194 w 395"/>
                <a:gd name="T69" fmla="*/ 38 h 211"/>
                <a:gd name="T70" fmla="*/ 194 w 395"/>
                <a:gd name="T71" fmla="*/ 25 h 211"/>
                <a:gd name="T72" fmla="*/ 184 w 395"/>
                <a:gd name="T73" fmla="*/ 11 h 211"/>
                <a:gd name="T74" fmla="*/ 169 w 395"/>
                <a:gd name="T75" fmla="*/ 19 h 211"/>
                <a:gd name="T76" fmla="*/ 167 w 395"/>
                <a:gd name="T77" fmla="*/ 38 h 211"/>
                <a:gd name="T78" fmla="*/ 132 w 395"/>
                <a:gd name="T79" fmla="*/ 63 h 211"/>
                <a:gd name="T80" fmla="*/ 73 w 395"/>
                <a:gd name="T81" fmla="*/ 38 h 211"/>
                <a:gd name="T82" fmla="*/ 61 w 395"/>
                <a:gd name="T83" fmla="*/ 69 h 211"/>
                <a:gd name="T84" fmla="*/ 50 w 395"/>
                <a:gd name="T85" fmla="*/ 94 h 211"/>
                <a:gd name="T86" fmla="*/ 40 w 395"/>
                <a:gd name="T87" fmla="*/ 111 h 211"/>
                <a:gd name="T88" fmla="*/ 13 w 395"/>
                <a:gd name="T89" fmla="*/ 157 h 211"/>
                <a:gd name="T90" fmla="*/ 52 w 395"/>
                <a:gd name="T91" fmla="*/ 184 h 211"/>
                <a:gd name="T92" fmla="*/ 88 w 395"/>
                <a:gd name="T93" fmla="*/ 188 h 211"/>
                <a:gd name="T94" fmla="*/ 107 w 395"/>
                <a:gd name="T95" fmla="*/ 203 h 211"/>
                <a:gd name="T96" fmla="*/ 138 w 395"/>
                <a:gd name="T97" fmla="*/ 207 h 211"/>
                <a:gd name="T98" fmla="*/ 169 w 395"/>
                <a:gd name="T99" fmla="*/ 207 h 211"/>
                <a:gd name="T100" fmla="*/ 196 w 395"/>
                <a:gd name="T101" fmla="*/ 201 h 21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95"/>
                <a:gd name="T154" fmla="*/ 0 h 211"/>
                <a:gd name="T155" fmla="*/ 395 w 395"/>
                <a:gd name="T156" fmla="*/ 211 h 21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95" h="211">
                  <a:moveTo>
                    <a:pt x="203" y="197"/>
                  </a:moveTo>
                  <a:lnTo>
                    <a:pt x="186" y="178"/>
                  </a:lnTo>
                  <a:lnTo>
                    <a:pt x="175" y="167"/>
                  </a:lnTo>
                  <a:lnTo>
                    <a:pt x="159" y="155"/>
                  </a:lnTo>
                  <a:lnTo>
                    <a:pt x="146" y="144"/>
                  </a:lnTo>
                  <a:lnTo>
                    <a:pt x="128" y="136"/>
                  </a:lnTo>
                  <a:lnTo>
                    <a:pt x="113" y="126"/>
                  </a:lnTo>
                  <a:lnTo>
                    <a:pt x="96" y="119"/>
                  </a:lnTo>
                  <a:lnTo>
                    <a:pt x="80" y="113"/>
                  </a:lnTo>
                  <a:lnTo>
                    <a:pt x="94" y="67"/>
                  </a:lnTo>
                  <a:lnTo>
                    <a:pt x="109" y="74"/>
                  </a:lnTo>
                  <a:lnTo>
                    <a:pt x="125" y="82"/>
                  </a:lnTo>
                  <a:lnTo>
                    <a:pt x="146" y="92"/>
                  </a:lnTo>
                  <a:lnTo>
                    <a:pt x="155" y="98"/>
                  </a:lnTo>
                  <a:lnTo>
                    <a:pt x="167" y="107"/>
                  </a:lnTo>
                  <a:lnTo>
                    <a:pt x="180" y="117"/>
                  </a:lnTo>
                  <a:lnTo>
                    <a:pt x="194" y="126"/>
                  </a:lnTo>
                  <a:lnTo>
                    <a:pt x="213" y="144"/>
                  </a:lnTo>
                  <a:lnTo>
                    <a:pt x="228" y="159"/>
                  </a:lnTo>
                  <a:lnTo>
                    <a:pt x="234" y="169"/>
                  </a:lnTo>
                  <a:lnTo>
                    <a:pt x="242" y="178"/>
                  </a:lnTo>
                  <a:lnTo>
                    <a:pt x="246" y="190"/>
                  </a:lnTo>
                  <a:lnTo>
                    <a:pt x="251" y="207"/>
                  </a:lnTo>
                  <a:lnTo>
                    <a:pt x="259" y="211"/>
                  </a:lnTo>
                  <a:lnTo>
                    <a:pt x="267" y="207"/>
                  </a:lnTo>
                  <a:lnTo>
                    <a:pt x="274" y="203"/>
                  </a:lnTo>
                  <a:lnTo>
                    <a:pt x="278" y="195"/>
                  </a:lnTo>
                  <a:lnTo>
                    <a:pt x="261" y="186"/>
                  </a:lnTo>
                  <a:lnTo>
                    <a:pt x="288" y="195"/>
                  </a:lnTo>
                  <a:lnTo>
                    <a:pt x="295" y="194"/>
                  </a:lnTo>
                  <a:lnTo>
                    <a:pt x="295" y="186"/>
                  </a:lnTo>
                  <a:lnTo>
                    <a:pt x="292" y="174"/>
                  </a:lnTo>
                  <a:lnTo>
                    <a:pt x="299" y="182"/>
                  </a:lnTo>
                  <a:lnTo>
                    <a:pt x="315" y="174"/>
                  </a:lnTo>
                  <a:lnTo>
                    <a:pt x="328" y="170"/>
                  </a:lnTo>
                  <a:lnTo>
                    <a:pt x="343" y="167"/>
                  </a:lnTo>
                  <a:lnTo>
                    <a:pt x="361" y="161"/>
                  </a:lnTo>
                  <a:lnTo>
                    <a:pt x="372" y="155"/>
                  </a:lnTo>
                  <a:lnTo>
                    <a:pt x="376" y="144"/>
                  </a:lnTo>
                  <a:lnTo>
                    <a:pt x="372" y="130"/>
                  </a:lnTo>
                  <a:lnTo>
                    <a:pt x="353" y="115"/>
                  </a:lnTo>
                  <a:lnTo>
                    <a:pt x="341" y="103"/>
                  </a:lnTo>
                  <a:lnTo>
                    <a:pt x="328" y="88"/>
                  </a:lnTo>
                  <a:lnTo>
                    <a:pt x="305" y="84"/>
                  </a:lnTo>
                  <a:lnTo>
                    <a:pt x="295" y="78"/>
                  </a:lnTo>
                  <a:lnTo>
                    <a:pt x="315" y="73"/>
                  </a:lnTo>
                  <a:lnTo>
                    <a:pt x="326" y="63"/>
                  </a:lnTo>
                  <a:lnTo>
                    <a:pt x="336" y="67"/>
                  </a:lnTo>
                  <a:lnTo>
                    <a:pt x="347" y="82"/>
                  </a:lnTo>
                  <a:lnTo>
                    <a:pt x="359" y="92"/>
                  </a:lnTo>
                  <a:lnTo>
                    <a:pt x="372" y="98"/>
                  </a:lnTo>
                  <a:lnTo>
                    <a:pt x="382" y="101"/>
                  </a:lnTo>
                  <a:lnTo>
                    <a:pt x="395" y="109"/>
                  </a:lnTo>
                  <a:lnTo>
                    <a:pt x="389" y="94"/>
                  </a:lnTo>
                  <a:lnTo>
                    <a:pt x="343" y="50"/>
                  </a:lnTo>
                  <a:lnTo>
                    <a:pt x="332" y="50"/>
                  </a:lnTo>
                  <a:lnTo>
                    <a:pt x="318" y="46"/>
                  </a:lnTo>
                  <a:lnTo>
                    <a:pt x="309" y="36"/>
                  </a:lnTo>
                  <a:lnTo>
                    <a:pt x="301" y="25"/>
                  </a:lnTo>
                  <a:lnTo>
                    <a:pt x="297" y="9"/>
                  </a:lnTo>
                  <a:lnTo>
                    <a:pt x="290" y="0"/>
                  </a:lnTo>
                  <a:lnTo>
                    <a:pt x="272" y="7"/>
                  </a:lnTo>
                  <a:lnTo>
                    <a:pt x="265" y="17"/>
                  </a:lnTo>
                  <a:lnTo>
                    <a:pt x="257" y="26"/>
                  </a:lnTo>
                  <a:lnTo>
                    <a:pt x="242" y="21"/>
                  </a:lnTo>
                  <a:lnTo>
                    <a:pt x="238" y="38"/>
                  </a:lnTo>
                  <a:lnTo>
                    <a:pt x="230" y="42"/>
                  </a:lnTo>
                  <a:lnTo>
                    <a:pt x="217" y="46"/>
                  </a:lnTo>
                  <a:lnTo>
                    <a:pt x="203" y="44"/>
                  </a:lnTo>
                  <a:lnTo>
                    <a:pt x="194" y="38"/>
                  </a:lnTo>
                  <a:lnTo>
                    <a:pt x="192" y="28"/>
                  </a:lnTo>
                  <a:lnTo>
                    <a:pt x="194" y="25"/>
                  </a:lnTo>
                  <a:lnTo>
                    <a:pt x="192" y="15"/>
                  </a:lnTo>
                  <a:lnTo>
                    <a:pt x="184" y="11"/>
                  </a:lnTo>
                  <a:lnTo>
                    <a:pt x="175" y="11"/>
                  </a:lnTo>
                  <a:lnTo>
                    <a:pt x="169" y="19"/>
                  </a:lnTo>
                  <a:lnTo>
                    <a:pt x="167" y="28"/>
                  </a:lnTo>
                  <a:lnTo>
                    <a:pt x="167" y="38"/>
                  </a:lnTo>
                  <a:lnTo>
                    <a:pt x="155" y="50"/>
                  </a:lnTo>
                  <a:lnTo>
                    <a:pt x="132" y="63"/>
                  </a:lnTo>
                  <a:lnTo>
                    <a:pt x="119" y="67"/>
                  </a:lnTo>
                  <a:lnTo>
                    <a:pt x="73" y="38"/>
                  </a:lnTo>
                  <a:lnTo>
                    <a:pt x="69" y="50"/>
                  </a:lnTo>
                  <a:lnTo>
                    <a:pt x="61" y="69"/>
                  </a:lnTo>
                  <a:lnTo>
                    <a:pt x="52" y="86"/>
                  </a:lnTo>
                  <a:lnTo>
                    <a:pt x="50" y="94"/>
                  </a:lnTo>
                  <a:lnTo>
                    <a:pt x="46" y="98"/>
                  </a:lnTo>
                  <a:lnTo>
                    <a:pt x="40" y="111"/>
                  </a:lnTo>
                  <a:lnTo>
                    <a:pt x="31" y="130"/>
                  </a:lnTo>
                  <a:lnTo>
                    <a:pt x="13" y="157"/>
                  </a:lnTo>
                  <a:lnTo>
                    <a:pt x="0" y="172"/>
                  </a:lnTo>
                  <a:lnTo>
                    <a:pt x="52" y="184"/>
                  </a:lnTo>
                  <a:lnTo>
                    <a:pt x="73" y="194"/>
                  </a:lnTo>
                  <a:lnTo>
                    <a:pt x="88" y="188"/>
                  </a:lnTo>
                  <a:lnTo>
                    <a:pt x="90" y="195"/>
                  </a:lnTo>
                  <a:lnTo>
                    <a:pt x="107" y="203"/>
                  </a:lnTo>
                  <a:lnTo>
                    <a:pt x="117" y="207"/>
                  </a:lnTo>
                  <a:lnTo>
                    <a:pt x="138" y="207"/>
                  </a:lnTo>
                  <a:lnTo>
                    <a:pt x="155" y="209"/>
                  </a:lnTo>
                  <a:lnTo>
                    <a:pt x="169" y="207"/>
                  </a:lnTo>
                  <a:lnTo>
                    <a:pt x="184" y="205"/>
                  </a:lnTo>
                  <a:lnTo>
                    <a:pt x="196" y="201"/>
                  </a:lnTo>
                  <a:lnTo>
                    <a:pt x="203" y="19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8" name="Freeform 25"/>
            <p:cNvSpPr>
              <a:spLocks/>
            </p:cNvSpPr>
            <p:nvPr/>
          </p:nvSpPr>
          <p:spPr bwMode="auto">
            <a:xfrm>
              <a:off x="2975" y="2987"/>
              <a:ext cx="232" cy="98"/>
            </a:xfrm>
            <a:custGeom>
              <a:avLst/>
              <a:gdLst>
                <a:gd name="T0" fmla="*/ 195 w 232"/>
                <a:gd name="T1" fmla="*/ 0 h 98"/>
                <a:gd name="T2" fmla="*/ 180 w 232"/>
                <a:gd name="T3" fmla="*/ 4 h 98"/>
                <a:gd name="T4" fmla="*/ 163 w 232"/>
                <a:gd name="T5" fmla="*/ 8 h 98"/>
                <a:gd name="T6" fmla="*/ 147 w 232"/>
                <a:gd name="T7" fmla="*/ 10 h 98"/>
                <a:gd name="T8" fmla="*/ 136 w 232"/>
                <a:gd name="T9" fmla="*/ 12 h 98"/>
                <a:gd name="T10" fmla="*/ 134 w 232"/>
                <a:gd name="T11" fmla="*/ 20 h 98"/>
                <a:gd name="T12" fmla="*/ 132 w 232"/>
                <a:gd name="T13" fmla="*/ 27 h 98"/>
                <a:gd name="T14" fmla="*/ 120 w 232"/>
                <a:gd name="T15" fmla="*/ 29 h 98"/>
                <a:gd name="T16" fmla="*/ 113 w 232"/>
                <a:gd name="T17" fmla="*/ 29 h 98"/>
                <a:gd name="T18" fmla="*/ 107 w 232"/>
                <a:gd name="T19" fmla="*/ 39 h 98"/>
                <a:gd name="T20" fmla="*/ 97 w 232"/>
                <a:gd name="T21" fmla="*/ 46 h 98"/>
                <a:gd name="T22" fmla="*/ 82 w 232"/>
                <a:gd name="T23" fmla="*/ 50 h 98"/>
                <a:gd name="T24" fmla="*/ 67 w 232"/>
                <a:gd name="T25" fmla="*/ 50 h 98"/>
                <a:gd name="T26" fmla="*/ 49 w 232"/>
                <a:gd name="T27" fmla="*/ 46 h 98"/>
                <a:gd name="T28" fmla="*/ 38 w 232"/>
                <a:gd name="T29" fmla="*/ 41 h 98"/>
                <a:gd name="T30" fmla="*/ 24 w 232"/>
                <a:gd name="T31" fmla="*/ 44 h 98"/>
                <a:gd name="T32" fmla="*/ 0 w 232"/>
                <a:gd name="T33" fmla="*/ 50 h 98"/>
                <a:gd name="T34" fmla="*/ 9 w 232"/>
                <a:gd name="T35" fmla="*/ 52 h 98"/>
                <a:gd name="T36" fmla="*/ 24 w 232"/>
                <a:gd name="T37" fmla="*/ 58 h 98"/>
                <a:gd name="T38" fmla="*/ 46 w 232"/>
                <a:gd name="T39" fmla="*/ 62 h 98"/>
                <a:gd name="T40" fmla="*/ 57 w 232"/>
                <a:gd name="T41" fmla="*/ 62 h 98"/>
                <a:gd name="T42" fmla="*/ 72 w 232"/>
                <a:gd name="T43" fmla="*/ 60 h 98"/>
                <a:gd name="T44" fmla="*/ 90 w 232"/>
                <a:gd name="T45" fmla="*/ 60 h 98"/>
                <a:gd name="T46" fmla="*/ 111 w 232"/>
                <a:gd name="T47" fmla="*/ 58 h 98"/>
                <a:gd name="T48" fmla="*/ 130 w 232"/>
                <a:gd name="T49" fmla="*/ 60 h 98"/>
                <a:gd name="T50" fmla="*/ 151 w 232"/>
                <a:gd name="T51" fmla="*/ 66 h 98"/>
                <a:gd name="T52" fmla="*/ 170 w 232"/>
                <a:gd name="T53" fmla="*/ 73 h 98"/>
                <a:gd name="T54" fmla="*/ 188 w 232"/>
                <a:gd name="T55" fmla="*/ 81 h 98"/>
                <a:gd name="T56" fmla="*/ 205 w 232"/>
                <a:gd name="T57" fmla="*/ 89 h 98"/>
                <a:gd name="T58" fmla="*/ 220 w 232"/>
                <a:gd name="T59" fmla="*/ 98 h 98"/>
                <a:gd name="T60" fmla="*/ 232 w 232"/>
                <a:gd name="T61" fmla="*/ 89 h 98"/>
                <a:gd name="T62" fmla="*/ 201 w 232"/>
                <a:gd name="T63" fmla="*/ 75 h 98"/>
                <a:gd name="T64" fmla="*/ 147 w 232"/>
                <a:gd name="T65" fmla="*/ 52 h 98"/>
                <a:gd name="T66" fmla="*/ 124 w 232"/>
                <a:gd name="T67" fmla="*/ 46 h 98"/>
                <a:gd name="T68" fmla="*/ 140 w 232"/>
                <a:gd name="T69" fmla="*/ 41 h 98"/>
                <a:gd name="T70" fmla="*/ 188 w 232"/>
                <a:gd name="T71" fmla="*/ 37 h 98"/>
                <a:gd name="T72" fmla="*/ 199 w 232"/>
                <a:gd name="T73" fmla="*/ 33 h 98"/>
                <a:gd name="T74" fmla="*/ 218 w 232"/>
                <a:gd name="T75" fmla="*/ 25 h 98"/>
                <a:gd name="T76" fmla="*/ 195 w 232"/>
                <a:gd name="T77" fmla="*/ 27 h 98"/>
                <a:gd name="T78" fmla="*/ 186 w 232"/>
                <a:gd name="T79" fmla="*/ 27 h 98"/>
                <a:gd name="T80" fmla="*/ 176 w 232"/>
                <a:gd name="T81" fmla="*/ 23 h 98"/>
                <a:gd name="T82" fmla="*/ 168 w 232"/>
                <a:gd name="T83" fmla="*/ 20 h 98"/>
                <a:gd name="T84" fmla="*/ 182 w 232"/>
                <a:gd name="T85" fmla="*/ 8 h 98"/>
                <a:gd name="T86" fmla="*/ 195 w 232"/>
                <a:gd name="T87" fmla="*/ 0 h 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32"/>
                <a:gd name="T133" fmla="*/ 0 h 98"/>
                <a:gd name="T134" fmla="*/ 232 w 232"/>
                <a:gd name="T135" fmla="*/ 98 h 9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32" h="98">
                  <a:moveTo>
                    <a:pt x="195" y="0"/>
                  </a:moveTo>
                  <a:lnTo>
                    <a:pt x="180" y="4"/>
                  </a:lnTo>
                  <a:lnTo>
                    <a:pt x="163" y="8"/>
                  </a:lnTo>
                  <a:lnTo>
                    <a:pt x="147" y="10"/>
                  </a:lnTo>
                  <a:lnTo>
                    <a:pt x="136" y="12"/>
                  </a:lnTo>
                  <a:lnTo>
                    <a:pt x="134" y="20"/>
                  </a:lnTo>
                  <a:lnTo>
                    <a:pt x="132" y="27"/>
                  </a:lnTo>
                  <a:lnTo>
                    <a:pt x="120" y="29"/>
                  </a:lnTo>
                  <a:lnTo>
                    <a:pt x="113" y="29"/>
                  </a:lnTo>
                  <a:lnTo>
                    <a:pt x="107" y="39"/>
                  </a:lnTo>
                  <a:lnTo>
                    <a:pt x="97" y="46"/>
                  </a:lnTo>
                  <a:lnTo>
                    <a:pt x="82" y="50"/>
                  </a:lnTo>
                  <a:lnTo>
                    <a:pt x="67" y="50"/>
                  </a:lnTo>
                  <a:lnTo>
                    <a:pt x="49" y="46"/>
                  </a:lnTo>
                  <a:lnTo>
                    <a:pt x="38" y="41"/>
                  </a:lnTo>
                  <a:lnTo>
                    <a:pt x="24" y="44"/>
                  </a:lnTo>
                  <a:lnTo>
                    <a:pt x="0" y="50"/>
                  </a:lnTo>
                  <a:lnTo>
                    <a:pt x="9" y="52"/>
                  </a:lnTo>
                  <a:lnTo>
                    <a:pt x="24" y="58"/>
                  </a:lnTo>
                  <a:lnTo>
                    <a:pt x="46" y="62"/>
                  </a:lnTo>
                  <a:lnTo>
                    <a:pt x="57" y="62"/>
                  </a:lnTo>
                  <a:lnTo>
                    <a:pt x="72" y="60"/>
                  </a:lnTo>
                  <a:lnTo>
                    <a:pt x="90" y="60"/>
                  </a:lnTo>
                  <a:lnTo>
                    <a:pt x="111" y="58"/>
                  </a:lnTo>
                  <a:lnTo>
                    <a:pt x="130" y="60"/>
                  </a:lnTo>
                  <a:lnTo>
                    <a:pt x="151" y="66"/>
                  </a:lnTo>
                  <a:lnTo>
                    <a:pt x="170" y="73"/>
                  </a:lnTo>
                  <a:lnTo>
                    <a:pt x="188" y="81"/>
                  </a:lnTo>
                  <a:lnTo>
                    <a:pt x="205" y="89"/>
                  </a:lnTo>
                  <a:lnTo>
                    <a:pt x="220" y="98"/>
                  </a:lnTo>
                  <a:lnTo>
                    <a:pt x="232" y="89"/>
                  </a:lnTo>
                  <a:lnTo>
                    <a:pt x="201" y="75"/>
                  </a:lnTo>
                  <a:lnTo>
                    <a:pt x="147" y="52"/>
                  </a:lnTo>
                  <a:lnTo>
                    <a:pt x="124" y="46"/>
                  </a:lnTo>
                  <a:lnTo>
                    <a:pt x="140" y="41"/>
                  </a:lnTo>
                  <a:lnTo>
                    <a:pt x="188" y="37"/>
                  </a:lnTo>
                  <a:lnTo>
                    <a:pt x="199" y="33"/>
                  </a:lnTo>
                  <a:lnTo>
                    <a:pt x="218" y="25"/>
                  </a:lnTo>
                  <a:lnTo>
                    <a:pt x="195" y="27"/>
                  </a:lnTo>
                  <a:lnTo>
                    <a:pt x="186" y="27"/>
                  </a:lnTo>
                  <a:lnTo>
                    <a:pt x="176" y="23"/>
                  </a:lnTo>
                  <a:lnTo>
                    <a:pt x="168" y="20"/>
                  </a:lnTo>
                  <a:lnTo>
                    <a:pt x="182" y="8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69" name="Freeform 26"/>
            <p:cNvSpPr>
              <a:spLocks/>
            </p:cNvSpPr>
            <p:nvPr/>
          </p:nvSpPr>
          <p:spPr bwMode="auto">
            <a:xfrm>
              <a:off x="2781" y="2995"/>
              <a:ext cx="201" cy="67"/>
            </a:xfrm>
            <a:custGeom>
              <a:avLst/>
              <a:gdLst>
                <a:gd name="T0" fmla="*/ 194 w 201"/>
                <a:gd name="T1" fmla="*/ 67 h 67"/>
                <a:gd name="T2" fmla="*/ 201 w 201"/>
                <a:gd name="T3" fmla="*/ 52 h 67"/>
                <a:gd name="T4" fmla="*/ 170 w 201"/>
                <a:gd name="T5" fmla="*/ 52 h 67"/>
                <a:gd name="T6" fmla="*/ 144 w 201"/>
                <a:gd name="T7" fmla="*/ 44 h 67"/>
                <a:gd name="T8" fmla="*/ 132 w 201"/>
                <a:gd name="T9" fmla="*/ 42 h 67"/>
                <a:gd name="T10" fmla="*/ 121 w 201"/>
                <a:gd name="T11" fmla="*/ 35 h 67"/>
                <a:gd name="T12" fmla="*/ 103 w 201"/>
                <a:gd name="T13" fmla="*/ 29 h 67"/>
                <a:gd name="T14" fmla="*/ 99 w 201"/>
                <a:gd name="T15" fmla="*/ 19 h 67"/>
                <a:gd name="T16" fmla="*/ 84 w 201"/>
                <a:gd name="T17" fmla="*/ 23 h 67"/>
                <a:gd name="T18" fmla="*/ 75 w 201"/>
                <a:gd name="T19" fmla="*/ 13 h 67"/>
                <a:gd name="T20" fmla="*/ 53 w 201"/>
                <a:gd name="T21" fmla="*/ 6 h 67"/>
                <a:gd name="T22" fmla="*/ 17 w 201"/>
                <a:gd name="T23" fmla="*/ 0 h 67"/>
                <a:gd name="T24" fmla="*/ 9 w 201"/>
                <a:gd name="T25" fmla="*/ 6 h 67"/>
                <a:gd name="T26" fmla="*/ 0 w 201"/>
                <a:gd name="T27" fmla="*/ 13 h 67"/>
                <a:gd name="T28" fmla="*/ 13 w 201"/>
                <a:gd name="T29" fmla="*/ 21 h 67"/>
                <a:gd name="T30" fmla="*/ 36 w 201"/>
                <a:gd name="T31" fmla="*/ 25 h 67"/>
                <a:gd name="T32" fmla="*/ 53 w 201"/>
                <a:gd name="T33" fmla="*/ 27 h 67"/>
                <a:gd name="T34" fmla="*/ 71 w 201"/>
                <a:gd name="T35" fmla="*/ 38 h 67"/>
                <a:gd name="T36" fmla="*/ 98 w 201"/>
                <a:gd name="T37" fmla="*/ 50 h 67"/>
                <a:gd name="T38" fmla="*/ 136 w 201"/>
                <a:gd name="T39" fmla="*/ 59 h 67"/>
                <a:gd name="T40" fmla="*/ 172 w 201"/>
                <a:gd name="T41" fmla="*/ 63 h 67"/>
                <a:gd name="T42" fmla="*/ 194 w 201"/>
                <a:gd name="T43" fmla="*/ 67 h 6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01"/>
                <a:gd name="T67" fmla="*/ 0 h 67"/>
                <a:gd name="T68" fmla="*/ 201 w 201"/>
                <a:gd name="T69" fmla="*/ 67 h 6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01" h="67">
                  <a:moveTo>
                    <a:pt x="194" y="67"/>
                  </a:moveTo>
                  <a:lnTo>
                    <a:pt x="201" y="52"/>
                  </a:lnTo>
                  <a:lnTo>
                    <a:pt x="170" y="52"/>
                  </a:lnTo>
                  <a:lnTo>
                    <a:pt x="144" y="44"/>
                  </a:lnTo>
                  <a:lnTo>
                    <a:pt x="132" y="42"/>
                  </a:lnTo>
                  <a:lnTo>
                    <a:pt x="121" y="35"/>
                  </a:lnTo>
                  <a:lnTo>
                    <a:pt x="103" y="29"/>
                  </a:lnTo>
                  <a:lnTo>
                    <a:pt x="99" y="19"/>
                  </a:lnTo>
                  <a:lnTo>
                    <a:pt x="84" y="23"/>
                  </a:lnTo>
                  <a:lnTo>
                    <a:pt x="75" y="13"/>
                  </a:lnTo>
                  <a:lnTo>
                    <a:pt x="53" y="6"/>
                  </a:lnTo>
                  <a:lnTo>
                    <a:pt x="17" y="0"/>
                  </a:lnTo>
                  <a:lnTo>
                    <a:pt x="9" y="6"/>
                  </a:lnTo>
                  <a:lnTo>
                    <a:pt x="0" y="13"/>
                  </a:lnTo>
                  <a:lnTo>
                    <a:pt x="13" y="21"/>
                  </a:lnTo>
                  <a:lnTo>
                    <a:pt x="36" y="25"/>
                  </a:lnTo>
                  <a:lnTo>
                    <a:pt x="53" y="27"/>
                  </a:lnTo>
                  <a:lnTo>
                    <a:pt x="71" y="38"/>
                  </a:lnTo>
                  <a:lnTo>
                    <a:pt x="98" y="50"/>
                  </a:lnTo>
                  <a:lnTo>
                    <a:pt x="136" y="59"/>
                  </a:lnTo>
                  <a:lnTo>
                    <a:pt x="172" y="63"/>
                  </a:lnTo>
                  <a:lnTo>
                    <a:pt x="194" y="6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0" name="Freeform 27"/>
            <p:cNvSpPr>
              <a:spLocks/>
            </p:cNvSpPr>
            <p:nvPr/>
          </p:nvSpPr>
          <p:spPr bwMode="auto">
            <a:xfrm>
              <a:off x="3161" y="2818"/>
              <a:ext cx="80" cy="189"/>
            </a:xfrm>
            <a:custGeom>
              <a:avLst/>
              <a:gdLst>
                <a:gd name="T0" fmla="*/ 76 w 80"/>
                <a:gd name="T1" fmla="*/ 0 h 189"/>
                <a:gd name="T2" fmla="*/ 65 w 80"/>
                <a:gd name="T3" fmla="*/ 10 h 189"/>
                <a:gd name="T4" fmla="*/ 59 w 80"/>
                <a:gd name="T5" fmla="*/ 16 h 189"/>
                <a:gd name="T6" fmla="*/ 48 w 80"/>
                <a:gd name="T7" fmla="*/ 25 h 189"/>
                <a:gd name="T8" fmla="*/ 44 w 80"/>
                <a:gd name="T9" fmla="*/ 117 h 189"/>
                <a:gd name="T10" fmla="*/ 44 w 80"/>
                <a:gd name="T11" fmla="*/ 137 h 189"/>
                <a:gd name="T12" fmla="*/ 40 w 80"/>
                <a:gd name="T13" fmla="*/ 148 h 189"/>
                <a:gd name="T14" fmla="*/ 28 w 80"/>
                <a:gd name="T15" fmla="*/ 164 h 189"/>
                <a:gd name="T16" fmla="*/ 0 w 80"/>
                <a:gd name="T17" fmla="*/ 187 h 189"/>
                <a:gd name="T18" fmla="*/ 9 w 80"/>
                <a:gd name="T19" fmla="*/ 189 h 189"/>
                <a:gd name="T20" fmla="*/ 34 w 80"/>
                <a:gd name="T21" fmla="*/ 187 h 189"/>
                <a:gd name="T22" fmla="*/ 57 w 80"/>
                <a:gd name="T23" fmla="*/ 183 h 189"/>
                <a:gd name="T24" fmla="*/ 76 w 80"/>
                <a:gd name="T25" fmla="*/ 154 h 189"/>
                <a:gd name="T26" fmla="*/ 80 w 80"/>
                <a:gd name="T27" fmla="*/ 93 h 189"/>
                <a:gd name="T28" fmla="*/ 80 w 80"/>
                <a:gd name="T29" fmla="*/ 52 h 189"/>
                <a:gd name="T30" fmla="*/ 78 w 80"/>
                <a:gd name="T31" fmla="*/ 23 h 189"/>
                <a:gd name="T32" fmla="*/ 76 w 80"/>
                <a:gd name="T33" fmla="*/ 0 h 1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89"/>
                <a:gd name="T53" fmla="*/ 80 w 80"/>
                <a:gd name="T54" fmla="*/ 189 h 1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89">
                  <a:moveTo>
                    <a:pt x="76" y="0"/>
                  </a:moveTo>
                  <a:lnTo>
                    <a:pt x="65" y="10"/>
                  </a:lnTo>
                  <a:lnTo>
                    <a:pt x="59" y="16"/>
                  </a:lnTo>
                  <a:lnTo>
                    <a:pt x="48" y="25"/>
                  </a:lnTo>
                  <a:lnTo>
                    <a:pt x="44" y="117"/>
                  </a:lnTo>
                  <a:lnTo>
                    <a:pt x="44" y="137"/>
                  </a:lnTo>
                  <a:lnTo>
                    <a:pt x="40" y="148"/>
                  </a:lnTo>
                  <a:lnTo>
                    <a:pt x="28" y="164"/>
                  </a:lnTo>
                  <a:lnTo>
                    <a:pt x="0" y="187"/>
                  </a:lnTo>
                  <a:lnTo>
                    <a:pt x="9" y="189"/>
                  </a:lnTo>
                  <a:lnTo>
                    <a:pt x="34" y="187"/>
                  </a:lnTo>
                  <a:lnTo>
                    <a:pt x="57" y="183"/>
                  </a:lnTo>
                  <a:lnTo>
                    <a:pt x="76" y="154"/>
                  </a:lnTo>
                  <a:lnTo>
                    <a:pt x="80" y="93"/>
                  </a:lnTo>
                  <a:lnTo>
                    <a:pt x="80" y="52"/>
                  </a:lnTo>
                  <a:lnTo>
                    <a:pt x="78" y="23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1" name="Freeform 28"/>
            <p:cNvSpPr>
              <a:spLocks/>
            </p:cNvSpPr>
            <p:nvPr/>
          </p:nvSpPr>
          <p:spPr bwMode="auto">
            <a:xfrm>
              <a:off x="2880" y="2880"/>
              <a:ext cx="171" cy="140"/>
            </a:xfrm>
            <a:custGeom>
              <a:avLst/>
              <a:gdLst>
                <a:gd name="T0" fmla="*/ 123 w 171"/>
                <a:gd name="T1" fmla="*/ 130 h 140"/>
                <a:gd name="T2" fmla="*/ 171 w 171"/>
                <a:gd name="T3" fmla="*/ 140 h 140"/>
                <a:gd name="T4" fmla="*/ 166 w 171"/>
                <a:gd name="T5" fmla="*/ 123 h 140"/>
                <a:gd name="T6" fmla="*/ 162 w 171"/>
                <a:gd name="T7" fmla="*/ 111 h 140"/>
                <a:gd name="T8" fmla="*/ 154 w 171"/>
                <a:gd name="T9" fmla="*/ 102 h 140"/>
                <a:gd name="T10" fmla="*/ 148 w 171"/>
                <a:gd name="T11" fmla="*/ 92 h 140"/>
                <a:gd name="T12" fmla="*/ 133 w 171"/>
                <a:gd name="T13" fmla="*/ 77 h 140"/>
                <a:gd name="T14" fmla="*/ 114 w 171"/>
                <a:gd name="T15" fmla="*/ 59 h 140"/>
                <a:gd name="T16" fmla="*/ 100 w 171"/>
                <a:gd name="T17" fmla="*/ 50 h 140"/>
                <a:gd name="T18" fmla="*/ 87 w 171"/>
                <a:gd name="T19" fmla="*/ 40 h 140"/>
                <a:gd name="T20" fmla="*/ 75 w 171"/>
                <a:gd name="T21" fmla="*/ 31 h 140"/>
                <a:gd name="T22" fmla="*/ 66 w 171"/>
                <a:gd name="T23" fmla="*/ 25 h 140"/>
                <a:gd name="T24" fmla="*/ 45 w 171"/>
                <a:gd name="T25" fmla="*/ 15 h 140"/>
                <a:gd name="T26" fmla="*/ 29 w 171"/>
                <a:gd name="T27" fmla="*/ 7 h 140"/>
                <a:gd name="T28" fmla="*/ 14 w 171"/>
                <a:gd name="T29" fmla="*/ 0 h 140"/>
                <a:gd name="T30" fmla="*/ 0 w 171"/>
                <a:gd name="T31" fmla="*/ 46 h 140"/>
                <a:gd name="T32" fmla="*/ 16 w 171"/>
                <a:gd name="T33" fmla="*/ 52 h 140"/>
                <a:gd name="T34" fmla="*/ 33 w 171"/>
                <a:gd name="T35" fmla="*/ 59 h 140"/>
                <a:gd name="T36" fmla="*/ 48 w 171"/>
                <a:gd name="T37" fmla="*/ 69 h 140"/>
                <a:gd name="T38" fmla="*/ 66 w 171"/>
                <a:gd name="T39" fmla="*/ 77 h 140"/>
                <a:gd name="T40" fmla="*/ 79 w 171"/>
                <a:gd name="T41" fmla="*/ 88 h 140"/>
                <a:gd name="T42" fmla="*/ 95 w 171"/>
                <a:gd name="T43" fmla="*/ 100 h 140"/>
                <a:gd name="T44" fmla="*/ 106 w 171"/>
                <a:gd name="T45" fmla="*/ 111 h 140"/>
                <a:gd name="T46" fmla="*/ 123 w 171"/>
                <a:gd name="T47" fmla="*/ 130 h 1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71"/>
                <a:gd name="T73" fmla="*/ 0 h 140"/>
                <a:gd name="T74" fmla="*/ 171 w 171"/>
                <a:gd name="T75" fmla="*/ 140 h 1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71" h="140">
                  <a:moveTo>
                    <a:pt x="123" y="130"/>
                  </a:moveTo>
                  <a:lnTo>
                    <a:pt x="171" y="140"/>
                  </a:lnTo>
                  <a:lnTo>
                    <a:pt x="166" y="123"/>
                  </a:lnTo>
                  <a:lnTo>
                    <a:pt x="162" y="111"/>
                  </a:lnTo>
                  <a:lnTo>
                    <a:pt x="154" y="102"/>
                  </a:lnTo>
                  <a:lnTo>
                    <a:pt x="148" y="92"/>
                  </a:lnTo>
                  <a:lnTo>
                    <a:pt x="133" y="77"/>
                  </a:lnTo>
                  <a:lnTo>
                    <a:pt x="114" y="59"/>
                  </a:lnTo>
                  <a:lnTo>
                    <a:pt x="100" y="50"/>
                  </a:lnTo>
                  <a:lnTo>
                    <a:pt x="87" y="40"/>
                  </a:lnTo>
                  <a:lnTo>
                    <a:pt x="75" y="31"/>
                  </a:lnTo>
                  <a:lnTo>
                    <a:pt x="66" y="25"/>
                  </a:lnTo>
                  <a:lnTo>
                    <a:pt x="45" y="15"/>
                  </a:lnTo>
                  <a:lnTo>
                    <a:pt x="29" y="7"/>
                  </a:lnTo>
                  <a:lnTo>
                    <a:pt x="14" y="0"/>
                  </a:lnTo>
                  <a:lnTo>
                    <a:pt x="0" y="46"/>
                  </a:lnTo>
                  <a:lnTo>
                    <a:pt x="16" y="52"/>
                  </a:lnTo>
                  <a:lnTo>
                    <a:pt x="33" y="59"/>
                  </a:lnTo>
                  <a:lnTo>
                    <a:pt x="48" y="69"/>
                  </a:lnTo>
                  <a:lnTo>
                    <a:pt x="66" y="77"/>
                  </a:lnTo>
                  <a:lnTo>
                    <a:pt x="79" y="88"/>
                  </a:lnTo>
                  <a:lnTo>
                    <a:pt x="95" y="100"/>
                  </a:lnTo>
                  <a:lnTo>
                    <a:pt x="106" y="111"/>
                  </a:lnTo>
                  <a:lnTo>
                    <a:pt x="123" y="13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2" name="Freeform 29"/>
            <p:cNvSpPr>
              <a:spLocks/>
            </p:cNvSpPr>
            <p:nvPr/>
          </p:nvSpPr>
          <p:spPr bwMode="auto">
            <a:xfrm>
              <a:off x="3013" y="3072"/>
              <a:ext cx="167" cy="34"/>
            </a:xfrm>
            <a:custGeom>
              <a:avLst/>
              <a:gdLst>
                <a:gd name="T0" fmla="*/ 157 w 167"/>
                <a:gd name="T1" fmla="*/ 32 h 34"/>
                <a:gd name="T2" fmla="*/ 167 w 167"/>
                <a:gd name="T3" fmla="*/ 19 h 34"/>
                <a:gd name="T4" fmla="*/ 148 w 167"/>
                <a:gd name="T5" fmla="*/ 15 h 34"/>
                <a:gd name="T6" fmla="*/ 102 w 167"/>
                <a:gd name="T7" fmla="*/ 6 h 34"/>
                <a:gd name="T8" fmla="*/ 44 w 167"/>
                <a:gd name="T9" fmla="*/ 0 h 34"/>
                <a:gd name="T10" fmla="*/ 8 w 167"/>
                <a:gd name="T11" fmla="*/ 0 h 34"/>
                <a:gd name="T12" fmla="*/ 0 w 167"/>
                <a:gd name="T13" fmla="*/ 6 h 34"/>
                <a:gd name="T14" fmla="*/ 4 w 167"/>
                <a:gd name="T15" fmla="*/ 7 h 34"/>
                <a:gd name="T16" fmla="*/ 13 w 167"/>
                <a:gd name="T17" fmla="*/ 9 h 34"/>
                <a:gd name="T18" fmla="*/ 40 w 167"/>
                <a:gd name="T19" fmla="*/ 15 h 34"/>
                <a:gd name="T20" fmla="*/ 54 w 167"/>
                <a:gd name="T21" fmla="*/ 15 h 34"/>
                <a:gd name="T22" fmla="*/ 67 w 167"/>
                <a:gd name="T23" fmla="*/ 19 h 34"/>
                <a:gd name="T24" fmla="*/ 81 w 167"/>
                <a:gd name="T25" fmla="*/ 21 h 34"/>
                <a:gd name="T26" fmla="*/ 119 w 167"/>
                <a:gd name="T27" fmla="*/ 27 h 34"/>
                <a:gd name="T28" fmla="*/ 125 w 167"/>
                <a:gd name="T29" fmla="*/ 29 h 34"/>
                <a:gd name="T30" fmla="*/ 146 w 167"/>
                <a:gd name="T31" fmla="*/ 34 h 34"/>
                <a:gd name="T32" fmla="*/ 152 w 167"/>
                <a:gd name="T33" fmla="*/ 34 h 34"/>
                <a:gd name="T34" fmla="*/ 157 w 167"/>
                <a:gd name="T35" fmla="*/ 32 h 3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67"/>
                <a:gd name="T55" fmla="*/ 0 h 34"/>
                <a:gd name="T56" fmla="*/ 167 w 167"/>
                <a:gd name="T57" fmla="*/ 34 h 3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67" h="34">
                  <a:moveTo>
                    <a:pt x="157" y="32"/>
                  </a:moveTo>
                  <a:lnTo>
                    <a:pt x="167" y="19"/>
                  </a:lnTo>
                  <a:lnTo>
                    <a:pt x="148" y="15"/>
                  </a:lnTo>
                  <a:lnTo>
                    <a:pt x="102" y="6"/>
                  </a:lnTo>
                  <a:lnTo>
                    <a:pt x="44" y="0"/>
                  </a:lnTo>
                  <a:lnTo>
                    <a:pt x="8" y="0"/>
                  </a:lnTo>
                  <a:lnTo>
                    <a:pt x="0" y="6"/>
                  </a:lnTo>
                  <a:lnTo>
                    <a:pt x="4" y="7"/>
                  </a:lnTo>
                  <a:lnTo>
                    <a:pt x="13" y="9"/>
                  </a:lnTo>
                  <a:lnTo>
                    <a:pt x="40" y="15"/>
                  </a:lnTo>
                  <a:lnTo>
                    <a:pt x="54" y="15"/>
                  </a:lnTo>
                  <a:lnTo>
                    <a:pt x="67" y="19"/>
                  </a:lnTo>
                  <a:lnTo>
                    <a:pt x="81" y="21"/>
                  </a:lnTo>
                  <a:lnTo>
                    <a:pt x="119" y="27"/>
                  </a:lnTo>
                  <a:lnTo>
                    <a:pt x="125" y="29"/>
                  </a:lnTo>
                  <a:lnTo>
                    <a:pt x="146" y="34"/>
                  </a:lnTo>
                  <a:lnTo>
                    <a:pt x="152" y="34"/>
                  </a:lnTo>
                  <a:lnTo>
                    <a:pt x="157" y="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3" name="Freeform 30"/>
            <p:cNvSpPr>
              <a:spLocks/>
            </p:cNvSpPr>
            <p:nvPr/>
          </p:nvSpPr>
          <p:spPr bwMode="auto">
            <a:xfrm>
              <a:off x="2911" y="2786"/>
              <a:ext cx="140" cy="84"/>
            </a:xfrm>
            <a:custGeom>
              <a:avLst/>
              <a:gdLst>
                <a:gd name="T0" fmla="*/ 102 w 140"/>
                <a:gd name="T1" fmla="*/ 2 h 84"/>
                <a:gd name="T2" fmla="*/ 117 w 140"/>
                <a:gd name="T3" fmla="*/ 0 h 84"/>
                <a:gd name="T4" fmla="*/ 129 w 140"/>
                <a:gd name="T5" fmla="*/ 17 h 84"/>
                <a:gd name="T6" fmla="*/ 140 w 140"/>
                <a:gd name="T7" fmla="*/ 23 h 84"/>
                <a:gd name="T8" fmla="*/ 140 w 140"/>
                <a:gd name="T9" fmla="*/ 38 h 84"/>
                <a:gd name="T10" fmla="*/ 121 w 140"/>
                <a:gd name="T11" fmla="*/ 36 h 84"/>
                <a:gd name="T12" fmla="*/ 117 w 140"/>
                <a:gd name="T13" fmla="*/ 38 h 84"/>
                <a:gd name="T14" fmla="*/ 113 w 140"/>
                <a:gd name="T15" fmla="*/ 42 h 84"/>
                <a:gd name="T16" fmla="*/ 113 w 140"/>
                <a:gd name="T17" fmla="*/ 53 h 84"/>
                <a:gd name="T18" fmla="*/ 108 w 140"/>
                <a:gd name="T19" fmla="*/ 55 h 84"/>
                <a:gd name="T20" fmla="*/ 96 w 140"/>
                <a:gd name="T21" fmla="*/ 55 h 84"/>
                <a:gd name="T22" fmla="*/ 92 w 140"/>
                <a:gd name="T23" fmla="*/ 48 h 84"/>
                <a:gd name="T24" fmla="*/ 90 w 140"/>
                <a:gd name="T25" fmla="*/ 38 h 84"/>
                <a:gd name="T26" fmla="*/ 88 w 140"/>
                <a:gd name="T27" fmla="*/ 32 h 84"/>
                <a:gd name="T28" fmla="*/ 79 w 140"/>
                <a:gd name="T29" fmla="*/ 27 h 84"/>
                <a:gd name="T30" fmla="*/ 65 w 140"/>
                <a:gd name="T31" fmla="*/ 27 h 84"/>
                <a:gd name="T32" fmla="*/ 56 w 140"/>
                <a:gd name="T33" fmla="*/ 34 h 84"/>
                <a:gd name="T34" fmla="*/ 50 w 140"/>
                <a:gd name="T35" fmla="*/ 42 h 84"/>
                <a:gd name="T36" fmla="*/ 46 w 140"/>
                <a:gd name="T37" fmla="*/ 55 h 84"/>
                <a:gd name="T38" fmla="*/ 10 w 140"/>
                <a:gd name="T39" fmla="*/ 84 h 84"/>
                <a:gd name="T40" fmla="*/ 0 w 140"/>
                <a:gd name="T41" fmla="*/ 77 h 84"/>
                <a:gd name="T42" fmla="*/ 4 w 140"/>
                <a:gd name="T43" fmla="*/ 67 h 84"/>
                <a:gd name="T44" fmla="*/ 12 w 140"/>
                <a:gd name="T45" fmla="*/ 61 h 84"/>
                <a:gd name="T46" fmla="*/ 21 w 140"/>
                <a:gd name="T47" fmla="*/ 52 h 84"/>
                <a:gd name="T48" fmla="*/ 25 w 140"/>
                <a:gd name="T49" fmla="*/ 46 h 84"/>
                <a:gd name="T50" fmla="*/ 31 w 140"/>
                <a:gd name="T51" fmla="*/ 30 h 84"/>
                <a:gd name="T52" fmla="*/ 39 w 140"/>
                <a:gd name="T53" fmla="*/ 25 h 84"/>
                <a:gd name="T54" fmla="*/ 60 w 140"/>
                <a:gd name="T55" fmla="*/ 13 h 84"/>
                <a:gd name="T56" fmla="*/ 79 w 140"/>
                <a:gd name="T57" fmla="*/ 6 h 84"/>
                <a:gd name="T58" fmla="*/ 102 w 140"/>
                <a:gd name="T59" fmla="*/ 2 h 8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40"/>
                <a:gd name="T91" fmla="*/ 0 h 84"/>
                <a:gd name="T92" fmla="*/ 140 w 140"/>
                <a:gd name="T93" fmla="*/ 84 h 8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40" h="84">
                  <a:moveTo>
                    <a:pt x="102" y="2"/>
                  </a:moveTo>
                  <a:lnTo>
                    <a:pt x="117" y="0"/>
                  </a:lnTo>
                  <a:lnTo>
                    <a:pt x="129" y="17"/>
                  </a:lnTo>
                  <a:lnTo>
                    <a:pt x="140" y="23"/>
                  </a:lnTo>
                  <a:lnTo>
                    <a:pt x="140" y="38"/>
                  </a:lnTo>
                  <a:lnTo>
                    <a:pt x="121" y="36"/>
                  </a:lnTo>
                  <a:lnTo>
                    <a:pt x="117" y="38"/>
                  </a:lnTo>
                  <a:lnTo>
                    <a:pt x="113" y="42"/>
                  </a:lnTo>
                  <a:lnTo>
                    <a:pt x="113" y="53"/>
                  </a:lnTo>
                  <a:lnTo>
                    <a:pt x="108" y="55"/>
                  </a:lnTo>
                  <a:lnTo>
                    <a:pt x="96" y="55"/>
                  </a:lnTo>
                  <a:lnTo>
                    <a:pt x="92" y="48"/>
                  </a:lnTo>
                  <a:lnTo>
                    <a:pt x="90" y="38"/>
                  </a:lnTo>
                  <a:lnTo>
                    <a:pt x="88" y="32"/>
                  </a:lnTo>
                  <a:lnTo>
                    <a:pt x="79" y="27"/>
                  </a:lnTo>
                  <a:lnTo>
                    <a:pt x="65" y="27"/>
                  </a:lnTo>
                  <a:lnTo>
                    <a:pt x="56" y="34"/>
                  </a:lnTo>
                  <a:lnTo>
                    <a:pt x="50" y="42"/>
                  </a:lnTo>
                  <a:lnTo>
                    <a:pt x="46" y="55"/>
                  </a:lnTo>
                  <a:lnTo>
                    <a:pt x="10" y="84"/>
                  </a:lnTo>
                  <a:lnTo>
                    <a:pt x="0" y="77"/>
                  </a:lnTo>
                  <a:lnTo>
                    <a:pt x="4" y="67"/>
                  </a:lnTo>
                  <a:lnTo>
                    <a:pt x="12" y="61"/>
                  </a:lnTo>
                  <a:lnTo>
                    <a:pt x="21" y="52"/>
                  </a:lnTo>
                  <a:lnTo>
                    <a:pt x="25" y="46"/>
                  </a:lnTo>
                  <a:lnTo>
                    <a:pt x="31" y="30"/>
                  </a:lnTo>
                  <a:lnTo>
                    <a:pt x="39" y="25"/>
                  </a:lnTo>
                  <a:lnTo>
                    <a:pt x="60" y="13"/>
                  </a:lnTo>
                  <a:lnTo>
                    <a:pt x="79" y="6"/>
                  </a:lnTo>
                  <a:lnTo>
                    <a:pt x="102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4" name="Freeform 31"/>
            <p:cNvSpPr>
              <a:spLocks/>
            </p:cNvSpPr>
            <p:nvPr/>
          </p:nvSpPr>
          <p:spPr bwMode="auto">
            <a:xfrm>
              <a:off x="3057" y="2755"/>
              <a:ext cx="127" cy="104"/>
            </a:xfrm>
            <a:custGeom>
              <a:avLst/>
              <a:gdLst>
                <a:gd name="T0" fmla="*/ 17 w 127"/>
                <a:gd name="T1" fmla="*/ 0 h 104"/>
                <a:gd name="T2" fmla="*/ 12 w 127"/>
                <a:gd name="T3" fmla="*/ 2 h 104"/>
                <a:gd name="T4" fmla="*/ 6 w 127"/>
                <a:gd name="T5" fmla="*/ 6 h 104"/>
                <a:gd name="T6" fmla="*/ 2 w 127"/>
                <a:gd name="T7" fmla="*/ 12 h 104"/>
                <a:gd name="T8" fmla="*/ 0 w 127"/>
                <a:gd name="T9" fmla="*/ 17 h 104"/>
                <a:gd name="T10" fmla="*/ 2 w 127"/>
                <a:gd name="T11" fmla="*/ 21 h 104"/>
                <a:gd name="T12" fmla="*/ 4 w 127"/>
                <a:gd name="T13" fmla="*/ 27 h 104"/>
                <a:gd name="T14" fmla="*/ 4 w 127"/>
                <a:gd name="T15" fmla="*/ 38 h 104"/>
                <a:gd name="T16" fmla="*/ 6 w 127"/>
                <a:gd name="T17" fmla="*/ 44 h 104"/>
                <a:gd name="T18" fmla="*/ 17 w 127"/>
                <a:gd name="T19" fmla="*/ 50 h 104"/>
                <a:gd name="T20" fmla="*/ 21 w 127"/>
                <a:gd name="T21" fmla="*/ 48 h 104"/>
                <a:gd name="T22" fmla="*/ 27 w 127"/>
                <a:gd name="T23" fmla="*/ 44 h 104"/>
                <a:gd name="T24" fmla="*/ 31 w 127"/>
                <a:gd name="T25" fmla="*/ 42 h 104"/>
                <a:gd name="T26" fmla="*/ 37 w 127"/>
                <a:gd name="T27" fmla="*/ 40 h 104"/>
                <a:gd name="T28" fmla="*/ 44 w 127"/>
                <a:gd name="T29" fmla="*/ 40 h 104"/>
                <a:gd name="T30" fmla="*/ 48 w 127"/>
                <a:gd name="T31" fmla="*/ 42 h 104"/>
                <a:gd name="T32" fmla="*/ 56 w 127"/>
                <a:gd name="T33" fmla="*/ 46 h 104"/>
                <a:gd name="T34" fmla="*/ 58 w 127"/>
                <a:gd name="T35" fmla="*/ 52 h 104"/>
                <a:gd name="T36" fmla="*/ 65 w 127"/>
                <a:gd name="T37" fmla="*/ 58 h 104"/>
                <a:gd name="T38" fmla="*/ 75 w 127"/>
                <a:gd name="T39" fmla="*/ 67 h 104"/>
                <a:gd name="T40" fmla="*/ 84 w 127"/>
                <a:gd name="T41" fmla="*/ 73 h 104"/>
                <a:gd name="T42" fmla="*/ 90 w 127"/>
                <a:gd name="T43" fmla="*/ 79 h 104"/>
                <a:gd name="T44" fmla="*/ 96 w 127"/>
                <a:gd name="T45" fmla="*/ 83 h 104"/>
                <a:gd name="T46" fmla="*/ 104 w 127"/>
                <a:gd name="T47" fmla="*/ 86 h 104"/>
                <a:gd name="T48" fmla="*/ 108 w 127"/>
                <a:gd name="T49" fmla="*/ 90 h 104"/>
                <a:gd name="T50" fmla="*/ 115 w 127"/>
                <a:gd name="T51" fmla="*/ 96 h 104"/>
                <a:gd name="T52" fmla="*/ 123 w 127"/>
                <a:gd name="T53" fmla="*/ 100 h 104"/>
                <a:gd name="T54" fmla="*/ 127 w 127"/>
                <a:gd name="T55" fmla="*/ 104 h 104"/>
                <a:gd name="T56" fmla="*/ 127 w 127"/>
                <a:gd name="T57" fmla="*/ 73 h 104"/>
                <a:gd name="T58" fmla="*/ 117 w 127"/>
                <a:gd name="T59" fmla="*/ 58 h 104"/>
                <a:gd name="T60" fmla="*/ 90 w 127"/>
                <a:gd name="T61" fmla="*/ 44 h 104"/>
                <a:gd name="T62" fmla="*/ 86 w 127"/>
                <a:gd name="T63" fmla="*/ 31 h 104"/>
                <a:gd name="T64" fmla="*/ 75 w 127"/>
                <a:gd name="T65" fmla="*/ 27 h 104"/>
                <a:gd name="T66" fmla="*/ 65 w 127"/>
                <a:gd name="T67" fmla="*/ 23 h 104"/>
                <a:gd name="T68" fmla="*/ 56 w 127"/>
                <a:gd name="T69" fmla="*/ 19 h 104"/>
                <a:gd name="T70" fmla="*/ 46 w 127"/>
                <a:gd name="T71" fmla="*/ 17 h 104"/>
                <a:gd name="T72" fmla="*/ 38 w 127"/>
                <a:gd name="T73" fmla="*/ 12 h 104"/>
                <a:gd name="T74" fmla="*/ 29 w 127"/>
                <a:gd name="T75" fmla="*/ 10 h 104"/>
                <a:gd name="T76" fmla="*/ 23 w 127"/>
                <a:gd name="T77" fmla="*/ 2 h 104"/>
                <a:gd name="T78" fmla="*/ 17 w 127"/>
                <a:gd name="T79" fmla="*/ 0 h 10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127"/>
                <a:gd name="T121" fmla="*/ 0 h 104"/>
                <a:gd name="T122" fmla="*/ 127 w 127"/>
                <a:gd name="T123" fmla="*/ 104 h 10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127" h="104">
                  <a:moveTo>
                    <a:pt x="17" y="0"/>
                  </a:moveTo>
                  <a:lnTo>
                    <a:pt x="12" y="2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4" y="27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17" y="50"/>
                  </a:lnTo>
                  <a:lnTo>
                    <a:pt x="21" y="48"/>
                  </a:lnTo>
                  <a:lnTo>
                    <a:pt x="27" y="44"/>
                  </a:lnTo>
                  <a:lnTo>
                    <a:pt x="31" y="42"/>
                  </a:lnTo>
                  <a:lnTo>
                    <a:pt x="37" y="40"/>
                  </a:lnTo>
                  <a:lnTo>
                    <a:pt x="44" y="40"/>
                  </a:lnTo>
                  <a:lnTo>
                    <a:pt x="48" y="42"/>
                  </a:lnTo>
                  <a:lnTo>
                    <a:pt x="56" y="46"/>
                  </a:lnTo>
                  <a:lnTo>
                    <a:pt x="58" y="52"/>
                  </a:lnTo>
                  <a:lnTo>
                    <a:pt x="65" y="58"/>
                  </a:lnTo>
                  <a:lnTo>
                    <a:pt x="75" y="67"/>
                  </a:lnTo>
                  <a:lnTo>
                    <a:pt x="84" y="73"/>
                  </a:lnTo>
                  <a:lnTo>
                    <a:pt x="90" y="79"/>
                  </a:lnTo>
                  <a:lnTo>
                    <a:pt x="96" y="83"/>
                  </a:lnTo>
                  <a:lnTo>
                    <a:pt x="104" y="86"/>
                  </a:lnTo>
                  <a:lnTo>
                    <a:pt x="108" y="90"/>
                  </a:lnTo>
                  <a:lnTo>
                    <a:pt x="115" y="96"/>
                  </a:lnTo>
                  <a:lnTo>
                    <a:pt x="123" y="100"/>
                  </a:lnTo>
                  <a:lnTo>
                    <a:pt x="127" y="104"/>
                  </a:lnTo>
                  <a:lnTo>
                    <a:pt x="127" y="73"/>
                  </a:lnTo>
                  <a:lnTo>
                    <a:pt x="117" y="58"/>
                  </a:lnTo>
                  <a:lnTo>
                    <a:pt x="90" y="44"/>
                  </a:lnTo>
                  <a:lnTo>
                    <a:pt x="86" y="31"/>
                  </a:lnTo>
                  <a:lnTo>
                    <a:pt x="75" y="27"/>
                  </a:lnTo>
                  <a:lnTo>
                    <a:pt x="65" y="23"/>
                  </a:lnTo>
                  <a:lnTo>
                    <a:pt x="56" y="19"/>
                  </a:lnTo>
                  <a:lnTo>
                    <a:pt x="46" y="17"/>
                  </a:lnTo>
                  <a:lnTo>
                    <a:pt x="38" y="12"/>
                  </a:lnTo>
                  <a:lnTo>
                    <a:pt x="29" y="10"/>
                  </a:lnTo>
                  <a:lnTo>
                    <a:pt x="23" y="2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5" name="Freeform 32"/>
            <p:cNvSpPr>
              <a:spLocks/>
            </p:cNvSpPr>
            <p:nvPr/>
          </p:nvSpPr>
          <p:spPr bwMode="auto">
            <a:xfrm>
              <a:off x="3095" y="2876"/>
              <a:ext cx="100" cy="81"/>
            </a:xfrm>
            <a:custGeom>
              <a:avLst/>
              <a:gdLst>
                <a:gd name="T0" fmla="*/ 81 w 100"/>
                <a:gd name="T1" fmla="*/ 81 h 81"/>
                <a:gd name="T2" fmla="*/ 93 w 100"/>
                <a:gd name="T3" fmla="*/ 71 h 81"/>
                <a:gd name="T4" fmla="*/ 98 w 100"/>
                <a:gd name="T5" fmla="*/ 59 h 81"/>
                <a:gd name="T6" fmla="*/ 100 w 100"/>
                <a:gd name="T7" fmla="*/ 46 h 81"/>
                <a:gd name="T8" fmla="*/ 87 w 100"/>
                <a:gd name="T9" fmla="*/ 38 h 81"/>
                <a:gd name="T10" fmla="*/ 77 w 100"/>
                <a:gd name="T11" fmla="*/ 35 h 81"/>
                <a:gd name="T12" fmla="*/ 64 w 100"/>
                <a:gd name="T13" fmla="*/ 29 h 81"/>
                <a:gd name="T14" fmla="*/ 52 w 100"/>
                <a:gd name="T15" fmla="*/ 19 h 81"/>
                <a:gd name="T16" fmla="*/ 41 w 100"/>
                <a:gd name="T17" fmla="*/ 4 h 81"/>
                <a:gd name="T18" fmla="*/ 31 w 100"/>
                <a:gd name="T19" fmla="*/ 0 h 81"/>
                <a:gd name="T20" fmla="*/ 20 w 100"/>
                <a:gd name="T21" fmla="*/ 10 h 81"/>
                <a:gd name="T22" fmla="*/ 0 w 100"/>
                <a:gd name="T23" fmla="*/ 15 h 81"/>
                <a:gd name="T24" fmla="*/ 10 w 100"/>
                <a:gd name="T25" fmla="*/ 21 h 81"/>
                <a:gd name="T26" fmla="*/ 33 w 100"/>
                <a:gd name="T27" fmla="*/ 25 h 81"/>
                <a:gd name="T28" fmla="*/ 46 w 100"/>
                <a:gd name="T29" fmla="*/ 40 h 81"/>
                <a:gd name="T30" fmla="*/ 58 w 100"/>
                <a:gd name="T31" fmla="*/ 52 h 81"/>
                <a:gd name="T32" fmla="*/ 77 w 100"/>
                <a:gd name="T33" fmla="*/ 67 h 81"/>
                <a:gd name="T34" fmla="*/ 81 w 100"/>
                <a:gd name="T35" fmla="*/ 81 h 8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0"/>
                <a:gd name="T55" fmla="*/ 0 h 81"/>
                <a:gd name="T56" fmla="*/ 100 w 100"/>
                <a:gd name="T57" fmla="*/ 81 h 8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0" h="81">
                  <a:moveTo>
                    <a:pt x="81" y="81"/>
                  </a:moveTo>
                  <a:lnTo>
                    <a:pt x="93" y="71"/>
                  </a:lnTo>
                  <a:lnTo>
                    <a:pt x="98" y="59"/>
                  </a:lnTo>
                  <a:lnTo>
                    <a:pt x="100" y="46"/>
                  </a:lnTo>
                  <a:lnTo>
                    <a:pt x="87" y="38"/>
                  </a:lnTo>
                  <a:lnTo>
                    <a:pt x="77" y="35"/>
                  </a:lnTo>
                  <a:lnTo>
                    <a:pt x="64" y="29"/>
                  </a:lnTo>
                  <a:lnTo>
                    <a:pt x="52" y="19"/>
                  </a:lnTo>
                  <a:lnTo>
                    <a:pt x="41" y="4"/>
                  </a:lnTo>
                  <a:lnTo>
                    <a:pt x="31" y="0"/>
                  </a:lnTo>
                  <a:lnTo>
                    <a:pt x="20" y="10"/>
                  </a:lnTo>
                  <a:lnTo>
                    <a:pt x="0" y="15"/>
                  </a:lnTo>
                  <a:lnTo>
                    <a:pt x="10" y="21"/>
                  </a:lnTo>
                  <a:lnTo>
                    <a:pt x="33" y="25"/>
                  </a:lnTo>
                  <a:lnTo>
                    <a:pt x="46" y="40"/>
                  </a:lnTo>
                  <a:lnTo>
                    <a:pt x="58" y="52"/>
                  </a:lnTo>
                  <a:lnTo>
                    <a:pt x="77" y="67"/>
                  </a:lnTo>
                  <a:lnTo>
                    <a:pt x="81" y="81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6" name="Freeform 33"/>
            <p:cNvSpPr>
              <a:spLocks/>
            </p:cNvSpPr>
            <p:nvPr/>
          </p:nvSpPr>
          <p:spPr bwMode="auto">
            <a:xfrm>
              <a:off x="2934" y="2866"/>
              <a:ext cx="73" cy="35"/>
            </a:xfrm>
            <a:custGeom>
              <a:avLst/>
              <a:gdLst>
                <a:gd name="T0" fmla="*/ 23 w 73"/>
                <a:gd name="T1" fmla="*/ 0 h 35"/>
                <a:gd name="T2" fmla="*/ 17 w 73"/>
                <a:gd name="T3" fmla="*/ 4 h 35"/>
                <a:gd name="T4" fmla="*/ 8 w 73"/>
                <a:gd name="T5" fmla="*/ 10 h 35"/>
                <a:gd name="T6" fmla="*/ 0 w 73"/>
                <a:gd name="T7" fmla="*/ 14 h 35"/>
                <a:gd name="T8" fmla="*/ 19 w 73"/>
                <a:gd name="T9" fmla="*/ 23 h 35"/>
                <a:gd name="T10" fmla="*/ 41 w 73"/>
                <a:gd name="T11" fmla="*/ 25 h 35"/>
                <a:gd name="T12" fmla="*/ 56 w 73"/>
                <a:gd name="T13" fmla="*/ 29 h 35"/>
                <a:gd name="T14" fmla="*/ 64 w 73"/>
                <a:gd name="T15" fmla="*/ 31 h 35"/>
                <a:gd name="T16" fmla="*/ 71 w 73"/>
                <a:gd name="T17" fmla="*/ 35 h 35"/>
                <a:gd name="T18" fmla="*/ 73 w 73"/>
                <a:gd name="T19" fmla="*/ 33 h 35"/>
                <a:gd name="T20" fmla="*/ 67 w 73"/>
                <a:gd name="T21" fmla="*/ 23 h 35"/>
                <a:gd name="T22" fmla="*/ 56 w 73"/>
                <a:gd name="T23" fmla="*/ 14 h 35"/>
                <a:gd name="T24" fmla="*/ 48 w 73"/>
                <a:gd name="T25" fmla="*/ 10 h 35"/>
                <a:gd name="T26" fmla="*/ 37 w 73"/>
                <a:gd name="T27" fmla="*/ 4 h 35"/>
                <a:gd name="T28" fmla="*/ 23 w 73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3"/>
                <a:gd name="T46" fmla="*/ 0 h 35"/>
                <a:gd name="T47" fmla="*/ 73 w 73"/>
                <a:gd name="T48" fmla="*/ 35 h 3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3" h="35">
                  <a:moveTo>
                    <a:pt x="23" y="0"/>
                  </a:moveTo>
                  <a:lnTo>
                    <a:pt x="17" y="4"/>
                  </a:lnTo>
                  <a:lnTo>
                    <a:pt x="8" y="10"/>
                  </a:lnTo>
                  <a:lnTo>
                    <a:pt x="0" y="14"/>
                  </a:lnTo>
                  <a:lnTo>
                    <a:pt x="19" y="23"/>
                  </a:lnTo>
                  <a:lnTo>
                    <a:pt x="41" y="25"/>
                  </a:lnTo>
                  <a:lnTo>
                    <a:pt x="56" y="29"/>
                  </a:lnTo>
                  <a:lnTo>
                    <a:pt x="64" y="31"/>
                  </a:lnTo>
                  <a:lnTo>
                    <a:pt x="71" y="35"/>
                  </a:lnTo>
                  <a:lnTo>
                    <a:pt x="73" y="33"/>
                  </a:lnTo>
                  <a:lnTo>
                    <a:pt x="67" y="23"/>
                  </a:lnTo>
                  <a:lnTo>
                    <a:pt x="56" y="14"/>
                  </a:lnTo>
                  <a:lnTo>
                    <a:pt x="48" y="10"/>
                  </a:lnTo>
                  <a:lnTo>
                    <a:pt x="37" y="4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7" name="Freeform 34"/>
            <p:cNvSpPr>
              <a:spLocks/>
            </p:cNvSpPr>
            <p:nvPr/>
          </p:nvSpPr>
          <p:spPr bwMode="auto">
            <a:xfrm>
              <a:off x="2907" y="2776"/>
              <a:ext cx="50" cy="17"/>
            </a:xfrm>
            <a:custGeom>
              <a:avLst/>
              <a:gdLst>
                <a:gd name="T0" fmla="*/ 14 w 50"/>
                <a:gd name="T1" fmla="*/ 0 h 17"/>
                <a:gd name="T2" fmla="*/ 6 w 50"/>
                <a:gd name="T3" fmla="*/ 0 h 17"/>
                <a:gd name="T4" fmla="*/ 2 w 50"/>
                <a:gd name="T5" fmla="*/ 6 h 17"/>
                <a:gd name="T6" fmla="*/ 0 w 50"/>
                <a:gd name="T7" fmla="*/ 10 h 17"/>
                <a:gd name="T8" fmla="*/ 2 w 50"/>
                <a:gd name="T9" fmla="*/ 17 h 17"/>
                <a:gd name="T10" fmla="*/ 50 w 50"/>
                <a:gd name="T11" fmla="*/ 8 h 17"/>
                <a:gd name="T12" fmla="*/ 50 w 50"/>
                <a:gd name="T13" fmla="*/ 0 h 17"/>
                <a:gd name="T14" fmla="*/ 21 w 50"/>
                <a:gd name="T15" fmla="*/ 6 h 17"/>
                <a:gd name="T16" fmla="*/ 14 w 50"/>
                <a:gd name="T17" fmla="*/ 0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0"/>
                <a:gd name="T28" fmla="*/ 0 h 17"/>
                <a:gd name="T29" fmla="*/ 50 w 50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0" h="17">
                  <a:moveTo>
                    <a:pt x="14" y="0"/>
                  </a:moveTo>
                  <a:lnTo>
                    <a:pt x="6" y="0"/>
                  </a:lnTo>
                  <a:lnTo>
                    <a:pt x="2" y="6"/>
                  </a:lnTo>
                  <a:lnTo>
                    <a:pt x="0" y="10"/>
                  </a:lnTo>
                  <a:lnTo>
                    <a:pt x="2" y="17"/>
                  </a:lnTo>
                  <a:lnTo>
                    <a:pt x="50" y="8"/>
                  </a:lnTo>
                  <a:lnTo>
                    <a:pt x="50" y="0"/>
                  </a:lnTo>
                  <a:lnTo>
                    <a:pt x="21" y="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8" name="Freeform 35"/>
            <p:cNvSpPr>
              <a:spLocks/>
            </p:cNvSpPr>
            <p:nvPr/>
          </p:nvSpPr>
          <p:spPr bwMode="auto">
            <a:xfrm>
              <a:off x="3034" y="2911"/>
              <a:ext cx="48" cy="32"/>
            </a:xfrm>
            <a:custGeom>
              <a:avLst/>
              <a:gdLst>
                <a:gd name="T0" fmla="*/ 40 w 48"/>
                <a:gd name="T1" fmla="*/ 0 h 32"/>
                <a:gd name="T2" fmla="*/ 48 w 48"/>
                <a:gd name="T3" fmla="*/ 0 h 32"/>
                <a:gd name="T4" fmla="*/ 27 w 48"/>
                <a:gd name="T5" fmla="*/ 17 h 32"/>
                <a:gd name="T6" fmla="*/ 19 w 48"/>
                <a:gd name="T7" fmla="*/ 32 h 32"/>
                <a:gd name="T8" fmla="*/ 8 w 48"/>
                <a:gd name="T9" fmla="*/ 30 h 32"/>
                <a:gd name="T10" fmla="*/ 2 w 48"/>
                <a:gd name="T11" fmla="*/ 24 h 32"/>
                <a:gd name="T12" fmla="*/ 0 w 48"/>
                <a:gd name="T13" fmla="*/ 17 h 32"/>
                <a:gd name="T14" fmla="*/ 0 w 48"/>
                <a:gd name="T15" fmla="*/ 13 h 32"/>
                <a:gd name="T16" fmla="*/ 17 w 48"/>
                <a:gd name="T17" fmla="*/ 5 h 32"/>
                <a:gd name="T18" fmla="*/ 40 w 48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"/>
                <a:gd name="T31" fmla="*/ 0 h 32"/>
                <a:gd name="T32" fmla="*/ 48 w 48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" h="32">
                  <a:moveTo>
                    <a:pt x="40" y="0"/>
                  </a:moveTo>
                  <a:lnTo>
                    <a:pt x="48" y="0"/>
                  </a:lnTo>
                  <a:lnTo>
                    <a:pt x="27" y="17"/>
                  </a:lnTo>
                  <a:lnTo>
                    <a:pt x="19" y="32"/>
                  </a:lnTo>
                  <a:lnTo>
                    <a:pt x="8" y="30"/>
                  </a:lnTo>
                  <a:lnTo>
                    <a:pt x="2" y="24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17" y="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79" name="Freeform 36"/>
            <p:cNvSpPr>
              <a:spLocks/>
            </p:cNvSpPr>
            <p:nvPr/>
          </p:nvSpPr>
          <p:spPr bwMode="auto">
            <a:xfrm>
              <a:off x="3032" y="2728"/>
              <a:ext cx="37" cy="29"/>
            </a:xfrm>
            <a:custGeom>
              <a:avLst/>
              <a:gdLst>
                <a:gd name="T0" fmla="*/ 27 w 37"/>
                <a:gd name="T1" fmla="*/ 4 h 29"/>
                <a:gd name="T2" fmla="*/ 15 w 37"/>
                <a:gd name="T3" fmla="*/ 0 h 29"/>
                <a:gd name="T4" fmla="*/ 10 w 37"/>
                <a:gd name="T5" fmla="*/ 6 h 29"/>
                <a:gd name="T6" fmla="*/ 4 w 37"/>
                <a:gd name="T7" fmla="*/ 19 h 29"/>
                <a:gd name="T8" fmla="*/ 0 w 37"/>
                <a:gd name="T9" fmla="*/ 27 h 29"/>
                <a:gd name="T10" fmla="*/ 15 w 37"/>
                <a:gd name="T11" fmla="*/ 27 h 29"/>
                <a:gd name="T12" fmla="*/ 25 w 37"/>
                <a:gd name="T13" fmla="*/ 29 h 29"/>
                <a:gd name="T14" fmla="*/ 37 w 37"/>
                <a:gd name="T15" fmla="*/ 8 h 29"/>
                <a:gd name="T16" fmla="*/ 27 w 37"/>
                <a:gd name="T17" fmla="*/ 4 h 2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7"/>
                <a:gd name="T28" fmla="*/ 0 h 29"/>
                <a:gd name="T29" fmla="*/ 37 w 37"/>
                <a:gd name="T30" fmla="*/ 29 h 2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7" h="29">
                  <a:moveTo>
                    <a:pt x="27" y="4"/>
                  </a:moveTo>
                  <a:lnTo>
                    <a:pt x="15" y="0"/>
                  </a:lnTo>
                  <a:lnTo>
                    <a:pt x="10" y="6"/>
                  </a:lnTo>
                  <a:lnTo>
                    <a:pt x="4" y="19"/>
                  </a:lnTo>
                  <a:lnTo>
                    <a:pt x="0" y="27"/>
                  </a:lnTo>
                  <a:lnTo>
                    <a:pt x="15" y="27"/>
                  </a:lnTo>
                  <a:lnTo>
                    <a:pt x="25" y="29"/>
                  </a:lnTo>
                  <a:lnTo>
                    <a:pt x="37" y="8"/>
                  </a:lnTo>
                  <a:lnTo>
                    <a:pt x="27" y="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0" name="Freeform 37"/>
            <p:cNvSpPr>
              <a:spLocks/>
            </p:cNvSpPr>
            <p:nvPr/>
          </p:nvSpPr>
          <p:spPr bwMode="auto">
            <a:xfrm>
              <a:off x="2406" y="3008"/>
              <a:ext cx="799" cy="313"/>
            </a:xfrm>
            <a:custGeom>
              <a:avLst/>
              <a:gdLst>
                <a:gd name="T0" fmla="*/ 780 w 799"/>
                <a:gd name="T1" fmla="*/ 100 h 313"/>
                <a:gd name="T2" fmla="*/ 759 w 799"/>
                <a:gd name="T3" fmla="*/ 98 h 313"/>
                <a:gd name="T4" fmla="*/ 732 w 799"/>
                <a:gd name="T5" fmla="*/ 93 h 313"/>
                <a:gd name="T6" fmla="*/ 688 w 799"/>
                <a:gd name="T7" fmla="*/ 85 h 313"/>
                <a:gd name="T8" fmla="*/ 661 w 799"/>
                <a:gd name="T9" fmla="*/ 79 h 313"/>
                <a:gd name="T10" fmla="*/ 620 w 799"/>
                <a:gd name="T11" fmla="*/ 73 h 313"/>
                <a:gd name="T12" fmla="*/ 607 w 799"/>
                <a:gd name="T13" fmla="*/ 70 h 313"/>
                <a:gd name="T14" fmla="*/ 569 w 799"/>
                <a:gd name="T15" fmla="*/ 54 h 313"/>
                <a:gd name="T16" fmla="*/ 511 w 799"/>
                <a:gd name="T17" fmla="*/ 46 h 313"/>
                <a:gd name="T18" fmla="*/ 446 w 799"/>
                <a:gd name="T19" fmla="*/ 25 h 313"/>
                <a:gd name="T20" fmla="*/ 411 w 799"/>
                <a:gd name="T21" fmla="*/ 12 h 313"/>
                <a:gd name="T22" fmla="*/ 375 w 799"/>
                <a:gd name="T23" fmla="*/ 0 h 313"/>
                <a:gd name="T24" fmla="*/ 346 w 799"/>
                <a:gd name="T25" fmla="*/ 23 h 313"/>
                <a:gd name="T26" fmla="*/ 292 w 799"/>
                <a:gd name="T27" fmla="*/ 64 h 313"/>
                <a:gd name="T28" fmla="*/ 225 w 799"/>
                <a:gd name="T29" fmla="*/ 94 h 313"/>
                <a:gd name="T30" fmla="*/ 139 w 799"/>
                <a:gd name="T31" fmla="*/ 112 h 313"/>
                <a:gd name="T32" fmla="*/ 62 w 799"/>
                <a:gd name="T33" fmla="*/ 116 h 313"/>
                <a:gd name="T34" fmla="*/ 0 w 799"/>
                <a:gd name="T35" fmla="*/ 112 h 313"/>
                <a:gd name="T36" fmla="*/ 25 w 799"/>
                <a:gd name="T37" fmla="*/ 194 h 313"/>
                <a:gd name="T38" fmla="*/ 68 w 799"/>
                <a:gd name="T39" fmla="*/ 244 h 313"/>
                <a:gd name="T40" fmla="*/ 125 w 799"/>
                <a:gd name="T41" fmla="*/ 275 h 313"/>
                <a:gd name="T42" fmla="*/ 188 w 799"/>
                <a:gd name="T43" fmla="*/ 298 h 313"/>
                <a:gd name="T44" fmla="*/ 256 w 799"/>
                <a:gd name="T45" fmla="*/ 311 h 313"/>
                <a:gd name="T46" fmla="*/ 325 w 799"/>
                <a:gd name="T47" fmla="*/ 313 h 313"/>
                <a:gd name="T48" fmla="*/ 390 w 799"/>
                <a:gd name="T49" fmla="*/ 304 h 313"/>
                <a:gd name="T50" fmla="*/ 478 w 799"/>
                <a:gd name="T51" fmla="*/ 279 h 313"/>
                <a:gd name="T52" fmla="*/ 530 w 799"/>
                <a:gd name="T53" fmla="*/ 250 h 313"/>
                <a:gd name="T54" fmla="*/ 578 w 799"/>
                <a:gd name="T55" fmla="*/ 208 h 313"/>
                <a:gd name="T56" fmla="*/ 597 w 799"/>
                <a:gd name="T57" fmla="*/ 158 h 313"/>
                <a:gd name="T58" fmla="*/ 607 w 799"/>
                <a:gd name="T59" fmla="*/ 98 h 313"/>
                <a:gd name="T60" fmla="*/ 649 w 799"/>
                <a:gd name="T61" fmla="*/ 121 h 313"/>
                <a:gd name="T62" fmla="*/ 699 w 799"/>
                <a:gd name="T63" fmla="*/ 137 h 313"/>
                <a:gd name="T64" fmla="*/ 747 w 799"/>
                <a:gd name="T65" fmla="*/ 135 h 313"/>
                <a:gd name="T66" fmla="*/ 799 w 799"/>
                <a:gd name="T67" fmla="*/ 96 h 31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99"/>
                <a:gd name="T103" fmla="*/ 0 h 313"/>
                <a:gd name="T104" fmla="*/ 799 w 799"/>
                <a:gd name="T105" fmla="*/ 313 h 31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99" h="313">
                  <a:moveTo>
                    <a:pt x="799" y="96"/>
                  </a:moveTo>
                  <a:lnTo>
                    <a:pt x="780" y="100"/>
                  </a:lnTo>
                  <a:lnTo>
                    <a:pt x="764" y="96"/>
                  </a:lnTo>
                  <a:lnTo>
                    <a:pt x="759" y="98"/>
                  </a:lnTo>
                  <a:lnTo>
                    <a:pt x="753" y="98"/>
                  </a:lnTo>
                  <a:lnTo>
                    <a:pt x="732" y="93"/>
                  </a:lnTo>
                  <a:lnTo>
                    <a:pt x="726" y="91"/>
                  </a:lnTo>
                  <a:lnTo>
                    <a:pt x="688" y="85"/>
                  </a:lnTo>
                  <a:lnTo>
                    <a:pt x="674" y="83"/>
                  </a:lnTo>
                  <a:lnTo>
                    <a:pt x="661" y="79"/>
                  </a:lnTo>
                  <a:lnTo>
                    <a:pt x="647" y="79"/>
                  </a:lnTo>
                  <a:lnTo>
                    <a:pt x="620" y="73"/>
                  </a:lnTo>
                  <a:lnTo>
                    <a:pt x="611" y="71"/>
                  </a:lnTo>
                  <a:lnTo>
                    <a:pt x="607" y="70"/>
                  </a:lnTo>
                  <a:lnTo>
                    <a:pt x="584" y="62"/>
                  </a:lnTo>
                  <a:lnTo>
                    <a:pt x="569" y="54"/>
                  </a:lnTo>
                  <a:lnTo>
                    <a:pt x="547" y="50"/>
                  </a:lnTo>
                  <a:lnTo>
                    <a:pt x="511" y="46"/>
                  </a:lnTo>
                  <a:lnTo>
                    <a:pt x="473" y="37"/>
                  </a:lnTo>
                  <a:lnTo>
                    <a:pt x="446" y="25"/>
                  </a:lnTo>
                  <a:lnTo>
                    <a:pt x="428" y="14"/>
                  </a:lnTo>
                  <a:lnTo>
                    <a:pt x="411" y="12"/>
                  </a:lnTo>
                  <a:lnTo>
                    <a:pt x="388" y="8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346" y="23"/>
                  </a:lnTo>
                  <a:lnTo>
                    <a:pt x="315" y="48"/>
                  </a:lnTo>
                  <a:lnTo>
                    <a:pt x="292" y="64"/>
                  </a:lnTo>
                  <a:lnTo>
                    <a:pt x="259" y="81"/>
                  </a:lnTo>
                  <a:lnTo>
                    <a:pt x="225" y="94"/>
                  </a:lnTo>
                  <a:lnTo>
                    <a:pt x="179" y="106"/>
                  </a:lnTo>
                  <a:lnTo>
                    <a:pt x="139" y="112"/>
                  </a:lnTo>
                  <a:lnTo>
                    <a:pt x="102" y="114"/>
                  </a:lnTo>
                  <a:lnTo>
                    <a:pt x="62" y="116"/>
                  </a:lnTo>
                  <a:lnTo>
                    <a:pt x="29" y="116"/>
                  </a:lnTo>
                  <a:lnTo>
                    <a:pt x="0" y="112"/>
                  </a:lnTo>
                  <a:lnTo>
                    <a:pt x="10" y="166"/>
                  </a:lnTo>
                  <a:lnTo>
                    <a:pt x="25" y="194"/>
                  </a:lnTo>
                  <a:lnTo>
                    <a:pt x="48" y="223"/>
                  </a:lnTo>
                  <a:lnTo>
                    <a:pt x="68" y="244"/>
                  </a:lnTo>
                  <a:lnTo>
                    <a:pt x="102" y="263"/>
                  </a:lnTo>
                  <a:lnTo>
                    <a:pt x="125" y="275"/>
                  </a:lnTo>
                  <a:lnTo>
                    <a:pt x="156" y="286"/>
                  </a:lnTo>
                  <a:lnTo>
                    <a:pt x="188" y="298"/>
                  </a:lnTo>
                  <a:lnTo>
                    <a:pt x="221" y="306"/>
                  </a:lnTo>
                  <a:lnTo>
                    <a:pt x="256" y="311"/>
                  </a:lnTo>
                  <a:lnTo>
                    <a:pt x="290" y="313"/>
                  </a:lnTo>
                  <a:lnTo>
                    <a:pt x="325" y="313"/>
                  </a:lnTo>
                  <a:lnTo>
                    <a:pt x="365" y="308"/>
                  </a:lnTo>
                  <a:lnTo>
                    <a:pt x="390" y="304"/>
                  </a:lnTo>
                  <a:lnTo>
                    <a:pt x="421" y="298"/>
                  </a:lnTo>
                  <a:lnTo>
                    <a:pt x="478" y="279"/>
                  </a:lnTo>
                  <a:lnTo>
                    <a:pt x="505" y="265"/>
                  </a:lnTo>
                  <a:lnTo>
                    <a:pt x="530" y="250"/>
                  </a:lnTo>
                  <a:lnTo>
                    <a:pt x="553" y="235"/>
                  </a:lnTo>
                  <a:lnTo>
                    <a:pt x="578" y="208"/>
                  </a:lnTo>
                  <a:lnTo>
                    <a:pt x="590" y="187"/>
                  </a:lnTo>
                  <a:lnTo>
                    <a:pt x="597" y="158"/>
                  </a:lnTo>
                  <a:lnTo>
                    <a:pt x="599" y="129"/>
                  </a:lnTo>
                  <a:lnTo>
                    <a:pt x="607" y="98"/>
                  </a:lnTo>
                  <a:lnTo>
                    <a:pt x="626" y="112"/>
                  </a:lnTo>
                  <a:lnTo>
                    <a:pt x="649" y="121"/>
                  </a:lnTo>
                  <a:lnTo>
                    <a:pt x="676" y="133"/>
                  </a:lnTo>
                  <a:lnTo>
                    <a:pt x="699" y="137"/>
                  </a:lnTo>
                  <a:lnTo>
                    <a:pt x="720" y="139"/>
                  </a:lnTo>
                  <a:lnTo>
                    <a:pt x="747" y="135"/>
                  </a:lnTo>
                  <a:lnTo>
                    <a:pt x="774" y="119"/>
                  </a:lnTo>
                  <a:lnTo>
                    <a:pt x="799" y="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1" name="Freeform 38"/>
            <p:cNvSpPr>
              <a:spLocks/>
            </p:cNvSpPr>
            <p:nvPr/>
          </p:nvSpPr>
          <p:spPr bwMode="auto">
            <a:xfrm>
              <a:off x="2092" y="2308"/>
              <a:ext cx="806" cy="816"/>
            </a:xfrm>
            <a:custGeom>
              <a:avLst/>
              <a:gdLst>
                <a:gd name="T0" fmla="*/ 802 w 806"/>
                <a:gd name="T1" fmla="*/ 455 h 816"/>
                <a:gd name="T2" fmla="*/ 806 w 806"/>
                <a:gd name="T3" fmla="*/ 432 h 816"/>
                <a:gd name="T4" fmla="*/ 806 w 806"/>
                <a:gd name="T5" fmla="*/ 399 h 816"/>
                <a:gd name="T6" fmla="*/ 804 w 806"/>
                <a:gd name="T7" fmla="*/ 357 h 816"/>
                <a:gd name="T8" fmla="*/ 792 w 806"/>
                <a:gd name="T9" fmla="*/ 301 h 816"/>
                <a:gd name="T10" fmla="*/ 775 w 806"/>
                <a:gd name="T11" fmla="*/ 244 h 816"/>
                <a:gd name="T12" fmla="*/ 742 w 806"/>
                <a:gd name="T13" fmla="*/ 186 h 816"/>
                <a:gd name="T14" fmla="*/ 704 w 806"/>
                <a:gd name="T15" fmla="*/ 132 h 816"/>
                <a:gd name="T16" fmla="*/ 664 w 806"/>
                <a:gd name="T17" fmla="*/ 94 h 816"/>
                <a:gd name="T18" fmla="*/ 612 w 806"/>
                <a:gd name="T19" fmla="*/ 55 h 816"/>
                <a:gd name="T20" fmla="*/ 550 w 806"/>
                <a:gd name="T21" fmla="*/ 27 h 816"/>
                <a:gd name="T22" fmla="*/ 495 w 806"/>
                <a:gd name="T23" fmla="*/ 9 h 816"/>
                <a:gd name="T24" fmla="*/ 426 w 806"/>
                <a:gd name="T25" fmla="*/ 0 h 816"/>
                <a:gd name="T26" fmla="*/ 370 w 806"/>
                <a:gd name="T27" fmla="*/ 0 h 816"/>
                <a:gd name="T28" fmla="*/ 334 w 806"/>
                <a:gd name="T29" fmla="*/ 4 h 816"/>
                <a:gd name="T30" fmla="*/ 305 w 806"/>
                <a:gd name="T31" fmla="*/ 11 h 816"/>
                <a:gd name="T32" fmla="*/ 276 w 806"/>
                <a:gd name="T33" fmla="*/ 19 h 816"/>
                <a:gd name="T34" fmla="*/ 247 w 806"/>
                <a:gd name="T35" fmla="*/ 30 h 816"/>
                <a:gd name="T36" fmla="*/ 226 w 806"/>
                <a:gd name="T37" fmla="*/ 40 h 816"/>
                <a:gd name="T38" fmla="*/ 195 w 806"/>
                <a:gd name="T39" fmla="*/ 55 h 816"/>
                <a:gd name="T40" fmla="*/ 161 w 806"/>
                <a:gd name="T41" fmla="*/ 80 h 816"/>
                <a:gd name="T42" fmla="*/ 121 w 806"/>
                <a:gd name="T43" fmla="*/ 115 h 816"/>
                <a:gd name="T44" fmla="*/ 80 w 806"/>
                <a:gd name="T45" fmla="*/ 165 h 816"/>
                <a:gd name="T46" fmla="*/ 51 w 806"/>
                <a:gd name="T47" fmla="*/ 209 h 816"/>
                <a:gd name="T48" fmla="*/ 28 w 806"/>
                <a:gd name="T49" fmla="*/ 263 h 816"/>
                <a:gd name="T50" fmla="*/ 15 w 806"/>
                <a:gd name="T51" fmla="*/ 303 h 816"/>
                <a:gd name="T52" fmla="*/ 3 w 806"/>
                <a:gd name="T53" fmla="*/ 349 h 816"/>
                <a:gd name="T54" fmla="*/ 0 w 806"/>
                <a:gd name="T55" fmla="*/ 411 h 816"/>
                <a:gd name="T56" fmla="*/ 2 w 806"/>
                <a:gd name="T57" fmla="*/ 468 h 816"/>
                <a:gd name="T58" fmla="*/ 9 w 806"/>
                <a:gd name="T59" fmla="*/ 526 h 816"/>
                <a:gd name="T60" fmla="*/ 23 w 806"/>
                <a:gd name="T61" fmla="*/ 566 h 816"/>
                <a:gd name="T62" fmla="*/ 42 w 806"/>
                <a:gd name="T63" fmla="*/ 610 h 816"/>
                <a:gd name="T64" fmla="*/ 71 w 806"/>
                <a:gd name="T65" fmla="*/ 652 h 816"/>
                <a:gd name="T66" fmla="*/ 99 w 806"/>
                <a:gd name="T67" fmla="*/ 689 h 816"/>
                <a:gd name="T68" fmla="*/ 142 w 806"/>
                <a:gd name="T69" fmla="*/ 725 h 816"/>
                <a:gd name="T70" fmla="*/ 180 w 806"/>
                <a:gd name="T71" fmla="*/ 752 h 816"/>
                <a:gd name="T72" fmla="*/ 230 w 806"/>
                <a:gd name="T73" fmla="*/ 781 h 816"/>
                <a:gd name="T74" fmla="*/ 291 w 806"/>
                <a:gd name="T75" fmla="*/ 802 h 816"/>
                <a:gd name="T76" fmla="*/ 314 w 806"/>
                <a:gd name="T77" fmla="*/ 812 h 816"/>
                <a:gd name="T78" fmla="*/ 343 w 806"/>
                <a:gd name="T79" fmla="*/ 816 h 816"/>
                <a:gd name="T80" fmla="*/ 376 w 806"/>
                <a:gd name="T81" fmla="*/ 816 h 816"/>
                <a:gd name="T82" fmla="*/ 416 w 806"/>
                <a:gd name="T83" fmla="*/ 814 h 816"/>
                <a:gd name="T84" fmla="*/ 453 w 806"/>
                <a:gd name="T85" fmla="*/ 812 h 816"/>
                <a:gd name="T86" fmla="*/ 493 w 806"/>
                <a:gd name="T87" fmla="*/ 806 h 816"/>
                <a:gd name="T88" fmla="*/ 539 w 806"/>
                <a:gd name="T89" fmla="*/ 794 h 816"/>
                <a:gd name="T90" fmla="*/ 573 w 806"/>
                <a:gd name="T91" fmla="*/ 781 h 816"/>
                <a:gd name="T92" fmla="*/ 606 w 806"/>
                <a:gd name="T93" fmla="*/ 764 h 816"/>
                <a:gd name="T94" fmla="*/ 629 w 806"/>
                <a:gd name="T95" fmla="*/ 748 h 816"/>
                <a:gd name="T96" fmla="*/ 660 w 806"/>
                <a:gd name="T97" fmla="*/ 723 h 816"/>
                <a:gd name="T98" fmla="*/ 687 w 806"/>
                <a:gd name="T99" fmla="*/ 700 h 816"/>
                <a:gd name="T100" fmla="*/ 716 w 806"/>
                <a:gd name="T101" fmla="*/ 662 h 816"/>
                <a:gd name="T102" fmla="*/ 739 w 806"/>
                <a:gd name="T103" fmla="*/ 627 h 816"/>
                <a:gd name="T104" fmla="*/ 760 w 806"/>
                <a:gd name="T105" fmla="*/ 581 h 816"/>
                <a:gd name="T106" fmla="*/ 777 w 806"/>
                <a:gd name="T107" fmla="*/ 545 h 816"/>
                <a:gd name="T108" fmla="*/ 787 w 806"/>
                <a:gd name="T109" fmla="*/ 512 h 816"/>
                <a:gd name="T110" fmla="*/ 796 w 806"/>
                <a:gd name="T111" fmla="*/ 482 h 816"/>
                <a:gd name="T112" fmla="*/ 802 w 806"/>
                <a:gd name="T113" fmla="*/ 455 h 81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06"/>
                <a:gd name="T172" fmla="*/ 0 h 816"/>
                <a:gd name="T173" fmla="*/ 806 w 806"/>
                <a:gd name="T174" fmla="*/ 816 h 81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06" h="816">
                  <a:moveTo>
                    <a:pt x="802" y="455"/>
                  </a:moveTo>
                  <a:lnTo>
                    <a:pt x="806" y="432"/>
                  </a:lnTo>
                  <a:lnTo>
                    <a:pt x="806" y="399"/>
                  </a:lnTo>
                  <a:lnTo>
                    <a:pt x="804" y="357"/>
                  </a:lnTo>
                  <a:lnTo>
                    <a:pt x="792" y="301"/>
                  </a:lnTo>
                  <a:lnTo>
                    <a:pt x="775" y="244"/>
                  </a:lnTo>
                  <a:lnTo>
                    <a:pt x="742" y="186"/>
                  </a:lnTo>
                  <a:lnTo>
                    <a:pt x="704" y="132"/>
                  </a:lnTo>
                  <a:lnTo>
                    <a:pt x="664" y="94"/>
                  </a:lnTo>
                  <a:lnTo>
                    <a:pt x="612" y="55"/>
                  </a:lnTo>
                  <a:lnTo>
                    <a:pt x="550" y="27"/>
                  </a:lnTo>
                  <a:lnTo>
                    <a:pt x="495" y="9"/>
                  </a:lnTo>
                  <a:lnTo>
                    <a:pt x="426" y="0"/>
                  </a:lnTo>
                  <a:lnTo>
                    <a:pt x="370" y="0"/>
                  </a:lnTo>
                  <a:lnTo>
                    <a:pt x="334" y="4"/>
                  </a:lnTo>
                  <a:lnTo>
                    <a:pt x="305" y="11"/>
                  </a:lnTo>
                  <a:lnTo>
                    <a:pt x="276" y="19"/>
                  </a:lnTo>
                  <a:lnTo>
                    <a:pt x="247" y="30"/>
                  </a:lnTo>
                  <a:lnTo>
                    <a:pt x="226" y="40"/>
                  </a:lnTo>
                  <a:lnTo>
                    <a:pt x="195" y="55"/>
                  </a:lnTo>
                  <a:lnTo>
                    <a:pt x="161" y="80"/>
                  </a:lnTo>
                  <a:lnTo>
                    <a:pt x="121" y="115"/>
                  </a:lnTo>
                  <a:lnTo>
                    <a:pt x="80" y="165"/>
                  </a:lnTo>
                  <a:lnTo>
                    <a:pt x="51" y="209"/>
                  </a:lnTo>
                  <a:lnTo>
                    <a:pt x="28" y="263"/>
                  </a:lnTo>
                  <a:lnTo>
                    <a:pt x="15" y="303"/>
                  </a:lnTo>
                  <a:lnTo>
                    <a:pt x="3" y="349"/>
                  </a:lnTo>
                  <a:lnTo>
                    <a:pt x="0" y="411"/>
                  </a:lnTo>
                  <a:lnTo>
                    <a:pt x="2" y="468"/>
                  </a:lnTo>
                  <a:lnTo>
                    <a:pt x="9" y="526"/>
                  </a:lnTo>
                  <a:lnTo>
                    <a:pt x="23" y="566"/>
                  </a:lnTo>
                  <a:lnTo>
                    <a:pt x="42" y="610"/>
                  </a:lnTo>
                  <a:lnTo>
                    <a:pt x="71" y="652"/>
                  </a:lnTo>
                  <a:lnTo>
                    <a:pt x="99" y="689"/>
                  </a:lnTo>
                  <a:lnTo>
                    <a:pt x="142" y="725"/>
                  </a:lnTo>
                  <a:lnTo>
                    <a:pt x="180" y="752"/>
                  </a:lnTo>
                  <a:lnTo>
                    <a:pt x="230" y="781"/>
                  </a:lnTo>
                  <a:lnTo>
                    <a:pt x="291" y="802"/>
                  </a:lnTo>
                  <a:lnTo>
                    <a:pt x="314" y="812"/>
                  </a:lnTo>
                  <a:lnTo>
                    <a:pt x="343" y="816"/>
                  </a:lnTo>
                  <a:lnTo>
                    <a:pt x="376" y="816"/>
                  </a:lnTo>
                  <a:lnTo>
                    <a:pt x="416" y="814"/>
                  </a:lnTo>
                  <a:lnTo>
                    <a:pt x="453" y="812"/>
                  </a:lnTo>
                  <a:lnTo>
                    <a:pt x="493" y="806"/>
                  </a:lnTo>
                  <a:lnTo>
                    <a:pt x="539" y="794"/>
                  </a:lnTo>
                  <a:lnTo>
                    <a:pt x="573" y="781"/>
                  </a:lnTo>
                  <a:lnTo>
                    <a:pt x="606" y="764"/>
                  </a:lnTo>
                  <a:lnTo>
                    <a:pt x="629" y="748"/>
                  </a:lnTo>
                  <a:lnTo>
                    <a:pt x="660" y="723"/>
                  </a:lnTo>
                  <a:lnTo>
                    <a:pt x="687" y="700"/>
                  </a:lnTo>
                  <a:lnTo>
                    <a:pt x="716" y="662"/>
                  </a:lnTo>
                  <a:lnTo>
                    <a:pt x="739" y="627"/>
                  </a:lnTo>
                  <a:lnTo>
                    <a:pt x="760" y="581"/>
                  </a:lnTo>
                  <a:lnTo>
                    <a:pt x="777" y="545"/>
                  </a:lnTo>
                  <a:lnTo>
                    <a:pt x="787" y="512"/>
                  </a:lnTo>
                  <a:lnTo>
                    <a:pt x="796" y="482"/>
                  </a:lnTo>
                  <a:lnTo>
                    <a:pt x="802" y="455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2" name="Freeform 39"/>
            <p:cNvSpPr>
              <a:spLocks/>
            </p:cNvSpPr>
            <p:nvPr/>
          </p:nvSpPr>
          <p:spPr bwMode="auto">
            <a:xfrm>
              <a:off x="2769" y="2757"/>
              <a:ext cx="119" cy="236"/>
            </a:xfrm>
            <a:custGeom>
              <a:avLst/>
              <a:gdLst>
                <a:gd name="T0" fmla="*/ 92 w 119"/>
                <a:gd name="T1" fmla="*/ 15 h 236"/>
                <a:gd name="T2" fmla="*/ 67 w 119"/>
                <a:gd name="T3" fmla="*/ 0 h 236"/>
                <a:gd name="T4" fmla="*/ 60 w 119"/>
                <a:gd name="T5" fmla="*/ 29 h 236"/>
                <a:gd name="T6" fmla="*/ 44 w 119"/>
                <a:gd name="T7" fmla="*/ 54 h 236"/>
                <a:gd name="T8" fmla="*/ 29 w 119"/>
                <a:gd name="T9" fmla="*/ 79 h 236"/>
                <a:gd name="T10" fmla="*/ 0 w 119"/>
                <a:gd name="T11" fmla="*/ 102 h 236"/>
                <a:gd name="T12" fmla="*/ 6 w 119"/>
                <a:gd name="T13" fmla="*/ 155 h 236"/>
                <a:gd name="T14" fmla="*/ 2 w 119"/>
                <a:gd name="T15" fmla="*/ 236 h 236"/>
                <a:gd name="T16" fmla="*/ 29 w 119"/>
                <a:gd name="T17" fmla="*/ 217 h 236"/>
                <a:gd name="T18" fmla="*/ 62 w 119"/>
                <a:gd name="T19" fmla="*/ 180 h 236"/>
                <a:gd name="T20" fmla="*/ 81 w 119"/>
                <a:gd name="T21" fmla="*/ 140 h 236"/>
                <a:gd name="T22" fmla="*/ 96 w 119"/>
                <a:gd name="T23" fmla="*/ 104 h 236"/>
                <a:gd name="T24" fmla="*/ 110 w 119"/>
                <a:gd name="T25" fmla="*/ 69 h 236"/>
                <a:gd name="T26" fmla="*/ 119 w 119"/>
                <a:gd name="T27" fmla="*/ 33 h 236"/>
                <a:gd name="T28" fmla="*/ 92 w 119"/>
                <a:gd name="T29" fmla="*/ 15 h 2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9"/>
                <a:gd name="T46" fmla="*/ 0 h 236"/>
                <a:gd name="T47" fmla="*/ 119 w 119"/>
                <a:gd name="T48" fmla="*/ 236 h 2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9" h="236">
                  <a:moveTo>
                    <a:pt x="92" y="15"/>
                  </a:moveTo>
                  <a:lnTo>
                    <a:pt x="67" y="0"/>
                  </a:lnTo>
                  <a:lnTo>
                    <a:pt x="60" y="29"/>
                  </a:lnTo>
                  <a:lnTo>
                    <a:pt x="44" y="54"/>
                  </a:lnTo>
                  <a:lnTo>
                    <a:pt x="29" y="79"/>
                  </a:lnTo>
                  <a:lnTo>
                    <a:pt x="0" y="102"/>
                  </a:lnTo>
                  <a:lnTo>
                    <a:pt x="6" y="155"/>
                  </a:lnTo>
                  <a:lnTo>
                    <a:pt x="2" y="236"/>
                  </a:lnTo>
                  <a:lnTo>
                    <a:pt x="29" y="217"/>
                  </a:lnTo>
                  <a:lnTo>
                    <a:pt x="62" y="180"/>
                  </a:lnTo>
                  <a:lnTo>
                    <a:pt x="81" y="140"/>
                  </a:lnTo>
                  <a:lnTo>
                    <a:pt x="96" y="104"/>
                  </a:lnTo>
                  <a:lnTo>
                    <a:pt x="110" y="69"/>
                  </a:lnTo>
                  <a:lnTo>
                    <a:pt x="119" y="33"/>
                  </a:lnTo>
                  <a:lnTo>
                    <a:pt x="92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3" name="Freeform 40"/>
            <p:cNvSpPr>
              <a:spLocks/>
            </p:cNvSpPr>
            <p:nvPr/>
          </p:nvSpPr>
          <p:spPr bwMode="auto">
            <a:xfrm>
              <a:off x="2122" y="2719"/>
              <a:ext cx="160" cy="263"/>
            </a:xfrm>
            <a:custGeom>
              <a:avLst/>
              <a:gdLst>
                <a:gd name="T0" fmla="*/ 31 w 160"/>
                <a:gd name="T1" fmla="*/ 32 h 263"/>
                <a:gd name="T2" fmla="*/ 50 w 160"/>
                <a:gd name="T3" fmla="*/ 13 h 263"/>
                <a:gd name="T4" fmla="*/ 66 w 160"/>
                <a:gd name="T5" fmla="*/ 0 h 263"/>
                <a:gd name="T6" fmla="*/ 77 w 160"/>
                <a:gd name="T7" fmla="*/ 26 h 263"/>
                <a:gd name="T8" fmla="*/ 89 w 160"/>
                <a:gd name="T9" fmla="*/ 48 h 263"/>
                <a:gd name="T10" fmla="*/ 110 w 160"/>
                <a:gd name="T11" fmla="*/ 76 h 263"/>
                <a:gd name="T12" fmla="*/ 131 w 160"/>
                <a:gd name="T13" fmla="*/ 103 h 263"/>
                <a:gd name="T14" fmla="*/ 160 w 160"/>
                <a:gd name="T15" fmla="*/ 134 h 263"/>
                <a:gd name="T16" fmla="*/ 158 w 160"/>
                <a:gd name="T17" fmla="*/ 147 h 263"/>
                <a:gd name="T18" fmla="*/ 150 w 160"/>
                <a:gd name="T19" fmla="*/ 190 h 263"/>
                <a:gd name="T20" fmla="*/ 142 w 160"/>
                <a:gd name="T21" fmla="*/ 241 h 263"/>
                <a:gd name="T22" fmla="*/ 140 w 160"/>
                <a:gd name="T23" fmla="*/ 263 h 263"/>
                <a:gd name="T24" fmla="*/ 48 w 160"/>
                <a:gd name="T25" fmla="*/ 207 h 263"/>
                <a:gd name="T26" fmla="*/ 16 w 160"/>
                <a:gd name="T27" fmla="*/ 153 h 263"/>
                <a:gd name="T28" fmla="*/ 0 w 160"/>
                <a:gd name="T29" fmla="*/ 105 h 263"/>
                <a:gd name="T30" fmla="*/ 8 w 160"/>
                <a:gd name="T31" fmla="*/ 65 h 263"/>
                <a:gd name="T32" fmla="*/ 31 w 160"/>
                <a:gd name="T33" fmla="*/ 32 h 2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60"/>
                <a:gd name="T52" fmla="*/ 0 h 263"/>
                <a:gd name="T53" fmla="*/ 160 w 160"/>
                <a:gd name="T54" fmla="*/ 263 h 26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60" h="263">
                  <a:moveTo>
                    <a:pt x="31" y="32"/>
                  </a:moveTo>
                  <a:lnTo>
                    <a:pt x="50" y="13"/>
                  </a:lnTo>
                  <a:lnTo>
                    <a:pt x="66" y="0"/>
                  </a:lnTo>
                  <a:lnTo>
                    <a:pt x="77" y="26"/>
                  </a:lnTo>
                  <a:lnTo>
                    <a:pt x="89" y="48"/>
                  </a:lnTo>
                  <a:lnTo>
                    <a:pt x="110" y="76"/>
                  </a:lnTo>
                  <a:lnTo>
                    <a:pt x="131" y="103"/>
                  </a:lnTo>
                  <a:lnTo>
                    <a:pt x="160" y="134"/>
                  </a:lnTo>
                  <a:lnTo>
                    <a:pt x="158" y="147"/>
                  </a:lnTo>
                  <a:lnTo>
                    <a:pt x="150" y="190"/>
                  </a:lnTo>
                  <a:lnTo>
                    <a:pt x="142" y="241"/>
                  </a:lnTo>
                  <a:lnTo>
                    <a:pt x="140" y="263"/>
                  </a:lnTo>
                  <a:lnTo>
                    <a:pt x="48" y="207"/>
                  </a:lnTo>
                  <a:lnTo>
                    <a:pt x="16" y="153"/>
                  </a:lnTo>
                  <a:lnTo>
                    <a:pt x="0" y="105"/>
                  </a:lnTo>
                  <a:lnTo>
                    <a:pt x="8" y="65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4" name="Freeform 41"/>
            <p:cNvSpPr>
              <a:spLocks/>
            </p:cNvSpPr>
            <p:nvPr/>
          </p:nvSpPr>
          <p:spPr bwMode="auto">
            <a:xfrm>
              <a:off x="2401" y="2690"/>
              <a:ext cx="257" cy="259"/>
            </a:xfrm>
            <a:custGeom>
              <a:avLst/>
              <a:gdLst>
                <a:gd name="T0" fmla="*/ 201 w 257"/>
                <a:gd name="T1" fmla="*/ 201 h 259"/>
                <a:gd name="T2" fmla="*/ 257 w 257"/>
                <a:gd name="T3" fmla="*/ 144 h 259"/>
                <a:gd name="T4" fmla="*/ 228 w 257"/>
                <a:gd name="T5" fmla="*/ 65 h 259"/>
                <a:gd name="T6" fmla="*/ 188 w 257"/>
                <a:gd name="T7" fmla="*/ 0 h 259"/>
                <a:gd name="T8" fmla="*/ 115 w 257"/>
                <a:gd name="T9" fmla="*/ 0 h 259"/>
                <a:gd name="T10" fmla="*/ 46 w 257"/>
                <a:gd name="T11" fmla="*/ 11 h 259"/>
                <a:gd name="T12" fmla="*/ 17 w 257"/>
                <a:gd name="T13" fmla="*/ 80 h 259"/>
                <a:gd name="T14" fmla="*/ 0 w 257"/>
                <a:gd name="T15" fmla="*/ 153 h 259"/>
                <a:gd name="T16" fmla="*/ 55 w 257"/>
                <a:gd name="T17" fmla="*/ 205 h 259"/>
                <a:gd name="T18" fmla="*/ 134 w 257"/>
                <a:gd name="T19" fmla="*/ 259 h 259"/>
                <a:gd name="T20" fmla="*/ 201 w 257"/>
                <a:gd name="T21" fmla="*/ 201 h 2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57"/>
                <a:gd name="T34" fmla="*/ 0 h 259"/>
                <a:gd name="T35" fmla="*/ 257 w 257"/>
                <a:gd name="T36" fmla="*/ 259 h 2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57" h="259">
                  <a:moveTo>
                    <a:pt x="201" y="201"/>
                  </a:moveTo>
                  <a:lnTo>
                    <a:pt x="257" y="144"/>
                  </a:lnTo>
                  <a:lnTo>
                    <a:pt x="228" y="65"/>
                  </a:lnTo>
                  <a:lnTo>
                    <a:pt x="188" y="0"/>
                  </a:lnTo>
                  <a:lnTo>
                    <a:pt x="115" y="0"/>
                  </a:lnTo>
                  <a:lnTo>
                    <a:pt x="46" y="11"/>
                  </a:lnTo>
                  <a:lnTo>
                    <a:pt x="17" y="80"/>
                  </a:lnTo>
                  <a:lnTo>
                    <a:pt x="0" y="153"/>
                  </a:lnTo>
                  <a:lnTo>
                    <a:pt x="55" y="205"/>
                  </a:lnTo>
                  <a:lnTo>
                    <a:pt x="134" y="259"/>
                  </a:lnTo>
                  <a:lnTo>
                    <a:pt x="201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5" name="Freeform 42"/>
            <p:cNvSpPr>
              <a:spLocks/>
            </p:cNvSpPr>
            <p:nvPr/>
          </p:nvSpPr>
          <p:spPr bwMode="auto">
            <a:xfrm>
              <a:off x="2395" y="3028"/>
              <a:ext cx="255" cy="88"/>
            </a:xfrm>
            <a:custGeom>
              <a:avLst/>
              <a:gdLst>
                <a:gd name="T0" fmla="*/ 56 w 255"/>
                <a:gd name="T1" fmla="*/ 88 h 88"/>
                <a:gd name="T2" fmla="*/ 98 w 255"/>
                <a:gd name="T3" fmla="*/ 86 h 88"/>
                <a:gd name="T4" fmla="*/ 140 w 255"/>
                <a:gd name="T5" fmla="*/ 82 h 88"/>
                <a:gd name="T6" fmla="*/ 215 w 255"/>
                <a:gd name="T7" fmla="*/ 63 h 88"/>
                <a:gd name="T8" fmla="*/ 255 w 255"/>
                <a:gd name="T9" fmla="*/ 50 h 88"/>
                <a:gd name="T10" fmla="*/ 230 w 255"/>
                <a:gd name="T11" fmla="*/ 44 h 88"/>
                <a:gd name="T12" fmla="*/ 209 w 255"/>
                <a:gd name="T13" fmla="*/ 38 h 88"/>
                <a:gd name="T14" fmla="*/ 184 w 255"/>
                <a:gd name="T15" fmla="*/ 23 h 88"/>
                <a:gd name="T16" fmla="*/ 169 w 255"/>
                <a:gd name="T17" fmla="*/ 11 h 88"/>
                <a:gd name="T18" fmla="*/ 150 w 255"/>
                <a:gd name="T19" fmla="*/ 0 h 88"/>
                <a:gd name="T20" fmla="*/ 127 w 255"/>
                <a:gd name="T21" fmla="*/ 9 h 88"/>
                <a:gd name="T22" fmla="*/ 94 w 255"/>
                <a:gd name="T23" fmla="*/ 19 h 88"/>
                <a:gd name="T24" fmla="*/ 69 w 255"/>
                <a:gd name="T25" fmla="*/ 26 h 88"/>
                <a:gd name="T26" fmla="*/ 40 w 255"/>
                <a:gd name="T27" fmla="*/ 30 h 88"/>
                <a:gd name="T28" fmla="*/ 19 w 255"/>
                <a:gd name="T29" fmla="*/ 32 h 88"/>
                <a:gd name="T30" fmla="*/ 0 w 255"/>
                <a:gd name="T31" fmla="*/ 30 h 88"/>
                <a:gd name="T32" fmla="*/ 27 w 255"/>
                <a:gd name="T33" fmla="*/ 65 h 88"/>
                <a:gd name="T34" fmla="*/ 56 w 255"/>
                <a:gd name="T35" fmla="*/ 88 h 8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55"/>
                <a:gd name="T55" fmla="*/ 0 h 88"/>
                <a:gd name="T56" fmla="*/ 255 w 255"/>
                <a:gd name="T57" fmla="*/ 88 h 8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55" h="88">
                  <a:moveTo>
                    <a:pt x="56" y="88"/>
                  </a:moveTo>
                  <a:lnTo>
                    <a:pt x="98" y="86"/>
                  </a:lnTo>
                  <a:lnTo>
                    <a:pt x="140" y="82"/>
                  </a:lnTo>
                  <a:lnTo>
                    <a:pt x="215" y="63"/>
                  </a:lnTo>
                  <a:lnTo>
                    <a:pt x="255" y="50"/>
                  </a:lnTo>
                  <a:lnTo>
                    <a:pt x="230" y="44"/>
                  </a:lnTo>
                  <a:lnTo>
                    <a:pt x="209" y="38"/>
                  </a:lnTo>
                  <a:lnTo>
                    <a:pt x="184" y="23"/>
                  </a:lnTo>
                  <a:lnTo>
                    <a:pt x="169" y="11"/>
                  </a:lnTo>
                  <a:lnTo>
                    <a:pt x="150" y="0"/>
                  </a:lnTo>
                  <a:lnTo>
                    <a:pt x="127" y="9"/>
                  </a:lnTo>
                  <a:lnTo>
                    <a:pt x="94" y="19"/>
                  </a:lnTo>
                  <a:lnTo>
                    <a:pt x="69" y="26"/>
                  </a:lnTo>
                  <a:lnTo>
                    <a:pt x="40" y="30"/>
                  </a:lnTo>
                  <a:lnTo>
                    <a:pt x="19" y="32"/>
                  </a:lnTo>
                  <a:lnTo>
                    <a:pt x="0" y="30"/>
                  </a:lnTo>
                  <a:lnTo>
                    <a:pt x="27" y="65"/>
                  </a:lnTo>
                  <a:lnTo>
                    <a:pt x="56" y="8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6" name="Freeform 43"/>
            <p:cNvSpPr>
              <a:spLocks/>
            </p:cNvSpPr>
            <p:nvPr/>
          </p:nvSpPr>
          <p:spPr bwMode="auto">
            <a:xfrm>
              <a:off x="2610" y="2402"/>
              <a:ext cx="209" cy="205"/>
            </a:xfrm>
            <a:custGeom>
              <a:avLst/>
              <a:gdLst>
                <a:gd name="T0" fmla="*/ 209 w 209"/>
                <a:gd name="T1" fmla="*/ 205 h 205"/>
                <a:gd name="T2" fmla="*/ 199 w 209"/>
                <a:gd name="T3" fmla="*/ 98 h 205"/>
                <a:gd name="T4" fmla="*/ 144 w 209"/>
                <a:gd name="T5" fmla="*/ 34 h 205"/>
                <a:gd name="T6" fmla="*/ 69 w 209"/>
                <a:gd name="T7" fmla="*/ 0 h 205"/>
                <a:gd name="T8" fmla="*/ 21 w 209"/>
                <a:gd name="T9" fmla="*/ 19 h 205"/>
                <a:gd name="T10" fmla="*/ 0 w 209"/>
                <a:gd name="T11" fmla="*/ 42 h 205"/>
                <a:gd name="T12" fmla="*/ 42 w 209"/>
                <a:gd name="T13" fmla="*/ 92 h 205"/>
                <a:gd name="T14" fmla="*/ 79 w 209"/>
                <a:gd name="T15" fmla="*/ 192 h 205"/>
                <a:gd name="T16" fmla="*/ 150 w 209"/>
                <a:gd name="T17" fmla="*/ 196 h 205"/>
                <a:gd name="T18" fmla="*/ 209 w 209"/>
                <a:gd name="T19" fmla="*/ 205 h 2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9"/>
                <a:gd name="T31" fmla="*/ 0 h 205"/>
                <a:gd name="T32" fmla="*/ 209 w 209"/>
                <a:gd name="T33" fmla="*/ 205 h 2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9" h="205">
                  <a:moveTo>
                    <a:pt x="209" y="205"/>
                  </a:moveTo>
                  <a:lnTo>
                    <a:pt x="199" y="98"/>
                  </a:lnTo>
                  <a:lnTo>
                    <a:pt x="144" y="34"/>
                  </a:lnTo>
                  <a:lnTo>
                    <a:pt x="69" y="0"/>
                  </a:lnTo>
                  <a:lnTo>
                    <a:pt x="21" y="19"/>
                  </a:lnTo>
                  <a:lnTo>
                    <a:pt x="0" y="42"/>
                  </a:lnTo>
                  <a:lnTo>
                    <a:pt x="42" y="92"/>
                  </a:lnTo>
                  <a:lnTo>
                    <a:pt x="79" y="192"/>
                  </a:lnTo>
                  <a:lnTo>
                    <a:pt x="150" y="196"/>
                  </a:lnTo>
                  <a:lnTo>
                    <a:pt x="209" y="20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7" name="Freeform 44"/>
            <p:cNvSpPr>
              <a:spLocks/>
            </p:cNvSpPr>
            <p:nvPr/>
          </p:nvSpPr>
          <p:spPr bwMode="auto">
            <a:xfrm>
              <a:off x="2232" y="2390"/>
              <a:ext cx="201" cy="188"/>
            </a:xfrm>
            <a:custGeom>
              <a:avLst/>
              <a:gdLst>
                <a:gd name="T0" fmla="*/ 34 w 201"/>
                <a:gd name="T1" fmla="*/ 188 h 188"/>
                <a:gd name="T2" fmla="*/ 84 w 201"/>
                <a:gd name="T3" fmla="*/ 171 h 188"/>
                <a:gd name="T4" fmla="*/ 138 w 201"/>
                <a:gd name="T5" fmla="*/ 165 h 188"/>
                <a:gd name="T6" fmla="*/ 153 w 201"/>
                <a:gd name="T7" fmla="*/ 127 h 188"/>
                <a:gd name="T8" fmla="*/ 174 w 201"/>
                <a:gd name="T9" fmla="*/ 92 h 188"/>
                <a:gd name="T10" fmla="*/ 201 w 201"/>
                <a:gd name="T11" fmla="*/ 60 h 188"/>
                <a:gd name="T12" fmla="*/ 194 w 201"/>
                <a:gd name="T13" fmla="*/ 41 h 188"/>
                <a:gd name="T14" fmla="*/ 180 w 201"/>
                <a:gd name="T15" fmla="*/ 21 h 188"/>
                <a:gd name="T16" fmla="*/ 165 w 201"/>
                <a:gd name="T17" fmla="*/ 8 h 188"/>
                <a:gd name="T18" fmla="*/ 149 w 201"/>
                <a:gd name="T19" fmla="*/ 0 h 188"/>
                <a:gd name="T20" fmla="*/ 115 w 201"/>
                <a:gd name="T21" fmla="*/ 12 h 188"/>
                <a:gd name="T22" fmla="*/ 69 w 201"/>
                <a:gd name="T23" fmla="*/ 35 h 188"/>
                <a:gd name="T24" fmla="*/ 30 w 201"/>
                <a:gd name="T25" fmla="*/ 66 h 188"/>
                <a:gd name="T26" fmla="*/ 0 w 201"/>
                <a:gd name="T27" fmla="*/ 98 h 188"/>
                <a:gd name="T28" fmla="*/ 21 w 201"/>
                <a:gd name="T29" fmla="*/ 137 h 188"/>
                <a:gd name="T30" fmla="*/ 34 w 201"/>
                <a:gd name="T31" fmla="*/ 188 h 18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1"/>
                <a:gd name="T49" fmla="*/ 0 h 188"/>
                <a:gd name="T50" fmla="*/ 201 w 201"/>
                <a:gd name="T51" fmla="*/ 188 h 18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1" h="188">
                  <a:moveTo>
                    <a:pt x="34" y="188"/>
                  </a:moveTo>
                  <a:lnTo>
                    <a:pt x="84" y="171"/>
                  </a:lnTo>
                  <a:lnTo>
                    <a:pt x="138" y="165"/>
                  </a:lnTo>
                  <a:lnTo>
                    <a:pt x="153" y="127"/>
                  </a:lnTo>
                  <a:lnTo>
                    <a:pt x="174" y="92"/>
                  </a:lnTo>
                  <a:lnTo>
                    <a:pt x="201" y="60"/>
                  </a:lnTo>
                  <a:lnTo>
                    <a:pt x="194" y="41"/>
                  </a:lnTo>
                  <a:lnTo>
                    <a:pt x="180" y="21"/>
                  </a:lnTo>
                  <a:lnTo>
                    <a:pt x="165" y="8"/>
                  </a:lnTo>
                  <a:lnTo>
                    <a:pt x="149" y="0"/>
                  </a:lnTo>
                  <a:lnTo>
                    <a:pt x="115" y="12"/>
                  </a:lnTo>
                  <a:lnTo>
                    <a:pt x="69" y="35"/>
                  </a:lnTo>
                  <a:lnTo>
                    <a:pt x="30" y="66"/>
                  </a:lnTo>
                  <a:lnTo>
                    <a:pt x="0" y="98"/>
                  </a:lnTo>
                  <a:lnTo>
                    <a:pt x="21" y="137"/>
                  </a:lnTo>
                  <a:lnTo>
                    <a:pt x="34" y="18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8" name="Freeform 45"/>
            <p:cNvSpPr>
              <a:spLocks/>
            </p:cNvSpPr>
            <p:nvPr/>
          </p:nvSpPr>
          <p:spPr bwMode="auto">
            <a:xfrm>
              <a:off x="2188" y="2578"/>
              <a:ext cx="76" cy="141"/>
            </a:xfrm>
            <a:custGeom>
              <a:avLst/>
              <a:gdLst>
                <a:gd name="T0" fmla="*/ 0 w 76"/>
                <a:gd name="T1" fmla="*/ 141 h 141"/>
                <a:gd name="T2" fmla="*/ 17 w 76"/>
                <a:gd name="T3" fmla="*/ 94 h 141"/>
                <a:gd name="T4" fmla="*/ 32 w 76"/>
                <a:gd name="T5" fmla="*/ 58 h 141"/>
                <a:gd name="T6" fmla="*/ 48 w 76"/>
                <a:gd name="T7" fmla="*/ 33 h 141"/>
                <a:gd name="T8" fmla="*/ 57 w 76"/>
                <a:gd name="T9" fmla="*/ 16 h 141"/>
                <a:gd name="T10" fmla="*/ 76 w 76"/>
                <a:gd name="T11" fmla="*/ 0 h 1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"/>
                <a:gd name="T19" fmla="*/ 0 h 141"/>
                <a:gd name="T20" fmla="*/ 76 w 76"/>
                <a:gd name="T21" fmla="*/ 141 h 1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6" h="141">
                  <a:moveTo>
                    <a:pt x="0" y="141"/>
                  </a:moveTo>
                  <a:lnTo>
                    <a:pt x="17" y="94"/>
                  </a:lnTo>
                  <a:lnTo>
                    <a:pt x="32" y="58"/>
                  </a:lnTo>
                  <a:lnTo>
                    <a:pt x="48" y="33"/>
                  </a:lnTo>
                  <a:lnTo>
                    <a:pt x="57" y="16"/>
                  </a:lnTo>
                  <a:lnTo>
                    <a:pt x="76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89" name="Freeform 46"/>
            <p:cNvSpPr>
              <a:spLocks/>
            </p:cNvSpPr>
            <p:nvPr/>
          </p:nvSpPr>
          <p:spPr bwMode="auto">
            <a:xfrm>
              <a:off x="2284" y="2838"/>
              <a:ext cx="117" cy="15"/>
            </a:xfrm>
            <a:custGeom>
              <a:avLst/>
              <a:gdLst>
                <a:gd name="T0" fmla="*/ 117 w 117"/>
                <a:gd name="T1" fmla="*/ 5 h 15"/>
                <a:gd name="T2" fmla="*/ 55 w 117"/>
                <a:gd name="T3" fmla="*/ 0 h 15"/>
                <a:gd name="T4" fmla="*/ 0 w 117"/>
                <a:gd name="T5" fmla="*/ 15 h 15"/>
                <a:gd name="T6" fmla="*/ 0 60000 65536"/>
                <a:gd name="T7" fmla="*/ 0 60000 65536"/>
                <a:gd name="T8" fmla="*/ 0 60000 65536"/>
                <a:gd name="T9" fmla="*/ 0 w 117"/>
                <a:gd name="T10" fmla="*/ 0 h 15"/>
                <a:gd name="T11" fmla="*/ 117 w 117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" h="15">
                  <a:moveTo>
                    <a:pt x="117" y="5"/>
                  </a:moveTo>
                  <a:lnTo>
                    <a:pt x="55" y="0"/>
                  </a:lnTo>
                  <a:lnTo>
                    <a:pt x="0" y="1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0" name="Freeform 47"/>
            <p:cNvSpPr>
              <a:spLocks/>
            </p:cNvSpPr>
            <p:nvPr/>
          </p:nvSpPr>
          <p:spPr bwMode="auto">
            <a:xfrm>
              <a:off x="2819" y="2607"/>
              <a:ext cx="23" cy="150"/>
            </a:xfrm>
            <a:custGeom>
              <a:avLst/>
              <a:gdLst>
                <a:gd name="T0" fmla="*/ 19 w 23"/>
                <a:gd name="T1" fmla="*/ 150 h 150"/>
                <a:gd name="T2" fmla="*/ 23 w 23"/>
                <a:gd name="T3" fmla="*/ 108 h 150"/>
                <a:gd name="T4" fmla="*/ 17 w 23"/>
                <a:gd name="T5" fmla="*/ 56 h 150"/>
                <a:gd name="T6" fmla="*/ 10 w 23"/>
                <a:gd name="T7" fmla="*/ 23 h 150"/>
                <a:gd name="T8" fmla="*/ 0 w 23"/>
                <a:gd name="T9" fmla="*/ 0 h 1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150"/>
                <a:gd name="T17" fmla="*/ 23 w 23"/>
                <a:gd name="T18" fmla="*/ 150 h 1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150">
                  <a:moveTo>
                    <a:pt x="19" y="150"/>
                  </a:moveTo>
                  <a:lnTo>
                    <a:pt x="23" y="108"/>
                  </a:lnTo>
                  <a:lnTo>
                    <a:pt x="17" y="56"/>
                  </a:lnTo>
                  <a:lnTo>
                    <a:pt x="10" y="23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1" name="Line 48"/>
            <p:cNvSpPr>
              <a:spLocks noChangeShapeType="1"/>
            </p:cNvSpPr>
            <p:nvPr/>
          </p:nvSpPr>
          <p:spPr bwMode="auto">
            <a:xfrm>
              <a:off x="2658" y="2834"/>
              <a:ext cx="11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2" name="Freeform 49"/>
            <p:cNvSpPr>
              <a:spLocks/>
            </p:cNvSpPr>
            <p:nvPr/>
          </p:nvSpPr>
          <p:spPr bwMode="auto">
            <a:xfrm>
              <a:off x="3449" y="2724"/>
              <a:ext cx="165" cy="50"/>
            </a:xfrm>
            <a:custGeom>
              <a:avLst/>
              <a:gdLst>
                <a:gd name="T0" fmla="*/ 53 w 165"/>
                <a:gd name="T1" fmla="*/ 0 h 50"/>
                <a:gd name="T2" fmla="*/ 38 w 165"/>
                <a:gd name="T3" fmla="*/ 8 h 50"/>
                <a:gd name="T4" fmla="*/ 13 w 165"/>
                <a:gd name="T5" fmla="*/ 8 h 50"/>
                <a:gd name="T6" fmla="*/ 0 w 165"/>
                <a:gd name="T7" fmla="*/ 23 h 50"/>
                <a:gd name="T8" fmla="*/ 0 w 165"/>
                <a:gd name="T9" fmla="*/ 37 h 50"/>
                <a:gd name="T10" fmla="*/ 9 w 165"/>
                <a:gd name="T11" fmla="*/ 41 h 50"/>
                <a:gd name="T12" fmla="*/ 25 w 165"/>
                <a:gd name="T13" fmla="*/ 27 h 50"/>
                <a:gd name="T14" fmla="*/ 42 w 165"/>
                <a:gd name="T15" fmla="*/ 41 h 50"/>
                <a:gd name="T16" fmla="*/ 88 w 165"/>
                <a:gd name="T17" fmla="*/ 43 h 50"/>
                <a:gd name="T18" fmla="*/ 94 w 165"/>
                <a:gd name="T19" fmla="*/ 48 h 50"/>
                <a:gd name="T20" fmla="*/ 97 w 165"/>
                <a:gd name="T21" fmla="*/ 50 h 50"/>
                <a:gd name="T22" fmla="*/ 109 w 165"/>
                <a:gd name="T23" fmla="*/ 50 h 50"/>
                <a:gd name="T24" fmla="*/ 128 w 165"/>
                <a:gd name="T25" fmla="*/ 43 h 50"/>
                <a:gd name="T26" fmla="*/ 132 w 165"/>
                <a:gd name="T27" fmla="*/ 44 h 50"/>
                <a:gd name="T28" fmla="*/ 138 w 165"/>
                <a:gd name="T29" fmla="*/ 48 h 50"/>
                <a:gd name="T30" fmla="*/ 144 w 165"/>
                <a:gd name="T31" fmla="*/ 50 h 50"/>
                <a:gd name="T32" fmla="*/ 151 w 165"/>
                <a:gd name="T33" fmla="*/ 50 h 50"/>
                <a:gd name="T34" fmla="*/ 155 w 165"/>
                <a:gd name="T35" fmla="*/ 44 h 50"/>
                <a:gd name="T36" fmla="*/ 165 w 165"/>
                <a:gd name="T37" fmla="*/ 27 h 50"/>
                <a:gd name="T38" fmla="*/ 165 w 165"/>
                <a:gd name="T39" fmla="*/ 23 h 50"/>
                <a:gd name="T40" fmla="*/ 163 w 165"/>
                <a:gd name="T41" fmla="*/ 18 h 50"/>
                <a:gd name="T42" fmla="*/ 138 w 165"/>
                <a:gd name="T43" fmla="*/ 23 h 50"/>
                <a:gd name="T44" fmla="*/ 88 w 165"/>
                <a:gd name="T45" fmla="*/ 18 h 50"/>
                <a:gd name="T46" fmla="*/ 86 w 165"/>
                <a:gd name="T47" fmla="*/ 12 h 50"/>
                <a:gd name="T48" fmla="*/ 82 w 165"/>
                <a:gd name="T49" fmla="*/ 8 h 50"/>
                <a:gd name="T50" fmla="*/ 71 w 165"/>
                <a:gd name="T51" fmla="*/ 8 h 50"/>
                <a:gd name="T52" fmla="*/ 65 w 165"/>
                <a:gd name="T53" fmla="*/ 12 h 50"/>
                <a:gd name="T54" fmla="*/ 61 w 165"/>
                <a:gd name="T55" fmla="*/ 8 h 50"/>
                <a:gd name="T56" fmla="*/ 59 w 165"/>
                <a:gd name="T57" fmla="*/ 2 h 50"/>
                <a:gd name="T58" fmla="*/ 53 w 165"/>
                <a:gd name="T59" fmla="*/ 0 h 5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5"/>
                <a:gd name="T91" fmla="*/ 0 h 50"/>
                <a:gd name="T92" fmla="*/ 165 w 165"/>
                <a:gd name="T93" fmla="*/ 50 h 5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5" h="50">
                  <a:moveTo>
                    <a:pt x="53" y="0"/>
                  </a:moveTo>
                  <a:lnTo>
                    <a:pt x="38" y="8"/>
                  </a:lnTo>
                  <a:lnTo>
                    <a:pt x="13" y="8"/>
                  </a:lnTo>
                  <a:lnTo>
                    <a:pt x="0" y="23"/>
                  </a:lnTo>
                  <a:lnTo>
                    <a:pt x="0" y="37"/>
                  </a:lnTo>
                  <a:lnTo>
                    <a:pt x="9" y="41"/>
                  </a:lnTo>
                  <a:lnTo>
                    <a:pt x="25" y="27"/>
                  </a:lnTo>
                  <a:lnTo>
                    <a:pt x="42" y="41"/>
                  </a:lnTo>
                  <a:lnTo>
                    <a:pt x="88" y="43"/>
                  </a:lnTo>
                  <a:lnTo>
                    <a:pt x="94" y="48"/>
                  </a:lnTo>
                  <a:lnTo>
                    <a:pt x="97" y="50"/>
                  </a:lnTo>
                  <a:lnTo>
                    <a:pt x="109" y="50"/>
                  </a:lnTo>
                  <a:lnTo>
                    <a:pt x="128" y="43"/>
                  </a:lnTo>
                  <a:lnTo>
                    <a:pt x="132" y="44"/>
                  </a:lnTo>
                  <a:lnTo>
                    <a:pt x="138" y="48"/>
                  </a:lnTo>
                  <a:lnTo>
                    <a:pt x="144" y="50"/>
                  </a:lnTo>
                  <a:lnTo>
                    <a:pt x="151" y="50"/>
                  </a:lnTo>
                  <a:lnTo>
                    <a:pt x="155" y="44"/>
                  </a:lnTo>
                  <a:lnTo>
                    <a:pt x="165" y="27"/>
                  </a:lnTo>
                  <a:lnTo>
                    <a:pt x="165" y="23"/>
                  </a:lnTo>
                  <a:lnTo>
                    <a:pt x="163" y="18"/>
                  </a:lnTo>
                  <a:lnTo>
                    <a:pt x="138" y="23"/>
                  </a:lnTo>
                  <a:lnTo>
                    <a:pt x="88" y="18"/>
                  </a:lnTo>
                  <a:lnTo>
                    <a:pt x="86" y="12"/>
                  </a:lnTo>
                  <a:lnTo>
                    <a:pt x="82" y="8"/>
                  </a:lnTo>
                  <a:lnTo>
                    <a:pt x="71" y="8"/>
                  </a:lnTo>
                  <a:lnTo>
                    <a:pt x="65" y="12"/>
                  </a:lnTo>
                  <a:lnTo>
                    <a:pt x="61" y="8"/>
                  </a:lnTo>
                  <a:lnTo>
                    <a:pt x="59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3" name="Freeform 50"/>
            <p:cNvSpPr>
              <a:spLocks/>
            </p:cNvSpPr>
            <p:nvPr/>
          </p:nvSpPr>
          <p:spPr bwMode="auto">
            <a:xfrm>
              <a:off x="1986" y="2726"/>
              <a:ext cx="86" cy="69"/>
            </a:xfrm>
            <a:custGeom>
              <a:avLst/>
              <a:gdLst>
                <a:gd name="T0" fmla="*/ 86 w 86"/>
                <a:gd name="T1" fmla="*/ 27 h 69"/>
                <a:gd name="T2" fmla="*/ 77 w 86"/>
                <a:gd name="T3" fmla="*/ 39 h 69"/>
                <a:gd name="T4" fmla="*/ 67 w 86"/>
                <a:gd name="T5" fmla="*/ 48 h 69"/>
                <a:gd name="T6" fmla="*/ 79 w 86"/>
                <a:gd name="T7" fmla="*/ 6 h 69"/>
                <a:gd name="T8" fmla="*/ 61 w 86"/>
                <a:gd name="T9" fmla="*/ 39 h 69"/>
                <a:gd name="T10" fmla="*/ 54 w 86"/>
                <a:gd name="T11" fmla="*/ 10 h 69"/>
                <a:gd name="T12" fmla="*/ 52 w 86"/>
                <a:gd name="T13" fmla="*/ 31 h 69"/>
                <a:gd name="T14" fmla="*/ 42 w 86"/>
                <a:gd name="T15" fmla="*/ 54 h 69"/>
                <a:gd name="T16" fmla="*/ 35 w 86"/>
                <a:gd name="T17" fmla="*/ 39 h 69"/>
                <a:gd name="T18" fmla="*/ 33 w 86"/>
                <a:gd name="T19" fmla="*/ 0 h 69"/>
                <a:gd name="T20" fmla="*/ 25 w 86"/>
                <a:gd name="T21" fmla="*/ 50 h 69"/>
                <a:gd name="T22" fmla="*/ 0 w 86"/>
                <a:gd name="T23" fmla="*/ 0 h 69"/>
                <a:gd name="T24" fmla="*/ 12 w 86"/>
                <a:gd name="T25" fmla="*/ 39 h 69"/>
                <a:gd name="T26" fmla="*/ 15 w 86"/>
                <a:gd name="T27" fmla="*/ 67 h 69"/>
                <a:gd name="T28" fmla="*/ 50 w 86"/>
                <a:gd name="T29" fmla="*/ 69 h 69"/>
                <a:gd name="T30" fmla="*/ 77 w 86"/>
                <a:gd name="T31" fmla="*/ 67 h 69"/>
                <a:gd name="T32" fmla="*/ 86 w 86"/>
                <a:gd name="T33" fmla="*/ 27 h 6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6"/>
                <a:gd name="T52" fmla="*/ 0 h 69"/>
                <a:gd name="T53" fmla="*/ 86 w 86"/>
                <a:gd name="T54" fmla="*/ 69 h 6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6" h="69">
                  <a:moveTo>
                    <a:pt x="86" y="27"/>
                  </a:moveTo>
                  <a:lnTo>
                    <a:pt x="77" y="39"/>
                  </a:lnTo>
                  <a:lnTo>
                    <a:pt x="67" y="48"/>
                  </a:lnTo>
                  <a:lnTo>
                    <a:pt x="79" y="6"/>
                  </a:lnTo>
                  <a:lnTo>
                    <a:pt x="61" y="39"/>
                  </a:lnTo>
                  <a:lnTo>
                    <a:pt x="54" y="10"/>
                  </a:lnTo>
                  <a:lnTo>
                    <a:pt x="52" y="31"/>
                  </a:lnTo>
                  <a:lnTo>
                    <a:pt x="42" y="54"/>
                  </a:lnTo>
                  <a:lnTo>
                    <a:pt x="35" y="39"/>
                  </a:lnTo>
                  <a:lnTo>
                    <a:pt x="33" y="0"/>
                  </a:lnTo>
                  <a:lnTo>
                    <a:pt x="25" y="50"/>
                  </a:lnTo>
                  <a:lnTo>
                    <a:pt x="0" y="0"/>
                  </a:lnTo>
                  <a:lnTo>
                    <a:pt x="12" y="39"/>
                  </a:lnTo>
                  <a:lnTo>
                    <a:pt x="15" y="67"/>
                  </a:lnTo>
                  <a:lnTo>
                    <a:pt x="50" y="69"/>
                  </a:lnTo>
                  <a:lnTo>
                    <a:pt x="77" y="67"/>
                  </a:lnTo>
                  <a:lnTo>
                    <a:pt x="86" y="27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4" name="Freeform 51"/>
            <p:cNvSpPr>
              <a:spLocks/>
            </p:cNvSpPr>
            <p:nvPr/>
          </p:nvSpPr>
          <p:spPr bwMode="auto">
            <a:xfrm>
              <a:off x="1917" y="2732"/>
              <a:ext cx="75" cy="75"/>
            </a:xfrm>
            <a:custGeom>
              <a:avLst/>
              <a:gdLst>
                <a:gd name="T0" fmla="*/ 44 w 75"/>
                <a:gd name="T1" fmla="*/ 0 h 75"/>
                <a:gd name="T2" fmla="*/ 34 w 75"/>
                <a:gd name="T3" fmla="*/ 25 h 75"/>
                <a:gd name="T4" fmla="*/ 29 w 75"/>
                <a:gd name="T5" fmla="*/ 54 h 75"/>
                <a:gd name="T6" fmla="*/ 15 w 75"/>
                <a:gd name="T7" fmla="*/ 54 h 75"/>
                <a:gd name="T8" fmla="*/ 0 w 75"/>
                <a:gd name="T9" fmla="*/ 44 h 75"/>
                <a:gd name="T10" fmla="*/ 8 w 75"/>
                <a:gd name="T11" fmla="*/ 63 h 75"/>
                <a:gd name="T12" fmla="*/ 11 w 75"/>
                <a:gd name="T13" fmla="*/ 73 h 75"/>
                <a:gd name="T14" fmla="*/ 15 w 75"/>
                <a:gd name="T15" fmla="*/ 75 h 75"/>
                <a:gd name="T16" fmla="*/ 34 w 75"/>
                <a:gd name="T17" fmla="*/ 71 h 75"/>
                <a:gd name="T18" fmla="*/ 48 w 75"/>
                <a:gd name="T19" fmla="*/ 58 h 75"/>
                <a:gd name="T20" fmla="*/ 56 w 75"/>
                <a:gd name="T21" fmla="*/ 63 h 75"/>
                <a:gd name="T22" fmla="*/ 75 w 75"/>
                <a:gd name="T23" fmla="*/ 63 h 75"/>
                <a:gd name="T24" fmla="*/ 46 w 75"/>
                <a:gd name="T25" fmla="*/ 23 h 75"/>
                <a:gd name="T26" fmla="*/ 44 w 75"/>
                <a:gd name="T27" fmla="*/ 0 h 7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5"/>
                <a:gd name="T43" fmla="*/ 0 h 75"/>
                <a:gd name="T44" fmla="*/ 75 w 75"/>
                <a:gd name="T45" fmla="*/ 75 h 7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5" h="75">
                  <a:moveTo>
                    <a:pt x="44" y="0"/>
                  </a:moveTo>
                  <a:lnTo>
                    <a:pt x="34" y="25"/>
                  </a:lnTo>
                  <a:lnTo>
                    <a:pt x="29" y="54"/>
                  </a:lnTo>
                  <a:lnTo>
                    <a:pt x="15" y="54"/>
                  </a:lnTo>
                  <a:lnTo>
                    <a:pt x="0" y="44"/>
                  </a:lnTo>
                  <a:lnTo>
                    <a:pt x="8" y="63"/>
                  </a:lnTo>
                  <a:lnTo>
                    <a:pt x="11" y="73"/>
                  </a:lnTo>
                  <a:lnTo>
                    <a:pt x="15" y="75"/>
                  </a:lnTo>
                  <a:lnTo>
                    <a:pt x="34" y="71"/>
                  </a:lnTo>
                  <a:lnTo>
                    <a:pt x="48" y="58"/>
                  </a:lnTo>
                  <a:lnTo>
                    <a:pt x="56" y="63"/>
                  </a:lnTo>
                  <a:lnTo>
                    <a:pt x="75" y="63"/>
                  </a:lnTo>
                  <a:lnTo>
                    <a:pt x="46" y="2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5" name="Freeform 52"/>
            <p:cNvSpPr>
              <a:spLocks/>
            </p:cNvSpPr>
            <p:nvPr/>
          </p:nvSpPr>
          <p:spPr bwMode="auto">
            <a:xfrm>
              <a:off x="3366" y="2772"/>
              <a:ext cx="48" cy="35"/>
            </a:xfrm>
            <a:custGeom>
              <a:avLst/>
              <a:gdLst>
                <a:gd name="T0" fmla="*/ 2 w 48"/>
                <a:gd name="T1" fmla="*/ 0 h 35"/>
                <a:gd name="T2" fmla="*/ 0 w 48"/>
                <a:gd name="T3" fmla="*/ 4 h 35"/>
                <a:gd name="T4" fmla="*/ 0 w 48"/>
                <a:gd name="T5" fmla="*/ 18 h 35"/>
                <a:gd name="T6" fmla="*/ 2 w 48"/>
                <a:gd name="T7" fmla="*/ 23 h 35"/>
                <a:gd name="T8" fmla="*/ 6 w 48"/>
                <a:gd name="T9" fmla="*/ 29 h 35"/>
                <a:gd name="T10" fmla="*/ 12 w 48"/>
                <a:gd name="T11" fmla="*/ 33 h 35"/>
                <a:gd name="T12" fmla="*/ 15 w 48"/>
                <a:gd name="T13" fmla="*/ 33 h 35"/>
                <a:gd name="T14" fmla="*/ 21 w 48"/>
                <a:gd name="T15" fmla="*/ 31 h 35"/>
                <a:gd name="T16" fmla="*/ 25 w 48"/>
                <a:gd name="T17" fmla="*/ 27 h 35"/>
                <a:gd name="T18" fmla="*/ 38 w 48"/>
                <a:gd name="T19" fmla="*/ 35 h 35"/>
                <a:gd name="T20" fmla="*/ 44 w 48"/>
                <a:gd name="T21" fmla="*/ 31 h 35"/>
                <a:gd name="T22" fmla="*/ 48 w 48"/>
                <a:gd name="T23" fmla="*/ 27 h 35"/>
                <a:gd name="T24" fmla="*/ 48 w 48"/>
                <a:gd name="T25" fmla="*/ 21 h 35"/>
                <a:gd name="T26" fmla="*/ 46 w 48"/>
                <a:gd name="T27" fmla="*/ 16 h 35"/>
                <a:gd name="T28" fmla="*/ 2 w 48"/>
                <a:gd name="T29" fmla="*/ 0 h 3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8"/>
                <a:gd name="T46" fmla="*/ 0 h 35"/>
                <a:gd name="T47" fmla="*/ 48 w 48"/>
                <a:gd name="T48" fmla="*/ 35 h 3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8" h="35">
                  <a:moveTo>
                    <a:pt x="2" y="0"/>
                  </a:moveTo>
                  <a:lnTo>
                    <a:pt x="0" y="4"/>
                  </a:lnTo>
                  <a:lnTo>
                    <a:pt x="0" y="18"/>
                  </a:lnTo>
                  <a:lnTo>
                    <a:pt x="2" y="23"/>
                  </a:lnTo>
                  <a:lnTo>
                    <a:pt x="6" y="29"/>
                  </a:lnTo>
                  <a:lnTo>
                    <a:pt x="12" y="33"/>
                  </a:lnTo>
                  <a:lnTo>
                    <a:pt x="15" y="33"/>
                  </a:lnTo>
                  <a:lnTo>
                    <a:pt x="21" y="31"/>
                  </a:lnTo>
                  <a:lnTo>
                    <a:pt x="25" y="27"/>
                  </a:lnTo>
                  <a:lnTo>
                    <a:pt x="38" y="35"/>
                  </a:lnTo>
                  <a:lnTo>
                    <a:pt x="44" y="31"/>
                  </a:lnTo>
                  <a:lnTo>
                    <a:pt x="48" y="27"/>
                  </a:lnTo>
                  <a:lnTo>
                    <a:pt x="48" y="21"/>
                  </a:lnTo>
                  <a:lnTo>
                    <a:pt x="46" y="16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6" name="Freeform 53"/>
            <p:cNvSpPr>
              <a:spLocks/>
            </p:cNvSpPr>
            <p:nvPr/>
          </p:nvSpPr>
          <p:spPr bwMode="auto">
            <a:xfrm>
              <a:off x="3616" y="2749"/>
              <a:ext cx="19" cy="27"/>
            </a:xfrm>
            <a:custGeom>
              <a:avLst/>
              <a:gdLst>
                <a:gd name="T0" fmla="*/ 13 w 19"/>
                <a:gd name="T1" fmla="*/ 0 h 27"/>
                <a:gd name="T2" fmla="*/ 5 w 19"/>
                <a:gd name="T3" fmla="*/ 2 h 27"/>
                <a:gd name="T4" fmla="*/ 3 w 19"/>
                <a:gd name="T5" fmla="*/ 8 h 27"/>
                <a:gd name="T6" fmla="*/ 0 w 19"/>
                <a:gd name="T7" fmla="*/ 14 h 27"/>
                <a:gd name="T8" fmla="*/ 0 w 19"/>
                <a:gd name="T9" fmla="*/ 18 h 27"/>
                <a:gd name="T10" fmla="*/ 5 w 19"/>
                <a:gd name="T11" fmla="*/ 27 h 27"/>
                <a:gd name="T12" fmla="*/ 9 w 19"/>
                <a:gd name="T13" fmla="*/ 25 h 27"/>
                <a:gd name="T14" fmla="*/ 19 w 19"/>
                <a:gd name="T15" fmla="*/ 4 h 27"/>
                <a:gd name="T16" fmla="*/ 13 w 19"/>
                <a:gd name="T17" fmla="*/ 0 h 2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"/>
                <a:gd name="T28" fmla="*/ 0 h 27"/>
                <a:gd name="T29" fmla="*/ 19 w 19"/>
                <a:gd name="T30" fmla="*/ 27 h 2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" h="27">
                  <a:moveTo>
                    <a:pt x="13" y="0"/>
                  </a:moveTo>
                  <a:lnTo>
                    <a:pt x="5" y="2"/>
                  </a:lnTo>
                  <a:lnTo>
                    <a:pt x="3" y="8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5" y="27"/>
                  </a:lnTo>
                  <a:lnTo>
                    <a:pt x="9" y="25"/>
                  </a:lnTo>
                  <a:lnTo>
                    <a:pt x="19" y="4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7" name="Freeform 54"/>
            <p:cNvSpPr>
              <a:spLocks/>
            </p:cNvSpPr>
            <p:nvPr/>
          </p:nvSpPr>
          <p:spPr bwMode="auto">
            <a:xfrm>
              <a:off x="3272" y="2755"/>
              <a:ext cx="84" cy="46"/>
            </a:xfrm>
            <a:custGeom>
              <a:avLst/>
              <a:gdLst>
                <a:gd name="T0" fmla="*/ 63 w 84"/>
                <a:gd name="T1" fmla="*/ 0 h 46"/>
                <a:gd name="T2" fmla="*/ 61 w 84"/>
                <a:gd name="T3" fmla="*/ 2 h 46"/>
                <a:gd name="T4" fmla="*/ 58 w 84"/>
                <a:gd name="T5" fmla="*/ 8 h 46"/>
                <a:gd name="T6" fmla="*/ 56 w 84"/>
                <a:gd name="T7" fmla="*/ 12 h 46"/>
                <a:gd name="T8" fmla="*/ 44 w 84"/>
                <a:gd name="T9" fmla="*/ 10 h 46"/>
                <a:gd name="T10" fmla="*/ 38 w 84"/>
                <a:gd name="T11" fmla="*/ 13 h 46"/>
                <a:gd name="T12" fmla="*/ 33 w 84"/>
                <a:gd name="T13" fmla="*/ 15 h 46"/>
                <a:gd name="T14" fmla="*/ 23 w 84"/>
                <a:gd name="T15" fmla="*/ 15 h 46"/>
                <a:gd name="T16" fmla="*/ 19 w 84"/>
                <a:gd name="T17" fmla="*/ 19 h 46"/>
                <a:gd name="T18" fmla="*/ 10 w 84"/>
                <a:gd name="T19" fmla="*/ 10 h 46"/>
                <a:gd name="T20" fmla="*/ 6 w 84"/>
                <a:gd name="T21" fmla="*/ 8 h 46"/>
                <a:gd name="T22" fmla="*/ 0 w 84"/>
                <a:gd name="T23" fmla="*/ 15 h 46"/>
                <a:gd name="T24" fmla="*/ 2 w 84"/>
                <a:gd name="T25" fmla="*/ 21 h 46"/>
                <a:gd name="T26" fmla="*/ 4 w 84"/>
                <a:gd name="T27" fmla="*/ 29 h 46"/>
                <a:gd name="T28" fmla="*/ 10 w 84"/>
                <a:gd name="T29" fmla="*/ 35 h 46"/>
                <a:gd name="T30" fmla="*/ 15 w 84"/>
                <a:gd name="T31" fmla="*/ 38 h 46"/>
                <a:gd name="T32" fmla="*/ 25 w 84"/>
                <a:gd name="T33" fmla="*/ 38 h 46"/>
                <a:gd name="T34" fmla="*/ 38 w 84"/>
                <a:gd name="T35" fmla="*/ 46 h 46"/>
                <a:gd name="T36" fmla="*/ 52 w 84"/>
                <a:gd name="T37" fmla="*/ 40 h 46"/>
                <a:gd name="T38" fmla="*/ 71 w 84"/>
                <a:gd name="T39" fmla="*/ 44 h 46"/>
                <a:gd name="T40" fmla="*/ 84 w 84"/>
                <a:gd name="T41" fmla="*/ 13 h 46"/>
                <a:gd name="T42" fmla="*/ 75 w 84"/>
                <a:gd name="T43" fmla="*/ 13 h 46"/>
                <a:gd name="T44" fmla="*/ 63 w 84"/>
                <a:gd name="T45" fmla="*/ 0 h 4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4"/>
                <a:gd name="T70" fmla="*/ 0 h 46"/>
                <a:gd name="T71" fmla="*/ 84 w 84"/>
                <a:gd name="T72" fmla="*/ 46 h 4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4" h="46">
                  <a:moveTo>
                    <a:pt x="63" y="0"/>
                  </a:moveTo>
                  <a:lnTo>
                    <a:pt x="61" y="2"/>
                  </a:lnTo>
                  <a:lnTo>
                    <a:pt x="58" y="8"/>
                  </a:lnTo>
                  <a:lnTo>
                    <a:pt x="56" y="12"/>
                  </a:lnTo>
                  <a:lnTo>
                    <a:pt x="44" y="10"/>
                  </a:lnTo>
                  <a:lnTo>
                    <a:pt x="38" y="13"/>
                  </a:lnTo>
                  <a:lnTo>
                    <a:pt x="33" y="15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4" y="29"/>
                  </a:lnTo>
                  <a:lnTo>
                    <a:pt x="10" y="35"/>
                  </a:lnTo>
                  <a:lnTo>
                    <a:pt x="15" y="38"/>
                  </a:lnTo>
                  <a:lnTo>
                    <a:pt x="25" y="38"/>
                  </a:lnTo>
                  <a:lnTo>
                    <a:pt x="38" y="46"/>
                  </a:lnTo>
                  <a:lnTo>
                    <a:pt x="52" y="40"/>
                  </a:lnTo>
                  <a:lnTo>
                    <a:pt x="71" y="44"/>
                  </a:lnTo>
                  <a:lnTo>
                    <a:pt x="84" y="13"/>
                  </a:lnTo>
                  <a:lnTo>
                    <a:pt x="75" y="1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8" name="Freeform 55"/>
            <p:cNvSpPr>
              <a:spLocks/>
            </p:cNvSpPr>
            <p:nvPr/>
          </p:nvSpPr>
          <p:spPr bwMode="auto">
            <a:xfrm>
              <a:off x="3420" y="2793"/>
              <a:ext cx="213" cy="48"/>
            </a:xfrm>
            <a:custGeom>
              <a:avLst/>
              <a:gdLst>
                <a:gd name="T0" fmla="*/ 77 w 213"/>
                <a:gd name="T1" fmla="*/ 0 h 48"/>
                <a:gd name="T2" fmla="*/ 73 w 213"/>
                <a:gd name="T3" fmla="*/ 2 h 48"/>
                <a:gd name="T4" fmla="*/ 67 w 213"/>
                <a:gd name="T5" fmla="*/ 12 h 48"/>
                <a:gd name="T6" fmla="*/ 42 w 213"/>
                <a:gd name="T7" fmla="*/ 22 h 48"/>
                <a:gd name="T8" fmla="*/ 38 w 213"/>
                <a:gd name="T9" fmla="*/ 20 h 48"/>
                <a:gd name="T10" fmla="*/ 32 w 213"/>
                <a:gd name="T11" fmla="*/ 16 h 48"/>
                <a:gd name="T12" fmla="*/ 25 w 213"/>
                <a:gd name="T13" fmla="*/ 14 h 48"/>
                <a:gd name="T14" fmla="*/ 19 w 213"/>
                <a:gd name="T15" fmla="*/ 16 h 48"/>
                <a:gd name="T16" fmla="*/ 15 w 213"/>
                <a:gd name="T17" fmla="*/ 16 h 48"/>
                <a:gd name="T18" fmla="*/ 2 w 213"/>
                <a:gd name="T19" fmla="*/ 14 h 48"/>
                <a:gd name="T20" fmla="*/ 0 w 213"/>
                <a:gd name="T21" fmla="*/ 20 h 48"/>
                <a:gd name="T22" fmla="*/ 0 w 213"/>
                <a:gd name="T23" fmla="*/ 25 h 48"/>
                <a:gd name="T24" fmla="*/ 2 w 213"/>
                <a:gd name="T25" fmla="*/ 31 h 48"/>
                <a:gd name="T26" fmla="*/ 6 w 213"/>
                <a:gd name="T27" fmla="*/ 37 h 48"/>
                <a:gd name="T28" fmla="*/ 31 w 213"/>
                <a:gd name="T29" fmla="*/ 39 h 48"/>
                <a:gd name="T30" fmla="*/ 38 w 213"/>
                <a:gd name="T31" fmla="*/ 45 h 48"/>
                <a:gd name="T32" fmla="*/ 44 w 213"/>
                <a:gd name="T33" fmla="*/ 45 h 48"/>
                <a:gd name="T34" fmla="*/ 63 w 213"/>
                <a:gd name="T35" fmla="*/ 35 h 48"/>
                <a:gd name="T36" fmla="*/ 69 w 213"/>
                <a:gd name="T37" fmla="*/ 37 h 48"/>
                <a:gd name="T38" fmla="*/ 75 w 213"/>
                <a:gd name="T39" fmla="*/ 37 h 48"/>
                <a:gd name="T40" fmla="*/ 80 w 213"/>
                <a:gd name="T41" fmla="*/ 35 h 48"/>
                <a:gd name="T42" fmla="*/ 86 w 213"/>
                <a:gd name="T43" fmla="*/ 31 h 48"/>
                <a:gd name="T44" fmla="*/ 92 w 213"/>
                <a:gd name="T45" fmla="*/ 31 h 48"/>
                <a:gd name="T46" fmla="*/ 98 w 213"/>
                <a:gd name="T47" fmla="*/ 37 h 48"/>
                <a:gd name="T48" fmla="*/ 102 w 213"/>
                <a:gd name="T49" fmla="*/ 39 h 48"/>
                <a:gd name="T50" fmla="*/ 119 w 213"/>
                <a:gd name="T51" fmla="*/ 31 h 48"/>
                <a:gd name="T52" fmla="*/ 125 w 213"/>
                <a:gd name="T53" fmla="*/ 41 h 48"/>
                <a:gd name="T54" fmla="*/ 142 w 213"/>
                <a:gd name="T55" fmla="*/ 41 h 48"/>
                <a:gd name="T56" fmla="*/ 144 w 213"/>
                <a:gd name="T57" fmla="*/ 45 h 48"/>
                <a:gd name="T58" fmla="*/ 150 w 213"/>
                <a:gd name="T59" fmla="*/ 48 h 48"/>
                <a:gd name="T60" fmla="*/ 153 w 213"/>
                <a:gd name="T61" fmla="*/ 45 h 48"/>
                <a:gd name="T62" fmla="*/ 165 w 213"/>
                <a:gd name="T63" fmla="*/ 45 h 48"/>
                <a:gd name="T64" fmla="*/ 171 w 213"/>
                <a:gd name="T65" fmla="*/ 43 h 48"/>
                <a:gd name="T66" fmla="*/ 176 w 213"/>
                <a:gd name="T67" fmla="*/ 41 h 48"/>
                <a:gd name="T68" fmla="*/ 182 w 213"/>
                <a:gd name="T69" fmla="*/ 39 h 48"/>
                <a:gd name="T70" fmla="*/ 188 w 213"/>
                <a:gd name="T71" fmla="*/ 41 h 48"/>
                <a:gd name="T72" fmla="*/ 192 w 213"/>
                <a:gd name="T73" fmla="*/ 48 h 48"/>
                <a:gd name="T74" fmla="*/ 196 w 213"/>
                <a:gd name="T75" fmla="*/ 48 h 48"/>
                <a:gd name="T76" fmla="*/ 201 w 213"/>
                <a:gd name="T77" fmla="*/ 45 h 48"/>
                <a:gd name="T78" fmla="*/ 205 w 213"/>
                <a:gd name="T79" fmla="*/ 41 h 48"/>
                <a:gd name="T80" fmla="*/ 209 w 213"/>
                <a:gd name="T81" fmla="*/ 35 h 48"/>
                <a:gd name="T82" fmla="*/ 213 w 213"/>
                <a:gd name="T83" fmla="*/ 29 h 48"/>
                <a:gd name="T84" fmla="*/ 192 w 213"/>
                <a:gd name="T85" fmla="*/ 27 h 48"/>
                <a:gd name="T86" fmla="*/ 192 w 213"/>
                <a:gd name="T87" fmla="*/ 22 h 48"/>
                <a:gd name="T88" fmla="*/ 188 w 213"/>
                <a:gd name="T89" fmla="*/ 16 h 48"/>
                <a:gd name="T90" fmla="*/ 180 w 213"/>
                <a:gd name="T91" fmla="*/ 12 h 48"/>
                <a:gd name="T92" fmla="*/ 153 w 213"/>
                <a:gd name="T93" fmla="*/ 23 h 48"/>
                <a:gd name="T94" fmla="*/ 150 w 213"/>
                <a:gd name="T95" fmla="*/ 20 h 48"/>
                <a:gd name="T96" fmla="*/ 138 w 213"/>
                <a:gd name="T97" fmla="*/ 20 h 48"/>
                <a:gd name="T98" fmla="*/ 132 w 213"/>
                <a:gd name="T99" fmla="*/ 22 h 48"/>
                <a:gd name="T100" fmla="*/ 123 w 213"/>
                <a:gd name="T101" fmla="*/ 12 h 48"/>
                <a:gd name="T102" fmla="*/ 119 w 213"/>
                <a:gd name="T103" fmla="*/ 14 h 48"/>
                <a:gd name="T104" fmla="*/ 113 w 213"/>
                <a:gd name="T105" fmla="*/ 18 h 48"/>
                <a:gd name="T106" fmla="*/ 102 w 213"/>
                <a:gd name="T107" fmla="*/ 20 h 48"/>
                <a:gd name="T108" fmla="*/ 100 w 213"/>
                <a:gd name="T109" fmla="*/ 14 h 48"/>
                <a:gd name="T110" fmla="*/ 94 w 213"/>
                <a:gd name="T111" fmla="*/ 10 h 48"/>
                <a:gd name="T112" fmla="*/ 80 w 213"/>
                <a:gd name="T113" fmla="*/ 4 h 48"/>
                <a:gd name="T114" fmla="*/ 77 w 213"/>
                <a:gd name="T115" fmla="*/ 0 h 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213"/>
                <a:gd name="T175" fmla="*/ 0 h 48"/>
                <a:gd name="T176" fmla="*/ 213 w 213"/>
                <a:gd name="T177" fmla="*/ 48 h 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213" h="48">
                  <a:moveTo>
                    <a:pt x="77" y="0"/>
                  </a:moveTo>
                  <a:lnTo>
                    <a:pt x="73" y="2"/>
                  </a:lnTo>
                  <a:lnTo>
                    <a:pt x="67" y="12"/>
                  </a:lnTo>
                  <a:lnTo>
                    <a:pt x="42" y="22"/>
                  </a:lnTo>
                  <a:lnTo>
                    <a:pt x="38" y="20"/>
                  </a:lnTo>
                  <a:lnTo>
                    <a:pt x="32" y="16"/>
                  </a:lnTo>
                  <a:lnTo>
                    <a:pt x="25" y="14"/>
                  </a:lnTo>
                  <a:lnTo>
                    <a:pt x="19" y="16"/>
                  </a:lnTo>
                  <a:lnTo>
                    <a:pt x="15" y="16"/>
                  </a:lnTo>
                  <a:lnTo>
                    <a:pt x="2" y="14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2" y="31"/>
                  </a:lnTo>
                  <a:lnTo>
                    <a:pt x="6" y="37"/>
                  </a:lnTo>
                  <a:lnTo>
                    <a:pt x="31" y="39"/>
                  </a:lnTo>
                  <a:lnTo>
                    <a:pt x="38" y="45"/>
                  </a:lnTo>
                  <a:lnTo>
                    <a:pt x="44" y="45"/>
                  </a:lnTo>
                  <a:lnTo>
                    <a:pt x="63" y="35"/>
                  </a:lnTo>
                  <a:lnTo>
                    <a:pt x="69" y="37"/>
                  </a:lnTo>
                  <a:lnTo>
                    <a:pt x="75" y="37"/>
                  </a:lnTo>
                  <a:lnTo>
                    <a:pt x="80" y="35"/>
                  </a:lnTo>
                  <a:lnTo>
                    <a:pt x="86" y="31"/>
                  </a:lnTo>
                  <a:lnTo>
                    <a:pt x="92" y="31"/>
                  </a:lnTo>
                  <a:lnTo>
                    <a:pt x="98" y="37"/>
                  </a:lnTo>
                  <a:lnTo>
                    <a:pt x="102" y="39"/>
                  </a:lnTo>
                  <a:lnTo>
                    <a:pt x="119" y="31"/>
                  </a:lnTo>
                  <a:lnTo>
                    <a:pt x="125" y="41"/>
                  </a:lnTo>
                  <a:lnTo>
                    <a:pt x="142" y="41"/>
                  </a:lnTo>
                  <a:lnTo>
                    <a:pt x="144" y="45"/>
                  </a:lnTo>
                  <a:lnTo>
                    <a:pt x="150" y="48"/>
                  </a:lnTo>
                  <a:lnTo>
                    <a:pt x="153" y="45"/>
                  </a:lnTo>
                  <a:lnTo>
                    <a:pt x="165" y="45"/>
                  </a:lnTo>
                  <a:lnTo>
                    <a:pt x="171" y="43"/>
                  </a:lnTo>
                  <a:lnTo>
                    <a:pt x="176" y="41"/>
                  </a:lnTo>
                  <a:lnTo>
                    <a:pt x="182" y="39"/>
                  </a:lnTo>
                  <a:lnTo>
                    <a:pt x="188" y="41"/>
                  </a:lnTo>
                  <a:lnTo>
                    <a:pt x="192" y="48"/>
                  </a:lnTo>
                  <a:lnTo>
                    <a:pt x="196" y="48"/>
                  </a:lnTo>
                  <a:lnTo>
                    <a:pt x="201" y="45"/>
                  </a:lnTo>
                  <a:lnTo>
                    <a:pt x="205" y="41"/>
                  </a:lnTo>
                  <a:lnTo>
                    <a:pt x="209" y="35"/>
                  </a:lnTo>
                  <a:lnTo>
                    <a:pt x="213" y="29"/>
                  </a:lnTo>
                  <a:lnTo>
                    <a:pt x="192" y="27"/>
                  </a:lnTo>
                  <a:lnTo>
                    <a:pt x="192" y="22"/>
                  </a:lnTo>
                  <a:lnTo>
                    <a:pt x="188" y="16"/>
                  </a:lnTo>
                  <a:lnTo>
                    <a:pt x="180" y="12"/>
                  </a:lnTo>
                  <a:lnTo>
                    <a:pt x="153" y="23"/>
                  </a:lnTo>
                  <a:lnTo>
                    <a:pt x="150" y="20"/>
                  </a:lnTo>
                  <a:lnTo>
                    <a:pt x="138" y="20"/>
                  </a:lnTo>
                  <a:lnTo>
                    <a:pt x="132" y="22"/>
                  </a:lnTo>
                  <a:lnTo>
                    <a:pt x="123" y="12"/>
                  </a:lnTo>
                  <a:lnTo>
                    <a:pt x="119" y="14"/>
                  </a:lnTo>
                  <a:lnTo>
                    <a:pt x="113" y="18"/>
                  </a:lnTo>
                  <a:lnTo>
                    <a:pt x="102" y="20"/>
                  </a:lnTo>
                  <a:lnTo>
                    <a:pt x="100" y="14"/>
                  </a:lnTo>
                  <a:lnTo>
                    <a:pt x="94" y="10"/>
                  </a:lnTo>
                  <a:lnTo>
                    <a:pt x="80" y="4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399" name="Freeform 56"/>
            <p:cNvSpPr>
              <a:spLocks/>
            </p:cNvSpPr>
            <p:nvPr/>
          </p:nvSpPr>
          <p:spPr bwMode="auto">
            <a:xfrm>
              <a:off x="3641" y="2818"/>
              <a:ext cx="55" cy="33"/>
            </a:xfrm>
            <a:custGeom>
              <a:avLst/>
              <a:gdLst>
                <a:gd name="T0" fmla="*/ 9 w 55"/>
                <a:gd name="T1" fmla="*/ 0 h 33"/>
                <a:gd name="T2" fmla="*/ 1 w 55"/>
                <a:gd name="T3" fmla="*/ 8 h 33"/>
                <a:gd name="T4" fmla="*/ 0 w 55"/>
                <a:gd name="T5" fmla="*/ 14 h 33"/>
                <a:gd name="T6" fmla="*/ 0 w 55"/>
                <a:gd name="T7" fmla="*/ 25 h 33"/>
                <a:gd name="T8" fmla="*/ 5 w 55"/>
                <a:gd name="T9" fmla="*/ 27 h 33"/>
                <a:gd name="T10" fmla="*/ 19 w 55"/>
                <a:gd name="T11" fmla="*/ 23 h 33"/>
                <a:gd name="T12" fmla="*/ 24 w 55"/>
                <a:gd name="T13" fmla="*/ 27 h 33"/>
                <a:gd name="T14" fmla="*/ 30 w 55"/>
                <a:gd name="T15" fmla="*/ 33 h 33"/>
                <a:gd name="T16" fmla="*/ 51 w 55"/>
                <a:gd name="T17" fmla="*/ 25 h 33"/>
                <a:gd name="T18" fmla="*/ 55 w 55"/>
                <a:gd name="T19" fmla="*/ 12 h 33"/>
                <a:gd name="T20" fmla="*/ 36 w 55"/>
                <a:gd name="T21" fmla="*/ 2 h 33"/>
                <a:gd name="T22" fmla="*/ 21 w 55"/>
                <a:gd name="T23" fmla="*/ 4 h 33"/>
                <a:gd name="T24" fmla="*/ 9 w 55"/>
                <a:gd name="T25" fmla="*/ 0 h 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5"/>
                <a:gd name="T40" fmla="*/ 0 h 33"/>
                <a:gd name="T41" fmla="*/ 55 w 55"/>
                <a:gd name="T42" fmla="*/ 33 h 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5" h="33">
                  <a:moveTo>
                    <a:pt x="9" y="0"/>
                  </a:moveTo>
                  <a:lnTo>
                    <a:pt x="1" y="8"/>
                  </a:lnTo>
                  <a:lnTo>
                    <a:pt x="0" y="14"/>
                  </a:lnTo>
                  <a:lnTo>
                    <a:pt x="0" y="25"/>
                  </a:lnTo>
                  <a:lnTo>
                    <a:pt x="5" y="27"/>
                  </a:lnTo>
                  <a:lnTo>
                    <a:pt x="19" y="23"/>
                  </a:lnTo>
                  <a:lnTo>
                    <a:pt x="24" y="27"/>
                  </a:lnTo>
                  <a:lnTo>
                    <a:pt x="30" y="33"/>
                  </a:lnTo>
                  <a:lnTo>
                    <a:pt x="51" y="25"/>
                  </a:lnTo>
                  <a:lnTo>
                    <a:pt x="55" y="12"/>
                  </a:lnTo>
                  <a:lnTo>
                    <a:pt x="36" y="2"/>
                  </a:lnTo>
                  <a:lnTo>
                    <a:pt x="21" y="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400" name="Freeform 57"/>
            <p:cNvSpPr>
              <a:spLocks/>
            </p:cNvSpPr>
            <p:nvPr/>
          </p:nvSpPr>
          <p:spPr bwMode="auto">
            <a:xfrm>
              <a:off x="3205" y="2911"/>
              <a:ext cx="631" cy="232"/>
            </a:xfrm>
            <a:custGeom>
              <a:avLst/>
              <a:gdLst>
                <a:gd name="T0" fmla="*/ 42 w 631"/>
                <a:gd name="T1" fmla="*/ 69 h 232"/>
                <a:gd name="T2" fmla="*/ 15 w 631"/>
                <a:gd name="T3" fmla="*/ 147 h 232"/>
                <a:gd name="T4" fmla="*/ 29 w 631"/>
                <a:gd name="T5" fmla="*/ 209 h 232"/>
                <a:gd name="T6" fmla="*/ 86 w 631"/>
                <a:gd name="T7" fmla="*/ 205 h 232"/>
                <a:gd name="T8" fmla="*/ 138 w 631"/>
                <a:gd name="T9" fmla="*/ 190 h 232"/>
                <a:gd name="T10" fmla="*/ 190 w 631"/>
                <a:gd name="T11" fmla="*/ 190 h 232"/>
                <a:gd name="T12" fmla="*/ 240 w 631"/>
                <a:gd name="T13" fmla="*/ 199 h 232"/>
                <a:gd name="T14" fmla="*/ 297 w 631"/>
                <a:gd name="T15" fmla="*/ 203 h 232"/>
                <a:gd name="T16" fmla="*/ 353 w 631"/>
                <a:gd name="T17" fmla="*/ 195 h 232"/>
                <a:gd name="T18" fmla="*/ 426 w 631"/>
                <a:gd name="T19" fmla="*/ 228 h 232"/>
                <a:gd name="T20" fmla="*/ 514 w 631"/>
                <a:gd name="T21" fmla="*/ 222 h 232"/>
                <a:gd name="T22" fmla="*/ 562 w 631"/>
                <a:gd name="T23" fmla="*/ 226 h 232"/>
                <a:gd name="T24" fmla="*/ 626 w 631"/>
                <a:gd name="T25" fmla="*/ 222 h 232"/>
                <a:gd name="T26" fmla="*/ 629 w 631"/>
                <a:gd name="T27" fmla="*/ 176 h 232"/>
                <a:gd name="T28" fmla="*/ 631 w 631"/>
                <a:gd name="T29" fmla="*/ 132 h 232"/>
                <a:gd name="T30" fmla="*/ 618 w 631"/>
                <a:gd name="T31" fmla="*/ 86 h 232"/>
                <a:gd name="T32" fmla="*/ 568 w 631"/>
                <a:gd name="T33" fmla="*/ 46 h 232"/>
                <a:gd name="T34" fmla="*/ 535 w 631"/>
                <a:gd name="T35" fmla="*/ 84 h 232"/>
                <a:gd name="T36" fmla="*/ 520 w 631"/>
                <a:gd name="T37" fmla="*/ 71 h 232"/>
                <a:gd name="T38" fmla="*/ 497 w 631"/>
                <a:gd name="T39" fmla="*/ 80 h 232"/>
                <a:gd name="T40" fmla="*/ 484 w 631"/>
                <a:gd name="T41" fmla="*/ 117 h 232"/>
                <a:gd name="T42" fmla="*/ 466 w 631"/>
                <a:gd name="T43" fmla="*/ 109 h 232"/>
                <a:gd name="T44" fmla="*/ 449 w 631"/>
                <a:gd name="T45" fmla="*/ 97 h 232"/>
                <a:gd name="T46" fmla="*/ 460 w 631"/>
                <a:gd name="T47" fmla="*/ 74 h 232"/>
                <a:gd name="T48" fmla="*/ 430 w 631"/>
                <a:gd name="T49" fmla="*/ 57 h 232"/>
                <a:gd name="T50" fmla="*/ 401 w 631"/>
                <a:gd name="T51" fmla="*/ 96 h 232"/>
                <a:gd name="T52" fmla="*/ 397 w 631"/>
                <a:gd name="T53" fmla="*/ 65 h 232"/>
                <a:gd name="T54" fmla="*/ 334 w 631"/>
                <a:gd name="T55" fmla="*/ 61 h 232"/>
                <a:gd name="T56" fmla="*/ 301 w 631"/>
                <a:gd name="T57" fmla="*/ 59 h 232"/>
                <a:gd name="T58" fmla="*/ 288 w 631"/>
                <a:gd name="T59" fmla="*/ 46 h 232"/>
                <a:gd name="T60" fmla="*/ 276 w 631"/>
                <a:gd name="T61" fmla="*/ 44 h 232"/>
                <a:gd name="T62" fmla="*/ 236 w 631"/>
                <a:gd name="T63" fmla="*/ 13 h 232"/>
                <a:gd name="T64" fmla="*/ 215 w 631"/>
                <a:gd name="T65" fmla="*/ 9 h 232"/>
                <a:gd name="T66" fmla="*/ 219 w 631"/>
                <a:gd name="T67" fmla="*/ 46 h 232"/>
                <a:gd name="T68" fmla="*/ 205 w 631"/>
                <a:gd name="T69" fmla="*/ 46 h 232"/>
                <a:gd name="T70" fmla="*/ 155 w 631"/>
                <a:gd name="T71" fmla="*/ 21 h 232"/>
                <a:gd name="T72" fmla="*/ 138 w 631"/>
                <a:gd name="T73" fmla="*/ 21 h 232"/>
                <a:gd name="T74" fmla="*/ 103 w 631"/>
                <a:gd name="T75" fmla="*/ 7 h 232"/>
                <a:gd name="T76" fmla="*/ 103 w 631"/>
                <a:gd name="T77" fmla="*/ 21 h 232"/>
                <a:gd name="T78" fmla="*/ 73 w 631"/>
                <a:gd name="T79" fmla="*/ 5 h 232"/>
                <a:gd name="T80" fmla="*/ 48 w 631"/>
                <a:gd name="T81" fmla="*/ 15 h 23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31"/>
                <a:gd name="T124" fmla="*/ 0 h 232"/>
                <a:gd name="T125" fmla="*/ 631 w 631"/>
                <a:gd name="T126" fmla="*/ 232 h 23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31" h="232">
                  <a:moveTo>
                    <a:pt x="48" y="15"/>
                  </a:moveTo>
                  <a:lnTo>
                    <a:pt x="42" y="69"/>
                  </a:lnTo>
                  <a:lnTo>
                    <a:pt x="32" y="101"/>
                  </a:lnTo>
                  <a:lnTo>
                    <a:pt x="15" y="147"/>
                  </a:lnTo>
                  <a:lnTo>
                    <a:pt x="0" y="193"/>
                  </a:lnTo>
                  <a:lnTo>
                    <a:pt x="29" y="209"/>
                  </a:lnTo>
                  <a:lnTo>
                    <a:pt x="56" y="213"/>
                  </a:lnTo>
                  <a:lnTo>
                    <a:pt x="86" y="205"/>
                  </a:lnTo>
                  <a:lnTo>
                    <a:pt x="121" y="193"/>
                  </a:lnTo>
                  <a:lnTo>
                    <a:pt x="138" y="190"/>
                  </a:lnTo>
                  <a:lnTo>
                    <a:pt x="157" y="186"/>
                  </a:lnTo>
                  <a:lnTo>
                    <a:pt x="190" y="190"/>
                  </a:lnTo>
                  <a:lnTo>
                    <a:pt x="209" y="190"/>
                  </a:lnTo>
                  <a:lnTo>
                    <a:pt x="240" y="199"/>
                  </a:lnTo>
                  <a:lnTo>
                    <a:pt x="261" y="201"/>
                  </a:lnTo>
                  <a:lnTo>
                    <a:pt x="297" y="203"/>
                  </a:lnTo>
                  <a:lnTo>
                    <a:pt x="318" y="195"/>
                  </a:lnTo>
                  <a:lnTo>
                    <a:pt x="353" y="195"/>
                  </a:lnTo>
                  <a:lnTo>
                    <a:pt x="405" y="209"/>
                  </a:lnTo>
                  <a:lnTo>
                    <a:pt x="426" y="228"/>
                  </a:lnTo>
                  <a:lnTo>
                    <a:pt x="449" y="222"/>
                  </a:lnTo>
                  <a:lnTo>
                    <a:pt x="514" y="222"/>
                  </a:lnTo>
                  <a:lnTo>
                    <a:pt x="535" y="224"/>
                  </a:lnTo>
                  <a:lnTo>
                    <a:pt x="562" y="226"/>
                  </a:lnTo>
                  <a:lnTo>
                    <a:pt x="587" y="232"/>
                  </a:lnTo>
                  <a:lnTo>
                    <a:pt x="626" y="222"/>
                  </a:lnTo>
                  <a:lnTo>
                    <a:pt x="626" y="197"/>
                  </a:lnTo>
                  <a:lnTo>
                    <a:pt x="629" y="176"/>
                  </a:lnTo>
                  <a:lnTo>
                    <a:pt x="629" y="155"/>
                  </a:lnTo>
                  <a:lnTo>
                    <a:pt x="631" y="132"/>
                  </a:lnTo>
                  <a:lnTo>
                    <a:pt x="631" y="109"/>
                  </a:lnTo>
                  <a:lnTo>
                    <a:pt x="618" y="86"/>
                  </a:lnTo>
                  <a:lnTo>
                    <a:pt x="578" y="61"/>
                  </a:lnTo>
                  <a:lnTo>
                    <a:pt x="568" y="46"/>
                  </a:lnTo>
                  <a:lnTo>
                    <a:pt x="558" y="80"/>
                  </a:lnTo>
                  <a:lnTo>
                    <a:pt x="535" y="84"/>
                  </a:lnTo>
                  <a:lnTo>
                    <a:pt x="532" y="103"/>
                  </a:lnTo>
                  <a:lnTo>
                    <a:pt x="520" y="71"/>
                  </a:lnTo>
                  <a:lnTo>
                    <a:pt x="522" y="107"/>
                  </a:lnTo>
                  <a:lnTo>
                    <a:pt x="497" y="80"/>
                  </a:lnTo>
                  <a:lnTo>
                    <a:pt x="508" y="109"/>
                  </a:lnTo>
                  <a:lnTo>
                    <a:pt x="484" y="117"/>
                  </a:lnTo>
                  <a:lnTo>
                    <a:pt x="482" y="99"/>
                  </a:lnTo>
                  <a:lnTo>
                    <a:pt x="466" y="109"/>
                  </a:lnTo>
                  <a:lnTo>
                    <a:pt x="441" y="117"/>
                  </a:lnTo>
                  <a:lnTo>
                    <a:pt x="449" y="97"/>
                  </a:lnTo>
                  <a:lnTo>
                    <a:pt x="424" y="94"/>
                  </a:lnTo>
                  <a:lnTo>
                    <a:pt x="460" y="74"/>
                  </a:lnTo>
                  <a:lnTo>
                    <a:pt x="428" y="80"/>
                  </a:lnTo>
                  <a:lnTo>
                    <a:pt x="430" y="57"/>
                  </a:lnTo>
                  <a:lnTo>
                    <a:pt x="414" y="88"/>
                  </a:lnTo>
                  <a:lnTo>
                    <a:pt x="401" y="96"/>
                  </a:lnTo>
                  <a:lnTo>
                    <a:pt x="374" y="78"/>
                  </a:lnTo>
                  <a:lnTo>
                    <a:pt x="397" y="65"/>
                  </a:lnTo>
                  <a:lnTo>
                    <a:pt x="353" y="61"/>
                  </a:lnTo>
                  <a:lnTo>
                    <a:pt x="334" y="61"/>
                  </a:lnTo>
                  <a:lnTo>
                    <a:pt x="330" y="32"/>
                  </a:lnTo>
                  <a:lnTo>
                    <a:pt x="301" y="59"/>
                  </a:lnTo>
                  <a:lnTo>
                    <a:pt x="301" y="30"/>
                  </a:lnTo>
                  <a:lnTo>
                    <a:pt x="288" y="46"/>
                  </a:lnTo>
                  <a:lnTo>
                    <a:pt x="288" y="17"/>
                  </a:lnTo>
                  <a:lnTo>
                    <a:pt x="276" y="44"/>
                  </a:lnTo>
                  <a:lnTo>
                    <a:pt x="259" y="51"/>
                  </a:lnTo>
                  <a:lnTo>
                    <a:pt x="236" y="13"/>
                  </a:lnTo>
                  <a:lnTo>
                    <a:pt x="244" y="46"/>
                  </a:lnTo>
                  <a:lnTo>
                    <a:pt x="215" y="9"/>
                  </a:lnTo>
                  <a:lnTo>
                    <a:pt x="234" y="46"/>
                  </a:lnTo>
                  <a:lnTo>
                    <a:pt x="219" y="46"/>
                  </a:lnTo>
                  <a:lnTo>
                    <a:pt x="209" y="21"/>
                  </a:lnTo>
                  <a:lnTo>
                    <a:pt x="205" y="46"/>
                  </a:lnTo>
                  <a:lnTo>
                    <a:pt x="192" y="24"/>
                  </a:lnTo>
                  <a:lnTo>
                    <a:pt x="155" y="21"/>
                  </a:lnTo>
                  <a:lnTo>
                    <a:pt x="171" y="7"/>
                  </a:lnTo>
                  <a:lnTo>
                    <a:pt x="138" y="21"/>
                  </a:lnTo>
                  <a:lnTo>
                    <a:pt x="125" y="17"/>
                  </a:lnTo>
                  <a:lnTo>
                    <a:pt x="103" y="7"/>
                  </a:lnTo>
                  <a:lnTo>
                    <a:pt x="92" y="0"/>
                  </a:lnTo>
                  <a:lnTo>
                    <a:pt x="103" y="21"/>
                  </a:lnTo>
                  <a:lnTo>
                    <a:pt x="86" y="17"/>
                  </a:lnTo>
                  <a:lnTo>
                    <a:pt x="73" y="5"/>
                  </a:lnTo>
                  <a:lnTo>
                    <a:pt x="71" y="1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401" name="Freeform 58"/>
            <p:cNvSpPr>
              <a:spLocks/>
            </p:cNvSpPr>
            <p:nvPr/>
          </p:nvSpPr>
          <p:spPr bwMode="auto">
            <a:xfrm>
              <a:off x="2080" y="3135"/>
              <a:ext cx="257" cy="58"/>
            </a:xfrm>
            <a:custGeom>
              <a:avLst/>
              <a:gdLst>
                <a:gd name="T0" fmla="*/ 108 w 257"/>
                <a:gd name="T1" fmla="*/ 0 h 58"/>
                <a:gd name="T2" fmla="*/ 98 w 257"/>
                <a:gd name="T3" fmla="*/ 4 h 58"/>
                <a:gd name="T4" fmla="*/ 98 w 257"/>
                <a:gd name="T5" fmla="*/ 15 h 58"/>
                <a:gd name="T6" fmla="*/ 86 w 257"/>
                <a:gd name="T7" fmla="*/ 23 h 58"/>
                <a:gd name="T8" fmla="*/ 77 w 257"/>
                <a:gd name="T9" fmla="*/ 10 h 58"/>
                <a:gd name="T10" fmla="*/ 63 w 257"/>
                <a:gd name="T11" fmla="*/ 14 h 58"/>
                <a:gd name="T12" fmla="*/ 48 w 257"/>
                <a:gd name="T13" fmla="*/ 14 h 58"/>
                <a:gd name="T14" fmla="*/ 42 w 257"/>
                <a:gd name="T15" fmla="*/ 15 h 58"/>
                <a:gd name="T16" fmla="*/ 29 w 257"/>
                <a:gd name="T17" fmla="*/ 4 h 58"/>
                <a:gd name="T18" fmla="*/ 19 w 257"/>
                <a:gd name="T19" fmla="*/ 6 h 58"/>
                <a:gd name="T20" fmla="*/ 12 w 257"/>
                <a:gd name="T21" fmla="*/ 14 h 58"/>
                <a:gd name="T22" fmla="*/ 6 w 257"/>
                <a:gd name="T23" fmla="*/ 8 h 58"/>
                <a:gd name="T24" fmla="*/ 0 w 257"/>
                <a:gd name="T25" fmla="*/ 14 h 58"/>
                <a:gd name="T26" fmla="*/ 2 w 257"/>
                <a:gd name="T27" fmla="*/ 23 h 58"/>
                <a:gd name="T28" fmla="*/ 6 w 257"/>
                <a:gd name="T29" fmla="*/ 33 h 58"/>
                <a:gd name="T30" fmla="*/ 27 w 257"/>
                <a:gd name="T31" fmla="*/ 42 h 58"/>
                <a:gd name="T32" fmla="*/ 31 w 257"/>
                <a:gd name="T33" fmla="*/ 31 h 58"/>
                <a:gd name="T34" fmla="*/ 37 w 257"/>
                <a:gd name="T35" fmla="*/ 31 h 58"/>
                <a:gd name="T36" fmla="*/ 46 w 257"/>
                <a:gd name="T37" fmla="*/ 25 h 58"/>
                <a:gd name="T38" fmla="*/ 65 w 257"/>
                <a:gd name="T39" fmla="*/ 39 h 58"/>
                <a:gd name="T40" fmla="*/ 77 w 257"/>
                <a:gd name="T41" fmla="*/ 35 h 58"/>
                <a:gd name="T42" fmla="*/ 85 w 257"/>
                <a:gd name="T43" fmla="*/ 42 h 58"/>
                <a:gd name="T44" fmla="*/ 92 w 257"/>
                <a:gd name="T45" fmla="*/ 37 h 58"/>
                <a:gd name="T46" fmla="*/ 98 w 257"/>
                <a:gd name="T47" fmla="*/ 37 h 58"/>
                <a:gd name="T48" fmla="*/ 108 w 257"/>
                <a:gd name="T49" fmla="*/ 33 h 58"/>
                <a:gd name="T50" fmla="*/ 121 w 257"/>
                <a:gd name="T51" fmla="*/ 40 h 58"/>
                <a:gd name="T52" fmla="*/ 140 w 257"/>
                <a:gd name="T53" fmla="*/ 40 h 58"/>
                <a:gd name="T54" fmla="*/ 154 w 257"/>
                <a:gd name="T55" fmla="*/ 48 h 58"/>
                <a:gd name="T56" fmla="*/ 159 w 257"/>
                <a:gd name="T57" fmla="*/ 40 h 58"/>
                <a:gd name="T58" fmla="*/ 167 w 257"/>
                <a:gd name="T59" fmla="*/ 46 h 58"/>
                <a:gd name="T60" fmla="*/ 175 w 257"/>
                <a:gd name="T61" fmla="*/ 44 h 58"/>
                <a:gd name="T62" fmla="*/ 182 w 257"/>
                <a:gd name="T63" fmla="*/ 52 h 58"/>
                <a:gd name="T64" fmla="*/ 192 w 257"/>
                <a:gd name="T65" fmla="*/ 58 h 58"/>
                <a:gd name="T66" fmla="*/ 207 w 257"/>
                <a:gd name="T67" fmla="*/ 52 h 58"/>
                <a:gd name="T68" fmla="*/ 213 w 257"/>
                <a:gd name="T69" fmla="*/ 44 h 58"/>
                <a:gd name="T70" fmla="*/ 223 w 257"/>
                <a:gd name="T71" fmla="*/ 52 h 58"/>
                <a:gd name="T72" fmla="*/ 242 w 257"/>
                <a:gd name="T73" fmla="*/ 52 h 58"/>
                <a:gd name="T74" fmla="*/ 250 w 257"/>
                <a:gd name="T75" fmla="*/ 44 h 58"/>
                <a:gd name="T76" fmla="*/ 257 w 257"/>
                <a:gd name="T77" fmla="*/ 35 h 58"/>
                <a:gd name="T78" fmla="*/ 253 w 257"/>
                <a:gd name="T79" fmla="*/ 27 h 58"/>
                <a:gd name="T80" fmla="*/ 217 w 257"/>
                <a:gd name="T81" fmla="*/ 29 h 58"/>
                <a:gd name="T82" fmla="*/ 215 w 257"/>
                <a:gd name="T83" fmla="*/ 21 h 58"/>
                <a:gd name="T84" fmla="*/ 205 w 257"/>
                <a:gd name="T85" fmla="*/ 17 h 58"/>
                <a:gd name="T86" fmla="*/ 192 w 257"/>
                <a:gd name="T87" fmla="*/ 23 h 58"/>
                <a:gd name="T88" fmla="*/ 175 w 257"/>
                <a:gd name="T89" fmla="*/ 31 h 58"/>
                <a:gd name="T90" fmla="*/ 167 w 257"/>
                <a:gd name="T91" fmla="*/ 21 h 58"/>
                <a:gd name="T92" fmla="*/ 156 w 257"/>
                <a:gd name="T93" fmla="*/ 17 h 58"/>
                <a:gd name="T94" fmla="*/ 154 w 257"/>
                <a:gd name="T95" fmla="*/ 8 h 58"/>
                <a:gd name="T96" fmla="*/ 144 w 257"/>
                <a:gd name="T97" fmla="*/ 8 h 58"/>
                <a:gd name="T98" fmla="*/ 134 w 257"/>
                <a:gd name="T99" fmla="*/ 4 h 58"/>
                <a:gd name="T100" fmla="*/ 123 w 257"/>
                <a:gd name="T101" fmla="*/ 8 h 58"/>
                <a:gd name="T102" fmla="*/ 117 w 257"/>
                <a:gd name="T103" fmla="*/ 17 h 58"/>
                <a:gd name="T104" fmla="*/ 108 w 257"/>
                <a:gd name="T105" fmla="*/ 0 h 58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257"/>
                <a:gd name="T160" fmla="*/ 0 h 58"/>
                <a:gd name="T161" fmla="*/ 257 w 257"/>
                <a:gd name="T162" fmla="*/ 58 h 58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257" h="58">
                  <a:moveTo>
                    <a:pt x="108" y="0"/>
                  </a:moveTo>
                  <a:lnTo>
                    <a:pt x="98" y="4"/>
                  </a:lnTo>
                  <a:lnTo>
                    <a:pt x="98" y="15"/>
                  </a:lnTo>
                  <a:lnTo>
                    <a:pt x="86" y="23"/>
                  </a:lnTo>
                  <a:lnTo>
                    <a:pt x="77" y="10"/>
                  </a:lnTo>
                  <a:lnTo>
                    <a:pt x="63" y="14"/>
                  </a:lnTo>
                  <a:lnTo>
                    <a:pt x="48" y="14"/>
                  </a:lnTo>
                  <a:lnTo>
                    <a:pt x="42" y="15"/>
                  </a:lnTo>
                  <a:lnTo>
                    <a:pt x="29" y="4"/>
                  </a:lnTo>
                  <a:lnTo>
                    <a:pt x="19" y="6"/>
                  </a:lnTo>
                  <a:lnTo>
                    <a:pt x="12" y="14"/>
                  </a:lnTo>
                  <a:lnTo>
                    <a:pt x="6" y="8"/>
                  </a:lnTo>
                  <a:lnTo>
                    <a:pt x="0" y="14"/>
                  </a:lnTo>
                  <a:lnTo>
                    <a:pt x="2" y="23"/>
                  </a:lnTo>
                  <a:lnTo>
                    <a:pt x="6" y="33"/>
                  </a:lnTo>
                  <a:lnTo>
                    <a:pt x="27" y="42"/>
                  </a:lnTo>
                  <a:lnTo>
                    <a:pt x="31" y="31"/>
                  </a:lnTo>
                  <a:lnTo>
                    <a:pt x="37" y="31"/>
                  </a:lnTo>
                  <a:lnTo>
                    <a:pt x="46" y="25"/>
                  </a:lnTo>
                  <a:lnTo>
                    <a:pt x="65" y="39"/>
                  </a:lnTo>
                  <a:lnTo>
                    <a:pt x="77" y="35"/>
                  </a:lnTo>
                  <a:lnTo>
                    <a:pt x="85" y="42"/>
                  </a:lnTo>
                  <a:lnTo>
                    <a:pt x="92" y="37"/>
                  </a:lnTo>
                  <a:lnTo>
                    <a:pt x="98" y="37"/>
                  </a:lnTo>
                  <a:lnTo>
                    <a:pt x="108" y="33"/>
                  </a:lnTo>
                  <a:lnTo>
                    <a:pt x="121" y="40"/>
                  </a:lnTo>
                  <a:lnTo>
                    <a:pt x="140" y="40"/>
                  </a:lnTo>
                  <a:lnTo>
                    <a:pt x="154" y="48"/>
                  </a:lnTo>
                  <a:lnTo>
                    <a:pt x="159" y="40"/>
                  </a:lnTo>
                  <a:lnTo>
                    <a:pt x="167" y="46"/>
                  </a:lnTo>
                  <a:lnTo>
                    <a:pt x="175" y="44"/>
                  </a:lnTo>
                  <a:lnTo>
                    <a:pt x="182" y="52"/>
                  </a:lnTo>
                  <a:lnTo>
                    <a:pt x="192" y="58"/>
                  </a:lnTo>
                  <a:lnTo>
                    <a:pt x="207" y="52"/>
                  </a:lnTo>
                  <a:lnTo>
                    <a:pt x="213" y="44"/>
                  </a:lnTo>
                  <a:lnTo>
                    <a:pt x="223" y="52"/>
                  </a:lnTo>
                  <a:lnTo>
                    <a:pt x="242" y="52"/>
                  </a:lnTo>
                  <a:lnTo>
                    <a:pt x="250" y="44"/>
                  </a:lnTo>
                  <a:lnTo>
                    <a:pt x="257" y="35"/>
                  </a:lnTo>
                  <a:lnTo>
                    <a:pt x="253" y="27"/>
                  </a:lnTo>
                  <a:lnTo>
                    <a:pt x="217" y="29"/>
                  </a:lnTo>
                  <a:lnTo>
                    <a:pt x="215" y="21"/>
                  </a:lnTo>
                  <a:lnTo>
                    <a:pt x="205" y="17"/>
                  </a:lnTo>
                  <a:lnTo>
                    <a:pt x="192" y="23"/>
                  </a:lnTo>
                  <a:lnTo>
                    <a:pt x="175" y="31"/>
                  </a:lnTo>
                  <a:lnTo>
                    <a:pt x="167" y="21"/>
                  </a:lnTo>
                  <a:lnTo>
                    <a:pt x="156" y="17"/>
                  </a:lnTo>
                  <a:lnTo>
                    <a:pt x="154" y="8"/>
                  </a:lnTo>
                  <a:lnTo>
                    <a:pt x="144" y="8"/>
                  </a:lnTo>
                  <a:lnTo>
                    <a:pt x="134" y="4"/>
                  </a:lnTo>
                  <a:lnTo>
                    <a:pt x="123" y="8"/>
                  </a:lnTo>
                  <a:lnTo>
                    <a:pt x="117" y="17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00FF00"/>
            </a:solidFill>
            <a:ln w="0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6325" name="Rectangle 15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31982" name="Group 238"/>
          <p:cNvGraphicFramePr>
            <a:graphicFrameLocks noGrp="1"/>
          </p:cNvGraphicFramePr>
          <p:nvPr/>
        </p:nvGraphicFramePr>
        <p:xfrm>
          <a:off x="611188" y="3537011"/>
          <a:ext cx="4968875" cy="2340259"/>
        </p:xfrm>
        <a:graphic>
          <a:graphicData uri="http://schemas.openxmlformats.org/drawingml/2006/table">
            <a:tbl>
              <a:tblPr/>
              <a:tblGrid>
                <a:gridCol w="2089150"/>
                <a:gridCol w="935037"/>
                <a:gridCol w="936625"/>
                <a:gridCol w="1008063"/>
              </a:tblGrid>
              <a:tr h="780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                 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Home wins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Away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wins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Draws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918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6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1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4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05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5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4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978" name="Text Box 234"/>
          <p:cNvSpPr txBox="1">
            <a:spLocks noChangeArrowheads="1"/>
          </p:cNvSpPr>
          <p:nvPr/>
        </p:nvSpPr>
        <p:spPr bwMode="auto">
          <a:xfrm>
            <a:off x="827088" y="6310313"/>
            <a:ext cx="741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>
                <a:latin typeface="Calibri" pitchFamily="34" charset="0"/>
              </a:rPr>
              <a:t>How many points does each team have?</a:t>
            </a:r>
          </a:p>
        </p:txBody>
      </p:sp>
      <p:sp>
        <p:nvSpPr>
          <p:cNvPr id="31983" name="WordArt 239"/>
          <p:cNvSpPr>
            <a:spLocks noChangeArrowheads="1" noChangeShapeType="1" noTextEdit="1"/>
          </p:cNvSpPr>
          <p:nvPr/>
        </p:nvSpPr>
        <p:spPr bwMode="auto">
          <a:xfrm>
            <a:off x="684213" y="4545013"/>
            <a:ext cx="1943571" cy="50416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0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Crayford </a:t>
            </a:r>
            <a:r>
              <a:rPr lang="en-GB" sz="2000" kern="10" dirty="0" err="1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Cloggers</a:t>
            </a:r>
            <a:endParaRPr lang="en-GB" sz="2000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31984" name="WordArt 240"/>
          <p:cNvSpPr>
            <a:spLocks noChangeArrowheads="1" noChangeShapeType="1" noTextEdit="1"/>
          </p:cNvSpPr>
          <p:nvPr/>
        </p:nvSpPr>
        <p:spPr bwMode="auto">
          <a:xfrm>
            <a:off x="684213" y="5265738"/>
            <a:ext cx="1943571" cy="46751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000" kern="10" dirty="0">
                <a:ln w="1905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Dartford Dodgers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78" grpId="0"/>
      <p:bldP spid="31983" grpId="0" animBg="1"/>
      <p:bldP spid="319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01A089EB-5742-4D6A-8A26-DE506891E9E3}" type="slidenum">
              <a:rPr lang="en-GB"/>
              <a:pPr/>
              <a:t>36</a:t>
            </a:fld>
            <a:endParaRPr lang="en-GB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476250"/>
            <a:ext cx="8229600" cy="41751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smtClean="0"/>
              <a:t>Matrix multiplication</a:t>
            </a:r>
          </a:p>
        </p:txBody>
      </p:sp>
      <p:graphicFrame>
        <p:nvGraphicFramePr>
          <p:cNvPr id="35007" name="Group 191"/>
          <p:cNvGraphicFramePr>
            <a:graphicFrameLocks noGrp="1"/>
          </p:cNvGraphicFramePr>
          <p:nvPr>
            <p:ph idx="4294967295"/>
          </p:nvPr>
        </p:nvGraphicFramePr>
        <p:xfrm>
          <a:off x="7668344" y="1416111"/>
          <a:ext cx="719138" cy="2120901"/>
        </p:xfrm>
        <a:graphic>
          <a:graphicData uri="http://schemas.openxmlformats.org/drawingml/2006/table">
            <a:tbl>
              <a:tblPr/>
              <a:tblGrid>
                <a:gridCol w="719138"/>
              </a:tblGrid>
              <a:tr h="706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52" name="Text Box 11"/>
          <p:cNvSpPr txBox="1">
            <a:spLocks noChangeArrowheads="1"/>
          </p:cNvSpPr>
          <p:nvPr/>
        </p:nvSpPr>
        <p:spPr bwMode="auto">
          <a:xfrm>
            <a:off x="3813175" y="4379913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600">
                <a:latin typeface="Times Roman" charset="0"/>
                <a:cs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34826" name="Arc 10"/>
          <p:cNvSpPr>
            <a:spLocks/>
          </p:cNvSpPr>
          <p:nvPr/>
        </p:nvSpPr>
        <p:spPr bwMode="auto">
          <a:xfrm>
            <a:off x="722313" y="3427413"/>
            <a:ext cx="2516187" cy="1319212"/>
          </a:xfrm>
          <a:custGeom>
            <a:avLst/>
            <a:gdLst>
              <a:gd name="T0" fmla="*/ 0 w 42243"/>
              <a:gd name="T1" fmla="*/ 2147483647 h 21600"/>
              <a:gd name="T2" fmla="*/ 2147483647 w 42243"/>
              <a:gd name="T3" fmla="*/ 2147483647 h 21600"/>
              <a:gd name="T4" fmla="*/ 2147483647 w 42243"/>
              <a:gd name="T5" fmla="*/ 2147483647 h 21600"/>
              <a:gd name="T6" fmla="*/ 0 60000 65536"/>
              <a:gd name="T7" fmla="*/ 0 60000 65536"/>
              <a:gd name="T8" fmla="*/ 0 60000 65536"/>
              <a:gd name="T9" fmla="*/ 0 w 42243"/>
              <a:gd name="T10" fmla="*/ 0 h 21600"/>
              <a:gd name="T11" fmla="*/ 42243 w 422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3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</a:path>
              <a:path w="42243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4825" name="Arc 9"/>
          <p:cNvSpPr>
            <a:spLocks/>
          </p:cNvSpPr>
          <p:nvPr/>
        </p:nvSpPr>
        <p:spPr bwMode="auto">
          <a:xfrm>
            <a:off x="1643063" y="3079750"/>
            <a:ext cx="1617662" cy="2052638"/>
          </a:xfrm>
          <a:custGeom>
            <a:avLst/>
            <a:gdLst>
              <a:gd name="T0" fmla="*/ 0 w 40364"/>
              <a:gd name="T1" fmla="*/ 2147483647 h 22572"/>
              <a:gd name="T2" fmla="*/ 2147483647 w 40364"/>
              <a:gd name="T3" fmla="*/ 2147483647 h 22572"/>
              <a:gd name="T4" fmla="*/ 2147483647 w 40364"/>
              <a:gd name="T5" fmla="*/ 2147483647 h 22572"/>
              <a:gd name="T6" fmla="*/ 0 60000 65536"/>
              <a:gd name="T7" fmla="*/ 0 60000 65536"/>
              <a:gd name="T8" fmla="*/ 0 60000 65536"/>
              <a:gd name="T9" fmla="*/ 0 w 40364"/>
              <a:gd name="T10" fmla="*/ 0 h 22572"/>
              <a:gd name="T11" fmla="*/ 40364 w 40364"/>
              <a:gd name="T12" fmla="*/ 22572 h 225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64" h="22572" fill="none" extrusionOk="0">
                <a:moveTo>
                  <a:pt x="-1" y="10900"/>
                </a:moveTo>
                <a:cubicBezTo>
                  <a:pt x="3842" y="4161"/>
                  <a:pt x="11005" y="-1"/>
                  <a:pt x="18764" y="0"/>
                </a:cubicBezTo>
                <a:cubicBezTo>
                  <a:pt x="30693" y="0"/>
                  <a:pt x="40364" y="9670"/>
                  <a:pt x="40364" y="21600"/>
                </a:cubicBezTo>
                <a:cubicBezTo>
                  <a:pt x="40364" y="21924"/>
                  <a:pt x="40356" y="22248"/>
                  <a:pt x="40342" y="22572"/>
                </a:cubicBezTo>
              </a:path>
              <a:path w="40364" h="22572" stroke="0" extrusionOk="0">
                <a:moveTo>
                  <a:pt x="-1" y="10900"/>
                </a:moveTo>
                <a:cubicBezTo>
                  <a:pt x="3842" y="4161"/>
                  <a:pt x="11005" y="-1"/>
                  <a:pt x="18764" y="0"/>
                </a:cubicBezTo>
                <a:cubicBezTo>
                  <a:pt x="30693" y="0"/>
                  <a:pt x="40364" y="9670"/>
                  <a:pt x="40364" y="21600"/>
                </a:cubicBezTo>
                <a:cubicBezTo>
                  <a:pt x="40364" y="21924"/>
                  <a:pt x="40356" y="22248"/>
                  <a:pt x="40342" y="22572"/>
                </a:cubicBezTo>
                <a:lnTo>
                  <a:pt x="1876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4824" name="Arc 8"/>
          <p:cNvSpPr>
            <a:spLocks/>
          </p:cNvSpPr>
          <p:nvPr/>
        </p:nvSpPr>
        <p:spPr bwMode="auto">
          <a:xfrm>
            <a:off x="2371725" y="3141663"/>
            <a:ext cx="1173163" cy="3184525"/>
          </a:xfrm>
          <a:custGeom>
            <a:avLst/>
            <a:gdLst>
              <a:gd name="T0" fmla="*/ 0 w 40837"/>
              <a:gd name="T1" fmla="*/ 2147483647 h 38086"/>
              <a:gd name="T2" fmla="*/ 2147483647 w 40837"/>
              <a:gd name="T3" fmla="*/ 2147483647 h 38086"/>
              <a:gd name="T4" fmla="*/ 2147483647 w 40837"/>
              <a:gd name="T5" fmla="*/ 2147483647 h 38086"/>
              <a:gd name="T6" fmla="*/ 0 60000 65536"/>
              <a:gd name="T7" fmla="*/ 0 60000 65536"/>
              <a:gd name="T8" fmla="*/ 0 60000 65536"/>
              <a:gd name="T9" fmla="*/ 0 w 40837"/>
              <a:gd name="T10" fmla="*/ 0 h 38086"/>
              <a:gd name="T11" fmla="*/ 40837 w 40837"/>
              <a:gd name="T12" fmla="*/ 38086 h 380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37" h="38086" fill="none" extrusionOk="0">
                <a:moveTo>
                  <a:pt x="0" y="11776"/>
                </a:moveTo>
                <a:cubicBezTo>
                  <a:pt x="3691" y="4548"/>
                  <a:pt x="11121" y="-1"/>
                  <a:pt x="19237" y="0"/>
                </a:cubicBezTo>
                <a:cubicBezTo>
                  <a:pt x="31166" y="0"/>
                  <a:pt x="40837" y="9670"/>
                  <a:pt x="40837" y="21600"/>
                </a:cubicBezTo>
                <a:cubicBezTo>
                  <a:pt x="40837" y="27951"/>
                  <a:pt x="38041" y="33981"/>
                  <a:pt x="33193" y="38085"/>
                </a:cubicBezTo>
              </a:path>
              <a:path w="40837" h="38086" stroke="0" extrusionOk="0">
                <a:moveTo>
                  <a:pt x="0" y="11776"/>
                </a:moveTo>
                <a:cubicBezTo>
                  <a:pt x="3691" y="4548"/>
                  <a:pt x="11121" y="-1"/>
                  <a:pt x="19237" y="0"/>
                </a:cubicBezTo>
                <a:cubicBezTo>
                  <a:pt x="31166" y="0"/>
                  <a:pt x="40837" y="9670"/>
                  <a:pt x="40837" y="21600"/>
                </a:cubicBezTo>
                <a:cubicBezTo>
                  <a:pt x="40837" y="27951"/>
                  <a:pt x="38041" y="33981"/>
                  <a:pt x="33193" y="38085"/>
                </a:cubicBezTo>
                <a:lnTo>
                  <a:pt x="19237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4356" name="Rectangle 12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35022" name="Group 206"/>
          <p:cNvGraphicFramePr>
            <a:graphicFrameLocks noGrp="1"/>
          </p:cNvGraphicFramePr>
          <p:nvPr/>
        </p:nvGraphicFramePr>
        <p:xfrm>
          <a:off x="684213" y="1096963"/>
          <a:ext cx="5400675" cy="2088833"/>
        </p:xfrm>
        <a:graphic>
          <a:graphicData uri="http://schemas.openxmlformats.org/drawingml/2006/table">
            <a:tbl>
              <a:tblPr/>
              <a:tblGrid>
                <a:gridCol w="2592387"/>
                <a:gridCol w="863600"/>
                <a:gridCol w="936625"/>
                <a:gridCol w="1008063"/>
              </a:tblGrid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Home wins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Away wins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Draws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953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00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6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1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5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4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-457200" algn="l"/>
                        </a:tabLst>
                      </a:pPr>
                      <a:r>
                        <a:rPr kumimoji="0" 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Roman" charset="0"/>
                          <a:cs typeface="Times New Roman" pitchFamily="18" charset="0"/>
                        </a:rPr>
                        <a:t>2</a:t>
                      </a:r>
                      <a:endParaRPr kumimoji="0" lang="en-US" sz="3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80" name="Rectangle 92"/>
          <p:cNvSpPr>
            <a:spLocks noChangeArrowheads="1"/>
          </p:cNvSpPr>
          <p:nvPr/>
        </p:nvSpPr>
        <p:spPr bwMode="auto">
          <a:xfrm>
            <a:off x="0" y="3586163"/>
            <a:ext cx="2270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-457200" algn="r"/>
                <a:tab pos="2636838" algn="ctr"/>
                <a:tab pos="5273675" algn="r"/>
              </a:tabLst>
            </a:pPr>
            <a:r>
              <a:rPr lang="en-US" sz="1200">
                <a:latin typeface="Times Roman" charset="0"/>
                <a:cs typeface="Times New Roman" pitchFamily="18" charset="0"/>
              </a:rPr>
              <a:t> </a:t>
            </a:r>
            <a:endParaRPr lang="en-GB" sz="1100">
              <a:latin typeface="Calibri" pitchFamily="34" charset="0"/>
            </a:endParaRPr>
          </a:p>
          <a:p>
            <a:pPr eaLnBrk="0" hangingPunct="0">
              <a:tabLst>
                <a:tab pos="-457200" algn="r"/>
                <a:tab pos="2636838" algn="ctr"/>
                <a:tab pos="5273675" algn="r"/>
              </a:tabLst>
            </a:pPr>
            <a:endParaRPr lang="en-GB">
              <a:latin typeface="Calibri" pitchFamily="34" charset="0"/>
            </a:endParaRPr>
          </a:p>
        </p:txBody>
      </p:sp>
      <p:sp>
        <p:nvSpPr>
          <p:cNvPr id="14381" name="Rectangle 93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34919" name="Group 103"/>
          <p:cNvGraphicFramePr>
            <a:graphicFrameLocks noGrp="1"/>
          </p:cNvGraphicFramePr>
          <p:nvPr/>
        </p:nvGraphicFramePr>
        <p:xfrm>
          <a:off x="0" y="4135438"/>
          <a:ext cx="208280" cy="5181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84" name="Rectangle 104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/>
        </p:nvGraphicFramePr>
        <p:xfrm>
          <a:off x="2771775" y="4049713"/>
          <a:ext cx="78105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3" imgW="266584" imgH="710891" progId="Equation.3">
                  <p:embed/>
                </p:oleObj>
              </mc:Choice>
              <mc:Fallback>
                <p:oleObj name="Equation" r:id="rId3" imgW="266584" imgH="7108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49713"/>
                        <a:ext cx="781050" cy="278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30" name="Group 114"/>
          <p:cNvGraphicFramePr>
            <a:graphicFrameLocks noGrp="1"/>
          </p:cNvGraphicFramePr>
          <p:nvPr/>
        </p:nvGraphicFramePr>
        <p:xfrm>
          <a:off x="0" y="4652963"/>
          <a:ext cx="208280" cy="5181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87" name="Rectangle 115"/>
          <p:cNvSpPr>
            <a:spLocks noChangeArrowheads="1"/>
          </p:cNvSpPr>
          <p:nvPr/>
        </p:nvSpPr>
        <p:spPr bwMode="auto">
          <a:xfrm>
            <a:off x="0" y="1485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34941" name="Group 125"/>
          <p:cNvGraphicFramePr>
            <a:graphicFrameLocks noGrp="1"/>
          </p:cNvGraphicFramePr>
          <p:nvPr/>
        </p:nvGraphicFramePr>
        <p:xfrm>
          <a:off x="0" y="5170488"/>
          <a:ext cx="208280" cy="5181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90" name="Rectangle 126"/>
          <p:cNvSpPr>
            <a:spLocks noChangeArrowheads="1"/>
          </p:cNvSpPr>
          <p:nvPr/>
        </p:nvSpPr>
        <p:spPr bwMode="auto">
          <a:xfrm>
            <a:off x="0" y="5688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4391" name="AutoShape 137"/>
          <p:cNvSpPr>
            <a:spLocks noChangeAspect="1" noChangeArrowheads="1" noTextEdit="1"/>
          </p:cNvSpPr>
          <p:nvPr/>
        </p:nvSpPr>
        <p:spPr bwMode="auto">
          <a:xfrm>
            <a:off x="7304088" y="4057650"/>
            <a:ext cx="1162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392" name="Rectangle 139"/>
          <p:cNvSpPr>
            <a:spLocks noChangeArrowheads="1"/>
          </p:cNvSpPr>
          <p:nvPr/>
        </p:nvSpPr>
        <p:spPr bwMode="auto">
          <a:xfrm>
            <a:off x="8172450" y="4624388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14393" name="Rectangle 140"/>
          <p:cNvSpPr>
            <a:spLocks noChangeArrowheads="1"/>
          </p:cNvSpPr>
          <p:nvPr/>
        </p:nvSpPr>
        <p:spPr bwMode="auto">
          <a:xfrm>
            <a:off x="8172450" y="4427538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14394" name="Rectangle 141"/>
          <p:cNvSpPr>
            <a:spLocks noChangeArrowheads="1"/>
          </p:cNvSpPr>
          <p:nvPr/>
        </p:nvSpPr>
        <p:spPr bwMode="auto">
          <a:xfrm>
            <a:off x="8172450" y="4951413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14395" name="Rectangle 142"/>
          <p:cNvSpPr>
            <a:spLocks noChangeArrowheads="1"/>
          </p:cNvSpPr>
          <p:nvPr/>
        </p:nvSpPr>
        <p:spPr bwMode="auto">
          <a:xfrm>
            <a:off x="8172450" y="4100513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14396" name="Rectangle 143"/>
          <p:cNvSpPr>
            <a:spLocks noChangeArrowheads="1"/>
          </p:cNvSpPr>
          <p:nvPr/>
        </p:nvSpPr>
        <p:spPr bwMode="auto">
          <a:xfrm>
            <a:off x="7366000" y="4624388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14397" name="Rectangle 144"/>
          <p:cNvSpPr>
            <a:spLocks noChangeArrowheads="1"/>
          </p:cNvSpPr>
          <p:nvPr/>
        </p:nvSpPr>
        <p:spPr bwMode="auto">
          <a:xfrm>
            <a:off x="7366000" y="4427538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14398" name="Rectangle 145"/>
          <p:cNvSpPr>
            <a:spLocks noChangeArrowheads="1"/>
          </p:cNvSpPr>
          <p:nvPr/>
        </p:nvSpPr>
        <p:spPr bwMode="auto">
          <a:xfrm>
            <a:off x="7366000" y="4951413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14399" name="Rectangle 146"/>
          <p:cNvSpPr>
            <a:spLocks noChangeArrowheads="1"/>
          </p:cNvSpPr>
          <p:nvPr/>
        </p:nvSpPr>
        <p:spPr bwMode="auto">
          <a:xfrm>
            <a:off x="7366000" y="4100513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34963" name="Rectangle 147"/>
          <p:cNvSpPr>
            <a:spLocks noChangeArrowheads="1"/>
          </p:cNvSpPr>
          <p:nvPr/>
        </p:nvSpPr>
        <p:spPr bwMode="auto">
          <a:xfrm>
            <a:off x="7624763" y="4887913"/>
            <a:ext cx="50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FF3300"/>
                </a:solidFill>
                <a:latin typeface="Times New Roman" pitchFamily="18" charset="0"/>
              </a:rPr>
              <a:t>24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34964" name="Rectangle 148"/>
          <p:cNvSpPr>
            <a:spLocks noChangeArrowheads="1"/>
          </p:cNvSpPr>
          <p:nvPr/>
        </p:nvSpPr>
        <p:spPr bwMode="auto">
          <a:xfrm>
            <a:off x="7596188" y="4121150"/>
            <a:ext cx="50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70C0"/>
                </a:solidFill>
                <a:latin typeface="Times New Roman" pitchFamily="18" charset="0"/>
              </a:rPr>
              <a:t>19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4402" name="AutoShape 149"/>
          <p:cNvSpPr>
            <a:spLocks noChangeAspect="1" noChangeArrowheads="1" noTextEdit="1"/>
          </p:cNvSpPr>
          <p:nvPr/>
        </p:nvSpPr>
        <p:spPr bwMode="auto">
          <a:xfrm>
            <a:off x="395288" y="4192588"/>
            <a:ext cx="25241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4403" name="Rectangle 151"/>
          <p:cNvSpPr>
            <a:spLocks noChangeArrowheads="1"/>
          </p:cNvSpPr>
          <p:nvPr/>
        </p:nvSpPr>
        <p:spPr bwMode="auto">
          <a:xfrm>
            <a:off x="730250" y="4292600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6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4404" name="Rectangle 152"/>
          <p:cNvSpPr>
            <a:spLocks noChangeArrowheads="1"/>
          </p:cNvSpPr>
          <p:nvPr/>
        </p:nvSpPr>
        <p:spPr bwMode="auto">
          <a:xfrm>
            <a:off x="1514475" y="4292600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1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4405" name="Rectangle 153"/>
          <p:cNvSpPr>
            <a:spLocks noChangeArrowheads="1"/>
          </p:cNvSpPr>
          <p:nvPr/>
        </p:nvSpPr>
        <p:spPr bwMode="auto">
          <a:xfrm>
            <a:off x="2297113" y="4292600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4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4406" name="Rectangle 154"/>
          <p:cNvSpPr>
            <a:spLocks noChangeArrowheads="1"/>
          </p:cNvSpPr>
          <p:nvPr/>
        </p:nvSpPr>
        <p:spPr bwMode="auto">
          <a:xfrm>
            <a:off x="730250" y="5113338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5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4407" name="Rectangle 155"/>
          <p:cNvSpPr>
            <a:spLocks noChangeArrowheads="1"/>
          </p:cNvSpPr>
          <p:nvPr/>
        </p:nvSpPr>
        <p:spPr bwMode="auto">
          <a:xfrm>
            <a:off x="1504950" y="5113338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4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4408" name="Rectangle 156"/>
          <p:cNvSpPr>
            <a:spLocks noChangeArrowheads="1"/>
          </p:cNvSpPr>
          <p:nvPr/>
        </p:nvSpPr>
        <p:spPr bwMode="auto">
          <a:xfrm>
            <a:off x="2297113" y="5113338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2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4409" name="Rectangle 157"/>
          <p:cNvSpPr>
            <a:spLocks noChangeArrowheads="1"/>
          </p:cNvSpPr>
          <p:nvPr/>
        </p:nvSpPr>
        <p:spPr bwMode="auto">
          <a:xfrm>
            <a:off x="465138" y="4281488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14410" name="Rectangle 158"/>
          <p:cNvSpPr>
            <a:spLocks noChangeArrowheads="1"/>
          </p:cNvSpPr>
          <p:nvPr/>
        </p:nvSpPr>
        <p:spPr bwMode="auto">
          <a:xfrm>
            <a:off x="465138" y="507365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14411" name="Rectangle 159"/>
          <p:cNvSpPr>
            <a:spLocks noChangeArrowheads="1"/>
          </p:cNvSpPr>
          <p:nvPr/>
        </p:nvSpPr>
        <p:spPr bwMode="auto">
          <a:xfrm>
            <a:off x="465138" y="4706938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14412" name="Rectangle 160"/>
          <p:cNvSpPr>
            <a:spLocks noChangeArrowheads="1"/>
          </p:cNvSpPr>
          <p:nvPr/>
        </p:nvSpPr>
        <p:spPr bwMode="auto">
          <a:xfrm>
            <a:off x="2570163" y="4281488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14413" name="Rectangle 161"/>
          <p:cNvSpPr>
            <a:spLocks noChangeArrowheads="1"/>
          </p:cNvSpPr>
          <p:nvPr/>
        </p:nvSpPr>
        <p:spPr bwMode="auto">
          <a:xfrm>
            <a:off x="2570163" y="507365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14414" name="Rectangle 162"/>
          <p:cNvSpPr>
            <a:spLocks noChangeArrowheads="1"/>
          </p:cNvSpPr>
          <p:nvPr/>
        </p:nvSpPr>
        <p:spPr bwMode="auto">
          <a:xfrm>
            <a:off x="2570163" y="4706938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14415" name="Text Box 163"/>
          <p:cNvSpPr txBox="1">
            <a:spLocks noChangeArrowheads="1"/>
          </p:cNvSpPr>
          <p:nvPr/>
        </p:nvSpPr>
        <p:spPr bwMode="auto">
          <a:xfrm>
            <a:off x="6804025" y="4481513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600">
                <a:latin typeface="Times Roman" charset="0"/>
                <a:cs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34981" name="Rectangle 165"/>
          <p:cNvSpPr>
            <a:spLocks noChangeArrowheads="1"/>
          </p:cNvSpPr>
          <p:nvPr/>
        </p:nvSpPr>
        <p:spPr bwMode="auto">
          <a:xfrm>
            <a:off x="4579938" y="4265613"/>
            <a:ext cx="85407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12+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4982" name="Rectangle 166"/>
          <p:cNvSpPr>
            <a:spLocks noChangeArrowheads="1"/>
          </p:cNvSpPr>
          <p:nvPr/>
        </p:nvSpPr>
        <p:spPr bwMode="auto">
          <a:xfrm>
            <a:off x="5435600" y="4265613"/>
            <a:ext cx="58102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3+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4983" name="Rectangle 167"/>
          <p:cNvSpPr>
            <a:spLocks noChangeArrowheads="1"/>
          </p:cNvSpPr>
          <p:nvPr/>
        </p:nvSpPr>
        <p:spPr bwMode="auto">
          <a:xfrm>
            <a:off x="6146800" y="4265613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4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4984" name="Rectangle 168"/>
          <p:cNvSpPr>
            <a:spLocks noChangeArrowheads="1"/>
          </p:cNvSpPr>
          <p:nvPr/>
        </p:nvSpPr>
        <p:spPr bwMode="auto">
          <a:xfrm>
            <a:off x="4579938" y="5086350"/>
            <a:ext cx="85407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10+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34985" name="Rectangle 169"/>
          <p:cNvSpPr>
            <a:spLocks noChangeArrowheads="1"/>
          </p:cNvSpPr>
          <p:nvPr/>
        </p:nvSpPr>
        <p:spPr bwMode="auto">
          <a:xfrm>
            <a:off x="5354638" y="5086350"/>
            <a:ext cx="85407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12+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34986" name="Rectangle 170"/>
          <p:cNvSpPr>
            <a:spLocks noChangeArrowheads="1"/>
          </p:cNvSpPr>
          <p:nvPr/>
        </p:nvSpPr>
        <p:spPr bwMode="auto">
          <a:xfrm>
            <a:off x="6146800" y="5086350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2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4422" name="Rectangle 171"/>
          <p:cNvSpPr>
            <a:spLocks noChangeArrowheads="1"/>
          </p:cNvSpPr>
          <p:nvPr/>
        </p:nvSpPr>
        <p:spPr bwMode="auto">
          <a:xfrm>
            <a:off x="4314825" y="425450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14423" name="Rectangle 172"/>
          <p:cNvSpPr>
            <a:spLocks noChangeArrowheads="1"/>
          </p:cNvSpPr>
          <p:nvPr/>
        </p:nvSpPr>
        <p:spPr bwMode="auto">
          <a:xfrm>
            <a:off x="4314825" y="504666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14424" name="Rectangle 173"/>
          <p:cNvSpPr>
            <a:spLocks noChangeArrowheads="1"/>
          </p:cNvSpPr>
          <p:nvPr/>
        </p:nvSpPr>
        <p:spPr bwMode="auto">
          <a:xfrm>
            <a:off x="4314825" y="467995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14425" name="Rectangle 174"/>
          <p:cNvSpPr>
            <a:spLocks noChangeArrowheads="1"/>
          </p:cNvSpPr>
          <p:nvPr/>
        </p:nvSpPr>
        <p:spPr bwMode="auto">
          <a:xfrm>
            <a:off x="6419850" y="425450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14426" name="Rectangle 175"/>
          <p:cNvSpPr>
            <a:spLocks noChangeArrowheads="1"/>
          </p:cNvSpPr>
          <p:nvPr/>
        </p:nvSpPr>
        <p:spPr bwMode="auto">
          <a:xfrm>
            <a:off x="6419850" y="504666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14427" name="Rectangle 176"/>
          <p:cNvSpPr>
            <a:spLocks noChangeArrowheads="1"/>
          </p:cNvSpPr>
          <p:nvPr/>
        </p:nvSpPr>
        <p:spPr bwMode="auto">
          <a:xfrm>
            <a:off x="6419850" y="467995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34993" name="Arc 177"/>
          <p:cNvSpPr>
            <a:spLocks/>
          </p:cNvSpPr>
          <p:nvPr/>
        </p:nvSpPr>
        <p:spPr bwMode="auto">
          <a:xfrm rot="-969988">
            <a:off x="684213" y="3976688"/>
            <a:ext cx="2516187" cy="1319212"/>
          </a:xfrm>
          <a:custGeom>
            <a:avLst/>
            <a:gdLst>
              <a:gd name="T0" fmla="*/ 0 w 42243"/>
              <a:gd name="T1" fmla="*/ 2147483647 h 21600"/>
              <a:gd name="T2" fmla="*/ 2147483647 w 42243"/>
              <a:gd name="T3" fmla="*/ 2147483647 h 21600"/>
              <a:gd name="T4" fmla="*/ 2147483647 w 42243"/>
              <a:gd name="T5" fmla="*/ 2147483647 h 21600"/>
              <a:gd name="T6" fmla="*/ 0 60000 65536"/>
              <a:gd name="T7" fmla="*/ 0 60000 65536"/>
              <a:gd name="T8" fmla="*/ 0 60000 65536"/>
              <a:gd name="T9" fmla="*/ 0 w 42243"/>
              <a:gd name="T10" fmla="*/ 0 h 21600"/>
              <a:gd name="T11" fmla="*/ 42243 w 422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3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</a:path>
              <a:path w="42243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4994" name="Arc 178"/>
          <p:cNvSpPr>
            <a:spLocks/>
          </p:cNvSpPr>
          <p:nvPr/>
        </p:nvSpPr>
        <p:spPr bwMode="auto">
          <a:xfrm>
            <a:off x="1693863" y="4481513"/>
            <a:ext cx="1447800" cy="1963737"/>
          </a:xfrm>
          <a:custGeom>
            <a:avLst/>
            <a:gdLst>
              <a:gd name="T0" fmla="*/ 0 w 36107"/>
              <a:gd name="T1" fmla="*/ 2147483647 h 21600"/>
              <a:gd name="T2" fmla="*/ 2147483647 w 36107"/>
              <a:gd name="T3" fmla="*/ 2147483647 h 21600"/>
              <a:gd name="T4" fmla="*/ 2147483647 w 36107"/>
              <a:gd name="T5" fmla="*/ 2147483647 h 21600"/>
              <a:gd name="T6" fmla="*/ 0 60000 65536"/>
              <a:gd name="T7" fmla="*/ 0 60000 65536"/>
              <a:gd name="T8" fmla="*/ 0 60000 65536"/>
              <a:gd name="T9" fmla="*/ 0 w 36107"/>
              <a:gd name="T10" fmla="*/ 0 h 21600"/>
              <a:gd name="T11" fmla="*/ 36107 w 361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07" h="21600" fill="none" extrusionOk="0">
                <a:moveTo>
                  <a:pt x="-1" y="10900"/>
                </a:moveTo>
                <a:cubicBezTo>
                  <a:pt x="3842" y="4161"/>
                  <a:pt x="11005" y="-1"/>
                  <a:pt x="18764" y="0"/>
                </a:cubicBezTo>
                <a:cubicBezTo>
                  <a:pt x="25599" y="0"/>
                  <a:pt x="32031" y="3235"/>
                  <a:pt x="36106" y="8724"/>
                </a:cubicBezTo>
              </a:path>
              <a:path w="36107" h="21600" stroke="0" extrusionOk="0">
                <a:moveTo>
                  <a:pt x="-1" y="10900"/>
                </a:moveTo>
                <a:cubicBezTo>
                  <a:pt x="3842" y="4161"/>
                  <a:pt x="11005" y="-1"/>
                  <a:pt x="18764" y="0"/>
                </a:cubicBezTo>
                <a:cubicBezTo>
                  <a:pt x="25599" y="0"/>
                  <a:pt x="32031" y="3235"/>
                  <a:pt x="36106" y="8724"/>
                </a:cubicBezTo>
                <a:lnTo>
                  <a:pt x="1876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4995" name="Arc 179"/>
          <p:cNvSpPr>
            <a:spLocks/>
          </p:cNvSpPr>
          <p:nvPr/>
        </p:nvSpPr>
        <p:spPr bwMode="auto">
          <a:xfrm>
            <a:off x="2484438" y="4984750"/>
            <a:ext cx="935037" cy="1296988"/>
          </a:xfrm>
          <a:custGeom>
            <a:avLst/>
            <a:gdLst>
              <a:gd name="T0" fmla="*/ 0 w 40837"/>
              <a:gd name="T1" fmla="*/ 2147483647 h 38086"/>
              <a:gd name="T2" fmla="*/ 2147483647 w 40837"/>
              <a:gd name="T3" fmla="*/ 2147483647 h 38086"/>
              <a:gd name="T4" fmla="*/ 2147483647 w 40837"/>
              <a:gd name="T5" fmla="*/ 2147483647 h 38086"/>
              <a:gd name="T6" fmla="*/ 0 60000 65536"/>
              <a:gd name="T7" fmla="*/ 0 60000 65536"/>
              <a:gd name="T8" fmla="*/ 0 60000 65536"/>
              <a:gd name="T9" fmla="*/ 0 w 40837"/>
              <a:gd name="T10" fmla="*/ 0 h 38086"/>
              <a:gd name="T11" fmla="*/ 40837 w 40837"/>
              <a:gd name="T12" fmla="*/ 38086 h 380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37" h="38086" fill="none" extrusionOk="0">
                <a:moveTo>
                  <a:pt x="0" y="11776"/>
                </a:moveTo>
                <a:cubicBezTo>
                  <a:pt x="3691" y="4548"/>
                  <a:pt x="11121" y="-1"/>
                  <a:pt x="19237" y="0"/>
                </a:cubicBezTo>
                <a:cubicBezTo>
                  <a:pt x="31166" y="0"/>
                  <a:pt x="40837" y="9670"/>
                  <a:pt x="40837" y="21600"/>
                </a:cubicBezTo>
                <a:cubicBezTo>
                  <a:pt x="40837" y="27951"/>
                  <a:pt x="38041" y="33981"/>
                  <a:pt x="33193" y="38085"/>
                </a:cubicBezTo>
              </a:path>
              <a:path w="40837" h="38086" stroke="0" extrusionOk="0">
                <a:moveTo>
                  <a:pt x="0" y="11776"/>
                </a:moveTo>
                <a:cubicBezTo>
                  <a:pt x="3691" y="4548"/>
                  <a:pt x="11121" y="-1"/>
                  <a:pt x="19237" y="0"/>
                </a:cubicBezTo>
                <a:cubicBezTo>
                  <a:pt x="31166" y="0"/>
                  <a:pt x="40837" y="9670"/>
                  <a:pt x="40837" y="21600"/>
                </a:cubicBezTo>
                <a:cubicBezTo>
                  <a:pt x="40837" y="27951"/>
                  <a:pt x="38041" y="33981"/>
                  <a:pt x="33193" y="38085"/>
                </a:cubicBezTo>
                <a:lnTo>
                  <a:pt x="19237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4431" name="Text Box 193"/>
          <p:cNvSpPr txBox="1">
            <a:spLocks noChangeArrowheads="1"/>
          </p:cNvSpPr>
          <p:nvPr/>
        </p:nvSpPr>
        <p:spPr bwMode="auto">
          <a:xfrm>
            <a:off x="6445250" y="1528763"/>
            <a:ext cx="1222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latin typeface="Calibri" pitchFamily="34" charset="0"/>
              </a:rPr>
              <a:t>Home win</a:t>
            </a:r>
          </a:p>
        </p:txBody>
      </p:sp>
      <p:sp>
        <p:nvSpPr>
          <p:cNvPr id="14432" name="Text Box 195"/>
          <p:cNvSpPr txBox="1">
            <a:spLocks noChangeArrowheads="1"/>
          </p:cNvSpPr>
          <p:nvPr/>
        </p:nvSpPr>
        <p:spPr bwMode="auto">
          <a:xfrm>
            <a:off x="6443663" y="2249488"/>
            <a:ext cx="1222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Away win</a:t>
            </a:r>
          </a:p>
        </p:txBody>
      </p:sp>
      <p:sp>
        <p:nvSpPr>
          <p:cNvPr id="14433" name="Text Box 196"/>
          <p:cNvSpPr txBox="1">
            <a:spLocks noChangeArrowheads="1"/>
          </p:cNvSpPr>
          <p:nvPr/>
        </p:nvSpPr>
        <p:spPr bwMode="auto">
          <a:xfrm>
            <a:off x="6443663" y="2968625"/>
            <a:ext cx="1222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Draw</a:t>
            </a:r>
          </a:p>
        </p:txBody>
      </p:sp>
      <p:sp>
        <p:nvSpPr>
          <p:cNvPr id="14434" name="WordArt 197"/>
          <p:cNvSpPr>
            <a:spLocks noChangeArrowheads="1" noChangeShapeType="1" noTextEdit="1"/>
          </p:cNvSpPr>
          <p:nvPr/>
        </p:nvSpPr>
        <p:spPr bwMode="auto">
          <a:xfrm>
            <a:off x="971551" y="1988839"/>
            <a:ext cx="1728242" cy="54798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000" kern="10" dirty="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Crayford </a:t>
            </a:r>
            <a:r>
              <a:rPr lang="en-GB" sz="2000" kern="10" dirty="0" err="1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Cloggers</a:t>
            </a:r>
            <a:endParaRPr lang="en-GB" sz="2000" kern="10" dirty="0">
              <a:ln w="19050">
                <a:solidFill>
                  <a:srgbClr val="99CCFF"/>
                </a:solidFill>
                <a:round/>
                <a:headEnd/>
                <a:tailEnd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4435" name="WordArt 199"/>
          <p:cNvSpPr>
            <a:spLocks noChangeArrowheads="1" noChangeShapeType="1" noTextEdit="1"/>
          </p:cNvSpPr>
          <p:nvPr/>
        </p:nvSpPr>
        <p:spPr bwMode="auto">
          <a:xfrm>
            <a:off x="971551" y="2672916"/>
            <a:ext cx="1764246" cy="44017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GB" sz="2000" kern="10" dirty="0">
                <a:ln w="1905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Dartford Dodgers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animBg="1"/>
      <p:bldP spid="34826" grpId="1" animBg="1"/>
      <p:bldP spid="34825" grpId="0" animBg="1"/>
      <p:bldP spid="34825" grpId="1" animBg="1"/>
      <p:bldP spid="34824" grpId="0" animBg="1"/>
      <p:bldP spid="34824" grpId="1" animBg="1"/>
      <p:bldP spid="34963" grpId="0"/>
      <p:bldP spid="34964" grpId="0"/>
      <p:bldP spid="34981" grpId="0"/>
      <p:bldP spid="34982" grpId="0"/>
      <p:bldP spid="34983" grpId="0"/>
      <p:bldP spid="34984" grpId="0"/>
      <p:bldP spid="34985" grpId="0"/>
      <p:bldP spid="34986" grpId="0"/>
      <p:bldP spid="34993" grpId="0" animBg="1"/>
      <p:bldP spid="34994" grpId="0" animBg="1"/>
      <p:bldP spid="3499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Matrix multiplication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3813175" y="4435475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600">
                <a:latin typeface="Times Roman" charset="0"/>
                <a:cs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5367" name="Rectangle 31"/>
          <p:cNvSpPr>
            <a:spLocks noChangeArrowheads="1"/>
          </p:cNvSpPr>
          <p:nvPr/>
        </p:nvSpPr>
        <p:spPr bwMode="auto">
          <a:xfrm>
            <a:off x="0" y="3641725"/>
            <a:ext cx="22701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tabLst>
                <a:tab pos="-457200" algn="r"/>
                <a:tab pos="2636838" algn="ctr"/>
                <a:tab pos="5273675" algn="r"/>
              </a:tabLst>
            </a:pPr>
            <a:r>
              <a:rPr lang="en-US" sz="1200">
                <a:latin typeface="Times Roman" charset="0"/>
                <a:cs typeface="Times New Roman" pitchFamily="18" charset="0"/>
              </a:rPr>
              <a:t> </a:t>
            </a:r>
            <a:endParaRPr lang="en-GB" sz="1100">
              <a:latin typeface="Calibri" pitchFamily="34" charset="0"/>
            </a:endParaRPr>
          </a:p>
          <a:p>
            <a:pPr eaLnBrk="0" hangingPunct="0">
              <a:tabLst>
                <a:tab pos="-457200" algn="r"/>
                <a:tab pos="2636838" algn="ctr"/>
                <a:tab pos="5273675" algn="r"/>
              </a:tabLst>
            </a:pPr>
            <a:endParaRPr lang="en-GB">
              <a:latin typeface="Calibri" pitchFamily="34" charset="0"/>
            </a:endParaRPr>
          </a:p>
        </p:txBody>
      </p:sp>
      <p:sp>
        <p:nvSpPr>
          <p:cNvPr id="15368" name="Rectangle 32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35873" name="Group 33"/>
          <p:cNvGraphicFramePr>
            <a:graphicFrameLocks noGrp="1"/>
          </p:cNvGraphicFramePr>
          <p:nvPr/>
        </p:nvGraphicFramePr>
        <p:xfrm>
          <a:off x="0" y="4191000"/>
          <a:ext cx="208280" cy="5181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1" name="Rectangle 39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15362" name="Object 40"/>
          <p:cNvGraphicFramePr>
            <a:graphicFrameLocks noChangeAspect="1"/>
          </p:cNvGraphicFramePr>
          <p:nvPr/>
        </p:nvGraphicFramePr>
        <p:xfrm>
          <a:off x="2771775" y="4105275"/>
          <a:ext cx="78105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3" imgW="266584" imgH="710891" progId="Equation.3">
                  <p:embed/>
                </p:oleObj>
              </mc:Choice>
              <mc:Fallback>
                <p:oleObj name="Equation" r:id="rId3" imgW="266584" imgH="710891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105275"/>
                        <a:ext cx="781050" cy="278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1" name="Group 41"/>
          <p:cNvGraphicFramePr>
            <a:graphicFrameLocks noGrp="1"/>
          </p:cNvGraphicFramePr>
          <p:nvPr/>
        </p:nvGraphicFramePr>
        <p:xfrm>
          <a:off x="0" y="4708525"/>
          <a:ext cx="208280" cy="5181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4" name="Rectangle 47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35888" name="Group 48"/>
          <p:cNvGraphicFramePr>
            <a:graphicFrameLocks noGrp="1"/>
          </p:cNvGraphicFramePr>
          <p:nvPr/>
        </p:nvGraphicFramePr>
        <p:xfrm>
          <a:off x="0" y="5226050"/>
          <a:ext cx="208280" cy="5181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77" name="Rectangle 54"/>
          <p:cNvSpPr>
            <a:spLocks noChangeArrowheads="1"/>
          </p:cNvSpPr>
          <p:nvPr/>
        </p:nvSpPr>
        <p:spPr bwMode="auto">
          <a:xfrm>
            <a:off x="0" y="5743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5378" name="AutoShape 55"/>
          <p:cNvSpPr>
            <a:spLocks noChangeAspect="1" noChangeArrowheads="1" noTextEdit="1"/>
          </p:cNvSpPr>
          <p:nvPr/>
        </p:nvSpPr>
        <p:spPr bwMode="auto">
          <a:xfrm>
            <a:off x="7304088" y="4113213"/>
            <a:ext cx="1162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79" name="Rectangle 56"/>
          <p:cNvSpPr>
            <a:spLocks noChangeArrowheads="1"/>
          </p:cNvSpPr>
          <p:nvPr/>
        </p:nvSpPr>
        <p:spPr bwMode="auto">
          <a:xfrm>
            <a:off x="8172450" y="4679950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15380" name="Rectangle 57"/>
          <p:cNvSpPr>
            <a:spLocks noChangeArrowheads="1"/>
          </p:cNvSpPr>
          <p:nvPr/>
        </p:nvSpPr>
        <p:spPr bwMode="auto">
          <a:xfrm>
            <a:off x="8172450" y="4483100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15381" name="Rectangle 58"/>
          <p:cNvSpPr>
            <a:spLocks noChangeArrowheads="1"/>
          </p:cNvSpPr>
          <p:nvPr/>
        </p:nvSpPr>
        <p:spPr bwMode="auto">
          <a:xfrm>
            <a:off x="8172450" y="5006975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15382" name="Rectangle 59"/>
          <p:cNvSpPr>
            <a:spLocks noChangeArrowheads="1"/>
          </p:cNvSpPr>
          <p:nvPr/>
        </p:nvSpPr>
        <p:spPr bwMode="auto">
          <a:xfrm>
            <a:off x="8172450" y="4156075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15383" name="Rectangle 60"/>
          <p:cNvSpPr>
            <a:spLocks noChangeArrowheads="1"/>
          </p:cNvSpPr>
          <p:nvPr/>
        </p:nvSpPr>
        <p:spPr bwMode="auto">
          <a:xfrm>
            <a:off x="7366000" y="4679950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15384" name="Rectangle 61"/>
          <p:cNvSpPr>
            <a:spLocks noChangeArrowheads="1"/>
          </p:cNvSpPr>
          <p:nvPr/>
        </p:nvSpPr>
        <p:spPr bwMode="auto">
          <a:xfrm>
            <a:off x="7366000" y="4483100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15385" name="Rectangle 62"/>
          <p:cNvSpPr>
            <a:spLocks noChangeArrowheads="1"/>
          </p:cNvSpPr>
          <p:nvPr/>
        </p:nvSpPr>
        <p:spPr bwMode="auto">
          <a:xfrm>
            <a:off x="7366000" y="5006975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15386" name="Rectangle 63"/>
          <p:cNvSpPr>
            <a:spLocks noChangeArrowheads="1"/>
          </p:cNvSpPr>
          <p:nvPr/>
        </p:nvSpPr>
        <p:spPr bwMode="auto">
          <a:xfrm>
            <a:off x="7366000" y="4156075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15387" name="Rectangle 64"/>
          <p:cNvSpPr>
            <a:spLocks noChangeArrowheads="1"/>
          </p:cNvSpPr>
          <p:nvPr/>
        </p:nvSpPr>
        <p:spPr bwMode="auto">
          <a:xfrm>
            <a:off x="7624763" y="4943475"/>
            <a:ext cx="50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FF3300"/>
                </a:solidFill>
                <a:latin typeface="Times New Roman" pitchFamily="18" charset="0"/>
              </a:rPr>
              <a:t>24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5388" name="Rectangle 65"/>
          <p:cNvSpPr>
            <a:spLocks noChangeArrowheads="1"/>
          </p:cNvSpPr>
          <p:nvPr/>
        </p:nvSpPr>
        <p:spPr bwMode="auto">
          <a:xfrm>
            <a:off x="7596188" y="4176713"/>
            <a:ext cx="50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70C0"/>
                </a:solidFill>
                <a:latin typeface="Times New Roman" pitchFamily="18" charset="0"/>
              </a:rPr>
              <a:t>19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5389" name="AutoShape 66"/>
          <p:cNvSpPr>
            <a:spLocks noChangeAspect="1" noChangeArrowheads="1" noTextEdit="1"/>
          </p:cNvSpPr>
          <p:nvPr/>
        </p:nvSpPr>
        <p:spPr bwMode="auto">
          <a:xfrm>
            <a:off x="395288" y="4248150"/>
            <a:ext cx="25241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5390" name="Rectangle 67"/>
          <p:cNvSpPr>
            <a:spLocks noChangeArrowheads="1"/>
          </p:cNvSpPr>
          <p:nvPr/>
        </p:nvSpPr>
        <p:spPr bwMode="auto">
          <a:xfrm>
            <a:off x="730250" y="4348163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6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5391" name="Rectangle 68"/>
          <p:cNvSpPr>
            <a:spLocks noChangeArrowheads="1"/>
          </p:cNvSpPr>
          <p:nvPr/>
        </p:nvSpPr>
        <p:spPr bwMode="auto">
          <a:xfrm>
            <a:off x="1514475" y="4348163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1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5392" name="Rectangle 69"/>
          <p:cNvSpPr>
            <a:spLocks noChangeArrowheads="1"/>
          </p:cNvSpPr>
          <p:nvPr/>
        </p:nvSpPr>
        <p:spPr bwMode="auto">
          <a:xfrm>
            <a:off x="2297113" y="4348163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4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5393" name="Rectangle 70"/>
          <p:cNvSpPr>
            <a:spLocks noChangeArrowheads="1"/>
          </p:cNvSpPr>
          <p:nvPr/>
        </p:nvSpPr>
        <p:spPr bwMode="auto">
          <a:xfrm>
            <a:off x="730250" y="5168900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5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5394" name="Rectangle 71"/>
          <p:cNvSpPr>
            <a:spLocks noChangeArrowheads="1"/>
          </p:cNvSpPr>
          <p:nvPr/>
        </p:nvSpPr>
        <p:spPr bwMode="auto">
          <a:xfrm>
            <a:off x="1504950" y="5168900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4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5395" name="Rectangle 72"/>
          <p:cNvSpPr>
            <a:spLocks noChangeArrowheads="1"/>
          </p:cNvSpPr>
          <p:nvPr/>
        </p:nvSpPr>
        <p:spPr bwMode="auto">
          <a:xfrm>
            <a:off x="2297113" y="5168900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2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5396" name="Rectangle 73"/>
          <p:cNvSpPr>
            <a:spLocks noChangeArrowheads="1"/>
          </p:cNvSpPr>
          <p:nvPr/>
        </p:nvSpPr>
        <p:spPr bwMode="auto">
          <a:xfrm>
            <a:off x="465138" y="433705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15397" name="Rectangle 74"/>
          <p:cNvSpPr>
            <a:spLocks noChangeArrowheads="1"/>
          </p:cNvSpPr>
          <p:nvPr/>
        </p:nvSpPr>
        <p:spPr bwMode="auto">
          <a:xfrm>
            <a:off x="465138" y="512921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15398" name="Rectangle 75"/>
          <p:cNvSpPr>
            <a:spLocks noChangeArrowheads="1"/>
          </p:cNvSpPr>
          <p:nvPr/>
        </p:nvSpPr>
        <p:spPr bwMode="auto">
          <a:xfrm>
            <a:off x="465138" y="476250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15399" name="Rectangle 76"/>
          <p:cNvSpPr>
            <a:spLocks noChangeArrowheads="1"/>
          </p:cNvSpPr>
          <p:nvPr/>
        </p:nvSpPr>
        <p:spPr bwMode="auto">
          <a:xfrm>
            <a:off x="2570163" y="433705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15400" name="Rectangle 77"/>
          <p:cNvSpPr>
            <a:spLocks noChangeArrowheads="1"/>
          </p:cNvSpPr>
          <p:nvPr/>
        </p:nvSpPr>
        <p:spPr bwMode="auto">
          <a:xfrm>
            <a:off x="2570163" y="512921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15401" name="Rectangle 78"/>
          <p:cNvSpPr>
            <a:spLocks noChangeArrowheads="1"/>
          </p:cNvSpPr>
          <p:nvPr/>
        </p:nvSpPr>
        <p:spPr bwMode="auto">
          <a:xfrm>
            <a:off x="2570163" y="476250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15402" name="Text Box 79"/>
          <p:cNvSpPr txBox="1">
            <a:spLocks noChangeArrowheads="1"/>
          </p:cNvSpPr>
          <p:nvPr/>
        </p:nvSpPr>
        <p:spPr bwMode="auto">
          <a:xfrm>
            <a:off x="6804025" y="4537075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600">
                <a:latin typeface="Times Roman" charset="0"/>
                <a:cs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15403" name="Rectangle 80"/>
          <p:cNvSpPr>
            <a:spLocks noChangeArrowheads="1"/>
          </p:cNvSpPr>
          <p:nvPr/>
        </p:nvSpPr>
        <p:spPr bwMode="auto">
          <a:xfrm>
            <a:off x="4579938" y="4321175"/>
            <a:ext cx="85407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12+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5404" name="Rectangle 81"/>
          <p:cNvSpPr>
            <a:spLocks noChangeArrowheads="1"/>
          </p:cNvSpPr>
          <p:nvPr/>
        </p:nvSpPr>
        <p:spPr bwMode="auto">
          <a:xfrm>
            <a:off x="5435600" y="4321175"/>
            <a:ext cx="58102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3+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5405" name="Rectangle 82"/>
          <p:cNvSpPr>
            <a:spLocks noChangeArrowheads="1"/>
          </p:cNvSpPr>
          <p:nvPr/>
        </p:nvSpPr>
        <p:spPr bwMode="auto">
          <a:xfrm>
            <a:off x="6146800" y="4321175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4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5406" name="Rectangle 83"/>
          <p:cNvSpPr>
            <a:spLocks noChangeArrowheads="1"/>
          </p:cNvSpPr>
          <p:nvPr/>
        </p:nvSpPr>
        <p:spPr bwMode="auto">
          <a:xfrm>
            <a:off x="4579938" y="5141913"/>
            <a:ext cx="85407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10+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5407" name="Rectangle 84"/>
          <p:cNvSpPr>
            <a:spLocks noChangeArrowheads="1"/>
          </p:cNvSpPr>
          <p:nvPr/>
        </p:nvSpPr>
        <p:spPr bwMode="auto">
          <a:xfrm>
            <a:off x="5354638" y="5141913"/>
            <a:ext cx="85407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12+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5408" name="Rectangle 85"/>
          <p:cNvSpPr>
            <a:spLocks noChangeArrowheads="1"/>
          </p:cNvSpPr>
          <p:nvPr/>
        </p:nvSpPr>
        <p:spPr bwMode="auto">
          <a:xfrm>
            <a:off x="6146800" y="5141913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2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5409" name="Rectangle 86"/>
          <p:cNvSpPr>
            <a:spLocks noChangeArrowheads="1"/>
          </p:cNvSpPr>
          <p:nvPr/>
        </p:nvSpPr>
        <p:spPr bwMode="auto">
          <a:xfrm>
            <a:off x="4314825" y="431006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15410" name="Rectangle 87"/>
          <p:cNvSpPr>
            <a:spLocks noChangeArrowheads="1"/>
          </p:cNvSpPr>
          <p:nvPr/>
        </p:nvSpPr>
        <p:spPr bwMode="auto">
          <a:xfrm>
            <a:off x="4314825" y="5102225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15411" name="Rectangle 88"/>
          <p:cNvSpPr>
            <a:spLocks noChangeArrowheads="1"/>
          </p:cNvSpPr>
          <p:nvPr/>
        </p:nvSpPr>
        <p:spPr bwMode="auto">
          <a:xfrm>
            <a:off x="4314825" y="473551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15412" name="Rectangle 89"/>
          <p:cNvSpPr>
            <a:spLocks noChangeArrowheads="1"/>
          </p:cNvSpPr>
          <p:nvPr/>
        </p:nvSpPr>
        <p:spPr bwMode="auto">
          <a:xfrm>
            <a:off x="6419850" y="431006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15413" name="Rectangle 90"/>
          <p:cNvSpPr>
            <a:spLocks noChangeArrowheads="1"/>
          </p:cNvSpPr>
          <p:nvPr/>
        </p:nvSpPr>
        <p:spPr bwMode="auto">
          <a:xfrm>
            <a:off x="6419850" y="5102225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15414" name="Rectangle 91"/>
          <p:cNvSpPr>
            <a:spLocks noChangeArrowheads="1"/>
          </p:cNvSpPr>
          <p:nvPr/>
        </p:nvSpPr>
        <p:spPr bwMode="auto">
          <a:xfrm>
            <a:off x="6419850" y="473551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15415" name="Text Box 93"/>
          <p:cNvSpPr txBox="1">
            <a:spLocks noChangeArrowheads="1"/>
          </p:cNvSpPr>
          <p:nvPr/>
        </p:nvSpPr>
        <p:spPr bwMode="auto">
          <a:xfrm>
            <a:off x="665163" y="1916113"/>
            <a:ext cx="79914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The two matrices for multiplication are not necessarily the same dimension but we can’t just multiply any 2 matrices</a:t>
            </a:r>
          </a:p>
          <a:p>
            <a:endParaRPr lang="en-GB" sz="2400">
              <a:latin typeface="Calibri" pitchFamily="34" charset="0"/>
            </a:endParaRPr>
          </a:p>
          <a:p>
            <a:r>
              <a:rPr lang="en-GB" sz="2400">
                <a:latin typeface="Calibri" pitchFamily="34" charset="0"/>
              </a:rPr>
              <a:t>Matrix multiplication is </a:t>
            </a:r>
          </a:p>
          <a:p>
            <a:r>
              <a:rPr lang="en-GB" sz="3200" b="1">
                <a:latin typeface="Calibri" pitchFamily="34" charset="0"/>
              </a:rPr>
              <a:t>one row </a:t>
            </a:r>
            <a:r>
              <a:rPr lang="en-GB" sz="3200" b="1">
                <a:latin typeface="Calibri" pitchFamily="34" charset="0"/>
                <a:sym typeface="Symbol" pitchFamily="18" charset="2"/>
              </a:rPr>
              <a:t></a:t>
            </a:r>
            <a:r>
              <a:rPr lang="en-GB" sz="3200" b="1">
                <a:latin typeface="Calibri" pitchFamily="34" charset="0"/>
              </a:rPr>
              <a:t>one column = one answer</a:t>
            </a:r>
          </a:p>
        </p:txBody>
      </p:sp>
      <p:sp>
        <p:nvSpPr>
          <p:cNvPr id="15416" name="Line 94"/>
          <p:cNvSpPr>
            <a:spLocks noChangeShapeType="1"/>
          </p:cNvSpPr>
          <p:nvPr/>
        </p:nvSpPr>
        <p:spPr bwMode="auto">
          <a:xfrm>
            <a:off x="6804025" y="296863"/>
            <a:ext cx="100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5417" name="Line 95"/>
          <p:cNvSpPr>
            <a:spLocks noChangeShapeType="1"/>
          </p:cNvSpPr>
          <p:nvPr/>
        </p:nvSpPr>
        <p:spPr bwMode="auto">
          <a:xfrm>
            <a:off x="7956550" y="296863"/>
            <a:ext cx="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smtClean="0">
                <a:latin typeface="Calibri" pitchFamily="34" charset="0"/>
              </a:rPr>
              <a:t>Last  season what were the points then?</a:t>
            </a:r>
            <a:endParaRPr lang="en-GB" sz="3600" smtClean="0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1903413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2E0DAB38-E0D3-459C-9E83-D92E102798CA}" type="slidenum">
              <a:rPr lang="en-GB"/>
              <a:pPr>
                <a:defRPr/>
              </a:pPr>
              <a:t>38</a:t>
            </a:fld>
            <a:endParaRPr lang="en-GB"/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3813175" y="3343275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600">
                <a:latin typeface="Times Roman" charset="0"/>
                <a:cs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100357" name="Arc 5"/>
          <p:cNvSpPr>
            <a:spLocks/>
          </p:cNvSpPr>
          <p:nvPr/>
        </p:nvSpPr>
        <p:spPr bwMode="auto">
          <a:xfrm>
            <a:off x="722313" y="2390775"/>
            <a:ext cx="2516187" cy="1319213"/>
          </a:xfrm>
          <a:custGeom>
            <a:avLst/>
            <a:gdLst>
              <a:gd name="T0" fmla="*/ 0 w 42243"/>
              <a:gd name="T1" fmla="*/ 2147483647 h 21600"/>
              <a:gd name="T2" fmla="*/ 2147483647 w 42243"/>
              <a:gd name="T3" fmla="*/ 2147483647 h 21600"/>
              <a:gd name="T4" fmla="*/ 2147483647 w 42243"/>
              <a:gd name="T5" fmla="*/ 2147483647 h 21600"/>
              <a:gd name="T6" fmla="*/ 0 60000 65536"/>
              <a:gd name="T7" fmla="*/ 0 60000 65536"/>
              <a:gd name="T8" fmla="*/ 0 60000 65536"/>
              <a:gd name="T9" fmla="*/ 0 w 42243"/>
              <a:gd name="T10" fmla="*/ 0 h 21600"/>
              <a:gd name="T11" fmla="*/ 42243 w 422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3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</a:path>
              <a:path w="42243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0358" name="Arc 6"/>
          <p:cNvSpPr>
            <a:spLocks/>
          </p:cNvSpPr>
          <p:nvPr/>
        </p:nvSpPr>
        <p:spPr bwMode="auto">
          <a:xfrm>
            <a:off x="1643063" y="2043113"/>
            <a:ext cx="1617662" cy="2052637"/>
          </a:xfrm>
          <a:custGeom>
            <a:avLst/>
            <a:gdLst>
              <a:gd name="T0" fmla="*/ 0 w 40364"/>
              <a:gd name="T1" fmla="*/ 2147483647 h 22572"/>
              <a:gd name="T2" fmla="*/ 2147483647 w 40364"/>
              <a:gd name="T3" fmla="*/ 2147483647 h 22572"/>
              <a:gd name="T4" fmla="*/ 2147483647 w 40364"/>
              <a:gd name="T5" fmla="*/ 2147483647 h 22572"/>
              <a:gd name="T6" fmla="*/ 0 60000 65536"/>
              <a:gd name="T7" fmla="*/ 0 60000 65536"/>
              <a:gd name="T8" fmla="*/ 0 60000 65536"/>
              <a:gd name="T9" fmla="*/ 0 w 40364"/>
              <a:gd name="T10" fmla="*/ 0 h 22572"/>
              <a:gd name="T11" fmla="*/ 40364 w 40364"/>
              <a:gd name="T12" fmla="*/ 22572 h 225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64" h="22572" fill="none" extrusionOk="0">
                <a:moveTo>
                  <a:pt x="-1" y="10900"/>
                </a:moveTo>
                <a:cubicBezTo>
                  <a:pt x="3842" y="4161"/>
                  <a:pt x="11005" y="-1"/>
                  <a:pt x="18764" y="0"/>
                </a:cubicBezTo>
                <a:cubicBezTo>
                  <a:pt x="30693" y="0"/>
                  <a:pt x="40364" y="9670"/>
                  <a:pt x="40364" y="21600"/>
                </a:cubicBezTo>
                <a:cubicBezTo>
                  <a:pt x="40364" y="21924"/>
                  <a:pt x="40356" y="22248"/>
                  <a:pt x="40342" y="22572"/>
                </a:cubicBezTo>
              </a:path>
              <a:path w="40364" h="22572" stroke="0" extrusionOk="0">
                <a:moveTo>
                  <a:pt x="-1" y="10900"/>
                </a:moveTo>
                <a:cubicBezTo>
                  <a:pt x="3842" y="4161"/>
                  <a:pt x="11005" y="-1"/>
                  <a:pt x="18764" y="0"/>
                </a:cubicBezTo>
                <a:cubicBezTo>
                  <a:pt x="30693" y="0"/>
                  <a:pt x="40364" y="9670"/>
                  <a:pt x="40364" y="21600"/>
                </a:cubicBezTo>
                <a:cubicBezTo>
                  <a:pt x="40364" y="21924"/>
                  <a:pt x="40356" y="22248"/>
                  <a:pt x="40342" y="22572"/>
                </a:cubicBezTo>
                <a:lnTo>
                  <a:pt x="1876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0359" name="Arc 7"/>
          <p:cNvSpPr>
            <a:spLocks/>
          </p:cNvSpPr>
          <p:nvPr/>
        </p:nvSpPr>
        <p:spPr bwMode="auto">
          <a:xfrm>
            <a:off x="2371725" y="2105025"/>
            <a:ext cx="1173163" cy="3184525"/>
          </a:xfrm>
          <a:custGeom>
            <a:avLst/>
            <a:gdLst>
              <a:gd name="T0" fmla="*/ 0 w 40837"/>
              <a:gd name="T1" fmla="*/ 2147483647 h 38086"/>
              <a:gd name="T2" fmla="*/ 2147483647 w 40837"/>
              <a:gd name="T3" fmla="*/ 2147483647 h 38086"/>
              <a:gd name="T4" fmla="*/ 2147483647 w 40837"/>
              <a:gd name="T5" fmla="*/ 2147483647 h 38086"/>
              <a:gd name="T6" fmla="*/ 0 60000 65536"/>
              <a:gd name="T7" fmla="*/ 0 60000 65536"/>
              <a:gd name="T8" fmla="*/ 0 60000 65536"/>
              <a:gd name="T9" fmla="*/ 0 w 40837"/>
              <a:gd name="T10" fmla="*/ 0 h 38086"/>
              <a:gd name="T11" fmla="*/ 40837 w 40837"/>
              <a:gd name="T12" fmla="*/ 38086 h 380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37" h="38086" fill="none" extrusionOk="0">
                <a:moveTo>
                  <a:pt x="0" y="11776"/>
                </a:moveTo>
                <a:cubicBezTo>
                  <a:pt x="3691" y="4548"/>
                  <a:pt x="11121" y="-1"/>
                  <a:pt x="19237" y="0"/>
                </a:cubicBezTo>
                <a:cubicBezTo>
                  <a:pt x="31166" y="0"/>
                  <a:pt x="40837" y="9670"/>
                  <a:pt x="40837" y="21600"/>
                </a:cubicBezTo>
                <a:cubicBezTo>
                  <a:pt x="40837" y="27951"/>
                  <a:pt x="38041" y="33981"/>
                  <a:pt x="33193" y="38085"/>
                </a:cubicBezTo>
              </a:path>
              <a:path w="40837" h="38086" stroke="0" extrusionOk="0">
                <a:moveTo>
                  <a:pt x="0" y="11776"/>
                </a:moveTo>
                <a:cubicBezTo>
                  <a:pt x="3691" y="4548"/>
                  <a:pt x="11121" y="-1"/>
                  <a:pt x="19237" y="0"/>
                </a:cubicBezTo>
                <a:cubicBezTo>
                  <a:pt x="31166" y="0"/>
                  <a:pt x="40837" y="9670"/>
                  <a:pt x="40837" y="21600"/>
                </a:cubicBezTo>
                <a:cubicBezTo>
                  <a:pt x="40837" y="27951"/>
                  <a:pt x="38041" y="33981"/>
                  <a:pt x="33193" y="38085"/>
                </a:cubicBezTo>
                <a:lnTo>
                  <a:pt x="19237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6395" name="AutoShape 8"/>
          <p:cNvSpPr>
            <a:spLocks noChangeAspect="1" noChangeArrowheads="1" noTextEdit="1"/>
          </p:cNvSpPr>
          <p:nvPr/>
        </p:nvSpPr>
        <p:spPr bwMode="auto">
          <a:xfrm>
            <a:off x="7304088" y="3227388"/>
            <a:ext cx="1162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6" name="Rectangle 9"/>
          <p:cNvSpPr>
            <a:spLocks noChangeArrowheads="1"/>
          </p:cNvSpPr>
          <p:nvPr/>
        </p:nvSpPr>
        <p:spPr bwMode="auto">
          <a:xfrm>
            <a:off x="8172450" y="3794125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16397" name="Rectangle 10"/>
          <p:cNvSpPr>
            <a:spLocks noChangeArrowheads="1"/>
          </p:cNvSpPr>
          <p:nvPr/>
        </p:nvSpPr>
        <p:spPr bwMode="auto">
          <a:xfrm>
            <a:off x="8172450" y="3597275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16398" name="Rectangle 11"/>
          <p:cNvSpPr>
            <a:spLocks noChangeArrowheads="1"/>
          </p:cNvSpPr>
          <p:nvPr/>
        </p:nvSpPr>
        <p:spPr bwMode="auto">
          <a:xfrm>
            <a:off x="8172450" y="4121150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16399" name="Rectangle 12"/>
          <p:cNvSpPr>
            <a:spLocks noChangeArrowheads="1"/>
          </p:cNvSpPr>
          <p:nvPr/>
        </p:nvSpPr>
        <p:spPr bwMode="auto">
          <a:xfrm>
            <a:off x="8172450" y="3270250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16400" name="Rectangle 13"/>
          <p:cNvSpPr>
            <a:spLocks noChangeArrowheads="1"/>
          </p:cNvSpPr>
          <p:nvPr/>
        </p:nvSpPr>
        <p:spPr bwMode="auto">
          <a:xfrm>
            <a:off x="7366000" y="3794125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16401" name="Rectangle 14"/>
          <p:cNvSpPr>
            <a:spLocks noChangeArrowheads="1"/>
          </p:cNvSpPr>
          <p:nvPr/>
        </p:nvSpPr>
        <p:spPr bwMode="auto">
          <a:xfrm>
            <a:off x="7366000" y="3597275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16402" name="Rectangle 15"/>
          <p:cNvSpPr>
            <a:spLocks noChangeArrowheads="1"/>
          </p:cNvSpPr>
          <p:nvPr/>
        </p:nvSpPr>
        <p:spPr bwMode="auto">
          <a:xfrm>
            <a:off x="7366000" y="4121150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16403" name="Rectangle 16"/>
          <p:cNvSpPr>
            <a:spLocks noChangeArrowheads="1"/>
          </p:cNvSpPr>
          <p:nvPr/>
        </p:nvSpPr>
        <p:spPr bwMode="auto">
          <a:xfrm>
            <a:off x="7366000" y="3270250"/>
            <a:ext cx="1952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7624763" y="4057650"/>
            <a:ext cx="50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FF3300"/>
                </a:solidFill>
                <a:latin typeface="Times New Roman" pitchFamily="18" charset="0"/>
              </a:rPr>
              <a:t>20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00370" name="Rectangle 18"/>
          <p:cNvSpPr>
            <a:spLocks noChangeArrowheads="1"/>
          </p:cNvSpPr>
          <p:nvPr/>
        </p:nvSpPr>
        <p:spPr bwMode="auto">
          <a:xfrm>
            <a:off x="7596188" y="3290888"/>
            <a:ext cx="50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70C0"/>
                </a:solidFill>
                <a:latin typeface="Times New Roman" pitchFamily="18" charset="0"/>
              </a:rPr>
              <a:t>21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406" name="AutoShape 19"/>
          <p:cNvSpPr>
            <a:spLocks noChangeAspect="1" noChangeArrowheads="1" noTextEdit="1"/>
          </p:cNvSpPr>
          <p:nvPr/>
        </p:nvSpPr>
        <p:spPr bwMode="auto">
          <a:xfrm>
            <a:off x="395288" y="3155950"/>
            <a:ext cx="252412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7" name="Rectangle 20"/>
          <p:cNvSpPr>
            <a:spLocks noChangeArrowheads="1"/>
          </p:cNvSpPr>
          <p:nvPr/>
        </p:nvSpPr>
        <p:spPr bwMode="auto">
          <a:xfrm>
            <a:off x="730250" y="3255963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4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408" name="Rectangle 21"/>
          <p:cNvSpPr>
            <a:spLocks noChangeArrowheads="1"/>
          </p:cNvSpPr>
          <p:nvPr/>
        </p:nvSpPr>
        <p:spPr bwMode="auto">
          <a:xfrm>
            <a:off x="1514475" y="3255963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2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409" name="Rectangle 22"/>
          <p:cNvSpPr>
            <a:spLocks noChangeArrowheads="1"/>
          </p:cNvSpPr>
          <p:nvPr/>
        </p:nvSpPr>
        <p:spPr bwMode="auto">
          <a:xfrm>
            <a:off x="2297113" y="3255963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7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6410" name="Rectangle 23"/>
          <p:cNvSpPr>
            <a:spLocks noChangeArrowheads="1"/>
          </p:cNvSpPr>
          <p:nvPr/>
        </p:nvSpPr>
        <p:spPr bwMode="auto">
          <a:xfrm>
            <a:off x="730250" y="4076700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1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6411" name="Rectangle 24"/>
          <p:cNvSpPr>
            <a:spLocks noChangeArrowheads="1"/>
          </p:cNvSpPr>
          <p:nvPr/>
        </p:nvSpPr>
        <p:spPr bwMode="auto">
          <a:xfrm>
            <a:off x="1504950" y="4076700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5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6412" name="Rectangle 25"/>
          <p:cNvSpPr>
            <a:spLocks noChangeArrowheads="1"/>
          </p:cNvSpPr>
          <p:nvPr/>
        </p:nvSpPr>
        <p:spPr bwMode="auto">
          <a:xfrm>
            <a:off x="2297113" y="4076700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3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6413" name="Rectangle 26"/>
          <p:cNvSpPr>
            <a:spLocks noChangeArrowheads="1"/>
          </p:cNvSpPr>
          <p:nvPr/>
        </p:nvSpPr>
        <p:spPr bwMode="auto">
          <a:xfrm>
            <a:off x="465138" y="324485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16414" name="Rectangle 27"/>
          <p:cNvSpPr>
            <a:spLocks noChangeArrowheads="1"/>
          </p:cNvSpPr>
          <p:nvPr/>
        </p:nvSpPr>
        <p:spPr bwMode="auto">
          <a:xfrm>
            <a:off x="465138" y="403701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16415" name="Rectangle 28"/>
          <p:cNvSpPr>
            <a:spLocks noChangeArrowheads="1"/>
          </p:cNvSpPr>
          <p:nvPr/>
        </p:nvSpPr>
        <p:spPr bwMode="auto">
          <a:xfrm>
            <a:off x="465138" y="367030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16416" name="Rectangle 29"/>
          <p:cNvSpPr>
            <a:spLocks noChangeArrowheads="1"/>
          </p:cNvSpPr>
          <p:nvPr/>
        </p:nvSpPr>
        <p:spPr bwMode="auto">
          <a:xfrm>
            <a:off x="2570163" y="324485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16417" name="Rectangle 30"/>
          <p:cNvSpPr>
            <a:spLocks noChangeArrowheads="1"/>
          </p:cNvSpPr>
          <p:nvPr/>
        </p:nvSpPr>
        <p:spPr bwMode="auto">
          <a:xfrm>
            <a:off x="2570163" y="403701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16418" name="Rectangle 31"/>
          <p:cNvSpPr>
            <a:spLocks noChangeArrowheads="1"/>
          </p:cNvSpPr>
          <p:nvPr/>
        </p:nvSpPr>
        <p:spPr bwMode="auto">
          <a:xfrm>
            <a:off x="2570163" y="367030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16419" name="Text Box 32"/>
          <p:cNvSpPr txBox="1">
            <a:spLocks noChangeArrowheads="1"/>
          </p:cNvSpPr>
          <p:nvPr/>
        </p:nvSpPr>
        <p:spPr bwMode="auto">
          <a:xfrm>
            <a:off x="6804025" y="3444875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600">
                <a:latin typeface="Times Roman" charset="0"/>
                <a:cs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100385" name="Rectangle 33"/>
          <p:cNvSpPr>
            <a:spLocks noChangeArrowheads="1"/>
          </p:cNvSpPr>
          <p:nvPr/>
        </p:nvSpPr>
        <p:spPr bwMode="auto">
          <a:xfrm>
            <a:off x="4579938" y="3228975"/>
            <a:ext cx="58102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8+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0386" name="Rectangle 34"/>
          <p:cNvSpPr>
            <a:spLocks noChangeArrowheads="1"/>
          </p:cNvSpPr>
          <p:nvPr/>
        </p:nvSpPr>
        <p:spPr bwMode="auto">
          <a:xfrm>
            <a:off x="5435600" y="3228975"/>
            <a:ext cx="58102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6+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0387" name="Rectangle 35"/>
          <p:cNvSpPr>
            <a:spLocks noChangeArrowheads="1"/>
          </p:cNvSpPr>
          <p:nvPr/>
        </p:nvSpPr>
        <p:spPr bwMode="auto">
          <a:xfrm>
            <a:off x="6146800" y="3228975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70C0"/>
                </a:solidFill>
                <a:latin typeface="Times New Roman" pitchFamily="18" charset="0"/>
              </a:rPr>
              <a:t>7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100388" name="Rectangle 36"/>
          <p:cNvSpPr>
            <a:spLocks noChangeArrowheads="1"/>
          </p:cNvSpPr>
          <p:nvPr/>
        </p:nvSpPr>
        <p:spPr bwMode="auto">
          <a:xfrm>
            <a:off x="4579938" y="4049713"/>
            <a:ext cx="58102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2+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00389" name="Rectangle 37"/>
          <p:cNvSpPr>
            <a:spLocks noChangeArrowheads="1"/>
          </p:cNvSpPr>
          <p:nvPr/>
        </p:nvSpPr>
        <p:spPr bwMode="auto">
          <a:xfrm>
            <a:off x="5354638" y="4049713"/>
            <a:ext cx="85407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15+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00390" name="Rectangle 38"/>
          <p:cNvSpPr>
            <a:spLocks noChangeArrowheads="1"/>
          </p:cNvSpPr>
          <p:nvPr/>
        </p:nvSpPr>
        <p:spPr bwMode="auto">
          <a:xfrm>
            <a:off x="6300788" y="4021138"/>
            <a:ext cx="2730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3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16426" name="Rectangle 39"/>
          <p:cNvSpPr>
            <a:spLocks noChangeArrowheads="1"/>
          </p:cNvSpPr>
          <p:nvPr/>
        </p:nvSpPr>
        <p:spPr bwMode="auto">
          <a:xfrm>
            <a:off x="4314825" y="321786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16427" name="Rectangle 40"/>
          <p:cNvSpPr>
            <a:spLocks noChangeArrowheads="1"/>
          </p:cNvSpPr>
          <p:nvPr/>
        </p:nvSpPr>
        <p:spPr bwMode="auto">
          <a:xfrm>
            <a:off x="4314825" y="4010025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16428" name="Rectangle 41"/>
          <p:cNvSpPr>
            <a:spLocks noChangeArrowheads="1"/>
          </p:cNvSpPr>
          <p:nvPr/>
        </p:nvSpPr>
        <p:spPr bwMode="auto">
          <a:xfrm>
            <a:off x="4314825" y="364331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16429" name="Rectangle 42"/>
          <p:cNvSpPr>
            <a:spLocks noChangeArrowheads="1"/>
          </p:cNvSpPr>
          <p:nvPr/>
        </p:nvSpPr>
        <p:spPr bwMode="auto">
          <a:xfrm>
            <a:off x="6419850" y="321786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16430" name="Rectangle 43"/>
          <p:cNvSpPr>
            <a:spLocks noChangeArrowheads="1"/>
          </p:cNvSpPr>
          <p:nvPr/>
        </p:nvSpPr>
        <p:spPr bwMode="auto">
          <a:xfrm>
            <a:off x="6419850" y="4010025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16431" name="Rectangle 44"/>
          <p:cNvSpPr>
            <a:spLocks noChangeArrowheads="1"/>
          </p:cNvSpPr>
          <p:nvPr/>
        </p:nvSpPr>
        <p:spPr bwMode="auto">
          <a:xfrm>
            <a:off x="6419850" y="364331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100397" name="Arc 45"/>
          <p:cNvSpPr>
            <a:spLocks/>
          </p:cNvSpPr>
          <p:nvPr/>
        </p:nvSpPr>
        <p:spPr bwMode="auto">
          <a:xfrm rot="-969988">
            <a:off x="684213" y="2940050"/>
            <a:ext cx="2516187" cy="1319213"/>
          </a:xfrm>
          <a:custGeom>
            <a:avLst/>
            <a:gdLst>
              <a:gd name="T0" fmla="*/ 0 w 42243"/>
              <a:gd name="T1" fmla="*/ 2147483647 h 21600"/>
              <a:gd name="T2" fmla="*/ 2147483647 w 42243"/>
              <a:gd name="T3" fmla="*/ 2147483647 h 21600"/>
              <a:gd name="T4" fmla="*/ 2147483647 w 42243"/>
              <a:gd name="T5" fmla="*/ 2147483647 h 21600"/>
              <a:gd name="T6" fmla="*/ 0 60000 65536"/>
              <a:gd name="T7" fmla="*/ 0 60000 65536"/>
              <a:gd name="T8" fmla="*/ 0 60000 65536"/>
              <a:gd name="T9" fmla="*/ 0 w 42243"/>
              <a:gd name="T10" fmla="*/ 0 h 21600"/>
              <a:gd name="T11" fmla="*/ 42243 w 422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3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</a:path>
              <a:path w="42243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0398" name="Arc 46"/>
          <p:cNvSpPr>
            <a:spLocks/>
          </p:cNvSpPr>
          <p:nvPr/>
        </p:nvSpPr>
        <p:spPr bwMode="auto">
          <a:xfrm>
            <a:off x="1693863" y="3444875"/>
            <a:ext cx="1447800" cy="1963738"/>
          </a:xfrm>
          <a:custGeom>
            <a:avLst/>
            <a:gdLst>
              <a:gd name="T0" fmla="*/ 0 w 36107"/>
              <a:gd name="T1" fmla="*/ 2147483647 h 21600"/>
              <a:gd name="T2" fmla="*/ 2147483647 w 36107"/>
              <a:gd name="T3" fmla="*/ 2147483647 h 21600"/>
              <a:gd name="T4" fmla="*/ 2147483647 w 36107"/>
              <a:gd name="T5" fmla="*/ 2147483647 h 21600"/>
              <a:gd name="T6" fmla="*/ 0 60000 65536"/>
              <a:gd name="T7" fmla="*/ 0 60000 65536"/>
              <a:gd name="T8" fmla="*/ 0 60000 65536"/>
              <a:gd name="T9" fmla="*/ 0 w 36107"/>
              <a:gd name="T10" fmla="*/ 0 h 21600"/>
              <a:gd name="T11" fmla="*/ 36107 w 361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07" h="21600" fill="none" extrusionOk="0">
                <a:moveTo>
                  <a:pt x="-1" y="10900"/>
                </a:moveTo>
                <a:cubicBezTo>
                  <a:pt x="3842" y="4161"/>
                  <a:pt x="11005" y="-1"/>
                  <a:pt x="18764" y="0"/>
                </a:cubicBezTo>
                <a:cubicBezTo>
                  <a:pt x="25599" y="0"/>
                  <a:pt x="32031" y="3235"/>
                  <a:pt x="36106" y="8724"/>
                </a:cubicBezTo>
              </a:path>
              <a:path w="36107" h="21600" stroke="0" extrusionOk="0">
                <a:moveTo>
                  <a:pt x="-1" y="10900"/>
                </a:moveTo>
                <a:cubicBezTo>
                  <a:pt x="3842" y="4161"/>
                  <a:pt x="11005" y="-1"/>
                  <a:pt x="18764" y="0"/>
                </a:cubicBezTo>
                <a:cubicBezTo>
                  <a:pt x="25599" y="0"/>
                  <a:pt x="32031" y="3235"/>
                  <a:pt x="36106" y="8724"/>
                </a:cubicBezTo>
                <a:lnTo>
                  <a:pt x="1876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100399" name="Arc 47"/>
          <p:cNvSpPr>
            <a:spLocks/>
          </p:cNvSpPr>
          <p:nvPr/>
        </p:nvSpPr>
        <p:spPr bwMode="auto">
          <a:xfrm>
            <a:off x="2484438" y="3948113"/>
            <a:ext cx="935037" cy="1296987"/>
          </a:xfrm>
          <a:custGeom>
            <a:avLst/>
            <a:gdLst>
              <a:gd name="T0" fmla="*/ 0 w 40837"/>
              <a:gd name="T1" fmla="*/ 2147483647 h 38086"/>
              <a:gd name="T2" fmla="*/ 2147483647 w 40837"/>
              <a:gd name="T3" fmla="*/ 2147483647 h 38086"/>
              <a:gd name="T4" fmla="*/ 2147483647 w 40837"/>
              <a:gd name="T5" fmla="*/ 2147483647 h 38086"/>
              <a:gd name="T6" fmla="*/ 0 60000 65536"/>
              <a:gd name="T7" fmla="*/ 0 60000 65536"/>
              <a:gd name="T8" fmla="*/ 0 60000 65536"/>
              <a:gd name="T9" fmla="*/ 0 w 40837"/>
              <a:gd name="T10" fmla="*/ 0 h 38086"/>
              <a:gd name="T11" fmla="*/ 40837 w 40837"/>
              <a:gd name="T12" fmla="*/ 38086 h 380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37" h="38086" fill="none" extrusionOk="0">
                <a:moveTo>
                  <a:pt x="0" y="11776"/>
                </a:moveTo>
                <a:cubicBezTo>
                  <a:pt x="3691" y="4548"/>
                  <a:pt x="11121" y="-1"/>
                  <a:pt x="19237" y="0"/>
                </a:cubicBezTo>
                <a:cubicBezTo>
                  <a:pt x="31166" y="0"/>
                  <a:pt x="40837" y="9670"/>
                  <a:pt x="40837" y="21600"/>
                </a:cubicBezTo>
                <a:cubicBezTo>
                  <a:pt x="40837" y="27951"/>
                  <a:pt x="38041" y="33981"/>
                  <a:pt x="33193" y="38085"/>
                </a:cubicBezTo>
              </a:path>
              <a:path w="40837" h="38086" stroke="0" extrusionOk="0">
                <a:moveTo>
                  <a:pt x="0" y="11776"/>
                </a:moveTo>
                <a:cubicBezTo>
                  <a:pt x="3691" y="4548"/>
                  <a:pt x="11121" y="-1"/>
                  <a:pt x="19237" y="0"/>
                </a:cubicBezTo>
                <a:cubicBezTo>
                  <a:pt x="31166" y="0"/>
                  <a:pt x="40837" y="9670"/>
                  <a:pt x="40837" y="21600"/>
                </a:cubicBezTo>
                <a:cubicBezTo>
                  <a:pt x="40837" y="27951"/>
                  <a:pt x="38041" y="33981"/>
                  <a:pt x="33193" y="38085"/>
                </a:cubicBezTo>
                <a:lnTo>
                  <a:pt x="19237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graphicFrame>
        <p:nvGraphicFramePr>
          <p:cNvPr id="16386" name="Object 49"/>
          <p:cNvGraphicFramePr>
            <a:graphicFrameLocks noChangeAspect="1"/>
          </p:cNvGraphicFramePr>
          <p:nvPr/>
        </p:nvGraphicFramePr>
        <p:xfrm>
          <a:off x="2771775" y="2879725"/>
          <a:ext cx="78105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266584" imgH="710891" progId="Equation.3">
                  <p:embed/>
                </p:oleObj>
              </mc:Choice>
              <mc:Fallback>
                <p:oleObj name="Equation" r:id="rId3" imgW="266584" imgH="710891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879725"/>
                        <a:ext cx="781050" cy="278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35" name="Picture 51" descr="PENCIL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V="1">
            <a:off x="7308850" y="6237288"/>
            <a:ext cx="16319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animBg="1"/>
      <p:bldP spid="100357" grpId="1" animBg="1"/>
      <p:bldP spid="100358" grpId="0" animBg="1"/>
      <p:bldP spid="100358" grpId="1" animBg="1"/>
      <p:bldP spid="100359" grpId="0" animBg="1"/>
      <p:bldP spid="100359" grpId="1" animBg="1"/>
      <p:bldP spid="100369" grpId="0"/>
      <p:bldP spid="100370" grpId="0"/>
      <p:bldP spid="100385" grpId="0"/>
      <p:bldP spid="100386" grpId="0"/>
      <p:bldP spid="100387" grpId="0"/>
      <p:bldP spid="100388" grpId="0"/>
      <p:bldP spid="100389" grpId="0"/>
      <p:bldP spid="100390" grpId="0"/>
      <p:bldP spid="100397" grpId="0" animBg="1"/>
      <p:bldP spid="100398" grpId="0" animBg="1"/>
      <p:bldP spid="10039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Changing the scoring system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800" smtClean="0"/>
              <a:t>If a new points system is proposed where it is 3 for a home win 4 for an away win and 2 for a draw we recalculate </a:t>
            </a:r>
          </a:p>
        </p:txBody>
      </p:sp>
      <p:sp>
        <p:nvSpPr>
          <p:cNvPr id="573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32771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C211778-27DE-4985-B5A9-9CB1E57E3760}" type="slidenum">
              <a:rPr lang="en-GB"/>
              <a:pPr>
                <a:defRPr/>
              </a:pPr>
              <a:t>39</a:t>
            </a:fld>
            <a:endParaRPr lang="en-GB"/>
          </a:p>
        </p:txBody>
      </p:sp>
      <p:grpSp>
        <p:nvGrpSpPr>
          <p:cNvPr id="57350" name="Group 10"/>
          <p:cNvGrpSpPr>
            <a:grpSpLocks noChangeAspect="1"/>
          </p:cNvGrpSpPr>
          <p:nvPr/>
        </p:nvGrpSpPr>
        <p:grpSpPr bwMode="auto">
          <a:xfrm>
            <a:off x="1042988" y="3644900"/>
            <a:ext cx="2376487" cy="1598613"/>
            <a:chOff x="657" y="2296"/>
            <a:chExt cx="1497" cy="1007"/>
          </a:xfrm>
        </p:grpSpPr>
        <p:sp>
          <p:nvSpPr>
            <p:cNvPr id="57394" name="AutoShape 9"/>
            <p:cNvSpPr>
              <a:spLocks noChangeAspect="1" noChangeArrowheads="1" noTextEdit="1"/>
            </p:cNvSpPr>
            <p:nvPr/>
          </p:nvSpPr>
          <p:spPr bwMode="auto">
            <a:xfrm>
              <a:off x="657" y="2296"/>
              <a:ext cx="1497" cy="10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395" name="Rectangle 11"/>
            <p:cNvSpPr>
              <a:spLocks noChangeArrowheads="1"/>
            </p:cNvSpPr>
            <p:nvPr/>
          </p:nvSpPr>
          <p:spPr bwMode="auto">
            <a:xfrm>
              <a:off x="856" y="2356"/>
              <a:ext cx="1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100">
                  <a:solidFill>
                    <a:srgbClr val="0070C0"/>
                  </a:solidFill>
                  <a:latin typeface="Times New Roman" pitchFamily="18" charset="0"/>
                </a:rPr>
                <a:t>6</a:t>
              </a:r>
              <a:endParaRPr lang="en-GB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57396" name="Rectangle 12"/>
            <p:cNvSpPr>
              <a:spLocks noChangeArrowheads="1"/>
            </p:cNvSpPr>
            <p:nvPr/>
          </p:nvSpPr>
          <p:spPr bwMode="auto">
            <a:xfrm>
              <a:off x="1320" y="2356"/>
              <a:ext cx="1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100">
                  <a:solidFill>
                    <a:srgbClr val="0070C0"/>
                  </a:solidFill>
                  <a:latin typeface="Times New Roman" pitchFamily="18" charset="0"/>
                </a:rPr>
                <a:t>1</a:t>
              </a:r>
              <a:endParaRPr lang="en-GB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57397" name="Rectangle 13"/>
            <p:cNvSpPr>
              <a:spLocks noChangeArrowheads="1"/>
            </p:cNvSpPr>
            <p:nvPr/>
          </p:nvSpPr>
          <p:spPr bwMode="auto">
            <a:xfrm>
              <a:off x="1785" y="2356"/>
              <a:ext cx="1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100">
                  <a:solidFill>
                    <a:srgbClr val="0070C0"/>
                  </a:solidFill>
                  <a:latin typeface="Times New Roman" pitchFamily="18" charset="0"/>
                </a:rPr>
                <a:t>4</a:t>
              </a:r>
              <a:endParaRPr lang="en-GB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57398" name="Rectangle 14"/>
            <p:cNvSpPr>
              <a:spLocks noChangeArrowheads="1"/>
            </p:cNvSpPr>
            <p:nvPr/>
          </p:nvSpPr>
          <p:spPr bwMode="auto">
            <a:xfrm>
              <a:off x="856" y="2846"/>
              <a:ext cx="1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100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  <a:endParaRPr lang="en-GB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399" name="Rectangle 15"/>
            <p:cNvSpPr>
              <a:spLocks noChangeArrowheads="1"/>
            </p:cNvSpPr>
            <p:nvPr/>
          </p:nvSpPr>
          <p:spPr bwMode="auto">
            <a:xfrm>
              <a:off x="1315" y="2846"/>
              <a:ext cx="1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100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  <a:endParaRPr lang="en-GB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400" name="Rectangle 16"/>
            <p:cNvSpPr>
              <a:spLocks noChangeArrowheads="1"/>
            </p:cNvSpPr>
            <p:nvPr/>
          </p:nvSpPr>
          <p:spPr bwMode="auto">
            <a:xfrm>
              <a:off x="1785" y="2846"/>
              <a:ext cx="16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10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en-GB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sp>
          <p:nvSpPr>
            <p:cNvPr id="57401" name="Rectangle 17"/>
            <p:cNvSpPr>
              <a:spLocks noChangeArrowheads="1"/>
            </p:cNvSpPr>
            <p:nvPr/>
          </p:nvSpPr>
          <p:spPr bwMode="auto">
            <a:xfrm>
              <a:off x="699" y="2349"/>
              <a:ext cx="127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100">
                  <a:solidFill>
                    <a:srgbClr val="0070C0"/>
                  </a:solidFill>
                  <a:latin typeface="Symbol" pitchFamily="18" charset="2"/>
                </a:rPr>
                <a:t>æ</a:t>
              </a:r>
              <a:endParaRPr lang="en-GB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57402" name="Rectangle 18"/>
            <p:cNvSpPr>
              <a:spLocks noChangeArrowheads="1"/>
            </p:cNvSpPr>
            <p:nvPr/>
          </p:nvSpPr>
          <p:spPr bwMode="auto">
            <a:xfrm>
              <a:off x="699" y="2823"/>
              <a:ext cx="127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100">
                  <a:solidFill>
                    <a:srgbClr val="0070C0"/>
                  </a:solidFill>
                  <a:latin typeface="Symbol" pitchFamily="18" charset="2"/>
                </a:rPr>
                <a:t>è</a:t>
              </a:r>
              <a:endParaRPr lang="en-GB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57403" name="Rectangle 19"/>
            <p:cNvSpPr>
              <a:spLocks noChangeArrowheads="1"/>
            </p:cNvSpPr>
            <p:nvPr/>
          </p:nvSpPr>
          <p:spPr bwMode="auto">
            <a:xfrm>
              <a:off x="699" y="2603"/>
              <a:ext cx="127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100">
                  <a:solidFill>
                    <a:srgbClr val="0070C0"/>
                  </a:solidFill>
                  <a:latin typeface="Symbol" pitchFamily="18" charset="2"/>
                </a:rPr>
                <a:t>ç</a:t>
              </a:r>
              <a:endParaRPr lang="en-GB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57404" name="Rectangle 20"/>
            <p:cNvSpPr>
              <a:spLocks noChangeArrowheads="1"/>
            </p:cNvSpPr>
            <p:nvPr/>
          </p:nvSpPr>
          <p:spPr bwMode="auto">
            <a:xfrm>
              <a:off x="1946" y="2349"/>
              <a:ext cx="127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100">
                  <a:solidFill>
                    <a:srgbClr val="0070C0"/>
                  </a:solidFill>
                  <a:latin typeface="Symbol" pitchFamily="18" charset="2"/>
                </a:rPr>
                <a:t>ö</a:t>
              </a:r>
              <a:endParaRPr lang="en-GB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57405" name="Rectangle 21"/>
            <p:cNvSpPr>
              <a:spLocks noChangeArrowheads="1"/>
            </p:cNvSpPr>
            <p:nvPr/>
          </p:nvSpPr>
          <p:spPr bwMode="auto">
            <a:xfrm>
              <a:off x="1946" y="2823"/>
              <a:ext cx="127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100">
                  <a:solidFill>
                    <a:srgbClr val="0070C0"/>
                  </a:solidFill>
                  <a:latin typeface="Symbol" pitchFamily="18" charset="2"/>
                </a:rPr>
                <a:t>ø</a:t>
              </a:r>
              <a:endParaRPr lang="en-GB">
                <a:solidFill>
                  <a:srgbClr val="0070C0"/>
                </a:solidFill>
                <a:latin typeface="Calibri" pitchFamily="34" charset="0"/>
              </a:endParaRPr>
            </a:p>
          </p:txBody>
        </p:sp>
        <p:sp>
          <p:nvSpPr>
            <p:cNvPr id="57406" name="Rectangle 22"/>
            <p:cNvSpPr>
              <a:spLocks noChangeArrowheads="1"/>
            </p:cNvSpPr>
            <p:nvPr/>
          </p:nvSpPr>
          <p:spPr bwMode="auto">
            <a:xfrm>
              <a:off x="1946" y="2603"/>
              <a:ext cx="127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4100">
                  <a:solidFill>
                    <a:srgbClr val="0070C0"/>
                  </a:solidFill>
                  <a:latin typeface="Symbol" pitchFamily="18" charset="2"/>
                </a:rPr>
                <a:t>÷</a:t>
              </a:r>
              <a:endParaRPr lang="en-GB">
                <a:solidFill>
                  <a:srgbClr val="0070C0"/>
                </a:solidFill>
                <a:latin typeface="Calibri" pitchFamily="34" charset="0"/>
              </a:endParaRPr>
            </a:p>
          </p:txBody>
        </p:sp>
      </p:grpSp>
      <p:grpSp>
        <p:nvGrpSpPr>
          <p:cNvPr id="57351" name="Group 24"/>
          <p:cNvGrpSpPr>
            <a:grpSpLocks noChangeAspect="1"/>
          </p:cNvGrpSpPr>
          <p:nvPr/>
        </p:nvGrpSpPr>
        <p:grpSpPr bwMode="auto">
          <a:xfrm>
            <a:off x="3708400" y="3716338"/>
            <a:ext cx="1381125" cy="2089150"/>
            <a:chOff x="2336" y="2341"/>
            <a:chExt cx="870" cy="1316"/>
          </a:xfrm>
        </p:grpSpPr>
        <p:sp>
          <p:nvSpPr>
            <p:cNvPr id="57377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336" y="2341"/>
              <a:ext cx="870" cy="13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378" name="Rectangle 25"/>
            <p:cNvSpPr>
              <a:spLocks noChangeArrowheads="1"/>
            </p:cNvSpPr>
            <p:nvPr/>
          </p:nvSpPr>
          <p:spPr bwMode="auto">
            <a:xfrm>
              <a:off x="3058" y="3105"/>
              <a:ext cx="283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79" name="Rectangle 26"/>
            <p:cNvSpPr>
              <a:spLocks noChangeArrowheads="1"/>
            </p:cNvSpPr>
            <p:nvPr/>
          </p:nvSpPr>
          <p:spPr bwMode="auto">
            <a:xfrm>
              <a:off x="3058" y="2835"/>
              <a:ext cx="283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80" name="Rectangle 27"/>
            <p:cNvSpPr>
              <a:spLocks noChangeArrowheads="1"/>
            </p:cNvSpPr>
            <p:nvPr/>
          </p:nvSpPr>
          <p:spPr bwMode="auto">
            <a:xfrm>
              <a:off x="3058" y="2565"/>
              <a:ext cx="283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Symbol" pitchFamily="18" charset="2"/>
                </a:rPr>
                <a:t>÷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81" name="Rectangle 28"/>
            <p:cNvSpPr>
              <a:spLocks noChangeArrowheads="1"/>
            </p:cNvSpPr>
            <p:nvPr/>
          </p:nvSpPr>
          <p:spPr bwMode="auto">
            <a:xfrm>
              <a:off x="3058" y="3286"/>
              <a:ext cx="283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Symbol" pitchFamily="18" charset="2"/>
                </a:rPr>
                <a:t>ø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82" name="Rectangle 29"/>
            <p:cNvSpPr>
              <a:spLocks noChangeArrowheads="1"/>
            </p:cNvSpPr>
            <p:nvPr/>
          </p:nvSpPr>
          <p:spPr bwMode="auto">
            <a:xfrm>
              <a:off x="3058" y="2384"/>
              <a:ext cx="283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Symbol" pitchFamily="18" charset="2"/>
                </a:rPr>
                <a:t>ö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83" name="Rectangle 30"/>
            <p:cNvSpPr>
              <a:spLocks noChangeArrowheads="1"/>
            </p:cNvSpPr>
            <p:nvPr/>
          </p:nvSpPr>
          <p:spPr bwMode="auto">
            <a:xfrm>
              <a:off x="2370" y="3105"/>
              <a:ext cx="283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84" name="Rectangle 31"/>
            <p:cNvSpPr>
              <a:spLocks noChangeArrowheads="1"/>
            </p:cNvSpPr>
            <p:nvPr/>
          </p:nvSpPr>
          <p:spPr bwMode="auto">
            <a:xfrm>
              <a:off x="2370" y="2835"/>
              <a:ext cx="283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85" name="Rectangle 32"/>
            <p:cNvSpPr>
              <a:spLocks noChangeArrowheads="1"/>
            </p:cNvSpPr>
            <p:nvPr/>
          </p:nvSpPr>
          <p:spPr bwMode="auto">
            <a:xfrm>
              <a:off x="2370" y="2565"/>
              <a:ext cx="283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Symbol" pitchFamily="18" charset="2"/>
                </a:rPr>
                <a:t>ç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86" name="Rectangle 33"/>
            <p:cNvSpPr>
              <a:spLocks noChangeArrowheads="1"/>
            </p:cNvSpPr>
            <p:nvPr/>
          </p:nvSpPr>
          <p:spPr bwMode="auto">
            <a:xfrm>
              <a:off x="2370" y="3286"/>
              <a:ext cx="283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Symbol" pitchFamily="18" charset="2"/>
                </a:rPr>
                <a:t>è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87" name="Rectangle 34"/>
            <p:cNvSpPr>
              <a:spLocks noChangeArrowheads="1"/>
            </p:cNvSpPr>
            <p:nvPr/>
          </p:nvSpPr>
          <p:spPr bwMode="auto">
            <a:xfrm>
              <a:off x="2370" y="2384"/>
              <a:ext cx="283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Symbol" pitchFamily="18" charset="2"/>
                </a:rPr>
                <a:t>æ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88" name="Rectangle 35"/>
            <p:cNvSpPr>
              <a:spLocks noChangeArrowheads="1"/>
            </p:cNvSpPr>
            <p:nvPr/>
          </p:nvSpPr>
          <p:spPr bwMode="auto">
            <a:xfrm>
              <a:off x="2881" y="3242"/>
              <a:ext cx="259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89" name="Rectangle 36"/>
            <p:cNvSpPr>
              <a:spLocks noChangeArrowheads="1"/>
            </p:cNvSpPr>
            <p:nvPr/>
          </p:nvSpPr>
          <p:spPr bwMode="auto">
            <a:xfrm>
              <a:off x="2498" y="3242"/>
              <a:ext cx="259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90" name="Rectangle 37"/>
            <p:cNvSpPr>
              <a:spLocks noChangeArrowheads="1"/>
            </p:cNvSpPr>
            <p:nvPr/>
          </p:nvSpPr>
          <p:spPr bwMode="auto">
            <a:xfrm>
              <a:off x="2899" y="2819"/>
              <a:ext cx="259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91" name="Rectangle 38"/>
            <p:cNvSpPr>
              <a:spLocks noChangeArrowheads="1"/>
            </p:cNvSpPr>
            <p:nvPr/>
          </p:nvSpPr>
          <p:spPr bwMode="auto">
            <a:xfrm>
              <a:off x="2502" y="2819"/>
              <a:ext cx="259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92" name="Rectangle 39"/>
            <p:cNvSpPr>
              <a:spLocks noChangeArrowheads="1"/>
            </p:cNvSpPr>
            <p:nvPr/>
          </p:nvSpPr>
          <p:spPr bwMode="auto">
            <a:xfrm>
              <a:off x="2908" y="2396"/>
              <a:ext cx="259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393" name="Rectangle 40"/>
            <p:cNvSpPr>
              <a:spLocks noChangeArrowheads="1"/>
            </p:cNvSpPr>
            <p:nvPr/>
          </p:nvSpPr>
          <p:spPr bwMode="auto">
            <a:xfrm>
              <a:off x="2511" y="2396"/>
              <a:ext cx="259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3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GB">
                <a:latin typeface="Calibri" pitchFamily="34" charset="0"/>
              </a:endParaRPr>
            </a:p>
          </p:txBody>
        </p:sp>
      </p:grpSp>
      <p:sp>
        <p:nvSpPr>
          <p:cNvPr id="57352" name="AutoShape 41"/>
          <p:cNvSpPr>
            <a:spLocks noChangeAspect="1" noChangeArrowheads="1" noTextEdit="1"/>
          </p:cNvSpPr>
          <p:nvPr/>
        </p:nvSpPr>
        <p:spPr bwMode="auto">
          <a:xfrm>
            <a:off x="6516688" y="3789363"/>
            <a:ext cx="16573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7353" name="Rectangle 43"/>
          <p:cNvSpPr>
            <a:spLocks noChangeArrowheads="1"/>
          </p:cNvSpPr>
          <p:nvPr/>
        </p:nvSpPr>
        <p:spPr bwMode="auto">
          <a:xfrm>
            <a:off x="7967663" y="4240213"/>
            <a:ext cx="1555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7354" name="Rectangle 44"/>
          <p:cNvSpPr>
            <a:spLocks noChangeArrowheads="1"/>
          </p:cNvSpPr>
          <p:nvPr/>
        </p:nvSpPr>
        <p:spPr bwMode="auto">
          <a:xfrm>
            <a:off x="7967663" y="4084638"/>
            <a:ext cx="1555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2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7355" name="Rectangle 45"/>
          <p:cNvSpPr>
            <a:spLocks noChangeArrowheads="1"/>
          </p:cNvSpPr>
          <p:nvPr/>
        </p:nvSpPr>
        <p:spPr bwMode="auto">
          <a:xfrm>
            <a:off x="7967663" y="4500563"/>
            <a:ext cx="1555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2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7356" name="Rectangle 46"/>
          <p:cNvSpPr>
            <a:spLocks noChangeArrowheads="1"/>
          </p:cNvSpPr>
          <p:nvPr/>
        </p:nvSpPr>
        <p:spPr bwMode="auto">
          <a:xfrm>
            <a:off x="7967663" y="3824288"/>
            <a:ext cx="1555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2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7357" name="Rectangle 47"/>
          <p:cNvSpPr>
            <a:spLocks noChangeArrowheads="1"/>
          </p:cNvSpPr>
          <p:nvPr/>
        </p:nvSpPr>
        <p:spPr bwMode="auto">
          <a:xfrm>
            <a:off x="6565900" y="4240213"/>
            <a:ext cx="1555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7358" name="Rectangle 48"/>
          <p:cNvSpPr>
            <a:spLocks noChangeArrowheads="1"/>
          </p:cNvSpPr>
          <p:nvPr/>
        </p:nvSpPr>
        <p:spPr bwMode="auto">
          <a:xfrm>
            <a:off x="6565900" y="4084638"/>
            <a:ext cx="1555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2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7359" name="Rectangle 49"/>
          <p:cNvSpPr>
            <a:spLocks noChangeArrowheads="1"/>
          </p:cNvSpPr>
          <p:nvPr/>
        </p:nvSpPr>
        <p:spPr bwMode="auto">
          <a:xfrm>
            <a:off x="6565900" y="4500563"/>
            <a:ext cx="1555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2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7360" name="Rectangle 50"/>
          <p:cNvSpPr>
            <a:spLocks noChangeArrowheads="1"/>
          </p:cNvSpPr>
          <p:nvPr/>
        </p:nvSpPr>
        <p:spPr bwMode="auto">
          <a:xfrm>
            <a:off x="6565900" y="3824288"/>
            <a:ext cx="155575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2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43059" name="Rectangle 51"/>
          <p:cNvSpPr>
            <a:spLocks noChangeArrowheads="1"/>
          </p:cNvSpPr>
          <p:nvPr/>
        </p:nvSpPr>
        <p:spPr bwMode="auto">
          <a:xfrm>
            <a:off x="7542213" y="4449763"/>
            <a:ext cx="406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200">
                <a:solidFill>
                  <a:srgbClr val="FF3300"/>
                </a:solidFill>
                <a:latin typeface="Times New Roman" pitchFamily="18" charset="0"/>
              </a:rPr>
              <a:t>35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57362" name="Rectangle 52"/>
          <p:cNvSpPr>
            <a:spLocks noChangeArrowheads="1"/>
          </p:cNvSpPr>
          <p:nvPr/>
        </p:nvSpPr>
        <p:spPr bwMode="auto">
          <a:xfrm>
            <a:off x="6767513" y="4449763"/>
            <a:ext cx="406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200">
                <a:latin typeface="Times New Roman" pitchFamily="18" charset="0"/>
              </a:rPr>
              <a:t>24</a:t>
            </a:r>
            <a:endParaRPr lang="en-GB">
              <a:latin typeface="Calibri" pitchFamily="34" charset="0"/>
            </a:endParaRPr>
          </a:p>
        </p:txBody>
      </p:sp>
      <p:sp>
        <p:nvSpPr>
          <p:cNvPr id="43061" name="Rectangle 53"/>
          <p:cNvSpPr>
            <a:spLocks noChangeArrowheads="1"/>
          </p:cNvSpPr>
          <p:nvPr/>
        </p:nvSpPr>
        <p:spPr bwMode="auto">
          <a:xfrm>
            <a:off x="7516813" y="3840163"/>
            <a:ext cx="4111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200">
                <a:solidFill>
                  <a:srgbClr val="0070C0"/>
                </a:solidFill>
                <a:latin typeface="Times New Roman" pitchFamily="18" charset="0"/>
              </a:rPr>
              <a:t>30</a:t>
            </a:r>
            <a:endParaRPr lang="en-GB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57364" name="Rectangle 54"/>
          <p:cNvSpPr>
            <a:spLocks noChangeArrowheads="1"/>
          </p:cNvSpPr>
          <p:nvPr/>
        </p:nvSpPr>
        <p:spPr bwMode="auto">
          <a:xfrm>
            <a:off x="6742113" y="3840163"/>
            <a:ext cx="4064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3200">
                <a:latin typeface="Times New Roman" pitchFamily="18" charset="0"/>
              </a:rPr>
              <a:t>19</a:t>
            </a:r>
            <a:endParaRPr lang="en-GB">
              <a:latin typeface="Calibri" pitchFamily="34" charset="0"/>
            </a:endParaRPr>
          </a:p>
        </p:txBody>
      </p:sp>
      <p:sp>
        <p:nvSpPr>
          <p:cNvPr id="43066" name="Arc 58"/>
          <p:cNvSpPr>
            <a:spLocks/>
          </p:cNvSpPr>
          <p:nvPr/>
        </p:nvSpPr>
        <p:spPr bwMode="auto">
          <a:xfrm>
            <a:off x="1476375" y="3068638"/>
            <a:ext cx="3167063" cy="1081087"/>
          </a:xfrm>
          <a:custGeom>
            <a:avLst/>
            <a:gdLst>
              <a:gd name="T0" fmla="*/ 0 w 42597"/>
              <a:gd name="T1" fmla="*/ 2147483647 h 21600"/>
              <a:gd name="T2" fmla="*/ 2147483647 w 42597"/>
              <a:gd name="T3" fmla="*/ 2147483647 h 21600"/>
              <a:gd name="T4" fmla="*/ 2147483647 w 42597"/>
              <a:gd name="T5" fmla="*/ 2147483647 h 21600"/>
              <a:gd name="T6" fmla="*/ 0 60000 65536"/>
              <a:gd name="T7" fmla="*/ 0 60000 65536"/>
              <a:gd name="T8" fmla="*/ 0 60000 65536"/>
              <a:gd name="T9" fmla="*/ 0 w 42597"/>
              <a:gd name="T10" fmla="*/ 0 h 21600"/>
              <a:gd name="T11" fmla="*/ 42597 w 425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597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872" y="0"/>
                  <a:pt x="40904" y="7688"/>
                  <a:pt x="42596" y="18151"/>
                </a:cubicBezTo>
              </a:path>
              <a:path w="42597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872" y="0"/>
                  <a:pt x="40904" y="7688"/>
                  <a:pt x="42596" y="18151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3067" name="Arc 59"/>
          <p:cNvSpPr>
            <a:spLocks/>
          </p:cNvSpPr>
          <p:nvPr/>
        </p:nvSpPr>
        <p:spPr bwMode="auto">
          <a:xfrm>
            <a:off x="2197100" y="2924175"/>
            <a:ext cx="2446338" cy="1657350"/>
          </a:xfrm>
          <a:custGeom>
            <a:avLst/>
            <a:gdLst>
              <a:gd name="T0" fmla="*/ 0 w 40329"/>
              <a:gd name="T1" fmla="*/ 2147483647 h 21600"/>
              <a:gd name="T2" fmla="*/ 2147483647 w 40329"/>
              <a:gd name="T3" fmla="*/ 2147483647 h 21600"/>
              <a:gd name="T4" fmla="*/ 2147483647 w 40329"/>
              <a:gd name="T5" fmla="*/ 2147483647 h 21600"/>
              <a:gd name="T6" fmla="*/ 0 60000 65536"/>
              <a:gd name="T7" fmla="*/ 0 60000 65536"/>
              <a:gd name="T8" fmla="*/ 0 60000 65536"/>
              <a:gd name="T9" fmla="*/ 0 w 40329"/>
              <a:gd name="T10" fmla="*/ 0 h 21600"/>
              <a:gd name="T11" fmla="*/ 40329 w 4032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29" h="21600" fill="none" extrusionOk="0">
                <a:moveTo>
                  <a:pt x="-1" y="10900"/>
                </a:moveTo>
                <a:cubicBezTo>
                  <a:pt x="3842" y="4161"/>
                  <a:pt x="11005" y="-1"/>
                  <a:pt x="18764" y="0"/>
                </a:cubicBezTo>
                <a:cubicBezTo>
                  <a:pt x="30214" y="0"/>
                  <a:pt x="39675" y="8935"/>
                  <a:pt x="40328" y="20367"/>
                </a:cubicBezTo>
              </a:path>
              <a:path w="40329" h="21600" stroke="0" extrusionOk="0">
                <a:moveTo>
                  <a:pt x="-1" y="10900"/>
                </a:moveTo>
                <a:cubicBezTo>
                  <a:pt x="3842" y="4161"/>
                  <a:pt x="11005" y="-1"/>
                  <a:pt x="18764" y="0"/>
                </a:cubicBezTo>
                <a:cubicBezTo>
                  <a:pt x="30214" y="0"/>
                  <a:pt x="39675" y="8935"/>
                  <a:pt x="40328" y="20367"/>
                </a:cubicBezTo>
                <a:lnTo>
                  <a:pt x="1876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3068" name="Arc 60"/>
          <p:cNvSpPr>
            <a:spLocks/>
          </p:cNvSpPr>
          <p:nvPr/>
        </p:nvSpPr>
        <p:spPr bwMode="auto">
          <a:xfrm>
            <a:off x="3125788" y="2784475"/>
            <a:ext cx="1733550" cy="2635250"/>
          </a:xfrm>
          <a:custGeom>
            <a:avLst/>
            <a:gdLst>
              <a:gd name="T0" fmla="*/ 0 w 40837"/>
              <a:gd name="T1" fmla="*/ 2147483647 h 31523"/>
              <a:gd name="T2" fmla="*/ 2147483647 w 40837"/>
              <a:gd name="T3" fmla="*/ 2147483647 h 31523"/>
              <a:gd name="T4" fmla="*/ 2147483647 w 40837"/>
              <a:gd name="T5" fmla="*/ 2147483647 h 31523"/>
              <a:gd name="T6" fmla="*/ 0 60000 65536"/>
              <a:gd name="T7" fmla="*/ 0 60000 65536"/>
              <a:gd name="T8" fmla="*/ 0 60000 65536"/>
              <a:gd name="T9" fmla="*/ 0 w 40837"/>
              <a:gd name="T10" fmla="*/ 0 h 31523"/>
              <a:gd name="T11" fmla="*/ 40837 w 40837"/>
              <a:gd name="T12" fmla="*/ 31523 h 315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37" h="31523" fill="none" extrusionOk="0">
                <a:moveTo>
                  <a:pt x="0" y="11776"/>
                </a:moveTo>
                <a:cubicBezTo>
                  <a:pt x="3691" y="4548"/>
                  <a:pt x="11121" y="-1"/>
                  <a:pt x="19237" y="0"/>
                </a:cubicBezTo>
                <a:cubicBezTo>
                  <a:pt x="31166" y="0"/>
                  <a:pt x="40837" y="9670"/>
                  <a:pt x="40837" y="21600"/>
                </a:cubicBezTo>
                <a:cubicBezTo>
                  <a:pt x="40837" y="25053"/>
                  <a:pt x="40009" y="28455"/>
                  <a:pt x="38422" y="31522"/>
                </a:cubicBezTo>
              </a:path>
              <a:path w="40837" h="31523" stroke="0" extrusionOk="0">
                <a:moveTo>
                  <a:pt x="0" y="11776"/>
                </a:moveTo>
                <a:cubicBezTo>
                  <a:pt x="3691" y="4548"/>
                  <a:pt x="11121" y="-1"/>
                  <a:pt x="19237" y="0"/>
                </a:cubicBezTo>
                <a:cubicBezTo>
                  <a:pt x="31166" y="0"/>
                  <a:pt x="40837" y="9670"/>
                  <a:pt x="40837" y="21600"/>
                </a:cubicBezTo>
                <a:cubicBezTo>
                  <a:pt x="40837" y="25053"/>
                  <a:pt x="40009" y="28455"/>
                  <a:pt x="38422" y="31522"/>
                </a:cubicBezTo>
                <a:lnTo>
                  <a:pt x="19237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3069" name="Oval 61"/>
          <p:cNvSpPr>
            <a:spLocks noChangeArrowheads="1"/>
          </p:cNvSpPr>
          <p:nvPr/>
        </p:nvSpPr>
        <p:spPr bwMode="auto">
          <a:xfrm>
            <a:off x="7451725" y="3716338"/>
            <a:ext cx="647700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7369" name="Text Box 62"/>
          <p:cNvSpPr txBox="1">
            <a:spLocks noChangeArrowheads="1"/>
          </p:cNvSpPr>
          <p:nvPr/>
        </p:nvSpPr>
        <p:spPr bwMode="auto">
          <a:xfrm>
            <a:off x="5580063" y="4076700"/>
            <a:ext cx="419100" cy="431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GB" sz="2000">
                <a:latin typeface="Calibri" pitchFamily="34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57370" name="Rectangle 63"/>
          <p:cNvSpPr>
            <a:spLocks noChangeArrowheads="1"/>
          </p:cNvSpPr>
          <p:nvPr/>
        </p:nvSpPr>
        <p:spPr bwMode="auto">
          <a:xfrm>
            <a:off x="6659563" y="3789363"/>
            <a:ext cx="576262" cy="1223962"/>
          </a:xfrm>
          <a:prstGeom prst="rect">
            <a:avLst/>
          </a:prstGeom>
          <a:solidFill>
            <a:srgbClr val="FF9900">
              <a:alpha val="5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7371" name="Rectangle 64"/>
          <p:cNvSpPr>
            <a:spLocks noChangeArrowheads="1"/>
          </p:cNvSpPr>
          <p:nvPr/>
        </p:nvSpPr>
        <p:spPr bwMode="auto">
          <a:xfrm>
            <a:off x="3851275" y="3860800"/>
            <a:ext cx="576263" cy="1800225"/>
          </a:xfrm>
          <a:prstGeom prst="rect">
            <a:avLst/>
          </a:prstGeom>
          <a:solidFill>
            <a:srgbClr val="FF9900">
              <a:alpha val="5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7372" name="Rectangle 65"/>
          <p:cNvSpPr>
            <a:spLocks noChangeArrowheads="1"/>
          </p:cNvSpPr>
          <p:nvPr/>
        </p:nvSpPr>
        <p:spPr bwMode="auto">
          <a:xfrm>
            <a:off x="5364163" y="5373688"/>
            <a:ext cx="2952750" cy="935037"/>
          </a:xfrm>
          <a:prstGeom prst="rect">
            <a:avLst/>
          </a:prstGeom>
          <a:solidFill>
            <a:srgbClr val="FF9900">
              <a:alpha val="5411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>
                <a:latin typeface="Calibri" pitchFamily="34" charset="0"/>
              </a:rPr>
              <a:t>old scores  shown in orange</a:t>
            </a:r>
          </a:p>
          <a:p>
            <a:pPr algn="ctr"/>
            <a:r>
              <a:rPr lang="en-GB">
                <a:latin typeface="Calibri" pitchFamily="34" charset="0"/>
              </a:rPr>
              <a:t>new one put to the right</a:t>
            </a:r>
          </a:p>
        </p:txBody>
      </p:sp>
      <p:sp>
        <p:nvSpPr>
          <p:cNvPr id="43074" name="Arc 66"/>
          <p:cNvSpPr>
            <a:spLocks/>
          </p:cNvSpPr>
          <p:nvPr/>
        </p:nvSpPr>
        <p:spPr bwMode="auto">
          <a:xfrm rot="-969988">
            <a:off x="1465263" y="3419475"/>
            <a:ext cx="3095625" cy="1319213"/>
          </a:xfrm>
          <a:custGeom>
            <a:avLst/>
            <a:gdLst>
              <a:gd name="T0" fmla="*/ 0 w 42865"/>
              <a:gd name="T1" fmla="*/ 2147483647 h 21600"/>
              <a:gd name="T2" fmla="*/ 2147483647 w 42865"/>
              <a:gd name="T3" fmla="*/ 2147483647 h 21600"/>
              <a:gd name="T4" fmla="*/ 2147483647 w 42865"/>
              <a:gd name="T5" fmla="*/ 2147483647 h 21600"/>
              <a:gd name="T6" fmla="*/ 0 60000 65536"/>
              <a:gd name="T7" fmla="*/ 0 60000 65536"/>
              <a:gd name="T8" fmla="*/ 0 60000 65536"/>
              <a:gd name="T9" fmla="*/ 0 w 42865"/>
              <a:gd name="T10" fmla="*/ 0 h 21600"/>
              <a:gd name="T11" fmla="*/ 42865 w 4286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865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2966" y="0"/>
                  <a:pt x="42536" y="9304"/>
                  <a:pt x="42865" y="20992"/>
                </a:cubicBezTo>
              </a:path>
              <a:path w="42865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2966" y="0"/>
                  <a:pt x="42536" y="9304"/>
                  <a:pt x="42865" y="20992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3075" name="Arc 67"/>
          <p:cNvSpPr>
            <a:spLocks/>
          </p:cNvSpPr>
          <p:nvPr/>
        </p:nvSpPr>
        <p:spPr bwMode="auto">
          <a:xfrm>
            <a:off x="2268538" y="4005263"/>
            <a:ext cx="2374900" cy="1963737"/>
          </a:xfrm>
          <a:custGeom>
            <a:avLst/>
            <a:gdLst>
              <a:gd name="T0" fmla="*/ 0 w 36418"/>
              <a:gd name="T1" fmla="*/ 2147483647 h 21600"/>
              <a:gd name="T2" fmla="*/ 2147483647 w 36418"/>
              <a:gd name="T3" fmla="*/ 2147483647 h 21600"/>
              <a:gd name="T4" fmla="*/ 2147483647 w 36418"/>
              <a:gd name="T5" fmla="*/ 2147483647 h 21600"/>
              <a:gd name="T6" fmla="*/ 0 60000 65536"/>
              <a:gd name="T7" fmla="*/ 0 60000 65536"/>
              <a:gd name="T8" fmla="*/ 0 60000 65536"/>
              <a:gd name="T9" fmla="*/ 0 w 36418"/>
              <a:gd name="T10" fmla="*/ 0 h 21600"/>
              <a:gd name="T11" fmla="*/ 36418 w 3641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418" h="21600" fill="none" extrusionOk="0">
                <a:moveTo>
                  <a:pt x="-1" y="11465"/>
                </a:moveTo>
                <a:cubicBezTo>
                  <a:pt x="3748" y="4410"/>
                  <a:pt x="11085" y="-1"/>
                  <a:pt x="19075" y="0"/>
                </a:cubicBezTo>
                <a:cubicBezTo>
                  <a:pt x="25910" y="0"/>
                  <a:pt x="32342" y="3235"/>
                  <a:pt x="36417" y="8724"/>
                </a:cubicBezTo>
              </a:path>
              <a:path w="36418" h="21600" stroke="0" extrusionOk="0">
                <a:moveTo>
                  <a:pt x="-1" y="11465"/>
                </a:moveTo>
                <a:cubicBezTo>
                  <a:pt x="3748" y="4410"/>
                  <a:pt x="11085" y="-1"/>
                  <a:pt x="19075" y="0"/>
                </a:cubicBezTo>
                <a:cubicBezTo>
                  <a:pt x="25910" y="0"/>
                  <a:pt x="32342" y="3235"/>
                  <a:pt x="36417" y="8724"/>
                </a:cubicBezTo>
                <a:lnTo>
                  <a:pt x="19075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3076" name="Arc 68"/>
          <p:cNvSpPr>
            <a:spLocks/>
          </p:cNvSpPr>
          <p:nvPr/>
        </p:nvSpPr>
        <p:spPr bwMode="auto">
          <a:xfrm>
            <a:off x="3059113" y="4508500"/>
            <a:ext cx="1873250" cy="1081088"/>
          </a:xfrm>
          <a:custGeom>
            <a:avLst/>
            <a:gdLst>
              <a:gd name="T0" fmla="*/ 0 w 40837"/>
              <a:gd name="T1" fmla="*/ 2147483647 h 38086"/>
              <a:gd name="T2" fmla="*/ 2147483647 w 40837"/>
              <a:gd name="T3" fmla="*/ 2147483647 h 38086"/>
              <a:gd name="T4" fmla="*/ 2147483647 w 40837"/>
              <a:gd name="T5" fmla="*/ 2147483647 h 38086"/>
              <a:gd name="T6" fmla="*/ 0 60000 65536"/>
              <a:gd name="T7" fmla="*/ 0 60000 65536"/>
              <a:gd name="T8" fmla="*/ 0 60000 65536"/>
              <a:gd name="T9" fmla="*/ 0 w 40837"/>
              <a:gd name="T10" fmla="*/ 0 h 38086"/>
              <a:gd name="T11" fmla="*/ 40837 w 40837"/>
              <a:gd name="T12" fmla="*/ 38086 h 380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37" h="38086" fill="none" extrusionOk="0">
                <a:moveTo>
                  <a:pt x="0" y="11776"/>
                </a:moveTo>
                <a:cubicBezTo>
                  <a:pt x="3691" y="4548"/>
                  <a:pt x="11121" y="-1"/>
                  <a:pt x="19237" y="0"/>
                </a:cubicBezTo>
                <a:cubicBezTo>
                  <a:pt x="31166" y="0"/>
                  <a:pt x="40837" y="9670"/>
                  <a:pt x="40837" y="21600"/>
                </a:cubicBezTo>
                <a:cubicBezTo>
                  <a:pt x="40837" y="27951"/>
                  <a:pt x="38041" y="33981"/>
                  <a:pt x="33193" y="38085"/>
                </a:cubicBezTo>
              </a:path>
              <a:path w="40837" h="38086" stroke="0" extrusionOk="0">
                <a:moveTo>
                  <a:pt x="0" y="11776"/>
                </a:moveTo>
                <a:cubicBezTo>
                  <a:pt x="3691" y="4548"/>
                  <a:pt x="11121" y="-1"/>
                  <a:pt x="19237" y="0"/>
                </a:cubicBezTo>
                <a:cubicBezTo>
                  <a:pt x="31166" y="0"/>
                  <a:pt x="40837" y="9670"/>
                  <a:pt x="40837" y="21600"/>
                </a:cubicBezTo>
                <a:cubicBezTo>
                  <a:pt x="40837" y="27951"/>
                  <a:pt x="38041" y="33981"/>
                  <a:pt x="33193" y="38085"/>
                </a:cubicBezTo>
                <a:lnTo>
                  <a:pt x="19237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43077" name="Oval 69"/>
          <p:cNvSpPr>
            <a:spLocks noChangeArrowheads="1"/>
          </p:cNvSpPr>
          <p:nvPr/>
        </p:nvSpPr>
        <p:spPr bwMode="auto">
          <a:xfrm>
            <a:off x="7451725" y="4365625"/>
            <a:ext cx="647700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3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9" grpId="0"/>
      <p:bldP spid="43061" grpId="0"/>
      <p:bldP spid="43066" grpId="0" animBg="1"/>
      <p:bldP spid="43066" grpId="1" animBg="1"/>
      <p:bldP spid="43067" grpId="0" animBg="1"/>
      <p:bldP spid="43067" grpId="1" animBg="1"/>
      <p:bldP spid="43068" grpId="0" animBg="1"/>
      <p:bldP spid="43068" grpId="1" animBg="1"/>
      <p:bldP spid="43069" grpId="0" animBg="1"/>
      <p:bldP spid="43074" grpId="0" animBg="1"/>
      <p:bldP spid="43075" grpId="0" animBg="1"/>
      <p:bldP spid="43076" grpId="0" animBg="1"/>
      <p:bldP spid="430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Visiting Granny – how far and in what direction?</a:t>
            </a:r>
            <a:endParaRPr lang="en-GB" dirty="0"/>
          </a:p>
        </p:txBody>
      </p:sp>
      <p:pic>
        <p:nvPicPr>
          <p:cNvPr id="4" name="Content Placeholder 3" descr="FEMALE1.WM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4500" y="1458913"/>
            <a:ext cx="700088" cy="1147762"/>
          </a:xfrm>
        </p:spPr>
      </p:pic>
      <p:pic>
        <p:nvPicPr>
          <p:cNvPr id="37892" name="Picture 4" descr="HOUSE24.W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73675" y="5575300"/>
            <a:ext cx="1436688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TREEFARM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95650" y="1890713"/>
            <a:ext cx="106362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 descr="TREEFARM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62113" y="3382963"/>
            <a:ext cx="106362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5" name="Picture 7" descr="TREEFARM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3625" y="2767013"/>
            <a:ext cx="1063625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8" descr="TREEFARM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3225" y="2319338"/>
            <a:ext cx="106362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7" name="Picture 9" descr="TREEFARM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2313" y="5530850"/>
            <a:ext cx="1063625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 descr="TREEFARM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850" y="5254625"/>
            <a:ext cx="1063625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9" name="Picture 11" descr="TREEFARM.W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97738" y="4319588"/>
            <a:ext cx="1063625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reeform 12"/>
          <p:cNvSpPr/>
          <p:nvPr/>
        </p:nvSpPr>
        <p:spPr>
          <a:xfrm>
            <a:off x="1201738" y="1520825"/>
            <a:ext cx="7773987" cy="4927600"/>
          </a:xfrm>
          <a:custGeom>
            <a:avLst/>
            <a:gdLst>
              <a:gd name="connsiteX0" fmla="*/ 0 w 7773182"/>
              <a:gd name="connsiteY0" fmla="*/ 667543 h 5074533"/>
              <a:gd name="connsiteX1" fmla="*/ 233916 w 7773182"/>
              <a:gd name="connsiteY1" fmla="*/ 646278 h 5074533"/>
              <a:gd name="connsiteX2" fmla="*/ 318977 w 7773182"/>
              <a:gd name="connsiteY2" fmla="*/ 603748 h 5074533"/>
              <a:gd name="connsiteX3" fmla="*/ 382772 w 7773182"/>
              <a:gd name="connsiteY3" fmla="*/ 582483 h 5074533"/>
              <a:gd name="connsiteX4" fmla="*/ 446567 w 7773182"/>
              <a:gd name="connsiteY4" fmla="*/ 539952 h 5074533"/>
              <a:gd name="connsiteX5" fmla="*/ 489098 w 7773182"/>
              <a:gd name="connsiteY5" fmla="*/ 497422 h 5074533"/>
              <a:gd name="connsiteX6" fmla="*/ 552893 w 7773182"/>
              <a:gd name="connsiteY6" fmla="*/ 476157 h 5074533"/>
              <a:gd name="connsiteX7" fmla="*/ 637953 w 7773182"/>
              <a:gd name="connsiteY7" fmla="*/ 433627 h 5074533"/>
              <a:gd name="connsiteX8" fmla="*/ 701749 w 7773182"/>
              <a:gd name="connsiteY8" fmla="*/ 391097 h 5074533"/>
              <a:gd name="connsiteX9" fmla="*/ 808074 w 7773182"/>
              <a:gd name="connsiteY9" fmla="*/ 369832 h 5074533"/>
              <a:gd name="connsiteX10" fmla="*/ 850604 w 7773182"/>
              <a:gd name="connsiteY10" fmla="*/ 327301 h 5074533"/>
              <a:gd name="connsiteX11" fmla="*/ 1041991 w 7773182"/>
              <a:gd name="connsiteY11" fmla="*/ 263506 h 5074533"/>
              <a:gd name="connsiteX12" fmla="*/ 1212111 w 7773182"/>
              <a:gd name="connsiteY12" fmla="*/ 220976 h 5074533"/>
              <a:gd name="connsiteX13" fmla="*/ 1275907 w 7773182"/>
              <a:gd name="connsiteY13" fmla="*/ 199711 h 5074533"/>
              <a:gd name="connsiteX14" fmla="*/ 1403498 w 7773182"/>
              <a:gd name="connsiteY14" fmla="*/ 178445 h 5074533"/>
              <a:gd name="connsiteX15" fmla="*/ 1765004 w 7773182"/>
              <a:gd name="connsiteY15" fmla="*/ 135915 h 5074533"/>
              <a:gd name="connsiteX16" fmla="*/ 2934586 w 7773182"/>
              <a:gd name="connsiteY16" fmla="*/ 135915 h 5074533"/>
              <a:gd name="connsiteX17" fmla="*/ 3062177 w 7773182"/>
              <a:gd name="connsiteY17" fmla="*/ 178445 h 5074533"/>
              <a:gd name="connsiteX18" fmla="*/ 3274828 w 7773182"/>
              <a:gd name="connsiteY18" fmla="*/ 220976 h 5074533"/>
              <a:gd name="connsiteX19" fmla="*/ 3742660 w 7773182"/>
              <a:gd name="connsiteY19" fmla="*/ 242241 h 5074533"/>
              <a:gd name="connsiteX20" fmla="*/ 3976577 w 7773182"/>
              <a:gd name="connsiteY20" fmla="*/ 327301 h 5074533"/>
              <a:gd name="connsiteX21" fmla="*/ 4040372 w 7773182"/>
              <a:gd name="connsiteY21" fmla="*/ 348566 h 5074533"/>
              <a:gd name="connsiteX22" fmla="*/ 4146698 w 7773182"/>
              <a:gd name="connsiteY22" fmla="*/ 391097 h 5074533"/>
              <a:gd name="connsiteX23" fmla="*/ 4231758 w 7773182"/>
              <a:gd name="connsiteY23" fmla="*/ 412362 h 5074533"/>
              <a:gd name="connsiteX24" fmla="*/ 4380614 w 7773182"/>
              <a:gd name="connsiteY24" fmla="*/ 454892 h 5074533"/>
              <a:gd name="connsiteX25" fmla="*/ 4572000 w 7773182"/>
              <a:gd name="connsiteY25" fmla="*/ 476157 h 5074533"/>
              <a:gd name="connsiteX26" fmla="*/ 4635795 w 7773182"/>
              <a:gd name="connsiteY26" fmla="*/ 497422 h 5074533"/>
              <a:gd name="connsiteX27" fmla="*/ 4742121 w 7773182"/>
              <a:gd name="connsiteY27" fmla="*/ 518687 h 5074533"/>
              <a:gd name="connsiteX28" fmla="*/ 4827181 w 7773182"/>
              <a:gd name="connsiteY28" fmla="*/ 561218 h 5074533"/>
              <a:gd name="connsiteX29" fmla="*/ 4997302 w 7773182"/>
              <a:gd name="connsiteY29" fmla="*/ 582483 h 5074533"/>
              <a:gd name="connsiteX30" fmla="*/ 5082363 w 7773182"/>
              <a:gd name="connsiteY30" fmla="*/ 603748 h 5074533"/>
              <a:gd name="connsiteX31" fmla="*/ 5209953 w 7773182"/>
              <a:gd name="connsiteY31" fmla="*/ 710073 h 5074533"/>
              <a:gd name="connsiteX32" fmla="*/ 5273749 w 7773182"/>
              <a:gd name="connsiteY32" fmla="*/ 752604 h 5074533"/>
              <a:gd name="connsiteX33" fmla="*/ 5401339 w 7773182"/>
              <a:gd name="connsiteY33" fmla="*/ 922725 h 5074533"/>
              <a:gd name="connsiteX34" fmla="*/ 5380074 w 7773182"/>
              <a:gd name="connsiteY34" fmla="*/ 2007245 h 5074533"/>
              <a:gd name="connsiteX35" fmla="*/ 5337544 w 7773182"/>
              <a:gd name="connsiteY35" fmla="*/ 2113571 h 5074533"/>
              <a:gd name="connsiteX36" fmla="*/ 5316279 w 7773182"/>
              <a:gd name="connsiteY36" fmla="*/ 2219897 h 5074533"/>
              <a:gd name="connsiteX37" fmla="*/ 5273749 w 7773182"/>
              <a:gd name="connsiteY37" fmla="*/ 2283692 h 5074533"/>
              <a:gd name="connsiteX38" fmla="*/ 5188688 w 7773182"/>
              <a:gd name="connsiteY38" fmla="*/ 2475078 h 5074533"/>
              <a:gd name="connsiteX39" fmla="*/ 5209953 w 7773182"/>
              <a:gd name="connsiteY39" fmla="*/ 3240622 h 5074533"/>
              <a:gd name="connsiteX40" fmla="*/ 5380074 w 7773182"/>
              <a:gd name="connsiteY40" fmla="*/ 3538334 h 5074533"/>
              <a:gd name="connsiteX41" fmla="*/ 5422604 w 7773182"/>
              <a:gd name="connsiteY41" fmla="*/ 3602129 h 5074533"/>
              <a:gd name="connsiteX42" fmla="*/ 5465135 w 7773182"/>
              <a:gd name="connsiteY42" fmla="*/ 3687190 h 5074533"/>
              <a:gd name="connsiteX43" fmla="*/ 5528930 w 7773182"/>
              <a:gd name="connsiteY43" fmla="*/ 3750985 h 5074533"/>
              <a:gd name="connsiteX44" fmla="*/ 5720316 w 7773182"/>
              <a:gd name="connsiteY44" fmla="*/ 4048697 h 5074533"/>
              <a:gd name="connsiteX45" fmla="*/ 5784111 w 7773182"/>
              <a:gd name="connsiteY45" fmla="*/ 4133757 h 5074533"/>
              <a:gd name="connsiteX46" fmla="*/ 5869172 w 7773182"/>
              <a:gd name="connsiteY46" fmla="*/ 4218818 h 5074533"/>
              <a:gd name="connsiteX47" fmla="*/ 5954232 w 7773182"/>
              <a:gd name="connsiteY47" fmla="*/ 4303878 h 5074533"/>
              <a:gd name="connsiteX48" fmla="*/ 6145618 w 7773182"/>
              <a:gd name="connsiteY48" fmla="*/ 4473999 h 5074533"/>
              <a:gd name="connsiteX49" fmla="*/ 6251944 w 7773182"/>
              <a:gd name="connsiteY49" fmla="*/ 4516529 h 5074533"/>
              <a:gd name="connsiteX50" fmla="*/ 6422065 w 7773182"/>
              <a:gd name="connsiteY50" fmla="*/ 4559059 h 5074533"/>
              <a:gd name="connsiteX51" fmla="*/ 7123814 w 7773182"/>
              <a:gd name="connsiteY51" fmla="*/ 4495264 h 5074533"/>
              <a:gd name="connsiteX52" fmla="*/ 7166344 w 7773182"/>
              <a:gd name="connsiteY52" fmla="*/ 4431469 h 5074533"/>
              <a:gd name="connsiteX53" fmla="*/ 7251404 w 7773182"/>
              <a:gd name="connsiteY53" fmla="*/ 4367673 h 5074533"/>
              <a:gd name="connsiteX54" fmla="*/ 7357730 w 7773182"/>
              <a:gd name="connsiteY54" fmla="*/ 4240083 h 5074533"/>
              <a:gd name="connsiteX55" fmla="*/ 7464056 w 7773182"/>
              <a:gd name="connsiteY55" fmla="*/ 4133757 h 5074533"/>
              <a:gd name="connsiteX56" fmla="*/ 7527851 w 7773182"/>
              <a:gd name="connsiteY56" fmla="*/ 4069962 h 5074533"/>
              <a:gd name="connsiteX57" fmla="*/ 7612911 w 7773182"/>
              <a:gd name="connsiteY57" fmla="*/ 4006166 h 5074533"/>
              <a:gd name="connsiteX58" fmla="*/ 7676707 w 7773182"/>
              <a:gd name="connsiteY58" fmla="*/ 3836045 h 5074533"/>
              <a:gd name="connsiteX59" fmla="*/ 7740502 w 7773182"/>
              <a:gd name="connsiteY59" fmla="*/ 3708455 h 5074533"/>
              <a:gd name="connsiteX60" fmla="*/ 7612911 w 7773182"/>
              <a:gd name="connsiteY60" fmla="*/ 3346948 h 5074533"/>
              <a:gd name="connsiteX61" fmla="*/ 7506586 w 7773182"/>
              <a:gd name="connsiteY61" fmla="*/ 3304418 h 5074533"/>
              <a:gd name="connsiteX62" fmla="*/ 7442791 w 7773182"/>
              <a:gd name="connsiteY62" fmla="*/ 3240622 h 5074533"/>
              <a:gd name="connsiteX63" fmla="*/ 7315200 w 7773182"/>
              <a:gd name="connsiteY63" fmla="*/ 3155562 h 5074533"/>
              <a:gd name="connsiteX64" fmla="*/ 7166344 w 7773182"/>
              <a:gd name="connsiteY64" fmla="*/ 3027971 h 5074533"/>
              <a:gd name="connsiteX65" fmla="*/ 7038753 w 7773182"/>
              <a:gd name="connsiteY65" fmla="*/ 2879115 h 5074533"/>
              <a:gd name="connsiteX66" fmla="*/ 6953693 w 7773182"/>
              <a:gd name="connsiteY66" fmla="*/ 2815320 h 5074533"/>
              <a:gd name="connsiteX67" fmla="*/ 6783572 w 7773182"/>
              <a:gd name="connsiteY67" fmla="*/ 2666464 h 5074533"/>
              <a:gd name="connsiteX68" fmla="*/ 6719777 w 7773182"/>
              <a:gd name="connsiteY68" fmla="*/ 2645199 h 5074533"/>
              <a:gd name="connsiteX69" fmla="*/ 6613451 w 7773182"/>
              <a:gd name="connsiteY69" fmla="*/ 2560139 h 5074533"/>
              <a:gd name="connsiteX70" fmla="*/ 6528391 w 7773182"/>
              <a:gd name="connsiteY70" fmla="*/ 2538873 h 5074533"/>
              <a:gd name="connsiteX71" fmla="*/ 6400800 w 7773182"/>
              <a:gd name="connsiteY71" fmla="*/ 2496343 h 5074533"/>
              <a:gd name="connsiteX72" fmla="*/ 5847907 w 7773182"/>
              <a:gd name="connsiteY72" fmla="*/ 2517608 h 5074533"/>
              <a:gd name="connsiteX73" fmla="*/ 5677786 w 7773182"/>
              <a:gd name="connsiteY73" fmla="*/ 2602669 h 5074533"/>
              <a:gd name="connsiteX74" fmla="*/ 5592725 w 7773182"/>
              <a:gd name="connsiteY74" fmla="*/ 2645199 h 5074533"/>
              <a:gd name="connsiteX75" fmla="*/ 5443870 w 7773182"/>
              <a:gd name="connsiteY75" fmla="*/ 2708994 h 5074533"/>
              <a:gd name="connsiteX76" fmla="*/ 5401339 w 7773182"/>
              <a:gd name="connsiteY76" fmla="*/ 2751525 h 5074533"/>
              <a:gd name="connsiteX77" fmla="*/ 5337544 w 7773182"/>
              <a:gd name="connsiteY77" fmla="*/ 2772790 h 5074533"/>
              <a:gd name="connsiteX78" fmla="*/ 5231218 w 7773182"/>
              <a:gd name="connsiteY78" fmla="*/ 2857850 h 5074533"/>
              <a:gd name="connsiteX79" fmla="*/ 5188688 w 7773182"/>
              <a:gd name="connsiteY79" fmla="*/ 2921645 h 5074533"/>
              <a:gd name="connsiteX80" fmla="*/ 5124893 w 7773182"/>
              <a:gd name="connsiteY80" fmla="*/ 3623394 h 5074533"/>
              <a:gd name="connsiteX81" fmla="*/ 5103628 w 7773182"/>
              <a:gd name="connsiteY81" fmla="*/ 3857311 h 5074533"/>
              <a:gd name="connsiteX82" fmla="*/ 5061098 w 7773182"/>
              <a:gd name="connsiteY82" fmla="*/ 3984901 h 5074533"/>
              <a:gd name="connsiteX83" fmla="*/ 5039832 w 7773182"/>
              <a:gd name="connsiteY83" fmla="*/ 4155022 h 5074533"/>
              <a:gd name="connsiteX84" fmla="*/ 5018567 w 7773182"/>
              <a:gd name="connsiteY84" fmla="*/ 4261348 h 5074533"/>
              <a:gd name="connsiteX85" fmla="*/ 5061098 w 7773182"/>
              <a:gd name="connsiteY85" fmla="*/ 4814241 h 5074533"/>
              <a:gd name="connsiteX86" fmla="*/ 5039832 w 7773182"/>
              <a:gd name="connsiteY86" fmla="*/ 5048157 h 5074533"/>
              <a:gd name="connsiteX87" fmla="*/ 4380614 w 7773182"/>
              <a:gd name="connsiteY87" fmla="*/ 5069422 h 507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7773182" h="5074533">
                <a:moveTo>
                  <a:pt x="0" y="667543"/>
                </a:moveTo>
                <a:cubicBezTo>
                  <a:pt x="77972" y="660455"/>
                  <a:pt x="157143" y="661633"/>
                  <a:pt x="233916" y="646278"/>
                </a:cubicBezTo>
                <a:cubicBezTo>
                  <a:pt x="265001" y="640061"/>
                  <a:pt x="289840" y="616235"/>
                  <a:pt x="318977" y="603748"/>
                </a:cubicBezTo>
                <a:cubicBezTo>
                  <a:pt x="339580" y="594918"/>
                  <a:pt x="361507" y="589571"/>
                  <a:pt x="382772" y="582483"/>
                </a:cubicBezTo>
                <a:cubicBezTo>
                  <a:pt x="404037" y="568306"/>
                  <a:pt x="426610" y="555918"/>
                  <a:pt x="446567" y="539952"/>
                </a:cubicBezTo>
                <a:cubicBezTo>
                  <a:pt x="462223" y="527427"/>
                  <a:pt x="471906" y="507737"/>
                  <a:pt x="489098" y="497422"/>
                </a:cubicBezTo>
                <a:cubicBezTo>
                  <a:pt x="508319" y="485890"/>
                  <a:pt x="532290" y="484987"/>
                  <a:pt x="552893" y="476157"/>
                </a:cubicBezTo>
                <a:cubicBezTo>
                  <a:pt x="582030" y="463670"/>
                  <a:pt x="610430" y="449355"/>
                  <a:pt x="637953" y="433627"/>
                </a:cubicBezTo>
                <a:cubicBezTo>
                  <a:pt x="660143" y="420947"/>
                  <a:pt x="677819" y="400071"/>
                  <a:pt x="701749" y="391097"/>
                </a:cubicBezTo>
                <a:cubicBezTo>
                  <a:pt x="735591" y="378406"/>
                  <a:pt x="772632" y="376920"/>
                  <a:pt x="808074" y="369832"/>
                </a:cubicBezTo>
                <a:cubicBezTo>
                  <a:pt x="822251" y="355655"/>
                  <a:pt x="832672" y="336267"/>
                  <a:pt x="850604" y="327301"/>
                </a:cubicBezTo>
                <a:cubicBezTo>
                  <a:pt x="850607" y="327299"/>
                  <a:pt x="1010092" y="274139"/>
                  <a:pt x="1041991" y="263506"/>
                </a:cubicBezTo>
                <a:cubicBezTo>
                  <a:pt x="1187820" y="214897"/>
                  <a:pt x="1006819" y="272299"/>
                  <a:pt x="1212111" y="220976"/>
                </a:cubicBezTo>
                <a:cubicBezTo>
                  <a:pt x="1233857" y="215539"/>
                  <a:pt x="1254025" y="204574"/>
                  <a:pt x="1275907" y="199711"/>
                </a:cubicBezTo>
                <a:cubicBezTo>
                  <a:pt x="1317997" y="190357"/>
                  <a:pt x="1360882" y="185001"/>
                  <a:pt x="1403498" y="178445"/>
                </a:cubicBezTo>
                <a:cubicBezTo>
                  <a:pt x="1578094" y="151584"/>
                  <a:pt x="1566125" y="155803"/>
                  <a:pt x="1765004" y="135915"/>
                </a:cubicBezTo>
                <a:cubicBezTo>
                  <a:pt x="2172757" y="0"/>
                  <a:pt x="1901593" y="82485"/>
                  <a:pt x="2934586" y="135915"/>
                </a:cubicBezTo>
                <a:cubicBezTo>
                  <a:pt x="2979357" y="138231"/>
                  <a:pt x="3018217" y="169653"/>
                  <a:pt x="3062177" y="178445"/>
                </a:cubicBezTo>
                <a:cubicBezTo>
                  <a:pt x="3133061" y="192622"/>
                  <a:pt x="3202615" y="217694"/>
                  <a:pt x="3274828" y="220976"/>
                </a:cubicBezTo>
                <a:lnTo>
                  <a:pt x="3742660" y="242241"/>
                </a:lnTo>
                <a:cubicBezTo>
                  <a:pt x="4010712" y="331591"/>
                  <a:pt x="3739863" y="238534"/>
                  <a:pt x="3976577" y="327301"/>
                </a:cubicBezTo>
                <a:cubicBezTo>
                  <a:pt x="3997565" y="335171"/>
                  <a:pt x="4019384" y="340695"/>
                  <a:pt x="4040372" y="348566"/>
                </a:cubicBezTo>
                <a:cubicBezTo>
                  <a:pt x="4076114" y="361969"/>
                  <a:pt x="4110485" y="379026"/>
                  <a:pt x="4146698" y="391097"/>
                </a:cubicBezTo>
                <a:cubicBezTo>
                  <a:pt x="4174424" y="400339"/>
                  <a:pt x="4203657" y="404333"/>
                  <a:pt x="4231758" y="412362"/>
                </a:cubicBezTo>
                <a:cubicBezTo>
                  <a:pt x="4296600" y="430888"/>
                  <a:pt x="4308594" y="443812"/>
                  <a:pt x="4380614" y="454892"/>
                </a:cubicBezTo>
                <a:cubicBezTo>
                  <a:pt x="4444056" y="464652"/>
                  <a:pt x="4508205" y="469069"/>
                  <a:pt x="4572000" y="476157"/>
                </a:cubicBezTo>
                <a:cubicBezTo>
                  <a:pt x="4593265" y="483245"/>
                  <a:pt x="4614049" y="491986"/>
                  <a:pt x="4635795" y="497422"/>
                </a:cubicBezTo>
                <a:cubicBezTo>
                  <a:pt x="4670860" y="506188"/>
                  <a:pt x="4707832" y="507257"/>
                  <a:pt x="4742121" y="518687"/>
                </a:cubicBezTo>
                <a:cubicBezTo>
                  <a:pt x="4772194" y="528712"/>
                  <a:pt x="4796427" y="553530"/>
                  <a:pt x="4827181" y="561218"/>
                </a:cubicBezTo>
                <a:cubicBezTo>
                  <a:pt x="4882623" y="575079"/>
                  <a:pt x="4940931" y="573088"/>
                  <a:pt x="4997302" y="582483"/>
                </a:cubicBezTo>
                <a:cubicBezTo>
                  <a:pt x="5026131" y="587288"/>
                  <a:pt x="5054009" y="596660"/>
                  <a:pt x="5082363" y="603748"/>
                </a:cubicBezTo>
                <a:cubicBezTo>
                  <a:pt x="5240753" y="709341"/>
                  <a:pt x="5046221" y="573629"/>
                  <a:pt x="5209953" y="710073"/>
                </a:cubicBezTo>
                <a:cubicBezTo>
                  <a:pt x="5229587" y="726435"/>
                  <a:pt x="5252484" y="738427"/>
                  <a:pt x="5273749" y="752604"/>
                </a:cubicBezTo>
                <a:cubicBezTo>
                  <a:pt x="5369930" y="896876"/>
                  <a:pt x="5322666" y="844050"/>
                  <a:pt x="5401339" y="922725"/>
                </a:cubicBezTo>
                <a:cubicBezTo>
                  <a:pt x="5394251" y="1284232"/>
                  <a:pt x="5399416" y="1646187"/>
                  <a:pt x="5380074" y="2007245"/>
                </a:cubicBezTo>
                <a:cubicBezTo>
                  <a:pt x="5378032" y="2045362"/>
                  <a:pt x="5348513" y="2077009"/>
                  <a:pt x="5337544" y="2113571"/>
                </a:cubicBezTo>
                <a:cubicBezTo>
                  <a:pt x="5327158" y="2148191"/>
                  <a:pt x="5328970" y="2186054"/>
                  <a:pt x="5316279" y="2219897"/>
                </a:cubicBezTo>
                <a:cubicBezTo>
                  <a:pt x="5307305" y="2243827"/>
                  <a:pt x="5284129" y="2260337"/>
                  <a:pt x="5273749" y="2283692"/>
                </a:cubicBezTo>
                <a:cubicBezTo>
                  <a:pt x="5172524" y="2511447"/>
                  <a:pt x="5284939" y="2330702"/>
                  <a:pt x="5188688" y="2475078"/>
                </a:cubicBezTo>
                <a:cubicBezTo>
                  <a:pt x="5195776" y="2730259"/>
                  <a:pt x="5191765" y="2985991"/>
                  <a:pt x="5209953" y="3240622"/>
                </a:cubicBezTo>
                <a:cubicBezTo>
                  <a:pt x="5219049" y="3367967"/>
                  <a:pt x="5313892" y="3439062"/>
                  <a:pt x="5380074" y="3538334"/>
                </a:cubicBezTo>
                <a:cubicBezTo>
                  <a:pt x="5394251" y="3559599"/>
                  <a:pt x="5409924" y="3579939"/>
                  <a:pt x="5422604" y="3602129"/>
                </a:cubicBezTo>
                <a:cubicBezTo>
                  <a:pt x="5438332" y="3629653"/>
                  <a:pt x="5446709" y="3661394"/>
                  <a:pt x="5465135" y="3687190"/>
                </a:cubicBezTo>
                <a:cubicBezTo>
                  <a:pt x="5482615" y="3711662"/>
                  <a:pt x="5510467" y="3727247"/>
                  <a:pt x="5528930" y="3750985"/>
                </a:cubicBezTo>
                <a:cubicBezTo>
                  <a:pt x="5672508" y="3935584"/>
                  <a:pt x="5558874" y="3833441"/>
                  <a:pt x="5720316" y="4048697"/>
                </a:cubicBezTo>
                <a:cubicBezTo>
                  <a:pt x="5741581" y="4077050"/>
                  <a:pt x="5760772" y="4107084"/>
                  <a:pt x="5784111" y="4133757"/>
                </a:cubicBezTo>
                <a:cubicBezTo>
                  <a:pt x="5810516" y="4163934"/>
                  <a:pt x="5869172" y="4218818"/>
                  <a:pt x="5869172" y="4218818"/>
                </a:cubicBezTo>
                <a:cubicBezTo>
                  <a:pt x="5913277" y="4351134"/>
                  <a:pt x="5853420" y="4228269"/>
                  <a:pt x="5954232" y="4303878"/>
                </a:cubicBezTo>
                <a:cubicBezTo>
                  <a:pt x="6077540" y="4396359"/>
                  <a:pt x="6026173" y="4407641"/>
                  <a:pt x="6145618" y="4473999"/>
                </a:cubicBezTo>
                <a:cubicBezTo>
                  <a:pt x="6178987" y="4492537"/>
                  <a:pt x="6215460" y="4505303"/>
                  <a:pt x="6251944" y="4516529"/>
                </a:cubicBezTo>
                <a:cubicBezTo>
                  <a:pt x="6307811" y="4533719"/>
                  <a:pt x="6422065" y="4559059"/>
                  <a:pt x="6422065" y="4559059"/>
                </a:cubicBezTo>
                <a:cubicBezTo>
                  <a:pt x="6655981" y="4537794"/>
                  <a:pt x="6892310" y="4534950"/>
                  <a:pt x="7123814" y="4495264"/>
                </a:cubicBezTo>
                <a:cubicBezTo>
                  <a:pt x="7149004" y="4490946"/>
                  <a:pt x="7148272" y="4449541"/>
                  <a:pt x="7166344" y="4431469"/>
                </a:cubicBezTo>
                <a:cubicBezTo>
                  <a:pt x="7191405" y="4406408"/>
                  <a:pt x="7224495" y="4390738"/>
                  <a:pt x="7251404" y="4367673"/>
                </a:cubicBezTo>
                <a:cubicBezTo>
                  <a:pt x="7379437" y="4257930"/>
                  <a:pt x="7259286" y="4352590"/>
                  <a:pt x="7357730" y="4240083"/>
                </a:cubicBezTo>
                <a:cubicBezTo>
                  <a:pt x="7390736" y="4202362"/>
                  <a:pt x="7428614" y="4169199"/>
                  <a:pt x="7464056" y="4133757"/>
                </a:cubicBezTo>
                <a:cubicBezTo>
                  <a:pt x="7485321" y="4112492"/>
                  <a:pt x="7503793" y="4088006"/>
                  <a:pt x="7527851" y="4069962"/>
                </a:cubicBezTo>
                <a:lnTo>
                  <a:pt x="7612911" y="4006166"/>
                </a:lnTo>
                <a:cubicBezTo>
                  <a:pt x="7652119" y="3849342"/>
                  <a:pt x="7609986" y="3991729"/>
                  <a:pt x="7676707" y="3836045"/>
                </a:cubicBezTo>
                <a:cubicBezTo>
                  <a:pt x="7729531" y="3712789"/>
                  <a:pt x="7658771" y="3831052"/>
                  <a:pt x="7740502" y="3708455"/>
                </a:cubicBezTo>
                <a:cubicBezTo>
                  <a:pt x="7707062" y="3474376"/>
                  <a:pt x="7773182" y="3435987"/>
                  <a:pt x="7612911" y="3346948"/>
                </a:cubicBezTo>
                <a:cubicBezTo>
                  <a:pt x="7579543" y="3328410"/>
                  <a:pt x="7542028" y="3318595"/>
                  <a:pt x="7506586" y="3304418"/>
                </a:cubicBezTo>
                <a:cubicBezTo>
                  <a:pt x="7485321" y="3283153"/>
                  <a:pt x="7466530" y="3259085"/>
                  <a:pt x="7442791" y="3240622"/>
                </a:cubicBezTo>
                <a:cubicBezTo>
                  <a:pt x="7402443" y="3209240"/>
                  <a:pt x="7351344" y="3191706"/>
                  <a:pt x="7315200" y="3155562"/>
                </a:cubicBezTo>
                <a:cubicBezTo>
                  <a:pt x="7212067" y="3052429"/>
                  <a:pt x="7263503" y="3092743"/>
                  <a:pt x="7166344" y="3027971"/>
                </a:cubicBezTo>
                <a:cubicBezTo>
                  <a:pt x="7123483" y="2963679"/>
                  <a:pt x="7107508" y="2930681"/>
                  <a:pt x="7038753" y="2879115"/>
                </a:cubicBezTo>
                <a:cubicBezTo>
                  <a:pt x="7010400" y="2857850"/>
                  <a:pt x="6980366" y="2838659"/>
                  <a:pt x="6953693" y="2815320"/>
                </a:cubicBezTo>
                <a:cubicBezTo>
                  <a:pt x="6876185" y="2747500"/>
                  <a:pt x="6871884" y="2716928"/>
                  <a:pt x="6783572" y="2666464"/>
                </a:cubicBezTo>
                <a:cubicBezTo>
                  <a:pt x="6764110" y="2655343"/>
                  <a:pt x="6741042" y="2652287"/>
                  <a:pt x="6719777" y="2645199"/>
                </a:cubicBezTo>
                <a:cubicBezTo>
                  <a:pt x="6685480" y="2610902"/>
                  <a:pt x="6660395" y="2580258"/>
                  <a:pt x="6613451" y="2560139"/>
                </a:cubicBezTo>
                <a:cubicBezTo>
                  <a:pt x="6586588" y="2548626"/>
                  <a:pt x="6556384" y="2547271"/>
                  <a:pt x="6528391" y="2538873"/>
                </a:cubicBezTo>
                <a:cubicBezTo>
                  <a:pt x="6485451" y="2525991"/>
                  <a:pt x="6400800" y="2496343"/>
                  <a:pt x="6400800" y="2496343"/>
                </a:cubicBezTo>
                <a:cubicBezTo>
                  <a:pt x="6216502" y="2503431"/>
                  <a:pt x="6031904" y="2504919"/>
                  <a:pt x="5847907" y="2517608"/>
                </a:cubicBezTo>
                <a:cubicBezTo>
                  <a:pt x="5794643" y="2521281"/>
                  <a:pt x="5711611" y="2583877"/>
                  <a:pt x="5677786" y="2602669"/>
                </a:cubicBezTo>
                <a:cubicBezTo>
                  <a:pt x="5650075" y="2618064"/>
                  <a:pt x="5621862" y="2632712"/>
                  <a:pt x="5592725" y="2645199"/>
                </a:cubicBezTo>
                <a:cubicBezTo>
                  <a:pt x="5513337" y="2679222"/>
                  <a:pt x="5528500" y="2652574"/>
                  <a:pt x="5443870" y="2708994"/>
                </a:cubicBezTo>
                <a:cubicBezTo>
                  <a:pt x="5427188" y="2720115"/>
                  <a:pt x="5418531" y="2741210"/>
                  <a:pt x="5401339" y="2751525"/>
                </a:cubicBezTo>
                <a:cubicBezTo>
                  <a:pt x="5382118" y="2763058"/>
                  <a:pt x="5357593" y="2762766"/>
                  <a:pt x="5337544" y="2772790"/>
                </a:cubicBezTo>
                <a:cubicBezTo>
                  <a:pt x="5300704" y="2791210"/>
                  <a:pt x="5257589" y="2824886"/>
                  <a:pt x="5231218" y="2857850"/>
                </a:cubicBezTo>
                <a:cubicBezTo>
                  <a:pt x="5215252" y="2877807"/>
                  <a:pt x="5202865" y="2900380"/>
                  <a:pt x="5188688" y="2921645"/>
                </a:cubicBezTo>
                <a:cubicBezTo>
                  <a:pt x="5099255" y="3279379"/>
                  <a:pt x="5160295" y="2986158"/>
                  <a:pt x="5124893" y="3623394"/>
                </a:cubicBezTo>
                <a:cubicBezTo>
                  <a:pt x="5120550" y="3701567"/>
                  <a:pt x="5117234" y="3780208"/>
                  <a:pt x="5103628" y="3857311"/>
                </a:cubicBezTo>
                <a:cubicBezTo>
                  <a:pt x="5095837" y="3901459"/>
                  <a:pt x="5061098" y="3984901"/>
                  <a:pt x="5061098" y="3984901"/>
                </a:cubicBezTo>
                <a:cubicBezTo>
                  <a:pt x="5054009" y="4041608"/>
                  <a:pt x="5048522" y="4098538"/>
                  <a:pt x="5039832" y="4155022"/>
                </a:cubicBezTo>
                <a:cubicBezTo>
                  <a:pt x="5034336" y="4190746"/>
                  <a:pt x="5018567" y="4225204"/>
                  <a:pt x="5018567" y="4261348"/>
                </a:cubicBezTo>
                <a:cubicBezTo>
                  <a:pt x="5018567" y="4706126"/>
                  <a:pt x="4991281" y="4604797"/>
                  <a:pt x="5061098" y="4814241"/>
                </a:cubicBezTo>
                <a:cubicBezTo>
                  <a:pt x="5054009" y="4892213"/>
                  <a:pt x="5106028" y="5006349"/>
                  <a:pt x="5039832" y="5048157"/>
                </a:cubicBezTo>
                <a:cubicBezTo>
                  <a:pt x="4998069" y="5074533"/>
                  <a:pt x="4472596" y="5069422"/>
                  <a:pt x="4380614" y="5069422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4" name="Freeform 13"/>
          <p:cNvSpPr/>
          <p:nvPr/>
        </p:nvSpPr>
        <p:spPr>
          <a:xfrm>
            <a:off x="254000" y="2590800"/>
            <a:ext cx="5495925" cy="4162425"/>
          </a:xfrm>
          <a:custGeom>
            <a:avLst/>
            <a:gdLst>
              <a:gd name="connsiteX0" fmla="*/ 833864 w 5495332"/>
              <a:gd name="connsiteY0" fmla="*/ 0 h 4161919"/>
              <a:gd name="connsiteX1" fmla="*/ 768550 w 5495332"/>
              <a:gd name="connsiteY1" fmla="*/ 43543 h 4161919"/>
              <a:gd name="connsiteX2" fmla="*/ 725007 w 5495332"/>
              <a:gd name="connsiteY2" fmla="*/ 174171 h 4161919"/>
              <a:gd name="connsiteX3" fmla="*/ 746779 w 5495332"/>
              <a:gd name="connsiteY3" fmla="*/ 827314 h 4161919"/>
              <a:gd name="connsiteX4" fmla="*/ 790322 w 5495332"/>
              <a:gd name="connsiteY4" fmla="*/ 892629 h 4161919"/>
              <a:gd name="connsiteX5" fmla="*/ 833864 w 5495332"/>
              <a:gd name="connsiteY5" fmla="*/ 979714 h 4161919"/>
              <a:gd name="connsiteX6" fmla="*/ 877407 w 5495332"/>
              <a:gd name="connsiteY6" fmla="*/ 1045029 h 4161919"/>
              <a:gd name="connsiteX7" fmla="*/ 920950 w 5495332"/>
              <a:gd name="connsiteY7" fmla="*/ 1197429 h 4161919"/>
              <a:gd name="connsiteX8" fmla="*/ 964493 w 5495332"/>
              <a:gd name="connsiteY8" fmla="*/ 1306286 h 4161919"/>
              <a:gd name="connsiteX9" fmla="*/ 1029807 w 5495332"/>
              <a:gd name="connsiteY9" fmla="*/ 1458686 h 4161919"/>
              <a:gd name="connsiteX10" fmla="*/ 942722 w 5495332"/>
              <a:gd name="connsiteY10" fmla="*/ 2002971 h 4161919"/>
              <a:gd name="connsiteX11" fmla="*/ 768550 w 5495332"/>
              <a:gd name="connsiteY11" fmla="*/ 2024743 h 4161919"/>
              <a:gd name="connsiteX12" fmla="*/ 659693 w 5495332"/>
              <a:gd name="connsiteY12" fmla="*/ 2046514 h 4161919"/>
              <a:gd name="connsiteX13" fmla="*/ 572607 w 5495332"/>
              <a:gd name="connsiteY13" fmla="*/ 2111829 h 4161919"/>
              <a:gd name="connsiteX14" fmla="*/ 507293 w 5495332"/>
              <a:gd name="connsiteY14" fmla="*/ 2133600 h 4161919"/>
              <a:gd name="connsiteX15" fmla="*/ 441979 w 5495332"/>
              <a:gd name="connsiteY15" fmla="*/ 2198914 h 4161919"/>
              <a:gd name="connsiteX16" fmla="*/ 311350 w 5495332"/>
              <a:gd name="connsiteY16" fmla="*/ 2351314 h 4161919"/>
              <a:gd name="connsiteX17" fmla="*/ 224264 w 5495332"/>
              <a:gd name="connsiteY17" fmla="*/ 2438400 h 4161919"/>
              <a:gd name="connsiteX18" fmla="*/ 158950 w 5495332"/>
              <a:gd name="connsiteY18" fmla="*/ 2503714 h 4161919"/>
              <a:gd name="connsiteX19" fmla="*/ 71864 w 5495332"/>
              <a:gd name="connsiteY19" fmla="*/ 2634343 h 4161919"/>
              <a:gd name="connsiteX20" fmla="*/ 71864 w 5495332"/>
              <a:gd name="connsiteY20" fmla="*/ 3178629 h 4161919"/>
              <a:gd name="connsiteX21" fmla="*/ 93636 w 5495332"/>
              <a:gd name="connsiteY21" fmla="*/ 3526971 h 4161919"/>
              <a:gd name="connsiteX22" fmla="*/ 158950 w 5495332"/>
              <a:gd name="connsiteY22" fmla="*/ 3744686 h 4161919"/>
              <a:gd name="connsiteX23" fmla="*/ 180722 w 5495332"/>
              <a:gd name="connsiteY23" fmla="*/ 3831771 h 4161919"/>
              <a:gd name="connsiteX24" fmla="*/ 224264 w 5495332"/>
              <a:gd name="connsiteY24" fmla="*/ 3918857 h 4161919"/>
              <a:gd name="connsiteX25" fmla="*/ 267807 w 5495332"/>
              <a:gd name="connsiteY25" fmla="*/ 4071257 h 4161919"/>
              <a:gd name="connsiteX26" fmla="*/ 333122 w 5495332"/>
              <a:gd name="connsiteY26" fmla="*/ 4093029 h 4161919"/>
              <a:gd name="connsiteX27" fmla="*/ 746779 w 5495332"/>
              <a:gd name="connsiteY27" fmla="*/ 4071257 h 4161919"/>
              <a:gd name="connsiteX28" fmla="*/ 942722 w 5495332"/>
              <a:gd name="connsiteY28" fmla="*/ 4005943 h 4161919"/>
              <a:gd name="connsiteX29" fmla="*/ 1073350 w 5495332"/>
              <a:gd name="connsiteY29" fmla="*/ 3984171 h 4161919"/>
              <a:gd name="connsiteX30" fmla="*/ 1160436 w 5495332"/>
              <a:gd name="connsiteY30" fmla="*/ 3940629 h 4161919"/>
              <a:gd name="connsiteX31" fmla="*/ 1225750 w 5495332"/>
              <a:gd name="connsiteY31" fmla="*/ 3897086 h 4161919"/>
              <a:gd name="connsiteX32" fmla="*/ 1465236 w 5495332"/>
              <a:gd name="connsiteY32" fmla="*/ 3788229 h 4161919"/>
              <a:gd name="connsiteX33" fmla="*/ 1530550 w 5495332"/>
              <a:gd name="connsiteY33" fmla="*/ 3744686 h 4161919"/>
              <a:gd name="connsiteX34" fmla="*/ 1617636 w 5495332"/>
              <a:gd name="connsiteY34" fmla="*/ 3722914 h 4161919"/>
              <a:gd name="connsiteX35" fmla="*/ 1813579 w 5495332"/>
              <a:gd name="connsiteY35" fmla="*/ 3679371 h 4161919"/>
              <a:gd name="connsiteX36" fmla="*/ 1900664 w 5495332"/>
              <a:gd name="connsiteY36" fmla="*/ 3657600 h 4161919"/>
              <a:gd name="connsiteX37" fmla="*/ 2074836 w 5495332"/>
              <a:gd name="connsiteY37" fmla="*/ 3635829 h 4161919"/>
              <a:gd name="connsiteX38" fmla="*/ 2227236 w 5495332"/>
              <a:gd name="connsiteY38" fmla="*/ 3614057 h 4161919"/>
              <a:gd name="connsiteX39" fmla="*/ 2357864 w 5495332"/>
              <a:gd name="connsiteY39" fmla="*/ 3592286 h 4161919"/>
              <a:gd name="connsiteX40" fmla="*/ 2858607 w 5495332"/>
              <a:gd name="connsiteY40" fmla="*/ 3570514 h 4161919"/>
              <a:gd name="connsiteX41" fmla="*/ 3163407 w 5495332"/>
              <a:gd name="connsiteY41" fmla="*/ 3570514 h 4161919"/>
              <a:gd name="connsiteX42" fmla="*/ 3381122 w 5495332"/>
              <a:gd name="connsiteY42" fmla="*/ 3679371 h 4161919"/>
              <a:gd name="connsiteX43" fmla="*/ 3642379 w 5495332"/>
              <a:gd name="connsiteY43" fmla="*/ 3766457 h 4161919"/>
              <a:gd name="connsiteX44" fmla="*/ 4012493 w 5495332"/>
              <a:gd name="connsiteY44" fmla="*/ 3831771 h 4161919"/>
              <a:gd name="connsiteX45" fmla="*/ 4208436 w 5495332"/>
              <a:gd name="connsiteY45" fmla="*/ 3897086 h 4161919"/>
              <a:gd name="connsiteX46" fmla="*/ 4295522 w 5495332"/>
              <a:gd name="connsiteY46" fmla="*/ 3940629 h 4161919"/>
              <a:gd name="connsiteX47" fmla="*/ 4513236 w 5495332"/>
              <a:gd name="connsiteY47" fmla="*/ 3984171 h 4161919"/>
              <a:gd name="connsiteX48" fmla="*/ 4622093 w 5495332"/>
              <a:gd name="connsiteY48" fmla="*/ 4005943 h 4161919"/>
              <a:gd name="connsiteX49" fmla="*/ 4796264 w 5495332"/>
              <a:gd name="connsiteY49" fmla="*/ 4049486 h 4161919"/>
              <a:gd name="connsiteX50" fmla="*/ 4905122 w 5495332"/>
              <a:gd name="connsiteY50" fmla="*/ 4093029 h 4161919"/>
              <a:gd name="connsiteX51" fmla="*/ 5166379 w 5495332"/>
              <a:gd name="connsiteY51" fmla="*/ 4158343 h 4161919"/>
              <a:gd name="connsiteX52" fmla="*/ 5405864 w 5495332"/>
              <a:gd name="connsiteY52" fmla="*/ 4136571 h 4161919"/>
              <a:gd name="connsiteX53" fmla="*/ 5427636 w 5495332"/>
              <a:gd name="connsiteY53" fmla="*/ 4071257 h 4161919"/>
              <a:gd name="connsiteX54" fmla="*/ 5471179 w 5495332"/>
              <a:gd name="connsiteY54" fmla="*/ 3875314 h 4161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495332" h="4161919">
                <a:moveTo>
                  <a:pt x="833864" y="0"/>
                </a:moveTo>
                <a:cubicBezTo>
                  <a:pt x="812093" y="14514"/>
                  <a:pt x="782418" y="21354"/>
                  <a:pt x="768550" y="43543"/>
                </a:cubicBezTo>
                <a:cubicBezTo>
                  <a:pt x="744224" y="82464"/>
                  <a:pt x="725007" y="174171"/>
                  <a:pt x="725007" y="174171"/>
                </a:cubicBezTo>
                <a:cubicBezTo>
                  <a:pt x="732264" y="391885"/>
                  <a:pt x="727057" y="610373"/>
                  <a:pt x="746779" y="827314"/>
                </a:cubicBezTo>
                <a:cubicBezTo>
                  <a:pt x="749148" y="853373"/>
                  <a:pt x="777340" y="869910"/>
                  <a:pt x="790322" y="892629"/>
                </a:cubicBezTo>
                <a:cubicBezTo>
                  <a:pt x="806424" y="920808"/>
                  <a:pt x="817762" y="951535"/>
                  <a:pt x="833864" y="979714"/>
                </a:cubicBezTo>
                <a:cubicBezTo>
                  <a:pt x="846846" y="1002433"/>
                  <a:pt x="865705" y="1021625"/>
                  <a:pt x="877407" y="1045029"/>
                </a:cubicBezTo>
                <a:cubicBezTo>
                  <a:pt x="898378" y="1086970"/>
                  <a:pt x="906996" y="1155565"/>
                  <a:pt x="920950" y="1197429"/>
                </a:cubicBezTo>
                <a:cubicBezTo>
                  <a:pt x="933308" y="1234504"/>
                  <a:pt x="952135" y="1269211"/>
                  <a:pt x="964493" y="1306286"/>
                </a:cubicBezTo>
                <a:cubicBezTo>
                  <a:pt x="1011356" y="1446875"/>
                  <a:pt x="953274" y="1343885"/>
                  <a:pt x="1029807" y="1458686"/>
                </a:cubicBezTo>
                <a:cubicBezTo>
                  <a:pt x="1018227" y="1736604"/>
                  <a:pt x="1171946" y="1961294"/>
                  <a:pt x="942722" y="2002971"/>
                </a:cubicBezTo>
                <a:cubicBezTo>
                  <a:pt x="885157" y="2013437"/>
                  <a:pt x="826379" y="2015846"/>
                  <a:pt x="768550" y="2024743"/>
                </a:cubicBezTo>
                <a:cubicBezTo>
                  <a:pt x="731976" y="2030370"/>
                  <a:pt x="695979" y="2039257"/>
                  <a:pt x="659693" y="2046514"/>
                </a:cubicBezTo>
                <a:cubicBezTo>
                  <a:pt x="630664" y="2068286"/>
                  <a:pt x="604112" y="2093826"/>
                  <a:pt x="572607" y="2111829"/>
                </a:cubicBezTo>
                <a:cubicBezTo>
                  <a:pt x="552682" y="2123215"/>
                  <a:pt x="526388" y="2120870"/>
                  <a:pt x="507293" y="2133600"/>
                </a:cubicBezTo>
                <a:cubicBezTo>
                  <a:pt x="481675" y="2150679"/>
                  <a:pt x="463750" y="2177143"/>
                  <a:pt x="441979" y="2198914"/>
                </a:cubicBezTo>
                <a:cubicBezTo>
                  <a:pt x="392989" y="2345881"/>
                  <a:pt x="463484" y="2173823"/>
                  <a:pt x="311350" y="2351314"/>
                </a:cubicBezTo>
                <a:cubicBezTo>
                  <a:pt x="218459" y="2459688"/>
                  <a:pt x="375214" y="2388085"/>
                  <a:pt x="224264" y="2438400"/>
                </a:cubicBezTo>
                <a:cubicBezTo>
                  <a:pt x="202493" y="2460171"/>
                  <a:pt x="177853" y="2479410"/>
                  <a:pt x="158950" y="2503714"/>
                </a:cubicBezTo>
                <a:cubicBezTo>
                  <a:pt x="126821" y="2545023"/>
                  <a:pt x="71864" y="2634343"/>
                  <a:pt x="71864" y="2634343"/>
                </a:cubicBezTo>
                <a:cubicBezTo>
                  <a:pt x="0" y="2849938"/>
                  <a:pt x="45940" y="2686066"/>
                  <a:pt x="71864" y="3178629"/>
                </a:cubicBezTo>
                <a:cubicBezTo>
                  <a:pt x="77979" y="3294809"/>
                  <a:pt x="82060" y="3411208"/>
                  <a:pt x="93636" y="3526971"/>
                </a:cubicBezTo>
                <a:cubicBezTo>
                  <a:pt x="99396" y="3584566"/>
                  <a:pt x="147581" y="3699210"/>
                  <a:pt x="158950" y="3744686"/>
                </a:cubicBezTo>
                <a:cubicBezTo>
                  <a:pt x="166207" y="3773714"/>
                  <a:pt x="170216" y="3803754"/>
                  <a:pt x="180722" y="3831771"/>
                </a:cubicBezTo>
                <a:cubicBezTo>
                  <a:pt x="192118" y="3862159"/>
                  <a:pt x="212868" y="3888469"/>
                  <a:pt x="224264" y="3918857"/>
                </a:cubicBezTo>
                <a:cubicBezTo>
                  <a:pt x="224602" y="3919758"/>
                  <a:pt x="257282" y="4060732"/>
                  <a:pt x="267807" y="4071257"/>
                </a:cubicBezTo>
                <a:cubicBezTo>
                  <a:pt x="284035" y="4087485"/>
                  <a:pt x="311350" y="4085772"/>
                  <a:pt x="333122" y="4093029"/>
                </a:cubicBezTo>
                <a:cubicBezTo>
                  <a:pt x="471008" y="4085772"/>
                  <a:pt x="609686" y="4087708"/>
                  <a:pt x="746779" y="4071257"/>
                </a:cubicBezTo>
                <a:cubicBezTo>
                  <a:pt x="979961" y="4043275"/>
                  <a:pt x="793473" y="4030819"/>
                  <a:pt x="942722" y="4005943"/>
                </a:cubicBezTo>
                <a:lnTo>
                  <a:pt x="1073350" y="3984171"/>
                </a:lnTo>
                <a:cubicBezTo>
                  <a:pt x="1102379" y="3969657"/>
                  <a:pt x="1132257" y="3956731"/>
                  <a:pt x="1160436" y="3940629"/>
                </a:cubicBezTo>
                <a:cubicBezTo>
                  <a:pt x="1183154" y="3927647"/>
                  <a:pt x="1202347" y="3908788"/>
                  <a:pt x="1225750" y="3897086"/>
                </a:cubicBezTo>
                <a:cubicBezTo>
                  <a:pt x="1410694" y="3804613"/>
                  <a:pt x="1106344" y="4027492"/>
                  <a:pt x="1465236" y="3788229"/>
                </a:cubicBezTo>
                <a:cubicBezTo>
                  <a:pt x="1487007" y="3773715"/>
                  <a:pt x="1506500" y="3754993"/>
                  <a:pt x="1530550" y="3744686"/>
                </a:cubicBezTo>
                <a:cubicBezTo>
                  <a:pt x="1558053" y="3732899"/>
                  <a:pt x="1588865" y="3731134"/>
                  <a:pt x="1617636" y="3722914"/>
                </a:cubicBezTo>
                <a:cubicBezTo>
                  <a:pt x="1815355" y="3666423"/>
                  <a:pt x="1486179" y="3744851"/>
                  <a:pt x="1813579" y="3679371"/>
                </a:cubicBezTo>
                <a:cubicBezTo>
                  <a:pt x="1842920" y="3673503"/>
                  <a:pt x="1871149" y="3662519"/>
                  <a:pt x="1900664" y="3657600"/>
                </a:cubicBezTo>
                <a:cubicBezTo>
                  <a:pt x="1958377" y="3647981"/>
                  <a:pt x="2016840" y="3643562"/>
                  <a:pt x="2074836" y="3635829"/>
                </a:cubicBezTo>
                <a:lnTo>
                  <a:pt x="2227236" y="3614057"/>
                </a:lnTo>
                <a:cubicBezTo>
                  <a:pt x="2270866" y="3607345"/>
                  <a:pt x="2313825" y="3595323"/>
                  <a:pt x="2357864" y="3592286"/>
                </a:cubicBezTo>
                <a:cubicBezTo>
                  <a:pt x="2524540" y="3580791"/>
                  <a:pt x="2691693" y="3577771"/>
                  <a:pt x="2858607" y="3570514"/>
                </a:cubicBezTo>
                <a:cubicBezTo>
                  <a:pt x="2999268" y="3542382"/>
                  <a:pt x="2988645" y="3533065"/>
                  <a:pt x="3163407" y="3570514"/>
                </a:cubicBezTo>
                <a:cubicBezTo>
                  <a:pt x="3297556" y="3599260"/>
                  <a:pt x="3253908" y="3626989"/>
                  <a:pt x="3381122" y="3679371"/>
                </a:cubicBezTo>
                <a:cubicBezTo>
                  <a:pt x="3466004" y="3714322"/>
                  <a:pt x="3551979" y="3750504"/>
                  <a:pt x="3642379" y="3766457"/>
                </a:cubicBezTo>
                <a:lnTo>
                  <a:pt x="4012493" y="3831771"/>
                </a:lnTo>
                <a:cubicBezTo>
                  <a:pt x="4231386" y="3941218"/>
                  <a:pt x="3955208" y="3812676"/>
                  <a:pt x="4208436" y="3897086"/>
                </a:cubicBezTo>
                <a:cubicBezTo>
                  <a:pt x="4239226" y="3907349"/>
                  <a:pt x="4264316" y="3931713"/>
                  <a:pt x="4295522" y="3940629"/>
                </a:cubicBezTo>
                <a:cubicBezTo>
                  <a:pt x="4366683" y="3960961"/>
                  <a:pt x="4440665" y="3969657"/>
                  <a:pt x="4513236" y="3984171"/>
                </a:cubicBezTo>
                <a:lnTo>
                  <a:pt x="4622093" y="4005943"/>
                </a:lnTo>
                <a:cubicBezTo>
                  <a:pt x="4714911" y="4024507"/>
                  <a:pt x="4719748" y="4020792"/>
                  <a:pt x="4796264" y="4049486"/>
                </a:cubicBezTo>
                <a:cubicBezTo>
                  <a:pt x="4832857" y="4063208"/>
                  <a:pt x="4867629" y="4082002"/>
                  <a:pt x="4905122" y="4093029"/>
                </a:cubicBezTo>
                <a:cubicBezTo>
                  <a:pt x="4991240" y="4118358"/>
                  <a:pt x="5166379" y="4158343"/>
                  <a:pt x="5166379" y="4158343"/>
                </a:cubicBezTo>
                <a:cubicBezTo>
                  <a:pt x="5246207" y="4151086"/>
                  <a:pt x="5329820" y="4161919"/>
                  <a:pt x="5405864" y="4136571"/>
                </a:cubicBezTo>
                <a:cubicBezTo>
                  <a:pt x="5427635" y="4129314"/>
                  <a:pt x="5417373" y="4091783"/>
                  <a:pt x="5427636" y="4071257"/>
                </a:cubicBezTo>
                <a:cubicBezTo>
                  <a:pt x="5495332" y="3935866"/>
                  <a:pt x="5471179" y="4088434"/>
                  <a:pt x="5471179" y="387531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15" name="Freeform 14"/>
          <p:cNvSpPr/>
          <p:nvPr/>
        </p:nvSpPr>
        <p:spPr>
          <a:xfrm>
            <a:off x="1349375" y="2160588"/>
            <a:ext cx="4616450" cy="4294187"/>
          </a:xfrm>
          <a:custGeom>
            <a:avLst/>
            <a:gdLst>
              <a:gd name="connsiteX0" fmla="*/ 0 w 4615542"/>
              <a:gd name="connsiteY0" fmla="*/ 255555 h 4293232"/>
              <a:gd name="connsiteX1" fmla="*/ 65314 w 4615542"/>
              <a:gd name="connsiteY1" fmla="*/ 277326 h 4293232"/>
              <a:gd name="connsiteX2" fmla="*/ 544285 w 4615542"/>
              <a:gd name="connsiteY2" fmla="*/ 255555 h 4293232"/>
              <a:gd name="connsiteX3" fmla="*/ 696685 w 4615542"/>
              <a:gd name="connsiteY3" fmla="*/ 190240 h 4293232"/>
              <a:gd name="connsiteX4" fmla="*/ 762000 w 4615542"/>
              <a:gd name="connsiteY4" fmla="*/ 124926 h 4293232"/>
              <a:gd name="connsiteX5" fmla="*/ 914400 w 4615542"/>
              <a:gd name="connsiteY5" fmla="*/ 37840 h 4293232"/>
              <a:gd name="connsiteX6" fmla="*/ 979714 w 4615542"/>
              <a:gd name="connsiteY6" fmla="*/ 16069 h 4293232"/>
              <a:gd name="connsiteX7" fmla="*/ 1088571 w 4615542"/>
              <a:gd name="connsiteY7" fmla="*/ 495040 h 4293232"/>
              <a:gd name="connsiteX8" fmla="*/ 1197428 w 4615542"/>
              <a:gd name="connsiteY8" fmla="*/ 669212 h 4293232"/>
              <a:gd name="connsiteX9" fmla="*/ 1850571 w 4615542"/>
              <a:gd name="connsiteY9" fmla="*/ 690983 h 4293232"/>
              <a:gd name="connsiteX10" fmla="*/ 1894114 w 4615542"/>
              <a:gd name="connsiteY10" fmla="*/ 865155 h 4293232"/>
              <a:gd name="connsiteX11" fmla="*/ 1915885 w 4615542"/>
              <a:gd name="connsiteY11" fmla="*/ 1257040 h 4293232"/>
              <a:gd name="connsiteX12" fmla="*/ 1981200 w 4615542"/>
              <a:gd name="connsiteY12" fmla="*/ 1278812 h 4293232"/>
              <a:gd name="connsiteX13" fmla="*/ 2786742 w 4615542"/>
              <a:gd name="connsiteY13" fmla="*/ 1300583 h 4293232"/>
              <a:gd name="connsiteX14" fmla="*/ 2852057 w 4615542"/>
              <a:gd name="connsiteY14" fmla="*/ 1365897 h 4293232"/>
              <a:gd name="connsiteX15" fmla="*/ 2895600 w 4615542"/>
              <a:gd name="connsiteY15" fmla="*/ 1431212 h 4293232"/>
              <a:gd name="connsiteX16" fmla="*/ 2960914 w 4615542"/>
              <a:gd name="connsiteY16" fmla="*/ 1452983 h 4293232"/>
              <a:gd name="connsiteX17" fmla="*/ 3004457 w 4615542"/>
              <a:gd name="connsiteY17" fmla="*/ 1518297 h 4293232"/>
              <a:gd name="connsiteX18" fmla="*/ 3069771 w 4615542"/>
              <a:gd name="connsiteY18" fmla="*/ 1561840 h 4293232"/>
              <a:gd name="connsiteX19" fmla="*/ 3113314 w 4615542"/>
              <a:gd name="connsiteY19" fmla="*/ 1648926 h 4293232"/>
              <a:gd name="connsiteX20" fmla="*/ 3135085 w 4615542"/>
              <a:gd name="connsiteY20" fmla="*/ 2410926 h 4293232"/>
              <a:gd name="connsiteX21" fmla="*/ 3222171 w 4615542"/>
              <a:gd name="connsiteY21" fmla="*/ 2432697 h 4293232"/>
              <a:gd name="connsiteX22" fmla="*/ 3331028 w 4615542"/>
              <a:gd name="connsiteY22" fmla="*/ 2498012 h 4293232"/>
              <a:gd name="connsiteX23" fmla="*/ 3461657 w 4615542"/>
              <a:gd name="connsiteY23" fmla="*/ 2541555 h 4293232"/>
              <a:gd name="connsiteX24" fmla="*/ 3810000 w 4615542"/>
              <a:gd name="connsiteY24" fmla="*/ 2519783 h 4293232"/>
              <a:gd name="connsiteX25" fmla="*/ 3875314 w 4615542"/>
              <a:gd name="connsiteY25" fmla="*/ 2476240 h 4293232"/>
              <a:gd name="connsiteX26" fmla="*/ 3962400 w 4615542"/>
              <a:gd name="connsiteY26" fmla="*/ 2454469 h 4293232"/>
              <a:gd name="connsiteX27" fmla="*/ 4114800 w 4615542"/>
              <a:gd name="connsiteY27" fmla="*/ 2476240 h 4293232"/>
              <a:gd name="connsiteX28" fmla="*/ 4180114 w 4615542"/>
              <a:gd name="connsiteY28" fmla="*/ 2606869 h 4293232"/>
              <a:gd name="connsiteX29" fmla="*/ 4158342 w 4615542"/>
              <a:gd name="connsiteY29" fmla="*/ 3238240 h 4293232"/>
              <a:gd name="connsiteX30" fmla="*/ 4136571 w 4615542"/>
              <a:gd name="connsiteY30" fmla="*/ 3303555 h 4293232"/>
              <a:gd name="connsiteX31" fmla="*/ 4071257 w 4615542"/>
              <a:gd name="connsiteY31" fmla="*/ 3368869 h 4293232"/>
              <a:gd name="connsiteX32" fmla="*/ 3962400 w 4615542"/>
              <a:gd name="connsiteY32" fmla="*/ 3477726 h 4293232"/>
              <a:gd name="connsiteX33" fmla="*/ 3918857 w 4615542"/>
              <a:gd name="connsiteY33" fmla="*/ 3543040 h 4293232"/>
              <a:gd name="connsiteX34" fmla="*/ 3940628 w 4615542"/>
              <a:gd name="connsiteY34" fmla="*/ 3934926 h 4293232"/>
              <a:gd name="connsiteX35" fmla="*/ 3962400 w 4615542"/>
              <a:gd name="connsiteY35" fmla="*/ 4000240 h 4293232"/>
              <a:gd name="connsiteX36" fmla="*/ 4027714 w 4615542"/>
              <a:gd name="connsiteY36" fmla="*/ 4022012 h 4293232"/>
              <a:gd name="connsiteX37" fmla="*/ 4332514 w 4615542"/>
              <a:gd name="connsiteY37" fmla="*/ 4043783 h 4293232"/>
              <a:gd name="connsiteX38" fmla="*/ 4376057 w 4615542"/>
              <a:gd name="connsiteY38" fmla="*/ 4109097 h 4293232"/>
              <a:gd name="connsiteX39" fmla="*/ 4463142 w 4615542"/>
              <a:gd name="connsiteY39" fmla="*/ 4283269 h 4293232"/>
              <a:gd name="connsiteX40" fmla="*/ 4615542 w 4615542"/>
              <a:gd name="connsiteY40" fmla="*/ 4283269 h 429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615542" h="4293232">
                <a:moveTo>
                  <a:pt x="0" y="255555"/>
                </a:moveTo>
                <a:cubicBezTo>
                  <a:pt x="21771" y="262812"/>
                  <a:pt x="42365" y="277326"/>
                  <a:pt x="65314" y="277326"/>
                </a:cubicBezTo>
                <a:cubicBezTo>
                  <a:pt x="225136" y="277326"/>
                  <a:pt x="384972" y="268300"/>
                  <a:pt x="544285" y="255555"/>
                </a:cubicBezTo>
                <a:cubicBezTo>
                  <a:pt x="576298" y="252994"/>
                  <a:pt x="679711" y="202364"/>
                  <a:pt x="696685" y="190240"/>
                </a:cubicBezTo>
                <a:cubicBezTo>
                  <a:pt x="721739" y="172344"/>
                  <a:pt x="738347" y="144637"/>
                  <a:pt x="762000" y="124926"/>
                </a:cubicBezTo>
                <a:cubicBezTo>
                  <a:pt x="800586" y="92771"/>
                  <a:pt x="870557" y="56630"/>
                  <a:pt x="914400" y="37840"/>
                </a:cubicBezTo>
                <a:cubicBezTo>
                  <a:pt x="935493" y="28800"/>
                  <a:pt x="957943" y="23326"/>
                  <a:pt x="979714" y="16069"/>
                </a:cubicBezTo>
                <a:cubicBezTo>
                  <a:pt x="1221056" y="76403"/>
                  <a:pt x="1033567" y="0"/>
                  <a:pt x="1088571" y="495040"/>
                </a:cubicBezTo>
                <a:cubicBezTo>
                  <a:pt x="1093757" y="541718"/>
                  <a:pt x="1120508" y="662219"/>
                  <a:pt x="1197428" y="669212"/>
                </a:cubicBezTo>
                <a:cubicBezTo>
                  <a:pt x="1414369" y="688934"/>
                  <a:pt x="1632857" y="683726"/>
                  <a:pt x="1850571" y="690983"/>
                </a:cubicBezTo>
                <a:cubicBezTo>
                  <a:pt x="1865085" y="749040"/>
                  <a:pt x="1890795" y="805403"/>
                  <a:pt x="1894114" y="865155"/>
                </a:cubicBezTo>
                <a:cubicBezTo>
                  <a:pt x="1901371" y="995783"/>
                  <a:pt x="1888933" y="1129017"/>
                  <a:pt x="1915885" y="1257040"/>
                </a:cubicBezTo>
                <a:cubicBezTo>
                  <a:pt x="1920613" y="1279497"/>
                  <a:pt x="1958279" y="1277666"/>
                  <a:pt x="1981200" y="1278812"/>
                </a:cubicBezTo>
                <a:cubicBezTo>
                  <a:pt x="2249477" y="1292226"/>
                  <a:pt x="2518228" y="1293326"/>
                  <a:pt x="2786742" y="1300583"/>
                </a:cubicBezTo>
                <a:cubicBezTo>
                  <a:pt x="2808514" y="1322354"/>
                  <a:pt x="2832346" y="1342244"/>
                  <a:pt x="2852057" y="1365897"/>
                </a:cubicBezTo>
                <a:cubicBezTo>
                  <a:pt x="2868808" y="1385998"/>
                  <a:pt x="2875168" y="1414866"/>
                  <a:pt x="2895600" y="1431212"/>
                </a:cubicBezTo>
                <a:cubicBezTo>
                  <a:pt x="2913520" y="1445548"/>
                  <a:pt x="2939143" y="1445726"/>
                  <a:pt x="2960914" y="1452983"/>
                </a:cubicBezTo>
                <a:cubicBezTo>
                  <a:pt x="2975428" y="1474754"/>
                  <a:pt x="2985955" y="1499795"/>
                  <a:pt x="3004457" y="1518297"/>
                </a:cubicBezTo>
                <a:cubicBezTo>
                  <a:pt x="3022959" y="1536799"/>
                  <a:pt x="3053020" y="1541739"/>
                  <a:pt x="3069771" y="1561840"/>
                </a:cubicBezTo>
                <a:cubicBezTo>
                  <a:pt x="3090548" y="1586773"/>
                  <a:pt x="3098800" y="1619897"/>
                  <a:pt x="3113314" y="1648926"/>
                </a:cubicBezTo>
                <a:cubicBezTo>
                  <a:pt x="3120571" y="1902926"/>
                  <a:pt x="3100128" y="2159238"/>
                  <a:pt x="3135085" y="2410926"/>
                </a:cubicBezTo>
                <a:cubicBezTo>
                  <a:pt x="3139201" y="2440564"/>
                  <a:pt x="3194828" y="2420544"/>
                  <a:pt x="3222171" y="2432697"/>
                </a:cubicBezTo>
                <a:cubicBezTo>
                  <a:pt x="3260840" y="2449883"/>
                  <a:pt x="3292505" y="2480501"/>
                  <a:pt x="3331028" y="2498012"/>
                </a:cubicBezTo>
                <a:cubicBezTo>
                  <a:pt x="3372812" y="2517005"/>
                  <a:pt x="3461657" y="2541555"/>
                  <a:pt x="3461657" y="2541555"/>
                </a:cubicBezTo>
                <a:cubicBezTo>
                  <a:pt x="3577771" y="2534298"/>
                  <a:pt x="3695083" y="2537928"/>
                  <a:pt x="3810000" y="2519783"/>
                </a:cubicBezTo>
                <a:cubicBezTo>
                  <a:pt x="3835846" y="2515702"/>
                  <a:pt x="3851264" y="2486547"/>
                  <a:pt x="3875314" y="2476240"/>
                </a:cubicBezTo>
                <a:cubicBezTo>
                  <a:pt x="3902817" y="2464453"/>
                  <a:pt x="3933371" y="2461726"/>
                  <a:pt x="3962400" y="2454469"/>
                </a:cubicBezTo>
                <a:cubicBezTo>
                  <a:pt x="4013200" y="2461726"/>
                  <a:pt x="4067907" y="2455399"/>
                  <a:pt x="4114800" y="2476240"/>
                </a:cubicBezTo>
                <a:cubicBezTo>
                  <a:pt x="4147827" y="2490919"/>
                  <a:pt x="4170454" y="2577890"/>
                  <a:pt x="4180114" y="2606869"/>
                </a:cubicBezTo>
                <a:cubicBezTo>
                  <a:pt x="4172857" y="2817326"/>
                  <a:pt x="4171478" y="3028068"/>
                  <a:pt x="4158342" y="3238240"/>
                </a:cubicBezTo>
                <a:cubicBezTo>
                  <a:pt x="4156910" y="3261145"/>
                  <a:pt x="4149301" y="3284460"/>
                  <a:pt x="4136571" y="3303555"/>
                </a:cubicBezTo>
                <a:cubicBezTo>
                  <a:pt x="4119492" y="3329173"/>
                  <a:pt x="4090968" y="3345216"/>
                  <a:pt x="4071257" y="3368869"/>
                </a:cubicBezTo>
                <a:cubicBezTo>
                  <a:pt x="3980543" y="3477726"/>
                  <a:pt x="4082142" y="3397897"/>
                  <a:pt x="3962400" y="3477726"/>
                </a:cubicBezTo>
                <a:cubicBezTo>
                  <a:pt x="3947886" y="3499497"/>
                  <a:pt x="3920102" y="3516904"/>
                  <a:pt x="3918857" y="3543040"/>
                </a:cubicBezTo>
                <a:cubicBezTo>
                  <a:pt x="3912634" y="3673722"/>
                  <a:pt x="3928224" y="3804685"/>
                  <a:pt x="3940628" y="3934926"/>
                </a:cubicBezTo>
                <a:cubicBezTo>
                  <a:pt x="3942804" y="3957772"/>
                  <a:pt x="3946173" y="3984013"/>
                  <a:pt x="3962400" y="4000240"/>
                </a:cubicBezTo>
                <a:cubicBezTo>
                  <a:pt x="3978627" y="4016467"/>
                  <a:pt x="4004922" y="4019331"/>
                  <a:pt x="4027714" y="4022012"/>
                </a:cubicBezTo>
                <a:cubicBezTo>
                  <a:pt x="4128875" y="4033913"/>
                  <a:pt x="4230914" y="4036526"/>
                  <a:pt x="4332514" y="4043783"/>
                </a:cubicBezTo>
                <a:cubicBezTo>
                  <a:pt x="4347028" y="4065554"/>
                  <a:pt x="4367783" y="4084274"/>
                  <a:pt x="4376057" y="4109097"/>
                </a:cubicBezTo>
                <a:cubicBezTo>
                  <a:pt x="4401373" y="4185045"/>
                  <a:pt x="4361547" y="4262950"/>
                  <a:pt x="4463142" y="4283269"/>
                </a:cubicBezTo>
                <a:cubicBezTo>
                  <a:pt x="4512955" y="4293232"/>
                  <a:pt x="4564742" y="4283269"/>
                  <a:pt x="4615542" y="4283269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36625" y="2328863"/>
            <a:ext cx="5029200" cy="4029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851025" y="4854575"/>
            <a:ext cx="2438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400m and 135</a:t>
            </a:r>
            <a:r>
              <a:rPr lang="en-GB" sz="2400" baseline="30000">
                <a:latin typeface="Calibri" pitchFamily="34" charset="0"/>
              </a:rPr>
              <a:t>0</a:t>
            </a:r>
            <a:endParaRPr lang="en-GB" sz="2400">
              <a:latin typeface="Calibri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659563" y="1557338"/>
            <a:ext cx="2484437" cy="2030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The distance she goes could be measured along any of the blue paths she might take</a:t>
            </a:r>
          </a:p>
          <a:p>
            <a:r>
              <a:rPr lang="en-GB"/>
              <a:t>The </a:t>
            </a:r>
            <a:r>
              <a:rPr lang="en-GB" b="1"/>
              <a:t>‘</a:t>
            </a:r>
            <a:r>
              <a:rPr lang="en-GB" b="1">
                <a:solidFill>
                  <a:srgbClr val="0070C0"/>
                </a:solidFill>
              </a:rPr>
              <a:t>bearing</a:t>
            </a:r>
            <a:r>
              <a:rPr lang="en-GB" b="1"/>
              <a:t>’</a:t>
            </a:r>
            <a:r>
              <a:rPr lang="en-GB"/>
              <a:t> (as the crow flies) is the direct distance AND angle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59045 0.6120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0" y="3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More examples</a:t>
            </a:r>
          </a:p>
        </p:txBody>
      </p:sp>
      <p:pic>
        <p:nvPicPr>
          <p:cNvPr id="58373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47564" y="1448780"/>
            <a:ext cx="3201987" cy="1584325"/>
          </a:xfrm>
          <a:noFill/>
        </p:spPr>
      </p:pic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3379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0" y="1597025"/>
            <a:ext cx="533400" cy="244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30E809CC-78E3-4CCF-B3A2-5692B11B3E39}" type="slidenum">
              <a:rPr lang="en-GB"/>
              <a:pPr>
                <a:defRPr/>
              </a:pPr>
              <a:t>40</a:t>
            </a:fld>
            <a:endParaRPr lang="en-GB"/>
          </a:p>
        </p:txBody>
      </p:sp>
      <p:pic>
        <p:nvPicPr>
          <p:cNvPr id="58374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095836" y="1520788"/>
            <a:ext cx="1604963" cy="1871663"/>
          </a:xfrm>
          <a:noFill/>
        </p:spPr>
      </p:pic>
      <p:sp>
        <p:nvSpPr>
          <p:cNvPr id="58375" name="Text Box 10"/>
          <p:cNvSpPr txBox="1">
            <a:spLocks noChangeArrowheads="1"/>
          </p:cNvSpPr>
          <p:nvPr/>
        </p:nvSpPr>
        <p:spPr bwMode="auto">
          <a:xfrm>
            <a:off x="3957638" y="1706563"/>
            <a:ext cx="334962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600">
                <a:latin typeface="Times Roman" charset="0"/>
                <a:cs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58376" name="AutoShape 11"/>
          <p:cNvSpPr>
            <a:spLocks noChangeAspect="1" noChangeArrowheads="1" noTextEdit="1"/>
          </p:cNvSpPr>
          <p:nvPr/>
        </p:nvSpPr>
        <p:spPr bwMode="auto">
          <a:xfrm>
            <a:off x="7448550" y="1557338"/>
            <a:ext cx="1162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8377" name="Rectangle 12"/>
          <p:cNvSpPr>
            <a:spLocks noChangeArrowheads="1"/>
          </p:cNvSpPr>
          <p:nvPr/>
        </p:nvSpPr>
        <p:spPr bwMode="auto">
          <a:xfrm>
            <a:off x="8316913" y="2124075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8378" name="Rectangle 13"/>
          <p:cNvSpPr>
            <a:spLocks noChangeArrowheads="1"/>
          </p:cNvSpPr>
          <p:nvPr/>
        </p:nvSpPr>
        <p:spPr bwMode="auto">
          <a:xfrm>
            <a:off x="8316913" y="1927225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8379" name="Rectangle 14"/>
          <p:cNvSpPr>
            <a:spLocks noChangeArrowheads="1"/>
          </p:cNvSpPr>
          <p:nvPr/>
        </p:nvSpPr>
        <p:spPr bwMode="auto">
          <a:xfrm>
            <a:off x="8316913" y="2451100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8380" name="Rectangle 15"/>
          <p:cNvSpPr>
            <a:spLocks noChangeArrowheads="1"/>
          </p:cNvSpPr>
          <p:nvPr/>
        </p:nvSpPr>
        <p:spPr bwMode="auto">
          <a:xfrm>
            <a:off x="8316913" y="1600200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8381" name="Rectangle 16"/>
          <p:cNvSpPr>
            <a:spLocks noChangeArrowheads="1"/>
          </p:cNvSpPr>
          <p:nvPr/>
        </p:nvSpPr>
        <p:spPr bwMode="auto">
          <a:xfrm>
            <a:off x="7510463" y="2124075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8382" name="Rectangle 17"/>
          <p:cNvSpPr>
            <a:spLocks noChangeArrowheads="1"/>
          </p:cNvSpPr>
          <p:nvPr/>
        </p:nvSpPr>
        <p:spPr bwMode="auto">
          <a:xfrm>
            <a:off x="7510463" y="1927225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8383" name="Rectangle 18"/>
          <p:cNvSpPr>
            <a:spLocks noChangeArrowheads="1"/>
          </p:cNvSpPr>
          <p:nvPr/>
        </p:nvSpPr>
        <p:spPr bwMode="auto">
          <a:xfrm>
            <a:off x="7510463" y="2451100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8384" name="Rectangle 19"/>
          <p:cNvSpPr>
            <a:spLocks noChangeArrowheads="1"/>
          </p:cNvSpPr>
          <p:nvPr/>
        </p:nvSpPr>
        <p:spPr bwMode="auto">
          <a:xfrm>
            <a:off x="7510463" y="1600200"/>
            <a:ext cx="19526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7769225" y="2387600"/>
            <a:ext cx="42386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rgbClr val="FF3300"/>
                </a:solidFill>
                <a:latin typeface="Times New Roman" pitchFamily="18" charset="0"/>
              </a:rPr>
              <a:t>-6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7740650" y="1620838"/>
            <a:ext cx="508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000">
                <a:solidFill>
                  <a:schemeClr val="accent2"/>
                </a:solidFill>
                <a:latin typeface="Times New Roman" pitchFamily="18" charset="0"/>
              </a:rPr>
              <a:t>23</a:t>
            </a:r>
            <a:endParaRPr lang="en-GB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8387" name="Text Box 22"/>
          <p:cNvSpPr txBox="1">
            <a:spLocks noChangeArrowheads="1"/>
          </p:cNvSpPr>
          <p:nvPr/>
        </p:nvSpPr>
        <p:spPr bwMode="auto">
          <a:xfrm>
            <a:off x="6948488" y="1808163"/>
            <a:ext cx="334962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600">
                <a:latin typeface="Times Roman" charset="0"/>
                <a:cs typeface="Times New Roman" pitchFamily="18" charset="0"/>
              </a:rPr>
              <a:t>=</a:t>
            </a:r>
            <a:endParaRPr lang="en-GB">
              <a:latin typeface="Calibri" pitchFamily="34" charset="0"/>
            </a:endParaRP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724400" y="1592263"/>
            <a:ext cx="58102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chemeClr val="accent2"/>
                </a:solidFill>
                <a:latin typeface="Times New Roman" pitchFamily="18" charset="0"/>
              </a:rPr>
              <a:t>8+</a:t>
            </a:r>
            <a:endParaRPr lang="en-GB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5435600" y="1592263"/>
            <a:ext cx="581025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GB" sz="4300">
                <a:solidFill>
                  <a:schemeClr val="accent2"/>
                </a:solidFill>
                <a:latin typeface="Times New Roman" pitchFamily="18" charset="0"/>
              </a:rPr>
              <a:t>3+</a:t>
            </a:r>
            <a:endParaRPr lang="en-GB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084888" y="1592263"/>
            <a:ext cx="54610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chemeClr val="accent2"/>
                </a:solidFill>
                <a:latin typeface="Times New Roman" pitchFamily="18" charset="0"/>
              </a:rPr>
              <a:t>12</a:t>
            </a:r>
            <a:endParaRPr lang="en-GB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4572000" y="2384425"/>
            <a:ext cx="1036638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-12+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580063" y="2384425"/>
            <a:ext cx="581025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0+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291263" y="2413000"/>
            <a:ext cx="2730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FF3300"/>
                </a:solidFill>
                <a:latin typeface="Times New Roman" pitchFamily="18" charset="0"/>
              </a:rPr>
              <a:t>6</a:t>
            </a:r>
            <a:endParaRPr lang="en-GB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58394" name="Rectangle 29"/>
          <p:cNvSpPr>
            <a:spLocks noChangeArrowheads="1"/>
          </p:cNvSpPr>
          <p:nvPr/>
        </p:nvSpPr>
        <p:spPr bwMode="auto">
          <a:xfrm>
            <a:off x="4459288" y="158115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æ</a:t>
            </a:r>
            <a:endParaRPr lang="en-GB">
              <a:latin typeface="Calibri" pitchFamily="34" charset="0"/>
            </a:endParaRPr>
          </a:p>
        </p:txBody>
      </p:sp>
      <p:sp>
        <p:nvSpPr>
          <p:cNvPr id="58395" name="Rectangle 30"/>
          <p:cNvSpPr>
            <a:spLocks noChangeArrowheads="1"/>
          </p:cNvSpPr>
          <p:nvPr/>
        </p:nvSpPr>
        <p:spPr bwMode="auto">
          <a:xfrm>
            <a:off x="4459288" y="237331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è</a:t>
            </a:r>
            <a:endParaRPr lang="en-GB">
              <a:latin typeface="Calibri" pitchFamily="34" charset="0"/>
            </a:endParaRPr>
          </a:p>
        </p:txBody>
      </p:sp>
      <p:sp>
        <p:nvSpPr>
          <p:cNvPr id="58396" name="Rectangle 31"/>
          <p:cNvSpPr>
            <a:spLocks noChangeArrowheads="1"/>
          </p:cNvSpPr>
          <p:nvPr/>
        </p:nvSpPr>
        <p:spPr bwMode="auto">
          <a:xfrm>
            <a:off x="4459288" y="200660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ç</a:t>
            </a:r>
            <a:endParaRPr lang="en-GB">
              <a:latin typeface="Calibri" pitchFamily="34" charset="0"/>
            </a:endParaRPr>
          </a:p>
        </p:txBody>
      </p:sp>
      <p:sp>
        <p:nvSpPr>
          <p:cNvPr id="58397" name="Rectangle 32"/>
          <p:cNvSpPr>
            <a:spLocks noChangeArrowheads="1"/>
          </p:cNvSpPr>
          <p:nvPr/>
        </p:nvSpPr>
        <p:spPr bwMode="auto">
          <a:xfrm>
            <a:off x="6564313" y="158115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ö</a:t>
            </a:r>
            <a:endParaRPr lang="en-GB">
              <a:latin typeface="Calibri" pitchFamily="34" charset="0"/>
            </a:endParaRPr>
          </a:p>
        </p:txBody>
      </p:sp>
      <p:sp>
        <p:nvSpPr>
          <p:cNvPr id="58398" name="Rectangle 33"/>
          <p:cNvSpPr>
            <a:spLocks noChangeArrowheads="1"/>
          </p:cNvSpPr>
          <p:nvPr/>
        </p:nvSpPr>
        <p:spPr bwMode="auto">
          <a:xfrm>
            <a:off x="6564313" y="2373313"/>
            <a:ext cx="20955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ø</a:t>
            </a:r>
            <a:endParaRPr lang="en-GB">
              <a:latin typeface="Calibri" pitchFamily="34" charset="0"/>
            </a:endParaRPr>
          </a:p>
        </p:txBody>
      </p:sp>
      <p:sp>
        <p:nvSpPr>
          <p:cNvPr id="58399" name="Rectangle 34"/>
          <p:cNvSpPr>
            <a:spLocks noChangeArrowheads="1"/>
          </p:cNvSpPr>
          <p:nvPr/>
        </p:nvSpPr>
        <p:spPr bwMode="auto">
          <a:xfrm>
            <a:off x="6564313" y="2006600"/>
            <a:ext cx="209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4300">
                <a:solidFill>
                  <a:srgbClr val="000000"/>
                </a:solidFill>
                <a:latin typeface="Symbol" pitchFamily="18" charset="2"/>
              </a:rPr>
              <a:t>÷</a:t>
            </a:r>
            <a:endParaRPr lang="en-GB">
              <a:latin typeface="Calibri" pitchFamily="34" charset="0"/>
            </a:endParaRPr>
          </a:p>
        </p:txBody>
      </p:sp>
      <p:sp>
        <p:nvSpPr>
          <p:cNvPr id="58400" name="Line 36"/>
          <p:cNvSpPr>
            <a:spLocks noChangeShapeType="1"/>
          </p:cNvSpPr>
          <p:nvPr/>
        </p:nvSpPr>
        <p:spPr bwMode="auto">
          <a:xfrm>
            <a:off x="6083300" y="260350"/>
            <a:ext cx="100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8401" name="Line 37"/>
          <p:cNvSpPr>
            <a:spLocks noChangeShapeType="1"/>
          </p:cNvSpPr>
          <p:nvPr/>
        </p:nvSpPr>
        <p:spPr bwMode="auto">
          <a:xfrm>
            <a:off x="7235825" y="260350"/>
            <a:ext cx="0" cy="9366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58402" name="Text Box 38"/>
          <p:cNvSpPr txBox="1">
            <a:spLocks noChangeArrowheads="1"/>
          </p:cNvSpPr>
          <p:nvPr/>
        </p:nvSpPr>
        <p:spPr bwMode="auto">
          <a:xfrm>
            <a:off x="3813175" y="3722688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000">
                <a:latin typeface="Times Roman" charset="0"/>
                <a:cs typeface="Times New Roman" pitchFamily="18" charset="0"/>
              </a:rPr>
              <a:t>=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03" name="AutoShape 39"/>
          <p:cNvSpPr>
            <a:spLocks noChangeAspect="1" noChangeArrowheads="1" noTextEdit="1"/>
          </p:cNvSpPr>
          <p:nvPr/>
        </p:nvSpPr>
        <p:spPr bwMode="auto">
          <a:xfrm>
            <a:off x="6367463" y="3400425"/>
            <a:ext cx="1162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8404" name="Rectangle 40"/>
          <p:cNvSpPr>
            <a:spLocks noChangeArrowheads="1"/>
          </p:cNvSpPr>
          <p:nvPr/>
        </p:nvSpPr>
        <p:spPr bwMode="auto">
          <a:xfrm>
            <a:off x="7019925" y="396716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÷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05" name="Rectangle 41"/>
          <p:cNvSpPr>
            <a:spLocks noChangeArrowheads="1"/>
          </p:cNvSpPr>
          <p:nvPr/>
        </p:nvSpPr>
        <p:spPr bwMode="auto">
          <a:xfrm>
            <a:off x="7019925" y="377031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÷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06" name="Rectangle 42"/>
          <p:cNvSpPr>
            <a:spLocks noChangeArrowheads="1"/>
          </p:cNvSpPr>
          <p:nvPr/>
        </p:nvSpPr>
        <p:spPr bwMode="auto">
          <a:xfrm>
            <a:off x="7019925" y="424815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ø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07" name="Rectangle 43"/>
          <p:cNvSpPr>
            <a:spLocks noChangeArrowheads="1"/>
          </p:cNvSpPr>
          <p:nvPr/>
        </p:nvSpPr>
        <p:spPr bwMode="auto">
          <a:xfrm>
            <a:off x="7019925" y="348456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08" name="Rectangle 44"/>
          <p:cNvSpPr>
            <a:spLocks noChangeArrowheads="1"/>
          </p:cNvSpPr>
          <p:nvPr/>
        </p:nvSpPr>
        <p:spPr bwMode="auto">
          <a:xfrm>
            <a:off x="6429375" y="396716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ç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09" name="Rectangle 45"/>
          <p:cNvSpPr>
            <a:spLocks noChangeArrowheads="1"/>
          </p:cNvSpPr>
          <p:nvPr/>
        </p:nvSpPr>
        <p:spPr bwMode="auto">
          <a:xfrm>
            <a:off x="6429375" y="377031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ç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10" name="Rectangle 46"/>
          <p:cNvSpPr>
            <a:spLocks noChangeArrowheads="1"/>
          </p:cNvSpPr>
          <p:nvPr/>
        </p:nvSpPr>
        <p:spPr bwMode="auto">
          <a:xfrm>
            <a:off x="6429375" y="424815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è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11" name="Rectangle 47"/>
          <p:cNvSpPr>
            <a:spLocks noChangeArrowheads="1"/>
          </p:cNvSpPr>
          <p:nvPr/>
        </p:nvSpPr>
        <p:spPr bwMode="auto">
          <a:xfrm>
            <a:off x="6429375" y="348456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6688138" y="4184650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folHlink"/>
                </a:solidFill>
                <a:latin typeface="Times New Roman" pitchFamily="18" charset="0"/>
              </a:rPr>
              <a:t>31</a:t>
            </a:r>
            <a:endParaRPr lang="en-GB" sz="2000">
              <a:solidFill>
                <a:schemeClr val="folHlink"/>
              </a:solidFill>
              <a:latin typeface="Calibri" pitchFamily="34" charset="0"/>
            </a:endParaRPr>
          </a:p>
        </p:txBody>
      </p:sp>
      <p:sp>
        <p:nvSpPr>
          <p:cNvPr id="36913" name="Rectangle 49"/>
          <p:cNvSpPr>
            <a:spLocks noChangeArrowheads="1"/>
          </p:cNvSpPr>
          <p:nvPr/>
        </p:nvSpPr>
        <p:spPr bwMode="auto">
          <a:xfrm>
            <a:off x="6659563" y="3519488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21</a:t>
            </a:r>
            <a:endParaRPr lang="en-GB" sz="2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8414" name="Rectangle 51"/>
          <p:cNvSpPr>
            <a:spLocks noChangeArrowheads="1"/>
          </p:cNvSpPr>
          <p:nvPr/>
        </p:nvSpPr>
        <p:spPr bwMode="auto">
          <a:xfrm>
            <a:off x="1885950" y="36591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6</a:t>
            </a:r>
            <a:endParaRPr lang="en-GB" sz="2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8415" name="Rectangle 52"/>
          <p:cNvSpPr>
            <a:spLocks noChangeArrowheads="1"/>
          </p:cNvSpPr>
          <p:nvPr/>
        </p:nvSpPr>
        <p:spPr bwMode="auto">
          <a:xfrm>
            <a:off x="1868488" y="394811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FF3300"/>
                </a:solidFill>
                <a:latin typeface="Times New Roman" pitchFamily="18" charset="0"/>
              </a:rPr>
              <a:t>1</a:t>
            </a:r>
            <a:endParaRPr lang="en-GB" sz="2000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58416" name="Rectangle 53"/>
          <p:cNvSpPr>
            <a:spLocks noChangeArrowheads="1"/>
          </p:cNvSpPr>
          <p:nvPr/>
        </p:nvSpPr>
        <p:spPr bwMode="auto">
          <a:xfrm>
            <a:off x="2444750" y="36591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3</a:t>
            </a:r>
            <a:endParaRPr lang="en-GB" sz="2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58417" name="Rectangle 54"/>
          <p:cNvSpPr>
            <a:spLocks noChangeArrowheads="1"/>
          </p:cNvSpPr>
          <p:nvPr/>
        </p:nvSpPr>
        <p:spPr bwMode="auto">
          <a:xfrm>
            <a:off x="1843088" y="423703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folHlink"/>
                </a:solidFill>
                <a:latin typeface="Times New Roman" pitchFamily="18" charset="0"/>
              </a:rPr>
              <a:t>5</a:t>
            </a:r>
            <a:endParaRPr lang="en-GB" sz="2000">
              <a:solidFill>
                <a:schemeClr val="folHlink"/>
              </a:solidFill>
              <a:latin typeface="Calibri" pitchFamily="34" charset="0"/>
            </a:endParaRPr>
          </a:p>
        </p:txBody>
      </p:sp>
      <p:sp>
        <p:nvSpPr>
          <p:cNvPr id="58418" name="Rectangle 55"/>
          <p:cNvSpPr>
            <a:spLocks noChangeArrowheads="1"/>
          </p:cNvSpPr>
          <p:nvPr/>
        </p:nvSpPr>
        <p:spPr bwMode="auto">
          <a:xfrm>
            <a:off x="2444750" y="425291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folHlink"/>
                </a:solidFill>
                <a:latin typeface="Times New Roman" pitchFamily="18" charset="0"/>
              </a:rPr>
              <a:t>7</a:t>
            </a:r>
            <a:endParaRPr lang="en-GB" sz="2000">
              <a:solidFill>
                <a:schemeClr val="folHlink"/>
              </a:solidFill>
              <a:latin typeface="Calibri" pitchFamily="34" charset="0"/>
            </a:endParaRPr>
          </a:p>
        </p:txBody>
      </p:sp>
      <p:sp>
        <p:nvSpPr>
          <p:cNvPr id="58419" name="Rectangle 56"/>
          <p:cNvSpPr>
            <a:spLocks noChangeArrowheads="1"/>
          </p:cNvSpPr>
          <p:nvPr/>
        </p:nvSpPr>
        <p:spPr bwMode="auto">
          <a:xfrm>
            <a:off x="2444750" y="39639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FF3300"/>
                </a:solidFill>
                <a:latin typeface="Times New Roman" pitchFamily="18" charset="0"/>
              </a:rPr>
              <a:t>2</a:t>
            </a:r>
            <a:endParaRPr lang="en-GB" sz="2000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58420" name="Rectangle 57"/>
          <p:cNvSpPr>
            <a:spLocks noChangeArrowheads="1"/>
          </p:cNvSpPr>
          <p:nvPr/>
        </p:nvSpPr>
        <p:spPr bwMode="auto">
          <a:xfrm>
            <a:off x="1700213" y="3657600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21" name="Rectangle 58"/>
          <p:cNvSpPr>
            <a:spLocks noChangeArrowheads="1"/>
          </p:cNvSpPr>
          <p:nvPr/>
        </p:nvSpPr>
        <p:spPr bwMode="auto">
          <a:xfrm>
            <a:off x="1700213" y="4235450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è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22" name="Rectangle 59"/>
          <p:cNvSpPr>
            <a:spLocks noChangeArrowheads="1"/>
          </p:cNvSpPr>
          <p:nvPr/>
        </p:nvSpPr>
        <p:spPr bwMode="auto">
          <a:xfrm>
            <a:off x="1700213" y="3940175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ç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23" name="Rectangle 60"/>
          <p:cNvSpPr>
            <a:spLocks noChangeArrowheads="1"/>
          </p:cNvSpPr>
          <p:nvPr/>
        </p:nvSpPr>
        <p:spPr bwMode="auto">
          <a:xfrm>
            <a:off x="2660650" y="367506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24" name="Rectangle 61"/>
          <p:cNvSpPr>
            <a:spLocks noChangeArrowheads="1"/>
          </p:cNvSpPr>
          <p:nvPr/>
        </p:nvSpPr>
        <p:spPr bwMode="auto">
          <a:xfrm>
            <a:off x="2660650" y="425291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ø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25" name="Rectangle 62"/>
          <p:cNvSpPr>
            <a:spLocks noChangeArrowheads="1"/>
          </p:cNvSpPr>
          <p:nvPr/>
        </p:nvSpPr>
        <p:spPr bwMode="auto">
          <a:xfrm>
            <a:off x="2660650" y="3957638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÷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26" name="Text Box 63"/>
          <p:cNvSpPr txBox="1">
            <a:spLocks noChangeArrowheads="1"/>
          </p:cNvSpPr>
          <p:nvPr/>
        </p:nvSpPr>
        <p:spPr bwMode="auto">
          <a:xfrm>
            <a:off x="5867400" y="3824288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000">
                <a:latin typeface="Times Roman" charset="0"/>
                <a:cs typeface="Times New Roman" pitchFamily="18" charset="0"/>
              </a:rPr>
              <a:t>=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4579938" y="3608388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12+</a:t>
            </a:r>
            <a:endParaRPr lang="en-GB" sz="2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5148263" y="36083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accent2"/>
                </a:solidFill>
                <a:latin typeface="Times New Roman" pitchFamily="18" charset="0"/>
              </a:rPr>
              <a:t>9</a:t>
            </a:r>
            <a:endParaRPr lang="en-GB" sz="20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4579938" y="4224338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folHlink"/>
                </a:solidFill>
                <a:latin typeface="Times New Roman" pitchFamily="18" charset="0"/>
              </a:rPr>
              <a:t>10+</a:t>
            </a:r>
            <a:endParaRPr lang="en-GB" sz="2000">
              <a:solidFill>
                <a:schemeClr val="folHlink"/>
              </a:solidFill>
              <a:latin typeface="Calibri" pitchFamily="34" charset="0"/>
            </a:endParaRP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5148263" y="4224338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chemeClr val="folHlink"/>
                </a:solidFill>
                <a:latin typeface="Times New Roman" pitchFamily="18" charset="0"/>
              </a:rPr>
              <a:t>21</a:t>
            </a:r>
            <a:endParaRPr lang="en-GB" sz="2000">
              <a:solidFill>
                <a:schemeClr val="folHlink"/>
              </a:solidFill>
              <a:latin typeface="Calibri" pitchFamily="34" charset="0"/>
            </a:endParaRPr>
          </a:p>
        </p:txBody>
      </p:sp>
      <p:sp>
        <p:nvSpPr>
          <p:cNvPr id="58431" name="Rectangle 70"/>
          <p:cNvSpPr>
            <a:spLocks noChangeArrowheads="1"/>
          </p:cNvSpPr>
          <p:nvPr/>
        </p:nvSpPr>
        <p:spPr bwMode="auto">
          <a:xfrm>
            <a:off x="4314825" y="3597275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32" name="Rectangle 71"/>
          <p:cNvSpPr>
            <a:spLocks noChangeArrowheads="1"/>
          </p:cNvSpPr>
          <p:nvPr/>
        </p:nvSpPr>
        <p:spPr bwMode="auto">
          <a:xfrm>
            <a:off x="4314825" y="418465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è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33" name="Rectangle 72"/>
          <p:cNvSpPr>
            <a:spLocks noChangeArrowheads="1"/>
          </p:cNvSpPr>
          <p:nvPr/>
        </p:nvSpPr>
        <p:spPr bwMode="auto">
          <a:xfrm>
            <a:off x="4314825" y="389731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ç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34" name="Rectangle 73"/>
          <p:cNvSpPr>
            <a:spLocks noChangeArrowheads="1"/>
          </p:cNvSpPr>
          <p:nvPr/>
        </p:nvSpPr>
        <p:spPr bwMode="auto">
          <a:xfrm>
            <a:off x="5421313" y="3597275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35" name="Rectangle 74"/>
          <p:cNvSpPr>
            <a:spLocks noChangeArrowheads="1"/>
          </p:cNvSpPr>
          <p:nvPr/>
        </p:nvSpPr>
        <p:spPr bwMode="auto">
          <a:xfrm>
            <a:off x="5421313" y="4184650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ø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36" name="Rectangle 75"/>
          <p:cNvSpPr>
            <a:spLocks noChangeArrowheads="1"/>
          </p:cNvSpPr>
          <p:nvPr/>
        </p:nvSpPr>
        <p:spPr bwMode="auto">
          <a:xfrm>
            <a:off x="5421313" y="3897313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÷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37" name="Text Box 76"/>
          <p:cNvSpPr txBox="1">
            <a:spLocks noChangeArrowheads="1"/>
          </p:cNvSpPr>
          <p:nvPr/>
        </p:nvSpPr>
        <p:spPr bwMode="auto">
          <a:xfrm>
            <a:off x="3708400" y="5408613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000">
                <a:latin typeface="Times Roman" charset="0"/>
                <a:cs typeface="Times New Roman" pitchFamily="18" charset="0"/>
              </a:rPr>
              <a:t>=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38" name="Rectangle 81"/>
          <p:cNvSpPr>
            <a:spLocks noChangeArrowheads="1"/>
          </p:cNvSpPr>
          <p:nvPr/>
        </p:nvSpPr>
        <p:spPr bwMode="auto">
          <a:xfrm>
            <a:off x="8567738" y="5445125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39" name="Rectangle 85"/>
          <p:cNvSpPr>
            <a:spLocks noChangeArrowheads="1"/>
          </p:cNvSpPr>
          <p:nvPr/>
        </p:nvSpPr>
        <p:spPr bwMode="auto">
          <a:xfrm>
            <a:off x="7439025" y="546100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36950" name="Rectangle 86"/>
          <p:cNvSpPr>
            <a:spLocks noChangeArrowheads="1"/>
          </p:cNvSpPr>
          <p:nvPr/>
        </p:nvSpPr>
        <p:spPr bwMode="auto">
          <a:xfrm>
            <a:off x="8243888" y="5481638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12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36951" name="Rectangle 87"/>
          <p:cNvSpPr>
            <a:spLocks noChangeArrowheads="1"/>
          </p:cNvSpPr>
          <p:nvPr/>
        </p:nvSpPr>
        <p:spPr bwMode="auto">
          <a:xfrm>
            <a:off x="7669213" y="5481638"/>
            <a:ext cx="25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34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42" name="Rectangle 88"/>
          <p:cNvSpPr>
            <a:spLocks noChangeArrowheads="1"/>
          </p:cNvSpPr>
          <p:nvPr/>
        </p:nvSpPr>
        <p:spPr bwMode="auto">
          <a:xfrm>
            <a:off x="803275" y="529272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4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43" name="Rectangle 90"/>
          <p:cNvSpPr>
            <a:spLocks noChangeArrowheads="1"/>
          </p:cNvSpPr>
          <p:nvPr/>
        </p:nvSpPr>
        <p:spPr bwMode="auto">
          <a:xfrm>
            <a:off x="1476375" y="533717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2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44" name="Rectangle 94"/>
          <p:cNvSpPr>
            <a:spLocks noChangeArrowheads="1"/>
          </p:cNvSpPr>
          <p:nvPr/>
        </p:nvSpPr>
        <p:spPr bwMode="auto">
          <a:xfrm>
            <a:off x="538163" y="5281613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45" name="Rectangle 97"/>
          <p:cNvSpPr>
            <a:spLocks noChangeArrowheads="1"/>
          </p:cNvSpPr>
          <p:nvPr/>
        </p:nvSpPr>
        <p:spPr bwMode="auto">
          <a:xfrm>
            <a:off x="1765300" y="5337175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46" name="Text Box 100"/>
          <p:cNvSpPr txBox="1">
            <a:spLocks noChangeArrowheads="1"/>
          </p:cNvSpPr>
          <p:nvPr/>
        </p:nvSpPr>
        <p:spPr bwMode="auto">
          <a:xfrm>
            <a:off x="6877050" y="5481638"/>
            <a:ext cx="334963" cy="412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/>
            <a:r>
              <a:rPr lang="en-GB" sz="2000">
                <a:latin typeface="Times Roman" charset="0"/>
                <a:cs typeface="Times New Roman" pitchFamily="18" charset="0"/>
              </a:rPr>
              <a:t>=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36965" name="Rectangle 101"/>
          <p:cNvSpPr>
            <a:spLocks noChangeArrowheads="1"/>
          </p:cNvSpPr>
          <p:nvPr/>
        </p:nvSpPr>
        <p:spPr bwMode="auto">
          <a:xfrm>
            <a:off x="4652963" y="5337175"/>
            <a:ext cx="650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24+10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36968" name="Rectangle 104"/>
          <p:cNvSpPr>
            <a:spLocks noChangeArrowheads="1"/>
          </p:cNvSpPr>
          <p:nvPr/>
        </p:nvSpPr>
        <p:spPr bwMode="auto">
          <a:xfrm>
            <a:off x="6011863" y="5337175"/>
            <a:ext cx="396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4+8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49" name="Rectangle 107"/>
          <p:cNvSpPr>
            <a:spLocks noChangeArrowheads="1"/>
          </p:cNvSpPr>
          <p:nvPr/>
        </p:nvSpPr>
        <p:spPr bwMode="auto">
          <a:xfrm>
            <a:off x="4387850" y="5254625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50" name="Rectangle 110"/>
          <p:cNvSpPr>
            <a:spLocks noChangeArrowheads="1"/>
          </p:cNvSpPr>
          <p:nvPr/>
        </p:nvSpPr>
        <p:spPr bwMode="auto">
          <a:xfrm>
            <a:off x="6492875" y="5254625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51" name="Rectangle 114"/>
          <p:cNvSpPr>
            <a:spLocks noChangeArrowheads="1"/>
          </p:cNvSpPr>
          <p:nvPr/>
        </p:nvSpPr>
        <p:spPr bwMode="auto">
          <a:xfrm>
            <a:off x="3597275" y="3963988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÷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52" name="Rectangle 115"/>
          <p:cNvSpPr>
            <a:spLocks noChangeArrowheads="1"/>
          </p:cNvSpPr>
          <p:nvPr/>
        </p:nvSpPr>
        <p:spPr bwMode="auto">
          <a:xfrm>
            <a:off x="3611563" y="4257675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ø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53" name="Rectangle 116"/>
          <p:cNvSpPr>
            <a:spLocks noChangeArrowheads="1"/>
          </p:cNvSpPr>
          <p:nvPr/>
        </p:nvSpPr>
        <p:spPr bwMode="auto">
          <a:xfrm>
            <a:off x="3597275" y="367665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54" name="Rectangle 118"/>
          <p:cNvSpPr>
            <a:spLocks noChangeArrowheads="1"/>
          </p:cNvSpPr>
          <p:nvPr/>
        </p:nvSpPr>
        <p:spPr bwMode="auto">
          <a:xfrm>
            <a:off x="3149600" y="3963988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ç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55" name="Rectangle 119"/>
          <p:cNvSpPr>
            <a:spLocks noChangeArrowheads="1"/>
          </p:cNvSpPr>
          <p:nvPr/>
        </p:nvSpPr>
        <p:spPr bwMode="auto">
          <a:xfrm>
            <a:off x="3163888" y="4257675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è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56" name="Rectangle 120"/>
          <p:cNvSpPr>
            <a:spLocks noChangeArrowheads="1"/>
          </p:cNvSpPr>
          <p:nvPr/>
        </p:nvSpPr>
        <p:spPr bwMode="auto">
          <a:xfrm>
            <a:off x="3149600" y="367665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57" name="Rectangle 121"/>
          <p:cNvSpPr>
            <a:spLocks noChangeArrowheads="1"/>
          </p:cNvSpPr>
          <p:nvPr/>
        </p:nvSpPr>
        <p:spPr bwMode="auto">
          <a:xfrm>
            <a:off x="3422650" y="421322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3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58" name="Rectangle 122"/>
          <p:cNvSpPr>
            <a:spLocks noChangeArrowheads="1"/>
          </p:cNvSpPr>
          <p:nvPr/>
        </p:nvSpPr>
        <p:spPr bwMode="auto">
          <a:xfrm>
            <a:off x="3379788" y="36972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2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4643438" y="3897313"/>
            <a:ext cx="269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FF3300"/>
                </a:solidFill>
                <a:latin typeface="Times New Roman" pitchFamily="18" charset="0"/>
              </a:rPr>
              <a:t>2+</a:t>
            </a:r>
            <a:endParaRPr lang="en-GB" sz="2000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5157788" y="3914775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FF3300"/>
                </a:solidFill>
                <a:latin typeface="Times New Roman" pitchFamily="18" charset="0"/>
              </a:rPr>
              <a:t>6</a:t>
            </a:r>
            <a:endParaRPr lang="en-GB" sz="2000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6659563" y="3824288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solidFill>
                  <a:srgbClr val="FF3300"/>
                </a:solidFill>
                <a:latin typeface="Times New Roman" pitchFamily="18" charset="0"/>
              </a:rPr>
              <a:t>8</a:t>
            </a:r>
            <a:endParaRPr lang="en-GB" sz="2000">
              <a:solidFill>
                <a:srgbClr val="FF3300"/>
              </a:solidFill>
              <a:latin typeface="Calibri" pitchFamily="34" charset="0"/>
            </a:endParaRPr>
          </a:p>
        </p:txBody>
      </p:sp>
      <p:sp>
        <p:nvSpPr>
          <p:cNvPr id="58462" name="Rectangle 140"/>
          <p:cNvSpPr>
            <a:spLocks noChangeArrowheads="1"/>
          </p:cNvSpPr>
          <p:nvPr/>
        </p:nvSpPr>
        <p:spPr bwMode="auto">
          <a:xfrm>
            <a:off x="2141538" y="519271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6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63" name="Rectangle 141"/>
          <p:cNvSpPr>
            <a:spLocks noChangeArrowheads="1"/>
          </p:cNvSpPr>
          <p:nvPr/>
        </p:nvSpPr>
        <p:spPr bwMode="auto">
          <a:xfrm>
            <a:off x="2925763" y="519271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1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64" name="Rectangle 143"/>
          <p:cNvSpPr>
            <a:spLocks noChangeArrowheads="1"/>
          </p:cNvSpPr>
          <p:nvPr/>
        </p:nvSpPr>
        <p:spPr bwMode="auto">
          <a:xfrm>
            <a:off x="2141538" y="550386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5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65" name="Rectangle 144"/>
          <p:cNvSpPr>
            <a:spLocks noChangeArrowheads="1"/>
          </p:cNvSpPr>
          <p:nvPr/>
        </p:nvSpPr>
        <p:spPr bwMode="auto">
          <a:xfrm>
            <a:off x="2916238" y="5503863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Times New Roman" pitchFamily="18" charset="0"/>
              </a:rPr>
              <a:t>4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66" name="Rectangle 146"/>
          <p:cNvSpPr>
            <a:spLocks noChangeArrowheads="1"/>
          </p:cNvSpPr>
          <p:nvPr/>
        </p:nvSpPr>
        <p:spPr bwMode="auto">
          <a:xfrm>
            <a:off x="1876425" y="5181600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æ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67" name="Rectangle 147"/>
          <p:cNvSpPr>
            <a:spLocks noChangeArrowheads="1"/>
          </p:cNvSpPr>
          <p:nvPr/>
        </p:nvSpPr>
        <p:spPr bwMode="auto">
          <a:xfrm>
            <a:off x="1876425" y="5464175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è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68" name="Rectangle 149"/>
          <p:cNvSpPr>
            <a:spLocks noChangeArrowheads="1"/>
          </p:cNvSpPr>
          <p:nvPr/>
        </p:nvSpPr>
        <p:spPr bwMode="auto">
          <a:xfrm>
            <a:off x="3203575" y="519906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ö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69" name="Rectangle 150"/>
          <p:cNvSpPr>
            <a:spLocks noChangeArrowheads="1"/>
          </p:cNvSpPr>
          <p:nvPr/>
        </p:nvSpPr>
        <p:spPr bwMode="auto">
          <a:xfrm>
            <a:off x="3203575" y="5481638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ø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70" name="Oval 152"/>
          <p:cNvSpPr>
            <a:spLocks noChangeArrowheads="1"/>
          </p:cNvSpPr>
          <p:nvPr/>
        </p:nvSpPr>
        <p:spPr bwMode="auto">
          <a:xfrm>
            <a:off x="539750" y="5192713"/>
            <a:ext cx="1295400" cy="50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58471" name="Oval 153"/>
          <p:cNvSpPr>
            <a:spLocks noChangeArrowheads="1"/>
          </p:cNvSpPr>
          <p:nvPr/>
        </p:nvSpPr>
        <p:spPr bwMode="auto">
          <a:xfrm>
            <a:off x="1979613" y="5048250"/>
            <a:ext cx="576262" cy="1009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7018" name="Arc 154"/>
          <p:cNvSpPr>
            <a:spLocks/>
          </p:cNvSpPr>
          <p:nvPr/>
        </p:nvSpPr>
        <p:spPr bwMode="auto">
          <a:xfrm>
            <a:off x="2411413" y="4473575"/>
            <a:ext cx="2528887" cy="814388"/>
          </a:xfrm>
          <a:custGeom>
            <a:avLst/>
            <a:gdLst>
              <a:gd name="T0" fmla="*/ 0 w 42461"/>
              <a:gd name="T1" fmla="*/ 2147483647 h 21600"/>
              <a:gd name="T2" fmla="*/ 2147483647 w 42461"/>
              <a:gd name="T3" fmla="*/ 2147483647 h 21600"/>
              <a:gd name="T4" fmla="*/ 2147483647 w 42461"/>
              <a:gd name="T5" fmla="*/ 2147483647 h 21600"/>
              <a:gd name="T6" fmla="*/ 0 60000 65536"/>
              <a:gd name="T7" fmla="*/ 0 60000 65536"/>
              <a:gd name="T8" fmla="*/ 0 60000 65536"/>
              <a:gd name="T9" fmla="*/ 0 w 42461"/>
              <a:gd name="T10" fmla="*/ 0 h 21600"/>
              <a:gd name="T11" fmla="*/ 42461 w 424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461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583" y="0"/>
                  <a:pt x="40456" y="7286"/>
                  <a:pt x="42461" y="17398"/>
                </a:cubicBezTo>
              </a:path>
              <a:path w="42461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583" y="0"/>
                  <a:pt x="40456" y="7286"/>
                  <a:pt x="42461" y="17398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7019" name="Arc 155"/>
          <p:cNvSpPr>
            <a:spLocks/>
          </p:cNvSpPr>
          <p:nvPr/>
        </p:nvSpPr>
        <p:spPr bwMode="auto">
          <a:xfrm>
            <a:off x="755650" y="4689475"/>
            <a:ext cx="1439863" cy="503238"/>
          </a:xfrm>
          <a:custGeom>
            <a:avLst/>
            <a:gdLst>
              <a:gd name="T0" fmla="*/ 0 w 42243"/>
              <a:gd name="T1" fmla="*/ 2147483647 h 21600"/>
              <a:gd name="T2" fmla="*/ 2147483647 w 42243"/>
              <a:gd name="T3" fmla="*/ 2147483647 h 21600"/>
              <a:gd name="T4" fmla="*/ 2147483647 w 42243"/>
              <a:gd name="T5" fmla="*/ 2147483647 h 21600"/>
              <a:gd name="T6" fmla="*/ 0 60000 65536"/>
              <a:gd name="T7" fmla="*/ 0 60000 65536"/>
              <a:gd name="T8" fmla="*/ 0 60000 65536"/>
              <a:gd name="T9" fmla="*/ 0 w 42243"/>
              <a:gd name="T10" fmla="*/ 0 h 21600"/>
              <a:gd name="T11" fmla="*/ 42243 w 422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3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</a:path>
              <a:path w="42243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58474" name="Oval 156"/>
          <p:cNvSpPr>
            <a:spLocks noChangeArrowheads="1"/>
          </p:cNvSpPr>
          <p:nvPr/>
        </p:nvSpPr>
        <p:spPr bwMode="auto">
          <a:xfrm>
            <a:off x="2627313" y="5048250"/>
            <a:ext cx="576262" cy="10096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37021" name="Arc 157"/>
          <p:cNvSpPr>
            <a:spLocks/>
          </p:cNvSpPr>
          <p:nvPr/>
        </p:nvSpPr>
        <p:spPr bwMode="auto">
          <a:xfrm rot="21207577" flipV="1">
            <a:off x="3132138" y="5768975"/>
            <a:ext cx="3241675" cy="504825"/>
          </a:xfrm>
          <a:custGeom>
            <a:avLst/>
            <a:gdLst>
              <a:gd name="T0" fmla="*/ 0 w 42461"/>
              <a:gd name="T1" fmla="*/ 2147483647 h 21600"/>
              <a:gd name="T2" fmla="*/ 2147483647 w 42461"/>
              <a:gd name="T3" fmla="*/ 2147483647 h 21600"/>
              <a:gd name="T4" fmla="*/ 2147483647 w 42461"/>
              <a:gd name="T5" fmla="*/ 2147483647 h 21600"/>
              <a:gd name="T6" fmla="*/ 0 60000 65536"/>
              <a:gd name="T7" fmla="*/ 0 60000 65536"/>
              <a:gd name="T8" fmla="*/ 0 60000 65536"/>
              <a:gd name="T9" fmla="*/ 0 w 42461"/>
              <a:gd name="T10" fmla="*/ 0 h 21600"/>
              <a:gd name="T11" fmla="*/ 42461 w 424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461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583" y="0"/>
                  <a:pt x="40456" y="7286"/>
                  <a:pt x="42461" y="17398"/>
                </a:cubicBezTo>
              </a:path>
              <a:path w="42461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583" y="0"/>
                  <a:pt x="40456" y="7286"/>
                  <a:pt x="42461" y="17398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7022" name="Arc 158"/>
          <p:cNvSpPr>
            <a:spLocks/>
          </p:cNvSpPr>
          <p:nvPr/>
        </p:nvSpPr>
        <p:spPr bwMode="auto">
          <a:xfrm flipV="1">
            <a:off x="755650" y="5768975"/>
            <a:ext cx="2016125" cy="503238"/>
          </a:xfrm>
          <a:custGeom>
            <a:avLst/>
            <a:gdLst>
              <a:gd name="T0" fmla="*/ 0 w 42243"/>
              <a:gd name="T1" fmla="*/ 2147483647 h 21600"/>
              <a:gd name="T2" fmla="*/ 2147483647 w 42243"/>
              <a:gd name="T3" fmla="*/ 2147483647 h 21600"/>
              <a:gd name="T4" fmla="*/ 2147483647 w 42243"/>
              <a:gd name="T5" fmla="*/ 2147483647 h 21600"/>
              <a:gd name="T6" fmla="*/ 0 60000 65536"/>
              <a:gd name="T7" fmla="*/ 0 60000 65536"/>
              <a:gd name="T8" fmla="*/ 0 60000 65536"/>
              <a:gd name="T9" fmla="*/ 0 w 42243"/>
              <a:gd name="T10" fmla="*/ 0 h 21600"/>
              <a:gd name="T11" fmla="*/ 42243 w 422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243" h="21600" fill="none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</a:path>
              <a:path w="42243" h="21600" stroke="0" extrusionOk="0">
                <a:moveTo>
                  <a:pt x="0" y="17861"/>
                </a:moveTo>
                <a:cubicBezTo>
                  <a:pt x="1815" y="7532"/>
                  <a:pt x="10787" y="-1"/>
                  <a:pt x="21274" y="0"/>
                </a:cubicBezTo>
                <a:cubicBezTo>
                  <a:pt x="31207" y="0"/>
                  <a:pt x="39860" y="6775"/>
                  <a:pt x="42243" y="16418"/>
                </a:cubicBezTo>
                <a:lnTo>
                  <a:pt x="21274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58477" name="Rectangle 71"/>
          <p:cNvSpPr>
            <a:spLocks noChangeArrowheads="1"/>
          </p:cNvSpPr>
          <p:nvPr/>
        </p:nvSpPr>
        <p:spPr bwMode="auto">
          <a:xfrm>
            <a:off x="4392613" y="5408613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è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78" name="Rectangle 74"/>
          <p:cNvSpPr>
            <a:spLocks noChangeArrowheads="1"/>
          </p:cNvSpPr>
          <p:nvPr/>
        </p:nvSpPr>
        <p:spPr bwMode="auto">
          <a:xfrm>
            <a:off x="6480175" y="5408613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ø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79" name="Rectangle 71"/>
          <p:cNvSpPr>
            <a:spLocks noChangeArrowheads="1"/>
          </p:cNvSpPr>
          <p:nvPr/>
        </p:nvSpPr>
        <p:spPr bwMode="auto">
          <a:xfrm>
            <a:off x="7451725" y="5589588"/>
            <a:ext cx="96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è</a:t>
            </a:r>
            <a:endParaRPr lang="en-GB" sz="2000">
              <a:latin typeface="Calibri" pitchFamily="34" charset="0"/>
            </a:endParaRPr>
          </a:p>
        </p:txBody>
      </p:sp>
      <p:sp>
        <p:nvSpPr>
          <p:cNvPr id="58480" name="Rectangle 74"/>
          <p:cNvSpPr>
            <a:spLocks noChangeArrowheads="1"/>
          </p:cNvSpPr>
          <p:nvPr/>
        </p:nvSpPr>
        <p:spPr bwMode="auto">
          <a:xfrm>
            <a:off x="8558213" y="5589588"/>
            <a:ext cx="968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000">
                <a:latin typeface="Symbol" pitchFamily="18" charset="2"/>
              </a:rPr>
              <a:t>ø</a:t>
            </a:r>
            <a:endParaRPr lang="en-GB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3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3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3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3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3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4" grpId="0"/>
      <p:bldP spid="36885" grpId="0"/>
      <p:bldP spid="36887" grpId="0"/>
      <p:bldP spid="36888" grpId="0"/>
      <p:bldP spid="36889" grpId="0"/>
      <p:bldP spid="36890" grpId="0"/>
      <p:bldP spid="36891" grpId="0"/>
      <p:bldP spid="36892" grpId="0"/>
      <p:bldP spid="36912" grpId="0"/>
      <p:bldP spid="36913" grpId="0"/>
      <p:bldP spid="36928" grpId="0"/>
      <p:bldP spid="36930" grpId="0"/>
      <p:bldP spid="36931" grpId="0"/>
      <p:bldP spid="36933" grpId="0"/>
      <p:bldP spid="36950" grpId="0"/>
      <p:bldP spid="36951" grpId="0"/>
      <p:bldP spid="36965" grpId="0"/>
      <p:bldP spid="36968" grpId="0"/>
      <p:bldP spid="36998" grpId="0"/>
      <p:bldP spid="37000" grpId="0"/>
      <p:bldP spid="37003" grpId="0"/>
      <p:bldP spid="37018" grpId="0" animBg="1"/>
      <p:bldP spid="37019" grpId="0" animBg="1"/>
      <p:bldP spid="37021" grpId="0" animBg="1"/>
      <p:bldP spid="370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1742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E760397A-02DF-4E19-8B57-9DE237B8A150}" type="slidenum">
              <a:rPr lang="en-GB"/>
              <a:pPr/>
              <a:t>41</a:t>
            </a:fld>
            <a:endParaRPr lang="en-GB"/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5888"/>
            <a:ext cx="8028384" cy="2476500"/>
          </a:xfrm>
        </p:spPr>
        <p:txBody>
          <a:bodyPr>
            <a:noAutofit/>
          </a:bodyPr>
          <a:lstStyle/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GB" sz="2000" dirty="0" smtClean="0"/>
              <a:t>Remember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sz="2000" dirty="0" smtClean="0"/>
              <a:t>One row x One column = One answer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GB" sz="2000" dirty="0" smtClean="0"/>
              <a:t>add all the results of the multiplications to get the total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sz="2000" dirty="0" smtClean="0"/>
              <a:t>Start with first row x first column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sz="2000" dirty="0" smtClean="0"/>
              <a:t>Stay on the first row until all column are finished</a:t>
            </a:r>
          </a:p>
          <a:p>
            <a:pPr marL="320040" indent="-320040" fontAlgn="auto">
              <a:lnSpc>
                <a:spcPct val="9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sz="2000" dirty="0" smtClean="0"/>
              <a:t>Move your answers into place as you move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GB" sz="2000" dirty="0" smtClean="0"/>
              <a:t>moving across to the next column move answer across</a:t>
            </a:r>
          </a:p>
          <a:p>
            <a:pPr marL="640080" lvl="1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"/>
              <a:defRPr/>
            </a:pPr>
            <a:r>
              <a:rPr lang="en-GB" sz="2000" dirty="0" smtClean="0"/>
              <a:t>moving down to the next row move your answers down</a:t>
            </a:r>
          </a:p>
        </p:txBody>
      </p:sp>
      <p:graphicFrame>
        <p:nvGraphicFramePr>
          <p:cNvPr id="65545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7544" y="3212976"/>
          <a:ext cx="1295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3" imgW="622080" imgH="215640" progId="Equation.3">
                  <p:embed/>
                </p:oleObj>
              </mc:Choice>
              <mc:Fallback>
                <p:oleObj name="Equation" r:id="rId3" imgW="6220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212976"/>
                        <a:ext cx="12954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0" name="Picture 4" descr="PENCIL5"/>
          <p:cNvPicPr>
            <a:picLocks noGrp="1" noChangeAspect="1" noChangeArrowheads="1"/>
          </p:cNvPicPr>
          <p:nvPr>
            <p:ph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 flipV="1">
            <a:off x="7512050" y="6237288"/>
            <a:ext cx="1631950" cy="374650"/>
          </a:xfrm>
          <a:noFill/>
        </p:spPr>
      </p:pic>
      <p:graphicFrame>
        <p:nvGraphicFramePr>
          <p:cNvPr id="65548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799692" y="3140968"/>
          <a:ext cx="604838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6" imgW="266400" imgH="711000" progId="Equation.3">
                  <p:embed/>
                </p:oleObj>
              </mc:Choice>
              <mc:Fallback>
                <p:oleObj name="Equation" r:id="rId6" imgW="266400" imgH="71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9692" y="3140968"/>
                        <a:ext cx="604838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1716088" y="5013919"/>
          <a:ext cx="1451756" cy="147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8" imgW="698400" imgH="711000" progId="Equation.3">
                  <p:embed/>
                </p:oleObj>
              </mc:Choice>
              <mc:Fallback>
                <p:oleObj name="Equation" r:id="rId8" imgW="698400" imgH="71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5013919"/>
                        <a:ext cx="1451756" cy="1478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7450448" y="3379576"/>
          <a:ext cx="1298016" cy="103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10" imgW="571320" imgH="457200" progId="Equation.3">
                  <p:embed/>
                </p:oleObj>
              </mc:Choice>
              <mc:Fallback>
                <p:oleObj name="Equation" r:id="rId10" imgW="57132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0448" y="3379576"/>
                        <a:ext cx="1298016" cy="1038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3" name="Object 17"/>
          <p:cNvGraphicFramePr>
            <a:graphicFrameLocks noChangeAspect="1"/>
          </p:cNvGraphicFramePr>
          <p:nvPr/>
        </p:nvGraphicFramePr>
        <p:xfrm>
          <a:off x="6400568" y="3356992"/>
          <a:ext cx="97931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12" imgW="419040" imgH="215640" progId="Equation.3">
                  <p:embed/>
                </p:oleObj>
              </mc:Choice>
              <mc:Fallback>
                <p:oleObj name="Equation" r:id="rId12" imgW="41904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568" y="3356992"/>
                        <a:ext cx="979310" cy="504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4" name="Object 18"/>
          <p:cNvGraphicFramePr>
            <a:graphicFrameLocks noChangeAspect="1"/>
          </p:cNvGraphicFramePr>
          <p:nvPr/>
        </p:nvGraphicFramePr>
        <p:xfrm>
          <a:off x="3207514" y="3293851"/>
          <a:ext cx="1623559" cy="92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Equation" r:id="rId14" imgW="799920" imgH="457200" progId="Equation.3">
                  <p:embed/>
                </p:oleObj>
              </mc:Choice>
              <mc:Fallback>
                <p:oleObj name="Equation" r:id="rId14" imgW="79992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7514" y="3293851"/>
                        <a:ext cx="1623559" cy="92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5" name="Object 19"/>
          <p:cNvGraphicFramePr>
            <a:graphicFrameLocks noChangeAspect="1"/>
          </p:cNvGraphicFramePr>
          <p:nvPr/>
        </p:nvGraphicFramePr>
        <p:xfrm>
          <a:off x="4831073" y="3293851"/>
          <a:ext cx="604838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16" imgW="266400" imgH="711000" progId="Equation.3">
                  <p:embed/>
                </p:oleObj>
              </mc:Choice>
              <mc:Fallback>
                <p:oleObj name="Equation" r:id="rId16" imgW="266400" imgH="711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1073" y="3293851"/>
                        <a:ext cx="604838" cy="161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6" name="Object 20"/>
          <p:cNvGraphicFramePr>
            <a:graphicFrameLocks noChangeAspect="1"/>
          </p:cNvGraphicFramePr>
          <p:nvPr/>
        </p:nvGraphicFramePr>
        <p:xfrm>
          <a:off x="204788" y="4966498"/>
          <a:ext cx="1522896" cy="86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18" imgW="799920" imgH="457200" progId="Equation.3">
                  <p:embed/>
                </p:oleObj>
              </mc:Choice>
              <mc:Fallback>
                <p:oleObj name="Equation" r:id="rId18" imgW="79992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8" y="4966498"/>
                        <a:ext cx="1522896" cy="8697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7" name="Object 21"/>
          <p:cNvGraphicFramePr>
            <a:graphicFrameLocks noChangeAspect="1"/>
          </p:cNvGraphicFramePr>
          <p:nvPr/>
        </p:nvGraphicFramePr>
        <p:xfrm>
          <a:off x="4859338" y="5047196"/>
          <a:ext cx="1440854" cy="130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20" imgW="406080" imgH="368280" progId="Equation.3">
                  <p:embed/>
                </p:oleObj>
              </mc:Choice>
              <mc:Fallback>
                <p:oleObj name="Equation" r:id="rId20" imgW="40608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047196"/>
                        <a:ext cx="1440854" cy="13061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8" name="Object 12"/>
          <p:cNvGraphicFramePr>
            <a:graphicFrameLocks noChangeAspect="1"/>
          </p:cNvGraphicFramePr>
          <p:nvPr/>
        </p:nvGraphicFramePr>
        <p:xfrm>
          <a:off x="296863" y="5737225"/>
          <a:ext cx="79470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3" imgW="3898800" imgH="457200" progId="Equation.3">
                  <p:embed/>
                </p:oleObj>
              </mc:Choice>
              <mc:Fallback>
                <p:oleObj name="Equation" r:id="rId3" imgW="38988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5737225"/>
                        <a:ext cx="7947025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6" name="Rectangle 26"/>
          <p:cNvSpPr>
            <a:spLocks noChangeArrowheads="1"/>
          </p:cNvSpPr>
          <p:nvPr/>
        </p:nvSpPr>
        <p:spPr bwMode="auto">
          <a:xfrm>
            <a:off x="2627313" y="5661025"/>
            <a:ext cx="5543550" cy="1152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8444" name="Slide Number Placeholder 7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477000"/>
            <a:ext cx="533400" cy="381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668B4C62-D915-460B-A0F5-339B75CF81D5}" type="slidenum">
              <a:rPr lang="en-GB"/>
              <a:pPr/>
              <a:t>42</a:t>
            </a:fld>
            <a:endParaRPr lang="en-GB" dirty="0"/>
          </a:p>
        </p:txBody>
      </p:sp>
      <p:graphicFrame>
        <p:nvGraphicFramePr>
          <p:cNvPr id="18434" name="Object 3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260350"/>
          <a:ext cx="1295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5" imgW="622080" imgH="215640" progId="Equation.3">
                  <p:embed/>
                </p:oleObj>
              </mc:Choice>
              <mc:Fallback>
                <p:oleObj name="Equation" r:id="rId5" imgW="62208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0350"/>
                        <a:ext cx="12954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67644" y="224644"/>
          <a:ext cx="298132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7" imgW="1523880" imgH="711000" progId="Equation.3">
                  <p:embed/>
                </p:oleObj>
              </mc:Choice>
              <mc:Fallback>
                <p:oleObj name="Equation" r:id="rId7" imgW="152388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644" y="224644"/>
                        <a:ext cx="2981325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1473200" y="4376738"/>
          <a:ext cx="75739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9" imgW="4444920" imgH="711000" progId="Equation.3">
                  <p:embed/>
                </p:oleObj>
              </mc:Choice>
              <mc:Fallback>
                <p:oleObj name="Equation" r:id="rId9" imgW="444492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4376738"/>
                        <a:ext cx="7573963" cy="121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5" name="Group 22"/>
          <p:cNvGrpSpPr>
            <a:grpSpLocks/>
          </p:cNvGrpSpPr>
          <p:nvPr/>
        </p:nvGrpSpPr>
        <p:grpSpPr bwMode="auto">
          <a:xfrm>
            <a:off x="323850" y="3098800"/>
            <a:ext cx="6192838" cy="977900"/>
            <a:chOff x="204" y="1661"/>
            <a:chExt cx="3901" cy="616"/>
          </a:xfrm>
        </p:grpSpPr>
        <p:graphicFrame>
          <p:nvGraphicFramePr>
            <p:cNvPr id="18441" name="Object 7"/>
            <p:cNvGraphicFramePr>
              <a:graphicFrameLocks noChangeAspect="1"/>
            </p:cNvGraphicFramePr>
            <p:nvPr/>
          </p:nvGraphicFramePr>
          <p:xfrm>
            <a:off x="839" y="1661"/>
            <a:ext cx="326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4" name="Equation" r:id="rId11" imgW="2425680" imgH="457200" progId="Equation.3">
                    <p:embed/>
                  </p:oleObj>
                </mc:Choice>
                <mc:Fallback>
                  <p:oleObj name="Equation" r:id="rId11" imgW="242568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661"/>
                          <a:ext cx="3266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2" name="Object 8"/>
            <p:cNvGraphicFramePr>
              <a:graphicFrameLocks noChangeAspect="1"/>
            </p:cNvGraphicFramePr>
            <p:nvPr/>
          </p:nvGraphicFramePr>
          <p:xfrm>
            <a:off x="204" y="1697"/>
            <a:ext cx="63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5" name="Equation" r:id="rId13" imgW="419040" imgH="215640" progId="Equation.3">
                    <p:embed/>
                  </p:oleObj>
                </mc:Choice>
                <mc:Fallback>
                  <p:oleObj name="Equation" r:id="rId13" imgW="41904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697"/>
                          <a:ext cx="635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6" name="Group 21"/>
          <p:cNvGrpSpPr>
            <a:grpSpLocks/>
          </p:cNvGrpSpPr>
          <p:nvPr/>
        </p:nvGrpSpPr>
        <p:grpSpPr bwMode="auto">
          <a:xfrm>
            <a:off x="2987675" y="1484313"/>
            <a:ext cx="5616575" cy="1611312"/>
            <a:chOff x="1882" y="709"/>
            <a:chExt cx="3538" cy="1015"/>
          </a:xfrm>
        </p:grpSpPr>
        <p:graphicFrame>
          <p:nvGraphicFramePr>
            <p:cNvPr id="18439" name="Object 9"/>
            <p:cNvGraphicFramePr>
              <a:graphicFrameLocks noChangeAspect="1"/>
            </p:cNvGraphicFramePr>
            <p:nvPr/>
          </p:nvGraphicFramePr>
          <p:xfrm>
            <a:off x="1882" y="754"/>
            <a:ext cx="1097" cy="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6" name="Equation" r:id="rId15" imgW="799920" imgH="457200" progId="Equation.3">
                    <p:embed/>
                  </p:oleObj>
                </mc:Choice>
                <mc:Fallback>
                  <p:oleObj name="Equation" r:id="rId15" imgW="799920" imgH="457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754"/>
                          <a:ext cx="1097" cy="6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0" name="Object 10"/>
            <p:cNvGraphicFramePr>
              <a:graphicFrameLocks noChangeAspect="1"/>
            </p:cNvGraphicFramePr>
            <p:nvPr/>
          </p:nvGraphicFramePr>
          <p:xfrm>
            <a:off x="2934" y="709"/>
            <a:ext cx="2486" cy="1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7" name="Equation" r:id="rId17" imgW="1739880" imgH="711000" progId="Equation.3">
                    <p:embed/>
                  </p:oleObj>
                </mc:Choice>
                <mc:Fallback>
                  <p:oleObj name="Equation" r:id="rId17" imgW="1739880" imgH="711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709"/>
                          <a:ext cx="2486" cy="10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7" name="Object 11"/>
          <p:cNvGraphicFramePr>
            <a:graphicFrameLocks noChangeAspect="1"/>
          </p:cNvGraphicFramePr>
          <p:nvPr/>
        </p:nvGraphicFramePr>
        <p:xfrm>
          <a:off x="107950" y="4365625"/>
          <a:ext cx="14398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19" imgW="799920" imgH="457200" progId="Equation.3">
                  <p:embed/>
                </p:oleObj>
              </mc:Choice>
              <mc:Fallback>
                <p:oleObj name="Equation" r:id="rId19" imgW="79992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365625"/>
                        <a:ext cx="1439863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2126047" y="79375"/>
            <a:ext cx="2193925" cy="1512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71703" name="Rectangle 23"/>
          <p:cNvSpPr>
            <a:spLocks noChangeArrowheads="1"/>
          </p:cNvSpPr>
          <p:nvPr/>
        </p:nvSpPr>
        <p:spPr bwMode="auto">
          <a:xfrm>
            <a:off x="5508625" y="1628775"/>
            <a:ext cx="3167063" cy="143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2771775" y="3068638"/>
            <a:ext cx="3889375" cy="11525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71705" name="Rectangle 25"/>
          <p:cNvSpPr>
            <a:spLocks noChangeArrowheads="1"/>
          </p:cNvSpPr>
          <p:nvPr/>
        </p:nvSpPr>
        <p:spPr bwMode="auto">
          <a:xfrm>
            <a:off x="2843213" y="4221163"/>
            <a:ext cx="6227762" cy="143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18451" name="Text Box 27"/>
          <p:cNvSpPr txBox="1">
            <a:spLocks noChangeArrowheads="1"/>
          </p:cNvSpPr>
          <p:nvPr/>
        </p:nvSpPr>
        <p:spPr bwMode="auto">
          <a:xfrm>
            <a:off x="5219700" y="260350"/>
            <a:ext cx="3455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6" grpId="0" animBg="1"/>
      <p:bldP spid="71700" grpId="0" animBg="1"/>
      <p:bldP spid="71703" grpId="0" animBg="1"/>
      <p:bldP spid="71704" grpId="0" animBg="1"/>
      <p:bldP spid="7170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Shapes and sizes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450975"/>
            <a:ext cx="8229600" cy="4525963"/>
          </a:xfrm>
        </p:spPr>
        <p:txBody>
          <a:bodyPr/>
          <a:lstStyle/>
          <a:p>
            <a:r>
              <a:rPr lang="en-GB" smtClean="0"/>
              <a:t>Dimensions of the answer and compatibility are given by the domino rule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755650" y="2532063"/>
            <a:ext cx="7467600" cy="1873250"/>
            <a:chOff x="521" y="1797"/>
            <a:chExt cx="4704" cy="1180"/>
          </a:xfrm>
        </p:grpSpPr>
        <p:grpSp>
          <p:nvGrpSpPr>
            <p:cNvPr id="59404" name="Group 13"/>
            <p:cNvGrpSpPr>
              <a:grpSpLocks/>
            </p:cNvGrpSpPr>
            <p:nvPr/>
          </p:nvGrpSpPr>
          <p:grpSpPr bwMode="auto">
            <a:xfrm>
              <a:off x="521" y="1797"/>
              <a:ext cx="4704" cy="400"/>
              <a:chOff x="567" y="4562"/>
              <a:chExt cx="9073" cy="865"/>
            </a:xfrm>
          </p:grpSpPr>
          <p:sp>
            <p:nvSpPr>
              <p:cNvPr id="59414" name="Rectangle 31"/>
              <p:cNvSpPr>
                <a:spLocks noChangeArrowheads="1"/>
              </p:cNvSpPr>
              <p:nvPr/>
            </p:nvSpPr>
            <p:spPr bwMode="auto">
              <a:xfrm>
                <a:off x="567" y="4562"/>
                <a:ext cx="2449" cy="86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15" name="Rectangle 30"/>
              <p:cNvSpPr>
                <a:spLocks noChangeArrowheads="1"/>
              </p:cNvSpPr>
              <p:nvPr/>
            </p:nvSpPr>
            <p:spPr bwMode="auto">
              <a:xfrm>
                <a:off x="7191" y="4562"/>
                <a:ext cx="2449" cy="86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16" name="Rectangle 29"/>
              <p:cNvSpPr>
                <a:spLocks noChangeArrowheads="1"/>
              </p:cNvSpPr>
              <p:nvPr/>
            </p:nvSpPr>
            <p:spPr bwMode="auto">
              <a:xfrm>
                <a:off x="3159" y="4562"/>
                <a:ext cx="2449" cy="865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17" name="Line 28"/>
              <p:cNvSpPr>
                <a:spLocks noChangeShapeType="1"/>
              </p:cNvSpPr>
              <p:nvPr/>
            </p:nvSpPr>
            <p:spPr bwMode="auto">
              <a:xfrm>
                <a:off x="4311" y="4562"/>
                <a:ext cx="1" cy="8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18" name="Line 27"/>
              <p:cNvSpPr>
                <a:spLocks noChangeShapeType="1"/>
              </p:cNvSpPr>
              <p:nvPr/>
            </p:nvSpPr>
            <p:spPr bwMode="auto">
              <a:xfrm>
                <a:off x="1719" y="4562"/>
                <a:ext cx="1" cy="8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19" name="Line 26"/>
              <p:cNvSpPr>
                <a:spLocks noChangeShapeType="1"/>
              </p:cNvSpPr>
              <p:nvPr/>
            </p:nvSpPr>
            <p:spPr bwMode="auto">
              <a:xfrm>
                <a:off x="8487" y="4562"/>
                <a:ext cx="1" cy="8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20" name="Oval 25"/>
              <p:cNvSpPr>
                <a:spLocks noChangeArrowheads="1"/>
              </p:cNvSpPr>
              <p:nvPr/>
            </p:nvSpPr>
            <p:spPr bwMode="auto">
              <a:xfrm>
                <a:off x="3303" y="5138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21" name="Oval 24"/>
              <p:cNvSpPr>
                <a:spLocks noChangeArrowheads="1"/>
              </p:cNvSpPr>
              <p:nvPr/>
            </p:nvSpPr>
            <p:spPr bwMode="auto">
              <a:xfrm>
                <a:off x="999" y="4994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22" name="Oval 23"/>
              <p:cNvSpPr>
                <a:spLocks noChangeArrowheads="1"/>
              </p:cNvSpPr>
              <p:nvPr/>
            </p:nvSpPr>
            <p:spPr bwMode="auto">
              <a:xfrm>
                <a:off x="1431" y="4706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23" name="Oval 22"/>
              <p:cNvSpPr>
                <a:spLocks noChangeArrowheads="1"/>
              </p:cNvSpPr>
              <p:nvPr/>
            </p:nvSpPr>
            <p:spPr bwMode="auto">
              <a:xfrm>
                <a:off x="2007" y="5138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24" name="Oval 21"/>
              <p:cNvSpPr>
                <a:spLocks noChangeArrowheads="1"/>
              </p:cNvSpPr>
              <p:nvPr/>
            </p:nvSpPr>
            <p:spPr bwMode="auto">
              <a:xfrm>
                <a:off x="2295" y="4994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25" name="Oval 20"/>
              <p:cNvSpPr>
                <a:spLocks noChangeArrowheads="1"/>
              </p:cNvSpPr>
              <p:nvPr/>
            </p:nvSpPr>
            <p:spPr bwMode="auto">
              <a:xfrm>
                <a:off x="2583" y="4850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26" name="Oval 19"/>
              <p:cNvSpPr>
                <a:spLocks noChangeArrowheads="1"/>
              </p:cNvSpPr>
              <p:nvPr/>
            </p:nvSpPr>
            <p:spPr bwMode="auto">
              <a:xfrm>
                <a:off x="3879" y="4850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27" name="Oval 18"/>
              <p:cNvSpPr>
                <a:spLocks noChangeArrowheads="1"/>
              </p:cNvSpPr>
              <p:nvPr/>
            </p:nvSpPr>
            <p:spPr bwMode="auto">
              <a:xfrm>
                <a:off x="3591" y="4994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28" name="Oval 17"/>
              <p:cNvSpPr>
                <a:spLocks noChangeArrowheads="1"/>
              </p:cNvSpPr>
              <p:nvPr/>
            </p:nvSpPr>
            <p:spPr bwMode="auto">
              <a:xfrm>
                <a:off x="8913" y="5015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29" name="Oval 16"/>
              <p:cNvSpPr>
                <a:spLocks noChangeArrowheads="1"/>
              </p:cNvSpPr>
              <p:nvPr/>
            </p:nvSpPr>
            <p:spPr bwMode="auto">
              <a:xfrm>
                <a:off x="7911" y="4850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30" name="Oval 15"/>
              <p:cNvSpPr>
                <a:spLocks noChangeArrowheads="1"/>
              </p:cNvSpPr>
              <p:nvPr/>
            </p:nvSpPr>
            <p:spPr bwMode="auto">
              <a:xfrm>
                <a:off x="7479" y="5138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59431" name="Oval 14"/>
              <p:cNvSpPr>
                <a:spLocks noChangeArrowheads="1"/>
              </p:cNvSpPr>
              <p:nvPr/>
            </p:nvSpPr>
            <p:spPr bwMode="auto">
              <a:xfrm>
                <a:off x="4842" y="4895"/>
                <a:ext cx="145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>
                  <a:latin typeface="Calibri" pitchFamily="34" charset="0"/>
                </a:endParaRPr>
              </a:p>
            </p:txBody>
          </p:sp>
        </p:grpSp>
        <p:sp>
          <p:nvSpPr>
            <p:cNvPr id="59405" name="Line 12"/>
            <p:cNvSpPr>
              <a:spLocks noChangeShapeType="1"/>
            </p:cNvSpPr>
            <p:nvPr/>
          </p:nvSpPr>
          <p:spPr bwMode="auto">
            <a:xfrm>
              <a:off x="1078" y="2726"/>
              <a:ext cx="124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406" name="Line 11"/>
            <p:cNvSpPr>
              <a:spLocks noChangeShapeType="1"/>
            </p:cNvSpPr>
            <p:nvPr/>
          </p:nvSpPr>
          <p:spPr bwMode="auto">
            <a:xfrm>
              <a:off x="1202" y="2976"/>
              <a:ext cx="86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407" name="Line 10"/>
            <p:cNvSpPr>
              <a:spLocks noChangeShapeType="1"/>
            </p:cNvSpPr>
            <p:nvPr/>
          </p:nvSpPr>
          <p:spPr bwMode="auto">
            <a:xfrm flipH="1">
              <a:off x="2066" y="2726"/>
              <a:ext cx="124" cy="2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9408" name="Group 5"/>
            <p:cNvGrpSpPr>
              <a:grpSpLocks/>
            </p:cNvGrpSpPr>
            <p:nvPr/>
          </p:nvGrpSpPr>
          <p:grpSpPr bwMode="auto">
            <a:xfrm>
              <a:off x="1061" y="2262"/>
              <a:ext cx="3629" cy="160"/>
              <a:chOff x="2007" y="5832"/>
              <a:chExt cx="6514" cy="319"/>
            </a:xfrm>
          </p:grpSpPr>
          <p:sp>
            <p:nvSpPr>
              <p:cNvPr id="59410" name="Line 9"/>
              <p:cNvSpPr>
                <a:spLocks noChangeShapeType="1"/>
              </p:cNvSpPr>
              <p:nvPr/>
            </p:nvSpPr>
            <p:spPr bwMode="auto">
              <a:xfrm flipV="1">
                <a:off x="2007" y="5832"/>
                <a:ext cx="1" cy="2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11" name="Line 8"/>
              <p:cNvSpPr>
                <a:spLocks noChangeShapeType="1"/>
              </p:cNvSpPr>
              <p:nvPr/>
            </p:nvSpPr>
            <p:spPr bwMode="auto">
              <a:xfrm flipV="1">
                <a:off x="4311" y="5832"/>
                <a:ext cx="1" cy="2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12" name="Line 7"/>
              <p:cNvSpPr>
                <a:spLocks noChangeShapeType="1"/>
              </p:cNvSpPr>
              <p:nvPr/>
            </p:nvSpPr>
            <p:spPr bwMode="auto">
              <a:xfrm>
                <a:off x="2007" y="5832"/>
                <a:ext cx="651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413" name="Line 6"/>
              <p:cNvSpPr>
                <a:spLocks noChangeShapeType="1"/>
              </p:cNvSpPr>
              <p:nvPr/>
            </p:nvSpPr>
            <p:spPr bwMode="auto">
              <a:xfrm flipV="1">
                <a:off x="8496" y="5862"/>
                <a:ext cx="1" cy="2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59409" name="Rectangle 34"/>
            <p:cNvSpPr>
              <a:spLocks noChangeArrowheads="1"/>
            </p:cNvSpPr>
            <p:nvPr/>
          </p:nvSpPr>
          <p:spPr bwMode="auto">
            <a:xfrm>
              <a:off x="780" y="2459"/>
              <a:ext cx="4127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just"/>
              <a:r>
                <a:rPr lang="en-GB" sz="2400">
                  <a:latin typeface="Calibri" pitchFamily="34" charset="0"/>
                </a:rPr>
                <a:t>2</a:t>
              </a:r>
              <a:r>
                <a:rPr lang="en-GB" sz="2400">
                  <a:latin typeface="Calibri" pitchFamily="34" charset="0"/>
                  <a:sym typeface="Symbol" pitchFamily="18" charset="2"/>
                </a:rPr>
                <a:t></a:t>
              </a:r>
              <a:r>
                <a:rPr lang="en-GB" sz="2400">
                  <a:latin typeface="Calibri" pitchFamily="34" charset="0"/>
                </a:rPr>
                <a:t>3</a:t>
              </a:r>
              <a:r>
                <a:rPr lang="en-GB" sz="2400">
                  <a:latin typeface="Calibri" pitchFamily="34" charset="0"/>
                  <a:sym typeface="Symbol" pitchFamily="18" charset="2"/>
                </a:rPr>
                <a:t>          </a:t>
              </a:r>
              <a:r>
                <a:rPr lang="en-GB" sz="2400">
                  <a:latin typeface="Calibri" pitchFamily="34" charset="0"/>
                </a:rPr>
                <a:t>	  </a:t>
              </a:r>
              <a:r>
                <a:rPr lang="en-GB" sz="2400">
                  <a:latin typeface="Calibri" pitchFamily="34" charset="0"/>
                  <a:sym typeface="Symbol" pitchFamily="18" charset="2"/>
                </a:rPr>
                <a:t>3</a:t>
              </a:r>
              <a:r>
                <a:rPr lang="en-GB" sz="2400">
                  <a:latin typeface="Calibri" pitchFamily="34" charset="0"/>
                </a:rPr>
                <a:t>1</a:t>
              </a:r>
              <a:r>
                <a:rPr lang="en-GB" sz="2400">
                  <a:latin typeface="Calibri" pitchFamily="34" charset="0"/>
                  <a:sym typeface="Symbol" pitchFamily="18" charset="2"/>
                </a:rPr>
                <a:t>		                         2</a:t>
              </a:r>
              <a:r>
                <a:rPr lang="en-GB" sz="2400">
                  <a:latin typeface="Calibri" pitchFamily="34" charset="0"/>
                </a:rPr>
                <a:t>1</a:t>
              </a:r>
              <a:r>
                <a:rPr lang="en-GB" sz="2400">
                  <a:latin typeface="Calibri" pitchFamily="34" charset="0"/>
                  <a:sym typeface="Symbol" pitchFamily="18" charset="2"/>
                </a:rPr>
                <a:t>	</a:t>
              </a:r>
            </a:p>
          </p:txBody>
        </p:sp>
      </p:grp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900113" y="5522913"/>
            <a:ext cx="75612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GB" sz="2400">
                <a:solidFill>
                  <a:srgbClr val="6600FF"/>
                </a:solidFill>
                <a:latin typeface="Calibri" pitchFamily="34" charset="0"/>
              </a:rPr>
              <a:t>Note</a:t>
            </a:r>
            <a:r>
              <a:rPr lang="en-GB" sz="2400">
                <a:latin typeface="Calibri" pitchFamily="34" charset="0"/>
              </a:rPr>
              <a:t> matrix multiplication is </a:t>
            </a:r>
            <a:r>
              <a:rPr lang="en-GB" sz="2400" b="1">
                <a:solidFill>
                  <a:srgbClr val="6600FF"/>
                </a:solidFill>
                <a:latin typeface="Calibri" pitchFamily="34" charset="0"/>
              </a:rPr>
              <a:t>not</a:t>
            </a:r>
            <a:r>
              <a:rPr lang="en-GB" sz="2400">
                <a:latin typeface="Calibri" pitchFamily="34" charset="0"/>
              </a:rPr>
              <a:t> commutative.</a:t>
            </a:r>
          </a:p>
          <a:p>
            <a:pPr algn="just"/>
            <a:endParaRPr lang="en-GB" sz="24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40998" name="Text Box 38"/>
          <p:cNvSpPr txBox="1">
            <a:spLocks noChangeArrowheads="1"/>
          </p:cNvSpPr>
          <p:nvPr/>
        </p:nvSpPr>
        <p:spPr bwMode="auto">
          <a:xfrm>
            <a:off x="755650" y="4403725"/>
            <a:ext cx="35290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To </a:t>
            </a:r>
            <a:r>
              <a:rPr lang="en-GB">
                <a:solidFill>
                  <a:srgbClr val="6600FF"/>
                </a:solidFill>
                <a:latin typeface="Calibri" pitchFamily="34" charset="0"/>
              </a:rPr>
              <a:t>multiply</a:t>
            </a:r>
            <a:r>
              <a:rPr lang="en-GB">
                <a:latin typeface="Calibri" pitchFamily="34" charset="0"/>
              </a:rPr>
              <a:t> the </a:t>
            </a:r>
            <a:r>
              <a:rPr lang="en-GB">
                <a:solidFill>
                  <a:srgbClr val="FF3300"/>
                </a:solidFill>
                <a:latin typeface="Calibri" pitchFamily="34" charset="0"/>
              </a:rPr>
              <a:t>columns </a:t>
            </a:r>
            <a:r>
              <a:rPr lang="en-GB">
                <a:latin typeface="Calibri" pitchFamily="34" charset="0"/>
              </a:rPr>
              <a:t>of the first must be equal to the </a:t>
            </a:r>
            <a:r>
              <a:rPr lang="en-GB">
                <a:solidFill>
                  <a:srgbClr val="FF3300"/>
                </a:solidFill>
                <a:latin typeface="Calibri" pitchFamily="34" charset="0"/>
              </a:rPr>
              <a:t>rows</a:t>
            </a:r>
            <a:r>
              <a:rPr lang="en-GB">
                <a:latin typeface="Calibri" pitchFamily="34" charset="0"/>
              </a:rPr>
              <a:t> of the second</a:t>
            </a:r>
          </a:p>
        </p:txBody>
      </p:sp>
      <p:sp>
        <p:nvSpPr>
          <p:cNvPr id="41000" name="Text Box 40"/>
          <p:cNvSpPr txBox="1">
            <a:spLocks noChangeArrowheads="1"/>
          </p:cNvSpPr>
          <p:nvPr/>
        </p:nvSpPr>
        <p:spPr bwMode="auto">
          <a:xfrm>
            <a:off x="5795963" y="4403725"/>
            <a:ext cx="25923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>
                <a:latin typeface="Calibri" pitchFamily="34" charset="0"/>
              </a:rPr>
              <a:t>The </a:t>
            </a:r>
            <a:r>
              <a:rPr lang="en-GB">
                <a:solidFill>
                  <a:srgbClr val="6600FF"/>
                </a:solidFill>
                <a:latin typeface="Calibri" pitchFamily="34" charset="0"/>
              </a:rPr>
              <a:t>dimensions</a:t>
            </a:r>
            <a:r>
              <a:rPr lang="en-GB">
                <a:latin typeface="Calibri" pitchFamily="34" charset="0"/>
              </a:rPr>
              <a:t> of the result are given by the 2 outer numbers</a:t>
            </a:r>
          </a:p>
        </p:txBody>
      </p:sp>
      <p:sp>
        <p:nvSpPr>
          <p:cNvPr id="41001" name="Oval 41"/>
          <p:cNvSpPr>
            <a:spLocks noChangeArrowheads="1"/>
          </p:cNvSpPr>
          <p:nvPr/>
        </p:nvSpPr>
        <p:spPr bwMode="auto">
          <a:xfrm>
            <a:off x="1547813" y="3611563"/>
            <a:ext cx="360362" cy="431800"/>
          </a:xfrm>
          <a:prstGeom prst="ellipse">
            <a:avLst/>
          </a:prstGeom>
          <a:solidFill>
            <a:srgbClr val="FF3300">
              <a:alpha val="4196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1002" name="Oval 42"/>
          <p:cNvSpPr>
            <a:spLocks noChangeArrowheads="1"/>
          </p:cNvSpPr>
          <p:nvPr/>
        </p:nvSpPr>
        <p:spPr bwMode="auto">
          <a:xfrm>
            <a:off x="3132138" y="3611563"/>
            <a:ext cx="360362" cy="431800"/>
          </a:xfrm>
          <a:prstGeom prst="ellipse">
            <a:avLst/>
          </a:prstGeom>
          <a:solidFill>
            <a:srgbClr val="FF3300">
              <a:alpha val="4196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1003" name="Oval 43"/>
          <p:cNvSpPr>
            <a:spLocks noChangeArrowheads="1"/>
          </p:cNvSpPr>
          <p:nvPr/>
        </p:nvSpPr>
        <p:spPr bwMode="auto">
          <a:xfrm>
            <a:off x="1116013" y="3611563"/>
            <a:ext cx="360362" cy="431800"/>
          </a:xfrm>
          <a:prstGeom prst="ellipse">
            <a:avLst/>
          </a:prstGeom>
          <a:solidFill>
            <a:srgbClr val="6600FF">
              <a:alpha val="4196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1004" name="Oval 44"/>
          <p:cNvSpPr>
            <a:spLocks noChangeArrowheads="1"/>
          </p:cNvSpPr>
          <p:nvPr/>
        </p:nvSpPr>
        <p:spPr bwMode="auto">
          <a:xfrm>
            <a:off x="3563938" y="3611563"/>
            <a:ext cx="360362" cy="431800"/>
          </a:xfrm>
          <a:prstGeom prst="ellipse">
            <a:avLst/>
          </a:prstGeom>
          <a:solidFill>
            <a:srgbClr val="6600FF">
              <a:alpha val="4196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7" grpId="0"/>
      <p:bldP spid="40998" grpId="0"/>
      <p:bldP spid="41000" grpId="0"/>
      <p:bldP spid="41001" grpId="0" animBg="1"/>
      <p:bldP spid="41002" grpId="0" animBg="1"/>
      <p:bldP spid="41003" grpId="0" animBg="1"/>
      <p:bldP spid="4100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19464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E5A35E3B-56B2-4AF0-A58D-D53A3F956034}" type="slidenum">
              <a:rPr lang="en-GB"/>
              <a:pPr/>
              <a:t>44</a:t>
            </a:fld>
            <a:endParaRPr lang="en-GB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39750" y="1268413"/>
            <a:ext cx="7345363" cy="2430462"/>
            <a:chOff x="340" y="1264"/>
            <a:chExt cx="4627" cy="1531"/>
          </a:xfrm>
        </p:grpSpPr>
        <p:graphicFrame>
          <p:nvGraphicFramePr>
            <p:cNvPr id="19461" name="Object 4"/>
            <p:cNvGraphicFramePr>
              <a:graphicFrameLocks noChangeAspect="1"/>
            </p:cNvGraphicFramePr>
            <p:nvPr/>
          </p:nvGraphicFramePr>
          <p:xfrm>
            <a:off x="340" y="1264"/>
            <a:ext cx="1412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8" name="Equation" r:id="rId3" imgW="609480" imgH="215640" progId="Equation.3">
                    <p:embed/>
                  </p:oleObj>
                </mc:Choice>
                <mc:Fallback>
                  <p:oleObj name="Equation" r:id="rId3" imgW="60948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264"/>
                          <a:ext cx="1412" cy="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2" name="Object 6"/>
            <p:cNvGraphicFramePr>
              <a:graphicFrameLocks noChangeAspect="1"/>
            </p:cNvGraphicFramePr>
            <p:nvPr/>
          </p:nvGraphicFramePr>
          <p:xfrm>
            <a:off x="1746" y="1268"/>
            <a:ext cx="3221" cy="1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9" name="Equation" r:id="rId5" imgW="1498320" imgH="711000" progId="Equation.3">
                    <p:embed/>
                  </p:oleObj>
                </mc:Choice>
                <mc:Fallback>
                  <p:oleObj name="Equation" r:id="rId5" imgW="1498320" imgH="711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268"/>
                          <a:ext cx="3221" cy="15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331913" y="4076700"/>
            <a:ext cx="6202362" cy="2087563"/>
            <a:chOff x="561" y="2024"/>
            <a:chExt cx="3907" cy="1315"/>
          </a:xfrm>
        </p:grpSpPr>
        <p:graphicFrame>
          <p:nvGraphicFramePr>
            <p:cNvPr id="19458" name="Object 10"/>
            <p:cNvGraphicFramePr>
              <a:graphicFrameLocks noChangeAspect="1"/>
            </p:cNvGraphicFramePr>
            <p:nvPr/>
          </p:nvGraphicFramePr>
          <p:xfrm>
            <a:off x="561" y="2160"/>
            <a:ext cx="442" cy="1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0" name="Equation" r:id="rId7" imgW="266400" imgH="711000" progId="Equation.3">
                    <p:embed/>
                  </p:oleObj>
                </mc:Choice>
                <mc:Fallback>
                  <p:oleObj name="Equation" r:id="rId7" imgW="266400" imgH="711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2160"/>
                          <a:ext cx="442" cy="1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9" name="Object 13"/>
            <p:cNvGraphicFramePr>
              <a:graphicFrameLocks noChangeAspect="1"/>
            </p:cNvGraphicFramePr>
            <p:nvPr/>
          </p:nvGraphicFramePr>
          <p:xfrm>
            <a:off x="1066" y="2205"/>
            <a:ext cx="1149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1" name="Equation" r:id="rId9" imgW="609480" imgH="215640" progId="Equation.3">
                    <p:embed/>
                  </p:oleObj>
                </mc:Choice>
                <mc:Fallback>
                  <p:oleObj name="Equation" r:id="rId9" imgW="60948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205"/>
                          <a:ext cx="1149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0" name="Object 16"/>
            <p:cNvGraphicFramePr>
              <a:graphicFrameLocks noChangeAspect="1"/>
            </p:cNvGraphicFramePr>
            <p:nvPr/>
          </p:nvGraphicFramePr>
          <p:xfrm>
            <a:off x="2699" y="2024"/>
            <a:ext cx="1769" cy="1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2" name="Equation" r:id="rId10" imgW="965160" imgH="711000" progId="Equation.3">
                    <p:embed/>
                  </p:oleObj>
                </mc:Choice>
                <mc:Fallback>
                  <p:oleObj name="Equation" r:id="rId10" imgW="965160" imgH="711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2024"/>
                          <a:ext cx="1769" cy="1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7" name="Rectangle 19"/>
          <p:cNvSpPr>
            <a:spLocks noChangeArrowheads="1"/>
          </p:cNvSpPr>
          <p:nvPr/>
        </p:nvSpPr>
        <p:spPr bwMode="auto">
          <a:xfrm>
            <a:off x="539750" y="6350"/>
            <a:ext cx="75612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GB" sz="2400">
                <a:latin typeface="Calibri" pitchFamily="34" charset="0"/>
              </a:rPr>
              <a:t>We see here</a:t>
            </a:r>
            <a:r>
              <a:rPr lang="en-GB" sz="2400">
                <a:solidFill>
                  <a:srgbClr val="6600FF"/>
                </a:solidFill>
                <a:latin typeface="Calibri" pitchFamily="34" charset="0"/>
              </a:rPr>
              <a:t> </a:t>
            </a:r>
            <a:r>
              <a:rPr lang="en-GB" sz="2400">
                <a:latin typeface="Calibri" pitchFamily="34" charset="0"/>
              </a:rPr>
              <a:t>matrix multiplication is </a:t>
            </a:r>
            <a:r>
              <a:rPr lang="en-GB" sz="2400" b="1">
                <a:solidFill>
                  <a:srgbClr val="6600FF"/>
                </a:solidFill>
                <a:latin typeface="Calibri" pitchFamily="34" charset="0"/>
              </a:rPr>
              <a:t>not</a:t>
            </a:r>
            <a:r>
              <a:rPr lang="en-GB" sz="2400">
                <a:latin typeface="Calibri" pitchFamily="34" charset="0"/>
              </a:rPr>
              <a:t> commutative.</a:t>
            </a:r>
          </a:p>
          <a:p>
            <a:pPr algn="just"/>
            <a:r>
              <a:rPr lang="en-GB" sz="2400">
                <a:latin typeface="Calibri" pitchFamily="34" charset="0"/>
              </a:rPr>
              <a:t>If A is a 1x3 and B is a 3x1 </a:t>
            </a:r>
          </a:p>
          <a:p>
            <a:pPr algn="just"/>
            <a:r>
              <a:rPr lang="en-GB" sz="2400">
                <a:latin typeface="Calibri" pitchFamily="34" charset="0"/>
              </a:rPr>
              <a:t>		then AB is </a:t>
            </a:r>
            <a:r>
              <a:rPr lang="en-GB" sz="2400">
                <a:solidFill>
                  <a:schemeClr val="accent2"/>
                </a:solidFill>
                <a:latin typeface="Calibri" pitchFamily="34" charset="0"/>
              </a:rPr>
              <a:t>1x1</a:t>
            </a:r>
            <a:r>
              <a:rPr lang="en-GB">
                <a:latin typeface="Calibri" pitchFamily="34" charset="0"/>
              </a:rPr>
              <a:t> 		</a:t>
            </a:r>
            <a:r>
              <a:rPr lang="en-GB" sz="2400">
                <a:latin typeface="Calibri" pitchFamily="34" charset="0"/>
              </a:rPr>
              <a:t>BA is </a:t>
            </a:r>
            <a:r>
              <a:rPr lang="en-GB" sz="2400">
                <a:solidFill>
                  <a:schemeClr val="accent2"/>
                </a:solidFill>
                <a:latin typeface="Calibri" pitchFamily="34" charset="0"/>
              </a:rPr>
              <a:t>3x3</a:t>
            </a:r>
          </a:p>
        </p:txBody>
      </p:sp>
      <p:sp>
        <p:nvSpPr>
          <p:cNvPr id="74773" name="Rectangle 21"/>
          <p:cNvSpPr>
            <a:spLocks noChangeArrowheads="1"/>
          </p:cNvSpPr>
          <p:nvPr/>
        </p:nvSpPr>
        <p:spPr bwMode="auto">
          <a:xfrm>
            <a:off x="1116013" y="2349500"/>
            <a:ext cx="719137" cy="574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AB</a:t>
            </a:r>
          </a:p>
        </p:txBody>
      </p:sp>
      <p:sp>
        <p:nvSpPr>
          <p:cNvPr id="74774" name="Rectangle 22"/>
          <p:cNvSpPr>
            <a:spLocks noChangeArrowheads="1"/>
          </p:cNvSpPr>
          <p:nvPr/>
        </p:nvSpPr>
        <p:spPr bwMode="auto">
          <a:xfrm>
            <a:off x="395288" y="4868863"/>
            <a:ext cx="720725" cy="647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BA</a:t>
            </a:r>
          </a:p>
        </p:txBody>
      </p:sp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3995738" y="1557338"/>
            <a:ext cx="4321175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4284663" y="4221163"/>
            <a:ext cx="4321175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pic>
        <p:nvPicPr>
          <p:cNvPr id="19472" name="Picture 25" descr="PENCIL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 flipV="1">
            <a:off x="7080250" y="6078538"/>
            <a:ext cx="16319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3" grpId="0" animBg="1"/>
      <p:bldP spid="74774" grpId="0" animBg="1"/>
      <p:bldP spid="74775" grpId="0" animBg="1"/>
      <p:bldP spid="7477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2048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9E5C4A77-C69C-44A9-AF4C-D1C2751F3F30}" type="slidenum">
              <a:rPr lang="en-GB"/>
              <a:pPr/>
              <a:t>45</a:t>
            </a:fld>
            <a:endParaRPr lang="en-GB"/>
          </a:p>
        </p:txBody>
      </p:sp>
      <p:sp>
        <p:nvSpPr>
          <p:cNvPr id="20488" name="Rectangle 16"/>
          <p:cNvSpPr>
            <a:spLocks noChangeArrowheads="1"/>
          </p:cNvSpPr>
          <p:nvPr/>
        </p:nvSpPr>
        <p:spPr bwMode="auto">
          <a:xfrm>
            <a:off x="539750" y="909638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GB" sz="2400" dirty="0">
                <a:latin typeface="Calibri" pitchFamily="34" charset="0"/>
                <a:cs typeface="Times New Roman" pitchFamily="18" charset="0"/>
              </a:rPr>
              <a:t>A=</a:t>
            </a:r>
            <a:endParaRPr lang="en-GB" sz="2400" dirty="0">
              <a:latin typeface="Calibri" pitchFamily="34" charset="0"/>
            </a:endParaRPr>
          </a:p>
        </p:txBody>
      </p:sp>
      <p:graphicFrame>
        <p:nvGraphicFramePr>
          <p:cNvPr id="20482" name="Object 15"/>
          <p:cNvGraphicFramePr>
            <a:graphicFrameLocks noChangeAspect="1"/>
          </p:cNvGraphicFramePr>
          <p:nvPr/>
        </p:nvGraphicFramePr>
        <p:xfrm>
          <a:off x="1187450" y="188913"/>
          <a:ext cx="22558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3" imgW="583947" imgH="457002" progId="Equation.3">
                  <p:embed/>
                </p:oleObj>
              </mc:Choice>
              <mc:Fallback>
                <p:oleObj name="Equation" r:id="rId3" imgW="583947" imgH="45700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8913"/>
                        <a:ext cx="2255838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17"/>
          <p:cNvSpPr>
            <a:spLocks noChangeArrowheads="1"/>
          </p:cNvSpPr>
          <p:nvPr/>
        </p:nvSpPr>
        <p:spPr bwMode="auto">
          <a:xfrm>
            <a:off x="4716463" y="838200"/>
            <a:ext cx="817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GB" sz="2400">
                <a:latin typeface="Calibri" pitchFamily="34" charset="0"/>
                <a:cs typeface="Times New Roman" pitchFamily="18" charset="0"/>
              </a:rPr>
              <a:t> B = </a:t>
            </a:r>
            <a:endParaRPr lang="en-GB" sz="2400">
              <a:latin typeface="Calibri" pitchFamily="34" charset="0"/>
            </a:endParaRPr>
          </a:p>
        </p:txBody>
      </p:sp>
      <p:graphicFrame>
        <p:nvGraphicFramePr>
          <p:cNvPr id="20483" name="Object 14"/>
          <p:cNvGraphicFramePr>
            <a:graphicFrameLocks noChangeAspect="1"/>
          </p:cNvGraphicFramePr>
          <p:nvPr/>
        </p:nvGraphicFramePr>
        <p:xfrm>
          <a:off x="5651500" y="188913"/>
          <a:ext cx="221932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5" imgW="571500" imgH="457200" progId="Equation.3">
                  <p:embed/>
                </p:oleObj>
              </mc:Choice>
              <mc:Fallback>
                <p:oleObj name="Equation" r:id="rId5" imgW="5715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88913"/>
                        <a:ext cx="2219325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8"/>
          <p:cNvSpPr>
            <a:spLocks noChangeArrowheads="1"/>
          </p:cNvSpPr>
          <p:nvPr/>
        </p:nvSpPr>
        <p:spPr bwMode="auto">
          <a:xfrm>
            <a:off x="0" y="3284538"/>
            <a:ext cx="1020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GB" sz="2400">
                <a:latin typeface="Calibri" pitchFamily="34" charset="0"/>
                <a:cs typeface="Times New Roman" pitchFamily="18" charset="0"/>
              </a:rPr>
              <a:t> AB = </a:t>
            </a:r>
            <a:endParaRPr lang="en-GB" sz="2400">
              <a:latin typeface="Calibri" pitchFamily="34" charset="0"/>
            </a:endParaRPr>
          </a:p>
        </p:txBody>
      </p:sp>
      <p:graphicFrame>
        <p:nvGraphicFramePr>
          <p:cNvPr id="20484" name="Object 13"/>
          <p:cNvGraphicFramePr>
            <a:graphicFrameLocks noChangeAspect="1"/>
          </p:cNvGraphicFramePr>
          <p:nvPr/>
        </p:nvGraphicFramePr>
        <p:xfrm>
          <a:off x="1476375" y="2565400"/>
          <a:ext cx="2552700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7" imgW="660400" imgH="457200" progId="Equation.3">
                  <p:embed/>
                </p:oleObj>
              </mc:Choice>
              <mc:Fallback>
                <p:oleObj name="Equation" r:id="rId7" imgW="6604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565400"/>
                        <a:ext cx="2552700" cy="177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Rectangle 19"/>
          <p:cNvSpPr>
            <a:spLocks noChangeArrowheads="1"/>
          </p:cNvSpPr>
          <p:nvPr/>
        </p:nvSpPr>
        <p:spPr bwMode="auto">
          <a:xfrm>
            <a:off x="3995738" y="3213100"/>
            <a:ext cx="1528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"/>
            <a:r>
              <a:rPr lang="en-GB" sz="2400">
                <a:latin typeface="Calibri" pitchFamily="34" charset="0"/>
                <a:cs typeface="Times New Roman" pitchFamily="18" charset="0"/>
              </a:rPr>
              <a:t> but BA = </a:t>
            </a:r>
            <a:endParaRPr lang="en-GB" sz="2400">
              <a:latin typeface="Calibri" pitchFamily="34" charset="0"/>
            </a:endParaRPr>
          </a:p>
        </p:txBody>
      </p:sp>
      <p:graphicFrame>
        <p:nvGraphicFramePr>
          <p:cNvPr id="20485" name="Object 12"/>
          <p:cNvGraphicFramePr>
            <a:graphicFrameLocks noChangeAspect="1"/>
          </p:cNvGraphicFramePr>
          <p:nvPr/>
        </p:nvGraphicFramePr>
        <p:xfrm>
          <a:off x="5364163" y="2636838"/>
          <a:ext cx="284797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9" imgW="736600" imgH="457200" progId="Equation.3">
                  <p:embed/>
                </p:oleObj>
              </mc:Choice>
              <mc:Fallback>
                <p:oleObj name="Equation" r:id="rId9" imgW="7366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636838"/>
                        <a:ext cx="2847975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2" name="Picture 20" descr="PENCIL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flipV="1">
            <a:off x="7753350" y="6538913"/>
            <a:ext cx="1390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1547813" y="2565400"/>
            <a:ext cx="2447925" cy="18716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5435600" y="2636838"/>
            <a:ext cx="2665413" cy="1800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>
              <a:latin typeface="Calibri" pitchFamily="34" charset="0"/>
            </a:endParaRP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250825" y="4591050"/>
            <a:ext cx="8388350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/>
            <a:r>
              <a:rPr lang="en-GB" b="1">
                <a:latin typeface="Calibri" pitchFamily="34" charset="0"/>
              </a:rPr>
              <a:t>CHECKING ANSWERS</a:t>
            </a:r>
          </a:p>
          <a:p>
            <a:pPr algn="just"/>
            <a:r>
              <a:rPr lang="en-GB" sz="2000">
                <a:latin typeface="Calibri" pitchFamily="34" charset="0"/>
              </a:rPr>
              <a:t>The position of any answer is determined by the</a:t>
            </a:r>
            <a:r>
              <a:rPr lang="en-GB" sz="2000">
                <a:solidFill>
                  <a:srgbClr val="FF3300"/>
                </a:solidFill>
                <a:latin typeface="Calibri" pitchFamily="34" charset="0"/>
              </a:rPr>
              <a:t> row </a:t>
            </a:r>
            <a:r>
              <a:rPr lang="en-GB" sz="2000">
                <a:latin typeface="Calibri" pitchFamily="34" charset="0"/>
              </a:rPr>
              <a:t>and </a:t>
            </a:r>
            <a:r>
              <a:rPr lang="en-GB" sz="2000">
                <a:solidFill>
                  <a:srgbClr val="FF3300"/>
                </a:solidFill>
                <a:latin typeface="Calibri" pitchFamily="34" charset="0"/>
              </a:rPr>
              <a:t>column</a:t>
            </a:r>
            <a:r>
              <a:rPr lang="en-GB" sz="2000">
                <a:latin typeface="Calibri" pitchFamily="34" charset="0"/>
              </a:rPr>
              <a:t> used to obtain it</a:t>
            </a:r>
          </a:p>
          <a:p>
            <a:pPr algn="just"/>
            <a:r>
              <a:rPr lang="en-GB" sz="2000">
                <a:latin typeface="Calibri" pitchFamily="34" charset="0"/>
              </a:rPr>
              <a:t>In AB </a:t>
            </a:r>
            <a:r>
              <a:rPr lang="en-GB" sz="2000">
                <a:solidFill>
                  <a:srgbClr val="6600FF"/>
                </a:solidFill>
                <a:latin typeface="Calibri" pitchFamily="34" charset="0"/>
              </a:rPr>
              <a:t>9</a:t>
            </a:r>
            <a:r>
              <a:rPr lang="en-GB" sz="2000">
                <a:latin typeface="Calibri" pitchFamily="34" charset="0"/>
              </a:rPr>
              <a:t> is the result of the first row of A with the second column of B</a:t>
            </a:r>
          </a:p>
          <a:p>
            <a:pPr algn="just"/>
            <a:r>
              <a:rPr lang="en-GB" sz="2000">
                <a:latin typeface="Calibri" pitchFamily="34" charset="0"/>
              </a:rPr>
              <a:t>so that is its position in the answer matrix AB  (sometimes written ab</a:t>
            </a:r>
            <a:r>
              <a:rPr lang="en-GB" sz="2000" baseline="-25000">
                <a:latin typeface="Calibri" pitchFamily="34" charset="0"/>
              </a:rPr>
              <a:t>1,2</a:t>
            </a:r>
            <a:r>
              <a:rPr lang="en-GB" sz="2000">
                <a:latin typeface="Calibri" pitchFamily="34" charset="0"/>
              </a:rPr>
              <a:t>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2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5" grpId="0" animBg="1"/>
      <p:bldP spid="42006" grpId="0" animBg="1"/>
      <p:bldP spid="4200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41362"/>
          </a:xfrm>
        </p:spPr>
        <p:txBody>
          <a:bodyPr/>
          <a:lstStyle/>
          <a:p>
            <a:r>
              <a:rPr lang="en-GB" sz="4000" smtClean="0"/>
              <a:t>Division????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95288" y="1628775"/>
            <a:ext cx="8605837" cy="5040313"/>
          </a:xfrm>
        </p:spPr>
        <p:txBody>
          <a:bodyPr/>
          <a:lstStyle/>
          <a:p>
            <a:r>
              <a:rPr lang="en-GB" smtClean="0"/>
              <a:t>We have </a:t>
            </a:r>
            <a:r>
              <a:rPr lang="en-GB" smtClean="0">
                <a:solidFill>
                  <a:srgbClr val="3366FF"/>
                </a:solidFill>
              </a:rPr>
              <a:t>added </a:t>
            </a:r>
            <a:r>
              <a:rPr lang="en-GB" smtClean="0"/>
              <a:t>and </a:t>
            </a:r>
            <a:r>
              <a:rPr lang="en-GB" smtClean="0">
                <a:solidFill>
                  <a:srgbClr val="3366FF"/>
                </a:solidFill>
              </a:rPr>
              <a:t>subtracted </a:t>
            </a:r>
            <a:r>
              <a:rPr lang="en-GB" smtClean="0"/>
              <a:t>matrices which are the </a:t>
            </a:r>
            <a:r>
              <a:rPr lang="en-GB" smtClean="0">
                <a:solidFill>
                  <a:srgbClr val="3366FF"/>
                </a:solidFill>
              </a:rPr>
              <a:t>same dimensions</a:t>
            </a:r>
            <a:r>
              <a:rPr lang="en-GB" smtClean="0"/>
              <a:t>  by adding or subtracting elements in the </a:t>
            </a:r>
            <a:r>
              <a:rPr lang="en-GB" smtClean="0">
                <a:solidFill>
                  <a:srgbClr val="3366FF"/>
                </a:solidFill>
              </a:rPr>
              <a:t>same positions</a:t>
            </a:r>
          </a:p>
          <a:p>
            <a:r>
              <a:rPr lang="en-GB" smtClean="0"/>
              <a:t>We have </a:t>
            </a:r>
            <a:r>
              <a:rPr lang="en-GB" smtClean="0">
                <a:solidFill>
                  <a:srgbClr val="3366FF"/>
                </a:solidFill>
              </a:rPr>
              <a:t>multiplied</a:t>
            </a:r>
            <a:r>
              <a:rPr lang="en-GB" smtClean="0"/>
              <a:t> matrices by a </a:t>
            </a:r>
            <a:r>
              <a:rPr lang="en-GB" smtClean="0">
                <a:solidFill>
                  <a:srgbClr val="3366FF"/>
                </a:solidFill>
              </a:rPr>
              <a:t>SCALAR</a:t>
            </a:r>
            <a:r>
              <a:rPr lang="en-GB" smtClean="0"/>
              <a:t> just by multiplying </a:t>
            </a:r>
            <a:r>
              <a:rPr lang="en-GB" smtClean="0">
                <a:solidFill>
                  <a:srgbClr val="3366FF"/>
                </a:solidFill>
              </a:rPr>
              <a:t>each element</a:t>
            </a:r>
            <a:r>
              <a:rPr lang="en-GB" smtClean="0"/>
              <a:t> by this number</a:t>
            </a:r>
          </a:p>
          <a:p>
            <a:r>
              <a:rPr lang="en-GB" smtClean="0"/>
              <a:t>We have </a:t>
            </a:r>
            <a:r>
              <a:rPr lang="en-GB" smtClean="0">
                <a:solidFill>
                  <a:srgbClr val="3366FF"/>
                </a:solidFill>
              </a:rPr>
              <a:t>multiplied</a:t>
            </a:r>
            <a:r>
              <a:rPr lang="en-GB" smtClean="0"/>
              <a:t> two </a:t>
            </a:r>
            <a:r>
              <a:rPr lang="en-GB" smtClean="0">
                <a:solidFill>
                  <a:srgbClr val="3366FF"/>
                </a:solidFill>
              </a:rPr>
              <a:t>matrices</a:t>
            </a:r>
            <a:r>
              <a:rPr lang="en-GB" smtClean="0"/>
              <a:t> if the dimensions are compatible i.e.</a:t>
            </a:r>
          </a:p>
          <a:p>
            <a:pPr lvl="1"/>
            <a:r>
              <a:rPr lang="en-GB" smtClean="0"/>
              <a:t>Columns from first = Rows from second</a:t>
            </a:r>
          </a:p>
          <a:p>
            <a:pPr lvl="1"/>
            <a:r>
              <a:rPr lang="en-GB" smtClean="0"/>
              <a:t>by taking </a:t>
            </a:r>
            <a:r>
              <a:rPr lang="en-GB" smtClean="0">
                <a:solidFill>
                  <a:srgbClr val="3366FF"/>
                </a:solidFill>
              </a:rPr>
              <a:t>one row x one col = one answer</a:t>
            </a:r>
          </a:p>
          <a:p>
            <a:r>
              <a:rPr lang="en-GB" b="1" smtClean="0">
                <a:solidFill>
                  <a:srgbClr val="FF3300"/>
                </a:solidFill>
              </a:rPr>
              <a:t>We cannot divide matrices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2151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D395D085-1716-4E56-A833-111EF762C565}" type="slidenum">
              <a:rPr lang="en-GB"/>
              <a:pPr/>
              <a:t>47</a:t>
            </a:fld>
            <a:endParaRPr lang="en-GB"/>
          </a:p>
        </p:txBody>
      </p:sp>
      <p:sp>
        <p:nvSpPr>
          <p:cNvPr id="215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0"/>
            <a:ext cx="8291512" cy="981075"/>
          </a:xfrm>
          <a:solidFill>
            <a:srgbClr val="FF3300"/>
          </a:solidFill>
        </p:spPr>
        <p:txBody>
          <a:bodyPr/>
          <a:lstStyle/>
          <a:p>
            <a:r>
              <a:rPr lang="en-GB" sz="2800" smtClean="0"/>
              <a:t>Fractions reminder- you can’t divide fractions </a:t>
            </a:r>
            <a:br>
              <a:rPr lang="en-GB" sz="2800" smtClean="0"/>
            </a:br>
            <a:r>
              <a:rPr lang="en-GB" sz="2800" smtClean="0"/>
              <a:t>you invert and multiply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388" y="981075"/>
            <a:ext cx="8964612" cy="5472113"/>
          </a:xfrm>
        </p:spPr>
        <p:txBody>
          <a:bodyPr/>
          <a:lstStyle/>
          <a:p>
            <a:r>
              <a:rPr lang="en-GB" sz="2800" smtClean="0"/>
              <a:t>When trying to divide fractions  we invert the second fraction.</a:t>
            </a:r>
          </a:p>
          <a:p>
            <a:r>
              <a:rPr lang="en-GB" sz="2800" smtClean="0"/>
              <a:t>e.g.</a:t>
            </a:r>
          </a:p>
          <a:p>
            <a:endParaRPr lang="en-GB" sz="2800" smtClean="0"/>
          </a:p>
          <a:p>
            <a:r>
              <a:rPr lang="en-GB" sz="2800" smtClean="0"/>
              <a:t>This second fraction    is </a:t>
            </a:r>
            <a:r>
              <a:rPr lang="en-GB" sz="2800" b="1" smtClean="0">
                <a:solidFill>
                  <a:srgbClr val="0070C0"/>
                </a:solidFill>
              </a:rPr>
              <a:t>multiplicative inverse </a:t>
            </a:r>
            <a:r>
              <a:rPr lang="en-GB" sz="2800" smtClean="0"/>
              <a:t>of the first </a:t>
            </a:r>
          </a:p>
          <a:p>
            <a:endParaRPr lang="en-GB" sz="2800" smtClean="0"/>
          </a:p>
          <a:p>
            <a:endParaRPr lang="en-GB" sz="2800" smtClean="0"/>
          </a:p>
          <a:p>
            <a:pPr>
              <a:buFontTx/>
              <a:buNone/>
            </a:pPr>
            <a:endParaRPr lang="en-GB" sz="2800" smtClean="0"/>
          </a:p>
          <a:p>
            <a:pPr>
              <a:buFontTx/>
              <a:buNone/>
            </a:pPr>
            <a:r>
              <a:rPr lang="en-GB" sz="2800" smtClean="0"/>
              <a:t>(i.e. together they make 1 the </a:t>
            </a:r>
            <a:r>
              <a:rPr lang="en-GB" sz="2800" b="1" smtClean="0">
                <a:solidFill>
                  <a:srgbClr val="0070C0"/>
                </a:solidFill>
              </a:rPr>
              <a:t>identity</a:t>
            </a:r>
            <a:r>
              <a:rPr lang="en-GB" sz="2800" smtClean="0">
                <a:solidFill>
                  <a:srgbClr val="0070C0"/>
                </a:solidFill>
              </a:rPr>
              <a:t> </a:t>
            </a:r>
            <a:r>
              <a:rPr lang="en-GB" sz="2800" smtClean="0"/>
              <a:t>for multiplication)</a:t>
            </a:r>
          </a:p>
          <a:p>
            <a:r>
              <a:rPr lang="en-GB" sz="2800" smtClean="0"/>
              <a:t> We can do the same with </a:t>
            </a:r>
            <a:r>
              <a:rPr lang="en-GB" sz="2800" b="1" smtClean="0">
                <a:solidFill>
                  <a:srgbClr val="0070C0"/>
                </a:solidFill>
              </a:rPr>
              <a:t>some </a:t>
            </a:r>
            <a:r>
              <a:rPr lang="en-GB" sz="2800" smtClean="0"/>
              <a:t>matrices</a:t>
            </a:r>
          </a:p>
        </p:txBody>
      </p:sp>
      <p:graphicFrame>
        <p:nvGraphicFramePr>
          <p:cNvPr id="80902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0" y="2997200"/>
          <a:ext cx="250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3" imgW="152280" imgH="393480" progId="Equation.3">
                  <p:embed/>
                </p:oleObj>
              </mc:Choice>
              <mc:Fallback>
                <p:oleObj name="Equation" r:id="rId3" imgW="1522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997200"/>
                        <a:ext cx="250825" cy="64770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8893175" y="2997200"/>
          <a:ext cx="2508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5" imgW="152280" imgH="393480" progId="Equation.3">
                  <p:embed/>
                </p:oleObj>
              </mc:Choice>
              <mc:Fallback>
                <p:oleObj name="Equation" r:id="rId5" imgW="1522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3175" y="2997200"/>
                        <a:ext cx="250825" cy="64770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1763713" y="1700213"/>
          <a:ext cx="45180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7" imgW="1498320" imgH="393480" progId="Equation.3">
                  <p:embed/>
                </p:oleObj>
              </mc:Choice>
              <mc:Fallback>
                <p:oleObj name="Equation" r:id="rId7" imgW="14983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00213"/>
                        <a:ext cx="4518025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/>
        </p:nvGraphicFramePr>
        <p:xfrm>
          <a:off x="2916238" y="3938588"/>
          <a:ext cx="28797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9" imgW="1130040" imgH="393480" progId="Equation.3">
                  <p:embed/>
                </p:oleObj>
              </mc:Choice>
              <mc:Fallback>
                <p:oleObj name="Equation" r:id="rId9" imgW="113004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938588"/>
                        <a:ext cx="287972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smtClean="0"/>
              <a:t>The multiplicative inverse of a matrix</a:t>
            </a:r>
          </a:p>
        </p:txBody>
      </p:sp>
      <p:graphicFrame>
        <p:nvGraphicFramePr>
          <p:cNvPr id="8397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33575" y="3105150"/>
          <a:ext cx="7556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" imgW="469800" imgH="457200" progId="Equation.3">
                  <p:embed/>
                </p:oleObj>
              </mc:Choice>
              <mc:Fallback>
                <p:oleObj name="Equation" r:id="rId3" imgW="469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105150"/>
                        <a:ext cx="755650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84938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17415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FB2B14E-A17B-4B81-B0E8-EB0BD3AE39DC}" type="slidenum">
              <a:rPr lang="en-GB"/>
              <a:pPr>
                <a:defRPr/>
              </a:pPr>
              <a:t>48</a:t>
            </a:fld>
            <a:endParaRPr lang="en-GB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1540" y="1520825"/>
            <a:ext cx="8002588" cy="4932363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z="2400" dirty="0" smtClean="0"/>
              <a:t>This can only be done with SQUARE matrices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z="2400" dirty="0" smtClean="0"/>
              <a:t>By hand we will only do this for a 2x2 matrix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z="2400" dirty="0" smtClean="0"/>
              <a:t>Inverses of larger square matrices will be better calculated using a package like MATLAB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z="2400" dirty="0" smtClean="0"/>
              <a:t>e.g. A = 		then A</a:t>
            </a:r>
            <a:r>
              <a:rPr lang="en-GB" sz="2400" baseline="30000" dirty="0" smtClean="0"/>
              <a:t>-1</a:t>
            </a:r>
            <a:r>
              <a:rPr lang="en-GB" sz="2400" dirty="0" smtClean="0"/>
              <a:t> =			as AxA</a:t>
            </a:r>
            <a:r>
              <a:rPr lang="en-GB" sz="2400" baseline="30000" dirty="0" smtClean="0"/>
              <a:t>-1</a:t>
            </a:r>
            <a:r>
              <a:rPr lang="en-GB" sz="2400" dirty="0" smtClean="0"/>
              <a:t> =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GB" sz="24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GB" sz="24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GB" sz="2400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GB" sz="2400" dirty="0" smtClean="0"/>
          </a:p>
          <a:p>
            <a:pPr marL="320040" indent="-320040" fontAlgn="auto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here the last matrix               is called the </a:t>
            </a:r>
          </a:p>
          <a:p>
            <a:pPr marL="320040" indent="-320040" fontAlgn="auto">
              <a:spcAft>
                <a:spcPts val="0"/>
              </a:spcAft>
              <a:buFontTx/>
              <a:buNone/>
              <a:defRPr/>
            </a:pPr>
            <a:endParaRPr lang="en-GB" sz="2400" dirty="0" smtClean="0"/>
          </a:p>
          <a:p>
            <a:pPr marL="320040" indent="-320040" fontAlgn="auto">
              <a:spcAft>
                <a:spcPts val="0"/>
              </a:spcAft>
              <a:buFontTx/>
              <a:buNone/>
              <a:defRPr/>
            </a:pPr>
            <a:r>
              <a:rPr lang="en-GB" sz="2400" dirty="0" smtClean="0"/>
              <a:t>    2x2 </a:t>
            </a:r>
            <a:r>
              <a:rPr lang="en-GB" sz="2400" b="1" dirty="0" smtClean="0">
                <a:solidFill>
                  <a:srgbClr val="0070C0"/>
                </a:solidFill>
              </a:rPr>
              <a:t>identity matrix </a:t>
            </a:r>
            <a:r>
              <a:rPr lang="en-GB" sz="2400" dirty="0" smtClean="0"/>
              <a:t>for matrix multiplication</a:t>
            </a:r>
          </a:p>
        </p:txBody>
      </p:sp>
      <p:graphicFrame>
        <p:nvGraphicFramePr>
          <p:cNvPr id="83974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571851" y="2996952"/>
          <a:ext cx="15843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5" imgW="888840" imgH="457200" progId="Equation.3">
                  <p:embed/>
                </p:oleObj>
              </mc:Choice>
              <mc:Fallback>
                <p:oleObj name="Equation" r:id="rId5" imgW="8888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851" y="2996952"/>
                        <a:ext cx="1584325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395288" y="4013200"/>
          <a:ext cx="82057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7" imgW="3390840" imgH="457200" progId="Equation.3">
                  <p:embed/>
                </p:oleObj>
              </mc:Choice>
              <mc:Fallback>
                <p:oleObj name="Equation" r:id="rId7" imgW="339084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13200"/>
                        <a:ext cx="8205787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/>
        </p:nvGraphicFramePr>
        <p:xfrm>
          <a:off x="2969270" y="5121188"/>
          <a:ext cx="8826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9" imgW="482400" imgH="457200" progId="Equation.3">
                  <p:embed/>
                </p:oleObj>
              </mc:Choice>
              <mc:Fallback>
                <p:oleObj name="Equation" r:id="rId9" imgW="482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9270" y="5121188"/>
                        <a:ext cx="882650" cy="83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544" y="1450975"/>
            <a:ext cx="8147050" cy="5073650"/>
          </a:xfrm>
        </p:spPr>
        <p:txBody>
          <a:bodyPr/>
          <a:lstStyle/>
          <a:p>
            <a:r>
              <a:rPr lang="en-GB" sz="2800" dirty="0" smtClean="0"/>
              <a:t>There are </a:t>
            </a:r>
            <a:r>
              <a:rPr lang="en-GB" sz="2800" dirty="0" smtClean="0">
                <a:solidFill>
                  <a:srgbClr val="6600FF"/>
                </a:solidFill>
              </a:rPr>
              <a:t>two parts</a:t>
            </a:r>
            <a:r>
              <a:rPr lang="en-GB" sz="2800" dirty="0" smtClean="0"/>
              <a:t> to the inverse</a:t>
            </a:r>
          </a:p>
          <a:p>
            <a:r>
              <a:rPr lang="en-GB" sz="2800" dirty="0" smtClean="0"/>
              <a:t>The determinant </a:t>
            </a:r>
            <a:r>
              <a:rPr lang="en-GB" sz="2800" dirty="0" smtClean="0">
                <a:solidFill>
                  <a:srgbClr val="6600FF"/>
                </a:solidFill>
              </a:rPr>
              <a:t>ad-</a:t>
            </a:r>
            <a:r>
              <a:rPr lang="en-GB" sz="2800" dirty="0" err="1" smtClean="0">
                <a:solidFill>
                  <a:srgbClr val="6600FF"/>
                </a:solidFill>
              </a:rPr>
              <a:t>bc</a:t>
            </a:r>
            <a:endParaRPr lang="en-GB" sz="2800" dirty="0" smtClean="0">
              <a:solidFill>
                <a:srgbClr val="6600FF"/>
              </a:solidFill>
            </a:endParaRPr>
          </a:p>
          <a:p>
            <a:pPr lvl="1"/>
            <a:r>
              <a:rPr lang="en-GB" sz="2400" dirty="0" smtClean="0"/>
              <a:t>(which you must check is not zero)</a:t>
            </a:r>
          </a:p>
          <a:p>
            <a:r>
              <a:rPr lang="en-GB" sz="2800" dirty="0" smtClean="0"/>
              <a:t>The matrix of cofactors</a:t>
            </a:r>
          </a:p>
          <a:p>
            <a:pPr lvl="1"/>
            <a:r>
              <a:rPr lang="en-GB" sz="2400" dirty="0" smtClean="0"/>
              <a:t>a rearrangement of the elements in a 2x2</a:t>
            </a:r>
          </a:p>
          <a:p>
            <a:r>
              <a:rPr lang="en-GB" sz="2800" dirty="0" smtClean="0"/>
              <a:t>Let A =               then A</a:t>
            </a:r>
            <a:r>
              <a:rPr lang="en-GB" sz="2800" baseline="30000" dirty="0" smtClean="0"/>
              <a:t>-1</a:t>
            </a:r>
            <a:r>
              <a:rPr lang="en-GB" sz="2800" dirty="0" smtClean="0"/>
              <a:t> = </a:t>
            </a:r>
          </a:p>
          <a:p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0070C0"/>
                </a:solidFill>
              </a:rPr>
              <a:t>use the determinant in the multiplier </a:t>
            </a:r>
            <a:endParaRPr lang="en-GB" sz="2800" dirty="0" smtClean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0070C0"/>
                </a:solidFill>
              </a:rPr>
              <a:t>the matrix of cofactors is</a:t>
            </a:r>
          </a:p>
          <a:p>
            <a:endParaRPr lang="en-GB" sz="2800" dirty="0" smtClean="0">
              <a:solidFill>
                <a:schemeClr val="accent2"/>
              </a:solidFill>
            </a:endParaRPr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do we find the inverse?</a:t>
            </a:r>
          </a:p>
        </p:txBody>
      </p:sp>
      <p:graphicFrame>
        <p:nvGraphicFramePr>
          <p:cNvPr id="87050" name="Object 1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5976156" y="4905164"/>
          <a:ext cx="2177662" cy="9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952200" imgH="393480" progId="Equation.3">
                  <p:embed/>
                </p:oleObj>
              </mc:Choice>
              <mc:Fallback>
                <p:oleObj name="Equation" r:id="rId3" imgW="9522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156" y="4905164"/>
                        <a:ext cx="2177662" cy="9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89700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1843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D747476B-5A14-4513-BE69-2C2C20DADDAD}" type="slidenum">
              <a:rPr lang="en-GB"/>
              <a:pPr>
                <a:defRPr/>
              </a:pPr>
              <a:t>49</a:t>
            </a:fld>
            <a:endParaRPr lang="en-GB"/>
          </a:p>
        </p:txBody>
      </p:sp>
      <p:graphicFrame>
        <p:nvGraphicFramePr>
          <p:cNvPr id="87052" name="Object 1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247964" y="5517232"/>
          <a:ext cx="16541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5" imgW="787320" imgH="457200" progId="Equation.3">
                  <p:embed/>
                </p:oleObj>
              </mc:Choice>
              <mc:Fallback>
                <p:oleObj name="Equation" r:id="rId5" imgW="78732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964" y="5517232"/>
                        <a:ext cx="1654175" cy="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2016336" y="3824288"/>
          <a:ext cx="1079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7" imgW="482600" imgH="457200" progId="Equation.3">
                  <p:embed/>
                </p:oleObj>
              </mc:Choice>
              <mc:Fallback>
                <p:oleObj name="Equation" r:id="rId7" imgW="4826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336" y="3824288"/>
                        <a:ext cx="10795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GB">
              <a:latin typeface="Calibri" pitchFamily="34" charset="0"/>
            </a:endParaRPr>
          </a:p>
        </p:txBody>
      </p:sp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4896036" y="3860800"/>
          <a:ext cx="2519362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9" imgW="1270000" imgH="457200" progId="Equation.3">
                  <p:embed/>
                </p:oleObj>
              </mc:Choice>
              <mc:Fallback>
                <p:oleObj name="Equation" r:id="rId9" imgW="12700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036" y="3860800"/>
                        <a:ext cx="2519362" cy="909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AutoShape 14"/>
          <p:cNvSpPr>
            <a:spLocks noChangeArrowheads="1"/>
          </p:cNvSpPr>
          <p:nvPr/>
        </p:nvSpPr>
        <p:spPr bwMode="auto">
          <a:xfrm>
            <a:off x="7307263" y="1666875"/>
            <a:ext cx="1439862" cy="1655763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swap over the ‘leading’ diagonal</a:t>
            </a:r>
          </a:p>
          <a:p>
            <a:pPr algn="ctr"/>
            <a:r>
              <a:rPr lang="en-GB" b="1" dirty="0">
                <a:solidFill>
                  <a:schemeClr val="bg1"/>
                </a:solidFill>
                <a:latin typeface="Calibri" pitchFamily="34" charset="0"/>
              </a:rPr>
              <a:t>change the signs on the 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Definition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E2506A1-97CE-40D6-9952-1F9F9B653B99}" type="slidenum">
              <a:rPr lang="en-GB"/>
              <a:pPr>
                <a:defRPr/>
              </a:pPr>
              <a:t>5</a:t>
            </a:fld>
            <a:endParaRPr lang="en-GB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en-GB" sz="3200">
                <a:latin typeface="Calibri" pitchFamily="34" charset="0"/>
              </a:rPr>
              <a:t>A vector is defined as an entity with magnitude and direction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en-GB" sz="3200">
                <a:latin typeface="Calibri" pitchFamily="34" charset="0"/>
              </a:rPr>
              <a:t>A scalar has magnitude only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en-GB" sz="3200">
                <a:latin typeface="Calibri" pitchFamily="34" charset="0"/>
              </a:rPr>
              <a:t>A free vector is not tied to a particular starting point  ( like the wind – force 10 from the East)</a:t>
            </a:r>
          </a:p>
          <a:p>
            <a:pPr marL="342900" indent="-342900">
              <a:spcBef>
                <a:spcPct val="20000"/>
              </a:spcBef>
              <a:buFont typeface="Courier New" pitchFamily="49" charset="0"/>
              <a:buChar char="o"/>
            </a:pPr>
            <a:r>
              <a:rPr lang="en-GB" sz="3200">
                <a:latin typeface="Calibri" pitchFamily="34" charset="0"/>
              </a:rPr>
              <a:t>A position vector is given from a defined starting point ( like a journey – 20miles north of London)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fld id="{A39EA528-476C-4522-846C-8E3640380C99}" type="slidenum">
              <a:rPr lang="en-GB"/>
              <a:pPr/>
              <a:t>50</a:t>
            </a:fld>
            <a:endParaRPr lang="en-GB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1560" y="260350"/>
            <a:ext cx="8002587" cy="6597649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Example finding the inverse</a:t>
            </a:r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/>
              <a:t>A = 		</a:t>
            </a:r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then determinant ad-</a:t>
            </a:r>
            <a:r>
              <a:rPr lang="en-GB" sz="2800" dirty="0" err="1" smtClean="0">
                <a:solidFill>
                  <a:srgbClr val="6600FF"/>
                </a:solidFill>
              </a:rPr>
              <a:t>bc</a:t>
            </a:r>
            <a:r>
              <a:rPr lang="en-GB" sz="2800" dirty="0" smtClean="0">
                <a:solidFill>
                  <a:srgbClr val="6600FF"/>
                </a:solidFill>
              </a:rPr>
              <a:t> = 4x3 -8x1 = 12 – 8 = 4 </a:t>
            </a:r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So </a:t>
            </a:r>
            <a:endParaRPr lang="en-GB" sz="2800" i="1" dirty="0" smtClean="0">
              <a:solidFill>
                <a:srgbClr val="6600FF"/>
              </a:solidFill>
            </a:endParaRPr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r>
              <a:rPr lang="en-GB" sz="2800" dirty="0" smtClean="0"/>
              <a:t>			</a:t>
            </a:r>
            <a:r>
              <a:rPr lang="en-GB" sz="2800" dirty="0" smtClean="0">
                <a:solidFill>
                  <a:srgbClr val="6600FF"/>
                </a:solidFill>
              </a:rPr>
              <a:t>Matrix of cofactors =</a:t>
            </a:r>
          </a:p>
          <a:p>
            <a:pPr>
              <a:buFontTx/>
              <a:buNone/>
            </a:pPr>
            <a:endParaRPr lang="en-GB" sz="2800" dirty="0" smtClean="0">
              <a:solidFill>
                <a:srgbClr val="6600FF"/>
              </a:solidFill>
            </a:endParaRPr>
          </a:p>
          <a:p>
            <a:pPr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then A</a:t>
            </a:r>
            <a:r>
              <a:rPr lang="en-GB" sz="2800" baseline="30000" dirty="0" smtClean="0">
                <a:solidFill>
                  <a:srgbClr val="6600FF"/>
                </a:solidFill>
              </a:rPr>
              <a:t>-1</a:t>
            </a:r>
            <a:r>
              <a:rPr lang="en-GB" sz="2800" dirty="0" smtClean="0">
                <a:solidFill>
                  <a:srgbClr val="6600FF"/>
                </a:solidFill>
              </a:rPr>
              <a:t> =			              		</a:t>
            </a:r>
          </a:p>
          <a:p>
            <a:pPr>
              <a:spcBef>
                <a:spcPts val="1800"/>
              </a:spcBef>
              <a:buFontTx/>
              <a:buNone/>
            </a:pPr>
            <a:r>
              <a:rPr lang="en-GB" sz="2800" dirty="0" smtClean="0">
                <a:solidFill>
                  <a:srgbClr val="6600FF"/>
                </a:solidFill>
              </a:rPr>
              <a:t>check AA</a:t>
            </a:r>
            <a:r>
              <a:rPr lang="en-GB" sz="2800" baseline="30000" dirty="0" smtClean="0">
                <a:solidFill>
                  <a:srgbClr val="6600FF"/>
                </a:solidFill>
              </a:rPr>
              <a:t>-1</a:t>
            </a:r>
            <a:r>
              <a:rPr lang="en-GB" sz="2800" dirty="0" smtClean="0">
                <a:solidFill>
                  <a:srgbClr val="6600FF"/>
                </a:solidFill>
              </a:rPr>
              <a:t>			</a:t>
            </a:r>
          </a:p>
          <a:p>
            <a:pPr>
              <a:buFontTx/>
              <a:buNone/>
            </a:pPr>
            <a:endParaRPr lang="en-GB" sz="2800" dirty="0" smtClean="0">
              <a:solidFill>
                <a:srgbClr val="6600FF"/>
              </a:solidFill>
            </a:endParaRPr>
          </a:p>
          <a:p>
            <a:pPr>
              <a:buFontTx/>
              <a:buNone/>
            </a:pPr>
            <a:endParaRPr lang="en-GB" sz="2800" dirty="0" smtClean="0"/>
          </a:p>
          <a:p>
            <a:pPr>
              <a:buFontTx/>
              <a:buNone/>
            </a:pPr>
            <a:endParaRPr lang="en-GB" sz="2800" dirty="0" smtClean="0"/>
          </a:p>
        </p:txBody>
      </p:sp>
      <p:graphicFrame>
        <p:nvGraphicFramePr>
          <p:cNvPr id="91140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619672" y="728700"/>
          <a:ext cx="1151620" cy="111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3" imgW="469800" imgH="457200" progId="Equation.3">
                  <p:embed/>
                </p:oleObj>
              </mc:Choice>
              <mc:Fallback>
                <p:oleObj name="Equation" r:id="rId3" imgW="469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728700"/>
                        <a:ext cx="1151620" cy="11197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303748" y="4185084"/>
          <a:ext cx="3776266" cy="97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5" imgW="1777680" imgH="457200" progId="Equation.3">
                  <p:embed/>
                </p:oleObj>
              </mc:Choice>
              <mc:Fallback>
                <p:oleObj name="Equation" r:id="rId5" imgW="17776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748" y="4185084"/>
                        <a:ext cx="3776266" cy="972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614685" y="5517232"/>
          <a:ext cx="82057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7" imgW="3390840" imgH="457200" progId="Equation.3">
                  <p:embed/>
                </p:oleObj>
              </mc:Choice>
              <mc:Fallback>
                <p:oleObj name="Equation" r:id="rId7" imgW="33908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685" y="5517232"/>
                        <a:ext cx="8205787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1295636" y="2420888"/>
          <a:ext cx="532765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9" imgW="2476440" imgH="393480" progId="Equation.3">
                  <p:embed/>
                </p:oleObj>
              </mc:Choice>
              <mc:Fallback>
                <p:oleObj name="Equation" r:id="rId9" imgW="24764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636" y="2420888"/>
                        <a:ext cx="532765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5868144" y="3248980"/>
          <a:ext cx="1364059" cy="9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11" imgW="660240" imgH="457200" progId="Equation.3">
                  <p:embed/>
                </p:oleObj>
              </mc:Choice>
              <mc:Fallback>
                <p:oleObj name="Equation" r:id="rId11" imgW="6602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3248980"/>
                        <a:ext cx="1364059" cy="944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smtClean="0"/>
              <a:t>Find the inverses and check them</a:t>
            </a:r>
          </a:p>
        </p:txBody>
      </p:sp>
      <p:graphicFrame>
        <p:nvGraphicFramePr>
          <p:cNvPr id="25602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079612" y="3068638"/>
          <a:ext cx="12842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3" imgW="736560" imgH="457200" progId="Equation.3">
                  <p:embed/>
                </p:oleObj>
              </mc:Choice>
              <mc:Fallback>
                <p:oleObj name="Equation" r:id="rId3" imgW="7365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3068638"/>
                        <a:ext cx="1284287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09600" y="6448425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3 AMC</a:t>
            </a:r>
            <a:endParaRPr lang="en-GB" dirty="0"/>
          </a:p>
        </p:txBody>
      </p:sp>
      <p:sp>
        <p:nvSpPr>
          <p:cNvPr id="2049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56720A0-7D21-4CF3-B92C-7B2BBBBF5688}" type="slidenum">
              <a:rPr lang="en-GB"/>
              <a:pPr>
                <a:defRPr/>
              </a:pPr>
              <a:t>51</a:t>
            </a:fld>
            <a:endParaRPr lang="en-GB"/>
          </a:p>
        </p:txBody>
      </p:sp>
      <p:graphicFrame>
        <p:nvGraphicFramePr>
          <p:cNvPr id="25603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79612" y="5661025"/>
          <a:ext cx="13112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5" imgW="888840" imgH="457200" progId="Equation.3">
                  <p:embed/>
                </p:oleObj>
              </mc:Choice>
              <mc:Fallback>
                <p:oleObj name="Equation" r:id="rId5" imgW="88884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5661025"/>
                        <a:ext cx="131127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79612" y="3932238"/>
          <a:ext cx="13477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7" imgW="825480" imgH="457200" progId="Equation.3">
                  <p:embed/>
                </p:oleObj>
              </mc:Choice>
              <mc:Fallback>
                <p:oleObj name="Equation" r:id="rId7" imgW="82548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3932238"/>
                        <a:ext cx="1347788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79612" y="4795838"/>
          <a:ext cx="14922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9" imgW="914400" imgH="457200" progId="Equation.3">
                  <p:embed/>
                </p:oleObj>
              </mc:Choice>
              <mc:Fallback>
                <p:oleObj name="Equation" r:id="rId9" imgW="9144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4795838"/>
                        <a:ext cx="149225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2"/>
          <p:cNvGraphicFramePr>
            <a:graphicFrameLocks noChangeAspect="1"/>
          </p:cNvGraphicFramePr>
          <p:nvPr/>
        </p:nvGraphicFramePr>
        <p:xfrm>
          <a:off x="1079612" y="1479550"/>
          <a:ext cx="12795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11" imgW="749160" imgH="457200" progId="Equation.3">
                  <p:embed/>
                </p:oleObj>
              </mc:Choice>
              <mc:Fallback>
                <p:oleObj name="Equation" r:id="rId11" imgW="74916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1479550"/>
                        <a:ext cx="12795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3"/>
          <p:cNvGraphicFramePr>
            <a:graphicFrameLocks noChangeAspect="1"/>
          </p:cNvGraphicFramePr>
          <p:nvPr/>
        </p:nvGraphicFramePr>
        <p:xfrm>
          <a:off x="1079612" y="2276475"/>
          <a:ext cx="14287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13" imgW="876240" imgH="457200" progId="Equation.3">
                  <p:embed/>
                </p:oleObj>
              </mc:Choice>
              <mc:Fallback>
                <p:oleObj name="Equation" r:id="rId13" imgW="87624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2276475"/>
                        <a:ext cx="142875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4635500" y="3217863"/>
          <a:ext cx="34734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15" imgW="2031840" imgH="457200" progId="Equation.3">
                  <p:embed/>
                </p:oleObj>
              </mc:Choice>
              <mc:Fallback>
                <p:oleObj name="Equation" r:id="rId15" imgW="203184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3217863"/>
                        <a:ext cx="34734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15"/>
          <p:cNvGraphicFramePr>
            <a:graphicFrameLocks noChangeAspect="1"/>
          </p:cNvGraphicFramePr>
          <p:nvPr/>
        </p:nvGraphicFramePr>
        <p:xfrm>
          <a:off x="4541838" y="5445125"/>
          <a:ext cx="408305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17" imgW="2768400" imgH="457200" progId="Equation.3">
                  <p:embed/>
                </p:oleObj>
              </mc:Choice>
              <mc:Fallback>
                <p:oleObj name="Equation" r:id="rId17" imgW="27684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5445125"/>
                        <a:ext cx="4083050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6" name="Object 16"/>
          <p:cNvGraphicFramePr>
            <a:graphicFrameLocks noChangeAspect="1"/>
          </p:cNvGraphicFramePr>
          <p:nvPr/>
        </p:nvGraphicFramePr>
        <p:xfrm>
          <a:off x="4635500" y="4049713"/>
          <a:ext cx="30464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8" name="Equation" r:id="rId19" imgW="1866600" imgH="457200" progId="Equation.3">
                  <p:embed/>
                </p:oleObj>
              </mc:Choice>
              <mc:Fallback>
                <p:oleObj name="Equation" r:id="rId19" imgW="18666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4049713"/>
                        <a:ext cx="3046413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7" name="Object 17"/>
          <p:cNvGraphicFramePr>
            <a:graphicFrameLocks noChangeAspect="1"/>
          </p:cNvGraphicFramePr>
          <p:nvPr/>
        </p:nvGraphicFramePr>
        <p:xfrm>
          <a:off x="3059113" y="4868863"/>
          <a:ext cx="54514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9" name="Equation" r:id="rId21" imgW="3340080" imgH="228600" progId="Equation.3">
                  <p:embed/>
                </p:oleObj>
              </mc:Choice>
              <mc:Fallback>
                <p:oleObj name="Equation" r:id="rId21" imgW="334008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868863"/>
                        <a:ext cx="5451475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8" name="Object 18"/>
          <p:cNvGraphicFramePr>
            <a:graphicFrameLocks noChangeAspect="1"/>
          </p:cNvGraphicFramePr>
          <p:nvPr/>
        </p:nvGraphicFramePr>
        <p:xfrm>
          <a:off x="4635500" y="1628775"/>
          <a:ext cx="35591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0" name="Equation" r:id="rId23" imgW="2082600" imgH="457200" progId="Equation.3">
                  <p:embed/>
                </p:oleObj>
              </mc:Choice>
              <mc:Fallback>
                <p:oleObj name="Equation" r:id="rId23" imgW="20826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1628775"/>
                        <a:ext cx="355917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4635500" y="2425700"/>
          <a:ext cx="36068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61" name="Equation" r:id="rId25" imgW="2209680" imgH="457200" progId="Equation.3">
                  <p:embed/>
                </p:oleObj>
              </mc:Choice>
              <mc:Fallback>
                <p:oleObj name="Equation" r:id="rId25" imgW="220968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2425700"/>
                        <a:ext cx="36068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17" name="Picture 20" descr="PENCIL5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 flipV="1">
            <a:off x="7753350" y="6453188"/>
            <a:ext cx="1390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tutorial</a:t>
            </a:r>
          </a:p>
        </p:txBody>
      </p:sp>
      <p:sp>
        <p:nvSpPr>
          <p:cNvPr id="61443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Finish any matrix examples in the slides you have not done</a:t>
            </a:r>
          </a:p>
          <a:p>
            <a:r>
              <a:rPr lang="en-GB" dirty="0" smtClean="0"/>
              <a:t>Q1&amp;2 from the handbook ( Q2 has 11 parts)</a:t>
            </a:r>
          </a:p>
          <a:p>
            <a:r>
              <a:rPr lang="en-GB" dirty="0" smtClean="0"/>
              <a:t>Read up the rest of the notes before the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Describing a free vector</a:t>
            </a:r>
          </a:p>
        </p:txBody>
      </p:sp>
      <p:sp>
        <p:nvSpPr>
          <p:cNvPr id="3277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00213"/>
            <a:ext cx="8229600" cy="4425950"/>
          </a:xfrm>
        </p:spPr>
        <p:txBody>
          <a:bodyPr/>
          <a:lstStyle/>
          <a:p>
            <a:r>
              <a:rPr lang="en-GB" dirty="0" smtClean="0"/>
              <a:t>We can illustrate a vector with a line.</a:t>
            </a:r>
          </a:p>
          <a:p>
            <a:r>
              <a:rPr lang="en-GB" dirty="0" smtClean="0"/>
              <a:t>We use the length of the line to show the magnitude</a:t>
            </a:r>
          </a:p>
          <a:p>
            <a:r>
              <a:rPr lang="en-GB" dirty="0" smtClean="0"/>
              <a:t>The arrow shows the direction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935038" y="4981575"/>
            <a:ext cx="2466975" cy="373063"/>
            <a:chOff x="935665" y="4982368"/>
            <a:chExt cx="2466754" cy="371476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935665" y="5168896"/>
              <a:ext cx="2466754" cy="1581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>
              <a:off x="1204665" y="5157828"/>
              <a:ext cx="35250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652300" y="5157828"/>
              <a:ext cx="35250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099935" y="5157828"/>
              <a:ext cx="35250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547570" y="5157828"/>
              <a:ext cx="35250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947584" y="5176797"/>
              <a:ext cx="352507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497388" y="4000500"/>
            <a:ext cx="371475" cy="1238250"/>
            <a:chOff x="4497904" y="4000500"/>
            <a:chExt cx="371476" cy="1238250"/>
          </a:xfrm>
        </p:grpSpPr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4077217" y="4610100"/>
              <a:ext cx="1238250" cy="1905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97904" y="4878388"/>
              <a:ext cx="352426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97904" y="4430713"/>
              <a:ext cx="352426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16954" y="4030663"/>
              <a:ext cx="352426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ular Callout 28"/>
          <p:cNvSpPr/>
          <p:nvPr/>
        </p:nvSpPr>
        <p:spPr>
          <a:xfrm>
            <a:off x="628650" y="5886450"/>
            <a:ext cx="1866900" cy="485775"/>
          </a:xfrm>
          <a:prstGeom prst="wedgeRectCallout">
            <a:avLst>
              <a:gd name="adj1" fmla="val 53393"/>
              <a:gd name="adj2" fmla="val -15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5.3 units East</a:t>
            </a:r>
          </a:p>
        </p:txBody>
      </p:sp>
      <p:sp>
        <p:nvSpPr>
          <p:cNvPr id="36" name="Rectangular Callout 35"/>
          <p:cNvSpPr/>
          <p:nvPr/>
        </p:nvSpPr>
        <p:spPr>
          <a:xfrm>
            <a:off x="2457450" y="4152900"/>
            <a:ext cx="1524000" cy="485775"/>
          </a:xfrm>
          <a:prstGeom prst="wedgeRectCallout">
            <a:avLst>
              <a:gd name="adj1" fmla="val 87749"/>
              <a:gd name="adj2" fmla="val 389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3 units North 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6324600" y="5181600"/>
            <a:ext cx="2819400" cy="485775"/>
          </a:xfrm>
          <a:prstGeom prst="wedgeRectCallout">
            <a:avLst>
              <a:gd name="adj1" fmla="val -40485"/>
              <a:gd name="adj2" fmla="val -243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7.6 units 30 </a:t>
            </a:r>
            <a:r>
              <a:rPr lang="en-GB" baseline="30000" dirty="0"/>
              <a:t>0 </a:t>
            </a:r>
            <a:r>
              <a:rPr lang="en-GB" dirty="0"/>
              <a:t>East of North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4995863" y="3486150"/>
            <a:ext cx="1873250" cy="3028950"/>
            <a:chOff x="4995820" y="3486150"/>
            <a:chExt cx="1872883" cy="3028950"/>
          </a:xfrm>
        </p:grpSpPr>
        <p:grpSp>
          <p:nvGrpSpPr>
            <p:cNvPr id="39947" name="Group 50"/>
            <p:cNvGrpSpPr>
              <a:grpSpLocks/>
            </p:cNvGrpSpPr>
            <p:nvPr/>
          </p:nvGrpSpPr>
          <p:grpSpPr bwMode="auto">
            <a:xfrm>
              <a:off x="5181603" y="3581446"/>
              <a:ext cx="1687100" cy="2933654"/>
              <a:chOff x="5181603" y="3581446"/>
              <a:chExt cx="1687100" cy="2933654"/>
            </a:xfrm>
          </p:grpSpPr>
          <p:cxnSp>
            <p:nvCxnSpPr>
              <p:cNvPr id="39" name="Straight Arrow Connector 38"/>
              <p:cNvCxnSpPr/>
              <p:nvPr/>
            </p:nvCxnSpPr>
            <p:spPr>
              <a:xfrm rot="5400000" flipH="1" flipV="1">
                <a:off x="4558263" y="4204659"/>
                <a:ext cx="2933700" cy="1687182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1800000">
                <a:off x="6271920" y="4279900"/>
                <a:ext cx="360291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1800000">
                <a:off x="6498888" y="3886200"/>
                <a:ext cx="360292" cy="317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rot="1800000">
              <a:off x="5643393" y="5384800"/>
              <a:ext cx="360291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800000">
              <a:off x="5870361" y="4992688"/>
              <a:ext cx="360292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800000">
              <a:off x="6090980" y="4649788"/>
              <a:ext cx="358705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800000">
              <a:off x="4995820" y="6489700"/>
              <a:ext cx="358705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800000">
              <a:off x="5222788" y="6097588"/>
              <a:ext cx="360292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800000">
              <a:off x="5443407" y="5754688"/>
              <a:ext cx="358705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3638486" y="4933954"/>
              <a:ext cx="2933700" cy="380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Arc 55"/>
          <p:cNvSpPr/>
          <p:nvPr/>
        </p:nvSpPr>
        <p:spPr>
          <a:xfrm>
            <a:off x="4572000" y="5353050"/>
            <a:ext cx="1066800" cy="47625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Direction 1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250825" y="1487488"/>
            <a:ext cx="8642350" cy="4533900"/>
          </a:xfrm>
        </p:spPr>
        <p:txBody>
          <a:bodyPr/>
          <a:lstStyle/>
          <a:p>
            <a:r>
              <a:rPr lang="en-GB" smtClean="0"/>
              <a:t>There are many ways of describing the direction of a vector</a:t>
            </a:r>
          </a:p>
          <a:p>
            <a:r>
              <a:rPr lang="en-GB" smtClean="0"/>
              <a:t>Bearings are used to describe ships journeys or paths on maps are given by measuring the angle clockwise from the north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81050" y="4762500"/>
            <a:ext cx="2400300" cy="8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8050" y="4514850"/>
            <a:ext cx="1581150" cy="139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000625" y="5114925"/>
            <a:ext cx="180975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0" y="5962650"/>
            <a:ext cx="1447800" cy="485775"/>
          </a:xfrm>
          <a:prstGeom prst="wedgeRectCallout">
            <a:avLst>
              <a:gd name="adj1" fmla="val 53393"/>
              <a:gd name="adj2" fmla="val -15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Bearing 80 </a:t>
            </a:r>
            <a:r>
              <a:rPr lang="en-GB" baseline="30000" dirty="0"/>
              <a:t>0</a:t>
            </a:r>
            <a:endParaRPr lang="en-GB" dirty="0"/>
          </a:p>
        </p:txBody>
      </p:sp>
      <p:sp>
        <p:nvSpPr>
          <p:cNvPr id="11" name="Rectangular Callout 10"/>
          <p:cNvSpPr/>
          <p:nvPr/>
        </p:nvSpPr>
        <p:spPr>
          <a:xfrm>
            <a:off x="2381250" y="6115050"/>
            <a:ext cx="1866900" cy="485775"/>
          </a:xfrm>
          <a:prstGeom prst="wedgeRectCallout">
            <a:avLst>
              <a:gd name="adj1" fmla="val 53393"/>
              <a:gd name="adj2" fmla="val -15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Bearing 135 </a:t>
            </a:r>
            <a:r>
              <a:rPr lang="en-GB" baseline="30000" dirty="0"/>
              <a:t>0</a:t>
            </a:r>
            <a:endParaRPr lang="en-GB" dirty="0"/>
          </a:p>
        </p:txBody>
      </p:sp>
      <p:sp>
        <p:nvSpPr>
          <p:cNvPr id="12" name="Rectangular Callout 11"/>
          <p:cNvSpPr/>
          <p:nvPr/>
        </p:nvSpPr>
        <p:spPr>
          <a:xfrm>
            <a:off x="4514850" y="3962400"/>
            <a:ext cx="1866900" cy="485775"/>
          </a:xfrm>
          <a:prstGeom prst="wedgeRectCallout">
            <a:avLst>
              <a:gd name="adj1" fmla="val 23801"/>
              <a:gd name="adj2" fmla="val 26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Bearing 200 </a:t>
            </a:r>
            <a:r>
              <a:rPr lang="en-GB" baseline="30000" dirty="0"/>
              <a:t>0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7038975" y="3705225"/>
            <a:ext cx="2038350" cy="1104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6572250" y="5657850"/>
            <a:ext cx="1866900" cy="1200150"/>
          </a:xfrm>
          <a:prstGeom prst="wedgeRectCallout">
            <a:avLst>
              <a:gd name="adj1" fmla="val 30943"/>
              <a:gd name="adj2" fmla="val -750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Bearing 340 </a:t>
            </a:r>
            <a:r>
              <a:rPr lang="en-GB" baseline="30000" dirty="0"/>
              <a:t>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Bearing -20 </a:t>
            </a:r>
            <a:r>
              <a:rPr lang="en-GB" baseline="30000" dirty="0"/>
              <a:t>0 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85726" y="4810125"/>
            <a:ext cx="13906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228600" y="4705350"/>
            <a:ext cx="1238250" cy="120015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 rot="5400000">
            <a:off x="2733676" y="3781425"/>
            <a:ext cx="13906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2876550" y="3676650"/>
            <a:ext cx="1219200" cy="280035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7877176" y="4562475"/>
            <a:ext cx="13906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5781676" y="4010025"/>
            <a:ext cx="1390650" cy="3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6343650" y="4267200"/>
            <a:ext cx="704850" cy="838200"/>
          </a:xfrm>
          <a:custGeom>
            <a:avLst/>
            <a:gdLst>
              <a:gd name="connsiteX0" fmla="*/ 190500 w 704850"/>
              <a:gd name="connsiteY0" fmla="*/ 0 h 838200"/>
              <a:gd name="connsiteX1" fmla="*/ 457200 w 704850"/>
              <a:gd name="connsiteY1" fmla="*/ 38100 h 838200"/>
              <a:gd name="connsiteX2" fmla="*/ 666750 w 704850"/>
              <a:gd name="connsiteY2" fmla="*/ 190500 h 838200"/>
              <a:gd name="connsiteX3" fmla="*/ 685800 w 704850"/>
              <a:gd name="connsiteY3" fmla="*/ 400050 h 838200"/>
              <a:gd name="connsiteX4" fmla="*/ 647700 w 704850"/>
              <a:gd name="connsiteY4" fmla="*/ 742950 h 838200"/>
              <a:gd name="connsiteX5" fmla="*/ 419100 w 704850"/>
              <a:gd name="connsiteY5" fmla="*/ 819150 h 838200"/>
              <a:gd name="connsiteX6" fmla="*/ 266700 w 704850"/>
              <a:gd name="connsiteY6" fmla="*/ 819150 h 838200"/>
              <a:gd name="connsiteX7" fmla="*/ 38100 w 704850"/>
              <a:gd name="connsiteY7" fmla="*/ 704850 h 838200"/>
              <a:gd name="connsiteX8" fmla="*/ 38100 w 704850"/>
              <a:gd name="connsiteY8" fmla="*/ 59055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4850" h="838200">
                <a:moveTo>
                  <a:pt x="190500" y="0"/>
                </a:moveTo>
                <a:cubicBezTo>
                  <a:pt x="284162" y="3175"/>
                  <a:pt x="377825" y="6350"/>
                  <a:pt x="457200" y="38100"/>
                </a:cubicBezTo>
                <a:cubicBezTo>
                  <a:pt x="536575" y="69850"/>
                  <a:pt x="628650" y="130175"/>
                  <a:pt x="666750" y="190500"/>
                </a:cubicBezTo>
                <a:cubicBezTo>
                  <a:pt x="704850" y="250825"/>
                  <a:pt x="688975" y="307975"/>
                  <a:pt x="685800" y="400050"/>
                </a:cubicBezTo>
                <a:cubicBezTo>
                  <a:pt x="682625" y="492125"/>
                  <a:pt x="692150" y="673100"/>
                  <a:pt x="647700" y="742950"/>
                </a:cubicBezTo>
                <a:cubicBezTo>
                  <a:pt x="603250" y="812800"/>
                  <a:pt x="482600" y="806450"/>
                  <a:pt x="419100" y="819150"/>
                </a:cubicBezTo>
                <a:cubicBezTo>
                  <a:pt x="355600" y="831850"/>
                  <a:pt x="330200" y="838200"/>
                  <a:pt x="266700" y="819150"/>
                </a:cubicBezTo>
                <a:cubicBezTo>
                  <a:pt x="203200" y="800100"/>
                  <a:pt x="76200" y="742950"/>
                  <a:pt x="38100" y="704850"/>
                </a:cubicBezTo>
                <a:cubicBezTo>
                  <a:pt x="0" y="666750"/>
                  <a:pt x="19050" y="628650"/>
                  <a:pt x="38100" y="59055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sp>
        <p:nvSpPr>
          <p:cNvPr id="28" name="Freeform 27"/>
          <p:cNvSpPr/>
          <p:nvPr/>
        </p:nvSpPr>
        <p:spPr>
          <a:xfrm>
            <a:off x="8054975" y="4781550"/>
            <a:ext cx="955675" cy="825500"/>
          </a:xfrm>
          <a:custGeom>
            <a:avLst/>
            <a:gdLst>
              <a:gd name="connsiteX0" fmla="*/ 593725 w 955675"/>
              <a:gd name="connsiteY0" fmla="*/ 38100 h 825500"/>
              <a:gd name="connsiteX1" fmla="*/ 860425 w 955675"/>
              <a:gd name="connsiteY1" fmla="*/ 76200 h 825500"/>
              <a:gd name="connsiteX2" fmla="*/ 898525 w 955675"/>
              <a:gd name="connsiteY2" fmla="*/ 323850 h 825500"/>
              <a:gd name="connsiteX3" fmla="*/ 917575 w 955675"/>
              <a:gd name="connsiteY3" fmla="*/ 552450 h 825500"/>
              <a:gd name="connsiteX4" fmla="*/ 669925 w 955675"/>
              <a:gd name="connsiteY4" fmla="*/ 762000 h 825500"/>
              <a:gd name="connsiteX5" fmla="*/ 346075 w 955675"/>
              <a:gd name="connsiteY5" fmla="*/ 762000 h 825500"/>
              <a:gd name="connsiteX6" fmla="*/ 22225 w 955675"/>
              <a:gd name="connsiteY6" fmla="*/ 381000 h 825500"/>
              <a:gd name="connsiteX7" fmla="*/ 212725 w 955675"/>
              <a:gd name="connsiteY7" fmla="*/ 0 h 825500"/>
              <a:gd name="connsiteX8" fmla="*/ 212725 w 955675"/>
              <a:gd name="connsiteY8" fmla="*/ 0 h 825500"/>
              <a:gd name="connsiteX9" fmla="*/ 212725 w 955675"/>
              <a:gd name="connsiteY9" fmla="*/ 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5675" h="825500">
                <a:moveTo>
                  <a:pt x="593725" y="38100"/>
                </a:moveTo>
                <a:cubicBezTo>
                  <a:pt x="701675" y="33337"/>
                  <a:pt x="809625" y="28575"/>
                  <a:pt x="860425" y="76200"/>
                </a:cubicBezTo>
                <a:cubicBezTo>
                  <a:pt x="911225" y="123825"/>
                  <a:pt x="889000" y="244475"/>
                  <a:pt x="898525" y="323850"/>
                </a:cubicBezTo>
                <a:cubicBezTo>
                  <a:pt x="908050" y="403225"/>
                  <a:pt x="955675" y="479425"/>
                  <a:pt x="917575" y="552450"/>
                </a:cubicBezTo>
                <a:cubicBezTo>
                  <a:pt x="879475" y="625475"/>
                  <a:pt x="765175" y="727075"/>
                  <a:pt x="669925" y="762000"/>
                </a:cubicBezTo>
                <a:cubicBezTo>
                  <a:pt x="574675" y="796925"/>
                  <a:pt x="454025" y="825500"/>
                  <a:pt x="346075" y="762000"/>
                </a:cubicBezTo>
                <a:cubicBezTo>
                  <a:pt x="238125" y="698500"/>
                  <a:pt x="44450" y="508000"/>
                  <a:pt x="22225" y="381000"/>
                </a:cubicBezTo>
                <a:cubicBezTo>
                  <a:pt x="0" y="254000"/>
                  <a:pt x="212725" y="0"/>
                  <a:pt x="212725" y="0"/>
                </a:cubicBezTo>
                <a:lnTo>
                  <a:pt x="212725" y="0"/>
                </a:lnTo>
                <a:lnTo>
                  <a:pt x="212725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1050"/>
          </a:xfrm>
        </p:spPr>
        <p:txBody>
          <a:bodyPr/>
          <a:lstStyle/>
          <a:p>
            <a:r>
              <a:rPr lang="en-GB" smtClean="0"/>
              <a:t>Direction 2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9388"/>
            <a:ext cx="8229600" cy="4676775"/>
          </a:xfrm>
        </p:spPr>
        <p:txBody>
          <a:bodyPr/>
          <a:lstStyle/>
          <a:p>
            <a:r>
              <a:rPr lang="en-GB" smtClean="0"/>
              <a:t>There are other ways of describing the same vectors using the horizontal and measuring anticlockwise ( as shown here using the same vectors as previously)</a:t>
            </a:r>
          </a:p>
          <a:p>
            <a:r>
              <a:rPr lang="en-GB" smtClean="0"/>
              <a:t>This is used most often when we are plotting on the x,y plane.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81050" y="4762500"/>
            <a:ext cx="2400300" cy="8001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48050" y="4514850"/>
            <a:ext cx="1581150" cy="13906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000625" y="5114925"/>
            <a:ext cx="180975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ular Callout 9"/>
          <p:cNvSpPr/>
          <p:nvPr/>
        </p:nvSpPr>
        <p:spPr>
          <a:xfrm>
            <a:off x="0" y="5962650"/>
            <a:ext cx="1447800" cy="485775"/>
          </a:xfrm>
          <a:prstGeom prst="wedgeRectCallout">
            <a:avLst>
              <a:gd name="adj1" fmla="val 53393"/>
              <a:gd name="adj2" fmla="val -157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angle 20 </a:t>
            </a:r>
            <a:r>
              <a:rPr lang="en-GB" baseline="30000" dirty="0"/>
              <a:t>0</a:t>
            </a:r>
            <a:endParaRPr lang="en-GB" dirty="0"/>
          </a:p>
        </p:txBody>
      </p:sp>
      <p:sp>
        <p:nvSpPr>
          <p:cNvPr id="11" name="Rectangular Callout 10"/>
          <p:cNvSpPr/>
          <p:nvPr/>
        </p:nvSpPr>
        <p:spPr>
          <a:xfrm>
            <a:off x="2381250" y="5656263"/>
            <a:ext cx="1866900" cy="944562"/>
          </a:xfrm>
          <a:prstGeom prst="wedgeRectCallout">
            <a:avLst>
              <a:gd name="adj1" fmla="val 32985"/>
              <a:gd name="adj2" fmla="val -118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angle 315</a:t>
            </a:r>
            <a:r>
              <a:rPr lang="en-GB" baseline="30000" dirty="0"/>
              <a:t> 0</a:t>
            </a:r>
            <a:endParaRPr lang="en-GB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angle -45 </a:t>
            </a:r>
            <a:r>
              <a:rPr lang="en-GB" baseline="30000" dirty="0"/>
              <a:t>0</a:t>
            </a:r>
            <a:endParaRPr lang="en-GB" dirty="0"/>
          </a:p>
        </p:txBody>
      </p:sp>
      <p:sp>
        <p:nvSpPr>
          <p:cNvPr id="12" name="Rectangular Callout 11"/>
          <p:cNvSpPr/>
          <p:nvPr/>
        </p:nvSpPr>
        <p:spPr>
          <a:xfrm>
            <a:off x="4864100" y="3465513"/>
            <a:ext cx="1866900" cy="485775"/>
          </a:xfrm>
          <a:prstGeom prst="wedgeRectCallout">
            <a:avLst>
              <a:gd name="adj1" fmla="val 23801"/>
              <a:gd name="adj2" fmla="val 266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angle 250 </a:t>
            </a:r>
            <a:r>
              <a:rPr lang="en-GB" baseline="30000" dirty="0"/>
              <a:t>0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V="1">
            <a:off x="7038975" y="3705225"/>
            <a:ext cx="2038350" cy="1104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>
            <a:off x="6915150" y="5802313"/>
            <a:ext cx="1866900" cy="581025"/>
          </a:xfrm>
          <a:prstGeom prst="wedgeRectCallout">
            <a:avLst>
              <a:gd name="adj1" fmla="val 29923"/>
              <a:gd name="adj2" fmla="val -166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angle 110 </a:t>
            </a:r>
            <a:r>
              <a:rPr lang="en-GB" baseline="30000" dirty="0"/>
              <a:t>0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10800000">
            <a:off x="847725" y="5546725"/>
            <a:ext cx="175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1066800" y="5364163"/>
            <a:ext cx="328613" cy="18256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 rot="10800000" flipV="1">
            <a:off x="3427413" y="4451350"/>
            <a:ext cx="1254125" cy="26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0800000" flipV="1">
            <a:off x="8570913" y="5254625"/>
            <a:ext cx="573087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6475413" y="4706938"/>
            <a:ext cx="1236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3257550" y="4171950"/>
            <a:ext cx="609600" cy="869950"/>
          </a:xfrm>
          <a:custGeom>
            <a:avLst/>
            <a:gdLst>
              <a:gd name="connsiteX0" fmla="*/ 609600 w 609600"/>
              <a:gd name="connsiteY0" fmla="*/ 266700 h 869186"/>
              <a:gd name="connsiteX1" fmla="*/ 590550 w 609600"/>
              <a:gd name="connsiteY1" fmla="*/ 171450 h 869186"/>
              <a:gd name="connsiteX2" fmla="*/ 552450 w 609600"/>
              <a:gd name="connsiteY2" fmla="*/ 114300 h 869186"/>
              <a:gd name="connsiteX3" fmla="*/ 438150 w 609600"/>
              <a:gd name="connsiteY3" fmla="*/ 38100 h 869186"/>
              <a:gd name="connsiteX4" fmla="*/ 304800 w 609600"/>
              <a:gd name="connsiteY4" fmla="*/ 0 h 869186"/>
              <a:gd name="connsiteX5" fmla="*/ 152400 w 609600"/>
              <a:gd name="connsiteY5" fmla="*/ 19050 h 869186"/>
              <a:gd name="connsiteX6" fmla="*/ 95250 w 609600"/>
              <a:gd name="connsiteY6" fmla="*/ 76200 h 869186"/>
              <a:gd name="connsiteX7" fmla="*/ 57150 w 609600"/>
              <a:gd name="connsiteY7" fmla="*/ 133350 h 869186"/>
              <a:gd name="connsiteX8" fmla="*/ 0 w 609600"/>
              <a:gd name="connsiteY8" fmla="*/ 323850 h 869186"/>
              <a:gd name="connsiteX9" fmla="*/ 57150 w 609600"/>
              <a:gd name="connsiteY9" fmla="*/ 514350 h 869186"/>
              <a:gd name="connsiteX10" fmla="*/ 76200 w 609600"/>
              <a:gd name="connsiteY10" fmla="*/ 571500 h 869186"/>
              <a:gd name="connsiteX11" fmla="*/ 95250 w 609600"/>
              <a:gd name="connsiteY11" fmla="*/ 628650 h 869186"/>
              <a:gd name="connsiteX12" fmla="*/ 114300 w 609600"/>
              <a:gd name="connsiteY12" fmla="*/ 723900 h 869186"/>
              <a:gd name="connsiteX13" fmla="*/ 133350 w 609600"/>
              <a:gd name="connsiteY13" fmla="*/ 800100 h 869186"/>
              <a:gd name="connsiteX14" fmla="*/ 266700 w 609600"/>
              <a:gd name="connsiteY14" fmla="*/ 819150 h 869186"/>
              <a:gd name="connsiteX15" fmla="*/ 342900 w 609600"/>
              <a:gd name="connsiteY15" fmla="*/ 838200 h 869186"/>
              <a:gd name="connsiteX16" fmla="*/ 571500 w 609600"/>
              <a:gd name="connsiteY16" fmla="*/ 762000 h 869186"/>
              <a:gd name="connsiteX17" fmla="*/ 571500 w 609600"/>
              <a:gd name="connsiteY17" fmla="*/ 723900 h 86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9600" h="869186">
                <a:moveTo>
                  <a:pt x="609600" y="266700"/>
                </a:moveTo>
                <a:cubicBezTo>
                  <a:pt x="603250" y="234950"/>
                  <a:pt x="601919" y="201767"/>
                  <a:pt x="590550" y="171450"/>
                </a:cubicBezTo>
                <a:cubicBezTo>
                  <a:pt x="582511" y="150013"/>
                  <a:pt x="569680" y="129377"/>
                  <a:pt x="552450" y="114300"/>
                </a:cubicBezTo>
                <a:cubicBezTo>
                  <a:pt x="517989" y="84147"/>
                  <a:pt x="482573" y="49206"/>
                  <a:pt x="438150" y="38100"/>
                </a:cubicBezTo>
                <a:cubicBezTo>
                  <a:pt x="342469" y="14180"/>
                  <a:pt x="386788" y="27329"/>
                  <a:pt x="304800" y="0"/>
                </a:cubicBezTo>
                <a:cubicBezTo>
                  <a:pt x="254000" y="6350"/>
                  <a:pt x="200513" y="1554"/>
                  <a:pt x="152400" y="19050"/>
                </a:cubicBezTo>
                <a:cubicBezTo>
                  <a:pt x="127081" y="28257"/>
                  <a:pt x="112497" y="55504"/>
                  <a:pt x="95250" y="76200"/>
                </a:cubicBezTo>
                <a:cubicBezTo>
                  <a:pt x="80593" y="93789"/>
                  <a:pt x="66449" y="112428"/>
                  <a:pt x="57150" y="133350"/>
                </a:cubicBezTo>
                <a:cubicBezTo>
                  <a:pt x="30647" y="192981"/>
                  <a:pt x="15832" y="260521"/>
                  <a:pt x="0" y="323850"/>
                </a:cubicBezTo>
                <a:cubicBezTo>
                  <a:pt x="28790" y="439012"/>
                  <a:pt x="10771" y="375212"/>
                  <a:pt x="57150" y="514350"/>
                </a:cubicBezTo>
                <a:lnTo>
                  <a:pt x="76200" y="571500"/>
                </a:lnTo>
                <a:cubicBezTo>
                  <a:pt x="82550" y="590550"/>
                  <a:pt x="91312" y="608959"/>
                  <a:pt x="95250" y="628650"/>
                </a:cubicBezTo>
                <a:cubicBezTo>
                  <a:pt x="101600" y="660400"/>
                  <a:pt x="107276" y="692292"/>
                  <a:pt x="114300" y="723900"/>
                </a:cubicBezTo>
                <a:cubicBezTo>
                  <a:pt x="119980" y="749458"/>
                  <a:pt x="111148" y="786224"/>
                  <a:pt x="133350" y="800100"/>
                </a:cubicBezTo>
                <a:cubicBezTo>
                  <a:pt x="171426" y="823898"/>
                  <a:pt x="222523" y="811118"/>
                  <a:pt x="266700" y="819150"/>
                </a:cubicBezTo>
                <a:cubicBezTo>
                  <a:pt x="292459" y="823834"/>
                  <a:pt x="317500" y="831850"/>
                  <a:pt x="342900" y="838200"/>
                </a:cubicBezTo>
                <a:cubicBezTo>
                  <a:pt x="470821" y="825408"/>
                  <a:pt x="528626" y="869186"/>
                  <a:pt x="571500" y="762000"/>
                </a:cubicBezTo>
                <a:cubicBezTo>
                  <a:pt x="576217" y="750208"/>
                  <a:pt x="571500" y="736600"/>
                  <a:pt x="571500" y="7239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5959475" y="4381500"/>
            <a:ext cx="898525" cy="838200"/>
          </a:xfrm>
          <a:custGeom>
            <a:avLst/>
            <a:gdLst>
              <a:gd name="connsiteX0" fmla="*/ 897914 w 897914"/>
              <a:gd name="connsiteY0" fmla="*/ 323850 h 838200"/>
              <a:gd name="connsiteX1" fmla="*/ 802664 w 897914"/>
              <a:gd name="connsiteY1" fmla="*/ 209550 h 838200"/>
              <a:gd name="connsiteX2" fmla="*/ 745514 w 897914"/>
              <a:gd name="connsiteY2" fmla="*/ 171450 h 838200"/>
              <a:gd name="connsiteX3" fmla="*/ 631214 w 897914"/>
              <a:gd name="connsiteY3" fmla="*/ 76200 h 838200"/>
              <a:gd name="connsiteX4" fmla="*/ 574064 w 897914"/>
              <a:gd name="connsiteY4" fmla="*/ 38100 h 838200"/>
              <a:gd name="connsiteX5" fmla="*/ 459764 w 897914"/>
              <a:gd name="connsiteY5" fmla="*/ 0 h 838200"/>
              <a:gd name="connsiteX6" fmla="*/ 231164 w 897914"/>
              <a:gd name="connsiteY6" fmla="*/ 19050 h 838200"/>
              <a:gd name="connsiteX7" fmla="*/ 174014 w 897914"/>
              <a:gd name="connsiteY7" fmla="*/ 38100 h 838200"/>
              <a:gd name="connsiteX8" fmla="*/ 154964 w 897914"/>
              <a:gd name="connsiteY8" fmla="*/ 95250 h 838200"/>
              <a:gd name="connsiteX9" fmla="*/ 97814 w 897914"/>
              <a:gd name="connsiteY9" fmla="*/ 152400 h 838200"/>
              <a:gd name="connsiteX10" fmla="*/ 59714 w 897914"/>
              <a:gd name="connsiteY10" fmla="*/ 209550 h 838200"/>
              <a:gd name="connsiteX11" fmla="*/ 78764 w 897914"/>
              <a:gd name="connsiteY11" fmla="*/ 647700 h 838200"/>
              <a:gd name="connsiteX12" fmla="*/ 97814 w 897914"/>
              <a:gd name="connsiteY12" fmla="*/ 704850 h 838200"/>
              <a:gd name="connsiteX13" fmla="*/ 174014 w 897914"/>
              <a:gd name="connsiteY13" fmla="*/ 819150 h 838200"/>
              <a:gd name="connsiteX14" fmla="*/ 231164 w 897914"/>
              <a:gd name="connsiteY14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7914" h="838200">
                <a:moveTo>
                  <a:pt x="897914" y="323850"/>
                </a:moveTo>
                <a:cubicBezTo>
                  <a:pt x="860452" y="267656"/>
                  <a:pt x="857669" y="255387"/>
                  <a:pt x="802664" y="209550"/>
                </a:cubicBezTo>
                <a:cubicBezTo>
                  <a:pt x="785075" y="194893"/>
                  <a:pt x="764564" y="184150"/>
                  <a:pt x="745514" y="171450"/>
                </a:cubicBezTo>
                <a:cubicBezTo>
                  <a:pt x="685666" y="81678"/>
                  <a:pt x="735329" y="135694"/>
                  <a:pt x="631214" y="76200"/>
                </a:cubicBezTo>
                <a:cubicBezTo>
                  <a:pt x="611335" y="64841"/>
                  <a:pt x="594986" y="47399"/>
                  <a:pt x="574064" y="38100"/>
                </a:cubicBezTo>
                <a:cubicBezTo>
                  <a:pt x="537364" y="21789"/>
                  <a:pt x="459764" y="0"/>
                  <a:pt x="459764" y="0"/>
                </a:cubicBezTo>
                <a:cubicBezTo>
                  <a:pt x="383564" y="6350"/>
                  <a:pt x="306957" y="8944"/>
                  <a:pt x="231164" y="19050"/>
                </a:cubicBezTo>
                <a:cubicBezTo>
                  <a:pt x="211260" y="21704"/>
                  <a:pt x="188213" y="23901"/>
                  <a:pt x="174014" y="38100"/>
                </a:cubicBezTo>
                <a:cubicBezTo>
                  <a:pt x="159815" y="52299"/>
                  <a:pt x="166103" y="78542"/>
                  <a:pt x="154964" y="95250"/>
                </a:cubicBezTo>
                <a:cubicBezTo>
                  <a:pt x="140020" y="117666"/>
                  <a:pt x="115061" y="131704"/>
                  <a:pt x="97814" y="152400"/>
                </a:cubicBezTo>
                <a:cubicBezTo>
                  <a:pt x="83157" y="169989"/>
                  <a:pt x="72414" y="190500"/>
                  <a:pt x="59714" y="209550"/>
                </a:cubicBezTo>
                <a:cubicBezTo>
                  <a:pt x="19425" y="370707"/>
                  <a:pt x="0" y="411407"/>
                  <a:pt x="78764" y="647700"/>
                </a:cubicBezTo>
                <a:cubicBezTo>
                  <a:pt x="85114" y="666750"/>
                  <a:pt x="88062" y="687297"/>
                  <a:pt x="97814" y="704850"/>
                </a:cubicBezTo>
                <a:cubicBezTo>
                  <a:pt x="120052" y="744878"/>
                  <a:pt x="130573" y="804670"/>
                  <a:pt x="174014" y="819150"/>
                </a:cubicBezTo>
                <a:lnTo>
                  <a:pt x="231164" y="8382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Arc 31"/>
          <p:cNvSpPr/>
          <p:nvPr/>
        </p:nvSpPr>
        <p:spPr>
          <a:xfrm>
            <a:off x="8186738" y="4962525"/>
            <a:ext cx="620712" cy="73025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Position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These are tied down at their starting point and so can be used to describe a related series of moves. Here it is assumed the white Queen starts her next move from the end of her previous one </a:t>
            </a:r>
          </a:p>
          <a:p>
            <a:r>
              <a:rPr lang="en-GB" smtClean="0"/>
              <a:t>Q to K2 </a:t>
            </a:r>
          </a:p>
          <a:p>
            <a:r>
              <a:rPr lang="en-GB" smtClean="0"/>
              <a:t>Q to Q3</a:t>
            </a:r>
          </a:p>
          <a:p>
            <a:r>
              <a:rPr lang="en-GB" smtClean="0"/>
              <a:t>Q to KN3</a:t>
            </a:r>
          </a:p>
          <a:p>
            <a:r>
              <a:rPr lang="en-GB" smtClean="0"/>
              <a:t>Q to Q6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521200" y="3514725"/>
          <a:ext cx="3416300" cy="2992120"/>
        </p:xfrm>
        <a:graphic>
          <a:graphicData uri="http://schemas.openxmlformats.org/drawingml/2006/table">
            <a:tbl>
              <a:tblPr/>
              <a:tblGrid>
                <a:gridCol w="427355"/>
                <a:gridCol w="427355"/>
                <a:gridCol w="427355"/>
                <a:gridCol w="427355"/>
                <a:gridCol w="426720"/>
                <a:gridCol w="426720"/>
                <a:gridCol w="426720"/>
                <a:gridCol w="426720"/>
              </a:tblGrid>
              <a:tr h="374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37401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1200" dirty="0">
                        <a:latin typeface="Times New Roman"/>
                        <a:ea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V="1">
            <a:off x="6019800" y="5875338"/>
            <a:ext cx="523875" cy="4873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922963" y="5619750"/>
            <a:ext cx="571500" cy="2857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959475" y="5619750"/>
            <a:ext cx="131445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V="1">
            <a:off x="5995987" y="4414838"/>
            <a:ext cx="1204913" cy="1131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mfc">
  <a:themeElements>
    <a:clrScheme name="Custom 3">
      <a:dk1>
        <a:sysClr val="windowText" lastClr="000000"/>
      </a:dk1>
      <a:lt1>
        <a:sysClr val="window" lastClr="FFFFFF"/>
      </a:lt1>
      <a:dk2>
        <a:srgbClr val="002060"/>
      </a:dk2>
      <a:lt2>
        <a:srgbClr val="EEECE1"/>
      </a:lt2>
      <a:accent1>
        <a:srgbClr val="002060"/>
      </a:accent1>
      <a:accent2>
        <a:srgbClr val="5C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amfc</Template>
  <TotalTime>1343</TotalTime>
  <Words>3155</Words>
  <Application>Microsoft Office PowerPoint</Application>
  <PresentationFormat>On-screen Show (4:3)</PresentationFormat>
  <Paragraphs>1214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Calibri</vt:lpstr>
      <vt:lpstr>Courier New</vt:lpstr>
      <vt:lpstr>Impact</vt:lpstr>
      <vt:lpstr>Symbol</vt:lpstr>
      <vt:lpstr>Times New Roman</vt:lpstr>
      <vt:lpstr>Times Roman</vt:lpstr>
      <vt:lpstr>Tw Cen MT</vt:lpstr>
      <vt:lpstr>Wingdings</vt:lpstr>
      <vt:lpstr>Wingdings 2</vt:lpstr>
      <vt:lpstr>amfc</vt:lpstr>
      <vt:lpstr>Equation</vt:lpstr>
      <vt:lpstr>Vectors and Matrices</vt:lpstr>
      <vt:lpstr>Vectors</vt:lpstr>
      <vt:lpstr>Distance and Displacement</vt:lpstr>
      <vt:lpstr>Visiting Granny – how far and in what direction?</vt:lpstr>
      <vt:lpstr>Definition</vt:lpstr>
      <vt:lpstr>Describing a free vector</vt:lpstr>
      <vt:lpstr>Direction 1</vt:lpstr>
      <vt:lpstr>Direction 2</vt:lpstr>
      <vt:lpstr>Position Vectors</vt:lpstr>
      <vt:lpstr>Alternative ‘algebraic’ notation</vt:lpstr>
      <vt:lpstr>Using coordinates</vt:lpstr>
      <vt:lpstr>Describing vectors</vt:lpstr>
      <vt:lpstr>Using coordinates(2)</vt:lpstr>
      <vt:lpstr>Adding and subtracting vectors</vt:lpstr>
      <vt:lpstr>PowerPoint Presentation</vt:lpstr>
      <vt:lpstr>Vector addition and subtraction</vt:lpstr>
      <vt:lpstr>Scalar multiplication</vt:lpstr>
      <vt:lpstr>Converting formats</vt:lpstr>
      <vt:lpstr>Part 2 Matrices</vt:lpstr>
      <vt:lpstr>Arrays</vt:lpstr>
      <vt:lpstr>Extending to two dimensions</vt:lpstr>
      <vt:lpstr>Arrays</vt:lpstr>
      <vt:lpstr>Matrices</vt:lpstr>
      <vt:lpstr>What could this be?</vt:lpstr>
      <vt:lpstr>What about this?</vt:lpstr>
      <vt:lpstr>Matrices</vt:lpstr>
      <vt:lpstr>What are the dimensions of these?</vt:lpstr>
      <vt:lpstr>Matrices</vt:lpstr>
      <vt:lpstr>More examples of  matrices</vt:lpstr>
      <vt:lpstr>Confusing labelling </vt:lpstr>
      <vt:lpstr>Operations with matrices – more milk</vt:lpstr>
      <vt:lpstr>PowerPoint Presentation</vt:lpstr>
      <vt:lpstr>Operations with matrices</vt:lpstr>
      <vt:lpstr>‘SUM’ for you</vt:lpstr>
      <vt:lpstr>Oh no! Football again!</vt:lpstr>
      <vt:lpstr>Matrix multiplication</vt:lpstr>
      <vt:lpstr>Matrix multiplication</vt:lpstr>
      <vt:lpstr>Last  season what were the points then?</vt:lpstr>
      <vt:lpstr>Changing the scoring system</vt:lpstr>
      <vt:lpstr>More examples</vt:lpstr>
      <vt:lpstr>PowerPoint Presentation</vt:lpstr>
      <vt:lpstr>PowerPoint Presentation</vt:lpstr>
      <vt:lpstr>Shapes and sizes</vt:lpstr>
      <vt:lpstr>PowerPoint Presentation</vt:lpstr>
      <vt:lpstr>PowerPoint Presentation</vt:lpstr>
      <vt:lpstr>Division????</vt:lpstr>
      <vt:lpstr>Fractions reminder- you can’t divide fractions  you invert and multiply</vt:lpstr>
      <vt:lpstr>The multiplicative inverse of a matrix</vt:lpstr>
      <vt:lpstr>How do we find the inverse?</vt:lpstr>
      <vt:lpstr>PowerPoint Presentation</vt:lpstr>
      <vt:lpstr>Find the inverses and check them</vt:lpstr>
      <vt:lpstr>tutorial</vt:lpstr>
    </vt:vector>
  </TitlesOfParts>
  <Company>University of Greenwich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 and Matrices</dc:title>
  <dc:creator>Yvonne Fryer</dc:creator>
  <cp:lastModifiedBy>Usman Basharat</cp:lastModifiedBy>
  <cp:revision>99</cp:revision>
  <dcterms:created xsi:type="dcterms:W3CDTF">2009-02-03T12:02:28Z</dcterms:created>
  <dcterms:modified xsi:type="dcterms:W3CDTF">2016-02-05T16:25:11Z</dcterms:modified>
</cp:coreProperties>
</file>