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29" r:id="rId2"/>
  </p:sldMasterIdLst>
  <p:notesMasterIdLst>
    <p:notesMasterId r:id="rId49"/>
  </p:notesMasterIdLst>
  <p:handoutMasterIdLst>
    <p:handoutMasterId r:id="rId50"/>
  </p:handoutMasterIdLst>
  <p:sldIdLst>
    <p:sldId id="256" r:id="rId3"/>
    <p:sldId id="321" r:id="rId4"/>
    <p:sldId id="322" r:id="rId5"/>
    <p:sldId id="323" r:id="rId6"/>
    <p:sldId id="324" r:id="rId7"/>
    <p:sldId id="325" r:id="rId8"/>
    <p:sldId id="258" r:id="rId9"/>
    <p:sldId id="269" r:id="rId10"/>
    <p:sldId id="270" r:id="rId11"/>
    <p:sldId id="313" r:id="rId12"/>
    <p:sldId id="314" r:id="rId13"/>
    <p:sldId id="315" r:id="rId14"/>
    <p:sldId id="316" r:id="rId15"/>
    <p:sldId id="317" r:id="rId16"/>
    <p:sldId id="284" r:id="rId17"/>
    <p:sldId id="318" r:id="rId18"/>
    <p:sldId id="290" r:id="rId19"/>
    <p:sldId id="285" r:id="rId20"/>
    <p:sldId id="287" r:id="rId21"/>
    <p:sldId id="326" r:id="rId22"/>
    <p:sldId id="291" r:id="rId23"/>
    <p:sldId id="286" r:id="rId24"/>
    <p:sldId id="289" r:id="rId25"/>
    <p:sldId id="288" r:id="rId26"/>
    <p:sldId id="292" r:id="rId27"/>
    <p:sldId id="294" r:id="rId28"/>
    <p:sldId id="295" r:id="rId29"/>
    <p:sldId id="296" r:id="rId30"/>
    <p:sldId id="297" r:id="rId31"/>
    <p:sldId id="293" r:id="rId32"/>
    <p:sldId id="303" r:id="rId33"/>
    <p:sldId id="298" r:id="rId34"/>
    <p:sldId id="307" r:id="rId35"/>
    <p:sldId id="299" r:id="rId36"/>
    <p:sldId id="300" r:id="rId37"/>
    <p:sldId id="301" r:id="rId38"/>
    <p:sldId id="302" r:id="rId39"/>
    <p:sldId id="319" r:id="rId40"/>
    <p:sldId id="320" r:id="rId41"/>
    <p:sldId id="306" r:id="rId42"/>
    <p:sldId id="305" r:id="rId43"/>
    <p:sldId id="309" r:id="rId44"/>
    <p:sldId id="310" r:id="rId45"/>
    <p:sldId id="311" r:id="rId46"/>
    <p:sldId id="312" r:id="rId47"/>
    <p:sldId id="327" r:id="rId4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6600FF"/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94542" autoAdjust="0"/>
  </p:normalViewPr>
  <p:slideViewPr>
    <p:cSldViewPr snapToGrid="0">
      <p:cViewPr>
        <p:scale>
          <a:sx n="87" d="100"/>
          <a:sy n="87" d="100"/>
        </p:scale>
        <p:origin x="-450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6.wmf"/><Relationship Id="rId1" Type="http://schemas.openxmlformats.org/officeDocument/2006/relationships/image" Target="../media/image28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7.wmf"/><Relationship Id="rId6" Type="http://schemas.openxmlformats.org/officeDocument/2006/relationships/image" Target="../media/image65.wmf"/><Relationship Id="rId5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79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80.wmf"/><Relationship Id="rId1" Type="http://schemas.openxmlformats.org/officeDocument/2006/relationships/image" Target="../media/image90.wmf"/><Relationship Id="rId4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9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79.wmf"/><Relationship Id="rId6" Type="http://schemas.openxmlformats.org/officeDocument/2006/relationships/image" Target="../media/image93.wmf"/><Relationship Id="rId5" Type="http://schemas.openxmlformats.org/officeDocument/2006/relationships/image" Target="../media/image80.wmf"/><Relationship Id="rId4" Type="http://schemas.openxmlformats.org/officeDocument/2006/relationships/image" Target="../media/image12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530800-E467-45C1-BE08-09AF436F34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28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078293-0C71-4E4D-BC13-D09C935F9F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97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44FE4-D929-4AE2-A236-D824BC5D6466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A9D51-23A7-4A35-80D3-4D3E8703A1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0952D-56FB-4FD8-A395-D80FE6071FA6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FF121-163C-487F-8BDE-CC8796C661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42F5-5BF1-4B99-9F72-2FE90733D03B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6E906-6CF7-416E-97E5-EB783CA3E0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1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268674-FA70-4F44-9C7E-B7FD2D07801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3" y="228600"/>
            <a:ext cx="856342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90285" y="1600200"/>
            <a:ext cx="8606971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70BA90-24DE-45C6-8990-59B2E89B680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751CC5-5E7E-452E-AC31-391BC497227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A96944E-4228-44C4-804D-EB8C22D7509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E2642D-8F1C-4225-97D7-C53920D4589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3E595E-850F-43E9-82E7-241D96423E2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F89DFA-5B03-4EF2-834D-9A93B436454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B37617-6E6F-43DE-B340-3EC59D965D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F0B58-C8A1-4FB0-9EBE-4E3B37B633BE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DA333-DD5D-4B6F-A881-9075C9F470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43776D20-A910-4A71-A540-D1C7A28B8D9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AF5DE-35A4-4D51-AFFC-114DA847130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BE4EB-AA25-43F8-870E-690563EB8F1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AF998-375E-44CC-8CD0-56C366AD01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922BC-CCFF-4442-A465-653B75ED6F9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0A2F-0D71-4FC9-9884-F037E64C9FF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91E10-755E-481C-947B-CDED76B4B0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90B72-EE78-493D-AA14-EFBF8DAEF2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A6BB9-A4D4-4BCF-B042-9892670820FF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29912-F4D7-472E-A769-A2908296D8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CF776-8421-4C89-81C8-7D894E761DCF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5C0CE-B2F4-43F2-A0A2-E80F09D278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D50A6-3005-4AC5-BE4F-D492008DAC4F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EF3FC-2118-450D-8962-6ECAD5C0DD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B45AC-FF64-48A5-9D2D-1E8ADDCF76A8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6A73F-F986-461F-BAA9-CF7326D3FD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E092B-8DCB-47C7-8B85-C2C5EFD922B1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F2C4F-E87F-4CB4-AAD8-42DDD9FBA8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4C76E-D380-413B-A763-7716E680425B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6584C-398A-49A0-9A83-2E32B0D4B2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AC49E-4D34-4D7B-A53F-54479AE6C524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33DF3-BB92-4024-9BBF-D2F5AE1F87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4D3EBC6-651B-409C-9C13-194DA1AA29B1}" type="datetimeFigureOut">
              <a:rPr lang="en-GB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590AAB5-AA35-49C4-B773-5C4ECE7AD0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304799" y="228600"/>
            <a:ext cx="85779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90286" y="1600200"/>
            <a:ext cx="86069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80624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D3EBC6-651B-409C-9C13-194DA1AA29B1}" type="datetimeFigureOut">
              <a:rPr lang="en-GB" smtClean="0"/>
              <a:pPr>
                <a:defRPr/>
              </a:pPr>
              <a:t>25/02/2016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0624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90AAB5-AA35-49C4-B773-5C4ECE7AD04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7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23.wmf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23.wmf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2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23.wmf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23.wmf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0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116.wmf"/><Relationship Id="rId7" Type="http://schemas.openxmlformats.org/officeDocument/2006/relationships/image" Target="../media/image114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1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93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5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9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2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2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wmf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3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Applications of Vectors &amp; Matrices</a:t>
            </a:r>
          </a:p>
        </p:txBody>
      </p:sp>
      <p:grpSp>
        <p:nvGrpSpPr>
          <p:cNvPr id="2" name="Group 36"/>
          <p:cNvGrpSpPr>
            <a:grpSpLocks noChangeAspect="1"/>
          </p:cNvGrpSpPr>
          <p:nvPr/>
        </p:nvGrpSpPr>
        <p:grpSpPr bwMode="auto">
          <a:xfrm>
            <a:off x="842963" y="530225"/>
            <a:ext cx="2239962" cy="2840038"/>
            <a:chOff x="2174" y="1265"/>
            <a:chExt cx="1411" cy="1789"/>
          </a:xfrm>
        </p:grpSpPr>
        <p:sp>
          <p:nvSpPr>
            <p:cNvPr id="52268" name="AutoShape 35"/>
            <p:cNvSpPr>
              <a:spLocks noChangeAspect="1" noChangeArrowheads="1" noTextEdit="1"/>
            </p:cNvSpPr>
            <p:nvPr/>
          </p:nvSpPr>
          <p:spPr bwMode="auto">
            <a:xfrm>
              <a:off x="2174" y="1265"/>
              <a:ext cx="1411" cy="1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9" name="Freeform 37"/>
            <p:cNvSpPr>
              <a:spLocks/>
            </p:cNvSpPr>
            <p:nvPr/>
          </p:nvSpPr>
          <p:spPr bwMode="auto">
            <a:xfrm>
              <a:off x="3172" y="1776"/>
              <a:ext cx="330" cy="671"/>
            </a:xfrm>
            <a:custGeom>
              <a:avLst/>
              <a:gdLst>
                <a:gd name="T0" fmla="*/ 267 w 330"/>
                <a:gd name="T1" fmla="*/ 658 h 671"/>
                <a:gd name="T2" fmla="*/ 179 w 330"/>
                <a:gd name="T3" fmla="*/ 641 h 671"/>
                <a:gd name="T4" fmla="*/ 186 w 330"/>
                <a:gd name="T5" fmla="*/ 622 h 671"/>
                <a:gd name="T6" fmla="*/ 281 w 330"/>
                <a:gd name="T7" fmla="*/ 639 h 671"/>
                <a:gd name="T8" fmla="*/ 284 w 330"/>
                <a:gd name="T9" fmla="*/ 625 h 671"/>
                <a:gd name="T10" fmla="*/ 190 w 330"/>
                <a:gd name="T11" fmla="*/ 606 h 671"/>
                <a:gd name="T12" fmla="*/ 198 w 330"/>
                <a:gd name="T13" fmla="*/ 589 h 671"/>
                <a:gd name="T14" fmla="*/ 290 w 330"/>
                <a:gd name="T15" fmla="*/ 606 h 671"/>
                <a:gd name="T16" fmla="*/ 300 w 330"/>
                <a:gd name="T17" fmla="*/ 577 h 671"/>
                <a:gd name="T18" fmla="*/ 208 w 330"/>
                <a:gd name="T19" fmla="*/ 560 h 671"/>
                <a:gd name="T20" fmla="*/ 211 w 330"/>
                <a:gd name="T21" fmla="*/ 543 h 671"/>
                <a:gd name="T22" fmla="*/ 305 w 330"/>
                <a:gd name="T23" fmla="*/ 560 h 671"/>
                <a:gd name="T24" fmla="*/ 315 w 330"/>
                <a:gd name="T25" fmla="*/ 520 h 671"/>
                <a:gd name="T26" fmla="*/ 221 w 330"/>
                <a:gd name="T27" fmla="*/ 503 h 671"/>
                <a:gd name="T28" fmla="*/ 225 w 330"/>
                <a:gd name="T29" fmla="*/ 487 h 671"/>
                <a:gd name="T30" fmla="*/ 319 w 330"/>
                <a:gd name="T31" fmla="*/ 504 h 671"/>
                <a:gd name="T32" fmla="*/ 225 w 330"/>
                <a:gd name="T33" fmla="*/ 487 h 671"/>
                <a:gd name="T34" fmla="*/ 305 w 330"/>
                <a:gd name="T35" fmla="*/ 503 h 671"/>
                <a:gd name="T36" fmla="*/ 319 w 330"/>
                <a:gd name="T37" fmla="*/ 504 h 671"/>
                <a:gd name="T38" fmla="*/ 325 w 330"/>
                <a:gd name="T39" fmla="*/ 472 h 671"/>
                <a:gd name="T40" fmla="*/ 330 w 330"/>
                <a:gd name="T41" fmla="*/ 401 h 671"/>
                <a:gd name="T42" fmla="*/ 330 w 330"/>
                <a:gd name="T43" fmla="*/ 341 h 671"/>
                <a:gd name="T44" fmla="*/ 321 w 330"/>
                <a:gd name="T45" fmla="*/ 293 h 671"/>
                <a:gd name="T46" fmla="*/ 313 w 330"/>
                <a:gd name="T47" fmla="*/ 263 h 671"/>
                <a:gd name="T48" fmla="*/ 296 w 330"/>
                <a:gd name="T49" fmla="*/ 220 h 671"/>
                <a:gd name="T50" fmla="*/ 277 w 330"/>
                <a:gd name="T51" fmla="*/ 184 h 671"/>
                <a:gd name="T52" fmla="*/ 242 w 330"/>
                <a:gd name="T53" fmla="*/ 136 h 671"/>
                <a:gd name="T54" fmla="*/ 192 w 330"/>
                <a:gd name="T55" fmla="*/ 88 h 671"/>
                <a:gd name="T56" fmla="*/ 156 w 330"/>
                <a:gd name="T57" fmla="*/ 59 h 671"/>
                <a:gd name="T58" fmla="*/ 115 w 330"/>
                <a:gd name="T59" fmla="*/ 36 h 671"/>
                <a:gd name="T60" fmla="*/ 77 w 330"/>
                <a:gd name="T61" fmla="*/ 21 h 671"/>
                <a:gd name="T62" fmla="*/ 41 w 330"/>
                <a:gd name="T63" fmla="*/ 9 h 671"/>
                <a:gd name="T64" fmla="*/ 0 w 330"/>
                <a:gd name="T65" fmla="*/ 0 h 671"/>
                <a:gd name="T66" fmla="*/ 10 w 330"/>
                <a:gd name="T67" fmla="*/ 5 h 671"/>
                <a:gd name="T68" fmla="*/ 27 w 330"/>
                <a:gd name="T69" fmla="*/ 15 h 671"/>
                <a:gd name="T70" fmla="*/ 64 w 330"/>
                <a:gd name="T71" fmla="*/ 36 h 671"/>
                <a:gd name="T72" fmla="*/ 106 w 330"/>
                <a:gd name="T73" fmla="*/ 69 h 671"/>
                <a:gd name="T74" fmla="*/ 140 w 330"/>
                <a:gd name="T75" fmla="*/ 105 h 671"/>
                <a:gd name="T76" fmla="*/ 171 w 330"/>
                <a:gd name="T77" fmla="*/ 149 h 671"/>
                <a:gd name="T78" fmla="*/ 188 w 330"/>
                <a:gd name="T79" fmla="*/ 178 h 671"/>
                <a:gd name="T80" fmla="*/ 200 w 330"/>
                <a:gd name="T81" fmla="*/ 209 h 671"/>
                <a:gd name="T82" fmla="*/ 219 w 330"/>
                <a:gd name="T83" fmla="*/ 272 h 671"/>
                <a:gd name="T84" fmla="*/ 229 w 330"/>
                <a:gd name="T85" fmla="*/ 318 h 671"/>
                <a:gd name="T86" fmla="*/ 233 w 330"/>
                <a:gd name="T87" fmla="*/ 385 h 671"/>
                <a:gd name="T88" fmla="*/ 229 w 330"/>
                <a:gd name="T89" fmla="*/ 458 h 671"/>
                <a:gd name="T90" fmla="*/ 225 w 330"/>
                <a:gd name="T91" fmla="*/ 487 h 671"/>
                <a:gd name="T92" fmla="*/ 221 w 330"/>
                <a:gd name="T93" fmla="*/ 503 h 671"/>
                <a:gd name="T94" fmla="*/ 211 w 330"/>
                <a:gd name="T95" fmla="*/ 543 h 671"/>
                <a:gd name="T96" fmla="*/ 208 w 330"/>
                <a:gd name="T97" fmla="*/ 560 h 671"/>
                <a:gd name="T98" fmla="*/ 198 w 330"/>
                <a:gd name="T99" fmla="*/ 591 h 671"/>
                <a:gd name="T100" fmla="*/ 192 w 330"/>
                <a:gd name="T101" fmla="*/ 606 h 671"/>
                <a:gd name="T102" fmla="*/ 186 w 330"/>
                <a:gd name="T103" fmla="*/ 622 h 671"/>
                <a:gd name="T104" fmla="*/ 179 w 330"/>
                <a:gd name="T105" fmla="*/ 643 h 671"/>
                <a:gd name="T106" fmla="*/ 175 w 330"/>
                <a:gd name="T107" fmla="*/ 650 h 671"/>
                <a:gd name="T108" fmla="*/ 261 w 330"/>
                <a:gd name="T109" fmla="*/ 671 h 671"/>
                <a:gd name="T110" fmla="*/ 267 w 330"/>
                <a:gd name="T111" fmla="*/ 658 h 6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30"/>
                <a:gd name="T169" fmla="*/ 0 h 671"/>
                <a:gd name="T170" fmla="*/ 330 w 330"/>
                <a:gd name="T171" fmla="*/ 671 h 67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30" h="671">
                  <a:moveTo>
                    <a:pt x="267" y="658"/>
                  </a:moveTo>
                  <a:lnTo>
                    <a:pt x="179" y="641"/>
                  </a:lnTo>
                  <a:lnTo>
                    <a:pt x="186" y="622"/>
                  </a:lnTo>
                  <a:lnTo>
                    <a:pt x="281" y="639"/>
                  </a:lnTo>
                  <a:lnTo>
                    <a:pt x="284" y="625"/>
                  </a:lnTo>
                  <a:lnTo>
                    <a:pt x="190" y="606"/>
                  </a:lnTo>
                  <a:lnTo>
                    <a:pt x="198" y="589"/>
                  </a:lnTo>
                  <a:lnTo>
                    <a:pt x="290" y="606"/>
                  </a:lnTo>
                  <a:lnTo>
                    <a:pt x="300" y="577"/>
                  </a:lnTo>
                  <a:lnTo>
                    <a:pt x="208" y="560"/>
                  </a:lnTo>
                  <a:lnTo>
                    <a:pt x="211" y="543"/>
                  </a:lnTo>
                  <a:lnTo>
                    <a:pt x="305" y="560"/>
                  </a:lnTo>
                  <a:lnTo>
                    <a:pt x="315" y="520"/>
                  </a:lnTo>
                  <a:lnTo>
                    <a:pt x="221" y="503"/>
                  </a:lnTo>
                  <a:lnTo>
                    <a:pt x="225" y="487"/>
                  </a:lnTo>
                  <a:lnTo>
                    <a:pt x="319" y="504"/>
                  </a:lnTo>
                  <a:lnTo>
                    <a:pt x="225" y="487"/>
                  </a:lnTo>
                  <a:lnTo>
                    <a:pt x="305" y="503"/>
                  </a:lnTo>
                  <a:lnTo>
                    <a:pt x="319" y="504"/>
                  </a:lnTo>
                  <a:lnTo>
                    <a:pt x="325" y="472"/>
                  </a:lnTo>
                  <a:lnTo>
                    <a:pt x="330" y="401"/>
                  </a:lnTo>
                  <a:lnTo>
                    <a:pt x="330" y="341"/>
                  </a:lnTo>
                  <a:lnTo>
                    <a:pt x="321" y="293"/>
                  </a:lnTo>
                  <a:lnTo>
                    <a:pt x="313" y="263"/>
                  </a:lnTo>
                  <a:lnTo>
                    <a:pt x="296" y="220"/>
                  </a:lnTo>
                  <a:lnTo>
                    <a:pt x="277" y="184"/>
                  </a:lnTo>
                  <a:lnTo>
                    <a:pt x="242" y="136"/>
                  </a:lnTo>
                  <a:lnTo>
                    <a:pt x="192" y="88"/>
                  </a:lnTo>
                  <a:lnTo>
                    <a:pt x="156" y="59"/>
                  </a:lnTo>
                  <a:lnTo>
                    <a:pt x="115" y="36"/>
                  </a:lnTo>
                  <a:lnTo>
                    <a:pt x="77" y="21"/>
                  </a:lnTo>
                  <a:lnTo>
                    <a:pt x="41" y="9"/>
                  </a:lnTo>
                  <a:lnTo>
                    <a:pt x="0" y="0"/>
                  </a:lnTo>
                  <a:lnTo>
                    <a:pt x="10" y="5"/>
                  </a:lnTo>
                  <a:lnTo>
                    <a:pt x="27" y="15"/>
                  </a:lnTo>
                  <a:lnTo>
                    <a:pt x="64" y="36"/>
                  </a:lnTo>
                  <a:lnTo>
                    <a:pt x="106" y="69"/>
                  </a:lnTo>
                  <a:lnTo>
                    <a:pt x="140" y="105"/>
                  </a:lnTo>
                  <a:lnTo>
                    <a:pt x="171" y="149"/>
                  </a:lnTo>
                  <a:lnTo>
                    <a:pt x="188" y="178"/>
                  </a:lnTo>
                  <a:lnTo>
                    <a:pt x="200" y="209"/>
                  </a:lnTo>
                  <a:lnTo>
                    <a:pt x="219" y="272"/>
                  </a:lnTo>
                  <a:lnTo>
                    <a:pt x="229" y="318"/>
                  </a:lnTo>
                  <a:lnTo>
                    <a:pt x="233" y="385"/>
                  </a:lnTo>
                  <a:lnTo>
                    <a:pt x="229" y="458"/>
                  </a:lnTo>
                  <a:lnTo>
                    <a:pt x="225" y="487"/>
                  </a:lnTo>
                  <a:lnTo>
                    <a:pt x="221" y="503"/>
                  </a:lnTo>
                  <a:lnTo>
                    <a:pt x="211" y="543"/>
                  </a:lnTo>
                  <a:lnTo>
                    <a:pt x="208" y="560"/>
                  </a:lnTo>
                  <a:lnTo>
                    <a:pt x="198" y="591"/>
                  </a:lnTo>
                  <a:lnTo>
                    <a:pt x="192" y="606"/>
                  </a:lnTo>
                  <a:lnTo>
                    <a:pt x="186" y="622"/>
                  </a:lnTo>
                  <a:lnTo>
                    <a:pt x="179" y="643"/>
                  </a:lnTo>
                  <a:lnTo>
                    <a:pt x="175" y="650"/>
                  </a:lnTo>
                  <a:lnTo>
                    <a:pt x="261" y="671"/>
                  </a:lnTo>
                  <a:lnTo>
                    <a:pt x="267" y="6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0" name="Freeform 38"/>
            <p:cNvSpPr>
              <a:spLocks/>
            </p:cNvSpPr>
            <p:nvPr/>
          </p:nvSpPr>
          <p:spPr bwMode="auto">
            <a:xfrm>
              <a:off x="2487" y="2499"/>
              <a:ext cx="130" cy="33"/>
            </a:xfrm>
            <a:custGeom>
              <a:avLst/>
              <a:gdLst>
                <a:gd name="T0" fmla="*/ 2 w 130"/>
                <a:gd name="T1" fmla="*/ 0 h 33"/>
                <a:gd name="T2" fmla="*/ 48 w 130"/>
                <a:gd name="T3" fmla="*/ 2 h 33"/>
                <a:gd name="T4" fmla="*/ 130 w 130"/>
                <a:gd name="T5" fmla="*/ 16 h 33"/>
                <a:gd name="T6" fmla="*/ 90 w 130"/>
                <a:gd name="T7" fmla="*/ 33 h 33"/>
                <a:gd name="T8" fmla="*/ 38 w 130"/>
                <a:gd name="T9" fmla="*/ 33 h 33"/>
                <a:gd name="T10" fmla="*/ 0 w 130"/>
                <a:gd name="T11" fmla="*/ 2 h 33"/>
                <a:gd name="T12" fmla="*/ 2 w 130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0"/>
                <a:gd name="T22" fmla="*/ 0 h 33"/>
                <a:gd name="T23" fmla="*/ 130 w 130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0" h="33">
                  <a:moveTo>
                    <a:pt x="2" y="0"/>
                  </a:moveTo>
                  <a:lnTo>
                    <a:pt x="48" y="2"/>
                  </a:lnTo>
                  <a:lnTo>
                    <a:pt x="130" y="16"/>
                  </a:lnTo>
                  <a:lnTo>
                    <a:pt x="90" y="33"/>
                  </a:lnTo>
                  <a:lnTo>
                    <a:pt x="38" y="33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1" name="Freeform 39"/>
            <p:cNvSpPr>
              <a:spLocks/>
            </p:cNvSpPr>
            <p:nvPr/>
          </p:nvSpPr>
          <p:spPr bwMode="auto">
            <a:xfrm>
              <a:off x="2523" y="2248"/>
              <a:ext cx="127" cy="54"/>
            </a:xfrm>
            <a:custGeom>
              <a:avLst/>
              <a:gdLst>
                <a:gd name="T0" fmla="*/ 4 w 127"/>
                <a:gd name="T1" fmla="*/ 4 h 54"/>
                <a:gd name="T2" fmla="*/ 22 w 127"/>
                <a:gd name="T3" fmla="*/ 0 h 54"/>
                <a:gd name="T4" fmla="*/ 43 w 127"/>
                <a:gd name="T5" fmla="*/ 0 h 54"/>
                <a:gd name="T6" fmla="*/ 70 w 127"/>
                <a:gd name="T7" fmla="*/ 4 h 54"/>
                <a:gd name="T8" fmla="*/ 85 w 127"/>
                <a:gd name="T9" fmla="*/ 11 h 54"/>
                <a:gd name="T10" fmla="*/ 108 w 127"/>
                <a:gd name="T11" fmla="*/ 25 h 54"/>
                <a:gd name="T12" fmla="*/ 127 w 127"/>
                <a:gd name="T13" fmla="*/ 50 h 54"/>
                <a:gd name="T14" fmla="*/ 114 w 127"/>
                <a:gd name="T15" fmla="*/ 54 h 54"/>
                <a:gd name="T16" fmla="*/ 91 w 127"/>
                <a:gd name="T17" fmla="*/ 50 h 54"/>
                <a:gd name="T18" fmla="*/ 79 w 127"/>
                <a:gd name="T19" fmla="*/ 48 h 54"/>
                <a:gd name="T20" fmla="*/ 50 w 127"/>
                <a:gd name="T21" fmla="*/ 40 h 54"/>
                <a:gd name="T22" fmla="*/ 23 w 127"/>
                <a:gd name="T23" fmla="*/ 23 h 54"/>
                <a:gd name="T24" fmla="*/ 0 w 127"/>
                <a:gd name="T25" fmla="*/ 6 h 54"/>
                <a:gd name="T26" fmla="*/ 4 w 127"/>
                <a:gd name="T27" fmla="*/ 4 h 5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54"/>
                <a:gd name="T44" fmla="*/ 127 w 127"/>
                <a:gd name="T45" fmla="*/ 54 h 5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54">
                  <a:moveTo>
                    <a:pt x="4" y="4"/>
                  </a:moveTo>
                  <a:lnTo>
                    <a:pt x="22" y="0"/>
                  </a:lnTo>
                  <a:lnTo>
                    <a:pt x="43" y="0"/>
                  </a:lnTo>
                  <a:lnTo>
                    <a:pt x="70" y="4"/>
                  </a:lnTo>
                  <a:lnTo>
                    <a:pt x="85" y="11"/>
                  </a:lnTo>
                  <a:lnTo>
                    <a:pt x="108" y="25"/>
                  </a:lnTo>
                  <a:lnTo>
                    <a:pt x="127" y="50"/>
                  </a:lnTo>
                  <a:lnTo>
                    <a:pt x="114" y="54"/>
                  </a:lnTo>
                  <a:lnTo>
                    <a:pt x="91" y="50"/>
                  </a:lnTo>
                  <a:lnTo>
                    <a:pt x="79" y="48"/>
                  </a:lnTo>
                  <a:lnTo>
                    <a:pt x="50" y="40"/>
                  </a:lnTo>
                  <a:lnTo>
                    <a:pt x="23" y="23"/>
                  </a:lnTo>
                  <a:lnTo>
                    <a:pt x="0" y="6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2" name="Freeform 40"/>
            <p:cNvSpPr>
              <a:spLocks/>
            </p:cNvSpPr>
            <p:nvPr/>
          </p:nvSpPr>
          <p:spPr bwMode="auto">
            <a:xfrm>
              <a:off x="2452" y="1689"/>
              <a:ext cx="1125" cy="1352"/>
            </a:xfrm>
            <a:custGeom>
              <a:avLst/>
              <a:gdLst>
                <a:gd name="T0" fmla="*/ 190 w 1125"/>
                <a:gd name="T1" fmla="*/ 797 h 1352"/>
                <a:gd name="T2" fmla="*/ 217 w 1125"/>
                <a:gd name="T3" fmla="*/ 751 h 1352"/>
                <a:gd name="T4" fmla="*/ 217 w 1125"/>
                <a:gd name="T5" fmla="*/ 651 h 1352"/>
                <a:gd name="T6" fmla="*/ 194 w 1125"/>
                <a:gd name="T7" fmla="*/ 607 h 1352"/>
                <a:gd name="T8" fmla="*/ 160 w 1125"/>
                <a:gd name="T9" fmla="*/ 572 h 1352"/>
                <a:gd name="T10" fmla="*/ 89 w 1125"/>
                <a:gd name="T11" fmla="*/ 559 h 1352"/>
                <a:gd name="T12" fmla="*/ 98 w 1125"/>
                <a:gd name="T13" fmla="*/ 586 h 1352"/>
                <a:gd name="T14" fmla="*/ 162 w 1125"/>
                <a:gd name="T15" fmla="*/ 609 h 1352"/>
                <a:gd name="T16" fmla="*/ 200 w 1125"/>
                <a:gd name="T17" fmla="*/ 616 h 1352"/>
                <a:gd name="T18" fmla="*/ 154 w 1125"/>
                <a:gd name="T19" fmla="*/ 628 h 1352"/>
                <a:gd name="T20" fmla="*/ 62 w 1125"/>
                <a:gd name="T21" fmla="*/ 578 h 1352"/>
                <a:gd name="T22" fmla="*/ 10 w 1125"/>
                <a:gd name="T23" fmla="*/ 484 h 1352"/>
                <a:gd name="T24" fmla="*/ 2 w 1125"/>
                <a:gd name="T25" fmla="*/ 380 h 1352"/>
                <a:gd name="T26" fmla="*/ 41 w 1125"/>
                <a:gd name="T27" fmla="*/ 154 h 1352"/>
                <a:gd name="T28" fmla="*/ 165 w 1125"/>
                <a:gd name="T29" fmla="*/ 6 h 1352"/>
                <a:gd name="T30" fmla="*/ 334 w 1125"/>
                <a:gd name="T31" fmla="*/ 29 h 1352"/>
                <a:gd name="T32" fmla="*/ 427 w 1125"/>
                <a:gd name="T33" fmla="*/ 62 h 1352"/>
                <a:gd name="T34" fmla="*/ 549 w 1125"/>
                <a:gd name="T35" fmla="*/ 12 h 1352"/>
                <a:gd name="T36" fmla="*/ 690 w 1125"/>
                <a:gd name="T37" fmla="*/ 0 h 1352"/>
                <a:gd name="T38" fmla="*/ 841 w 1125"/>
                <a:gd name="T39" fmla="*/ 39 h 1352"/>
                <a:gd name="T40" fmla="*/ 991 w 1125"/>
                <a:gd name="T41" fmla="*/ 144 h 1352"/>
                <a:gd name="T42" fmla="*/ 1077 w 1125"/>
                <a:gd name="T43" fmla="*/ 265 h 1352"/>
                <a:gd name="T44" fmla="*/ 1121 w 1125"/>
                <a:gd name="T45" fmla="*/ 411 h 1352"/>
                <a:gd name="T46" fmla="*/ 1110 w 1125"/>
                <a:gd name="T47" fmla="*/ 605 h 1352"/>
                <a:gd name="T48" fmla="*/ 1066 w 1125"/>
                <a:gd name="T49" fmla="*/ 774 h 1352"/>
                <a:gd name="T50" fmla="*/ 899 w 1125"/>
                <a:gd name="T51" fmla="*/ 728 h 1352"/>
                <a:gd name="T52" fmla="*/ 1004 w 1125"/>
                <a:gd name="T53" fmla="*/ 712 h 1352"/>
                <a:gd name="T54" fmla="*/ 1010 w 1125"/>
                <a:gd name="T55" fmla="*/ 693 h 1352"/>
                <a:gd name="T56" fmla="*/ 931 w 1125"/>
                <a:gd name="T57" fmla="*/ 630 h 1352"/>
                <a:gd name="T58" fmla="*/ 941 w 1125"/>
                <a:gd name="T59" fmla="*/ 590 h 1352"/>
                <a:gd name="T60" fmla="*/ 945 w 1125"/>
                <a:gd name="T61" fmla="*/ 574 h 1352"/>
                <a:gd name="T62" fmla="*/ 1045 w 1125"/>
                <a:gd name="T63" fmla="*/ 559 h 1352"/>
                <a:gd name="T64" fmla="*/ 1041 w 1125"/>
                <a:gd name="T65" fmla="*/ 380 h 1352"/>
                <a:gd name="T66" fmla="*/ 997 w 1125"/>
                <a:gd name="T67" fmla="*/ 271 h 1352"/>
                <a:gd name="T68" fmla="*/ 876 w 1125"/>
                <a:gd name="T69" fmla="*/ 146 h 1352"/>
                <a:gd name="T70" fmla="*/ 761 w 1125"/>
                <a:gd name="T71" fmla="*/ 96 h 1352"/>
                <a:gd name="T72" fmla="*/ 747 w 1125"/>
                <a:gd name="T73" fmla="*/ 102 h 1352"/>
                <a:gd name="T74" fmla="*/ 860 w 1125"/>
                <a:gd name="T75" fmla="*/ 192 h 1352"/>
                <a:gd name="T76" fmla="*/ 920 w 1125"/>
                <a:gd name="T77" fmla="*/ 296 h 1352"/>
                <a:gd name="T78" fmla="*/ 953 w 1125"/>
                <a:gd name="T79" fmla="*/ 472 h 1352"/>
                <a:gd name="T80" fmla="*/ 941 w 1125"/>
                <a:gd name="T81" fmla="*/ 590 h 1352"/>
                <a:gd name="T82" fmla="*/ 918 w 1125"/>
                <a:gd name="T83" fmla="*/ 678 h 1352"/>
                <a:gd name="T84" fmla="*/ 899 w 1125"/>
                <a:gd name="T85" fmla="*/ 730 h 1352"/>
                <a:gd name="T86" fmla="*/ 1066 w 1125"/>
                <a:gd name="T87" fmla="*/ 774 h 1352"/>
                <a:gd name="T88" fmla="*/ 899 w 1125"/>
                <a:gd name="T89" fmla="*/ 1081 h 1352"/>
                <a:gd name="T90" fmla="*/ 799 w 1125"/>
                <a:gd name="T91" fmla="*/ 1227 h 1352"/>
                <a:gd name="T92" fmla="*/ 709 w 1125"/>
                <a:gd name="T93" fmla="*/ 1329 h 1352"/>
                <a:gd name="T94" fmla="*/ 603 w 1125"/>
                <a:gd name="T95" fmla="*/ 1348 h 1352"/>
                <a:gd name="T96" fmla="*/ 530 w 1125"/>
                <a:gd name="T97" fmla="*/ 1321 h 1352"/>
                <a:gd name="T98" fmla="*/ 486 w 1125"/>
                <a:gd name="T99" fmla="*/ 1330 h 1352"/>
                <a:gd name="T100" fmla="*/ 382 w 1125"/>
                <a:gd name="T101" fmla="*/ 1352 h 1352"/>
                <a:gd name="T102" fmla="*/ 298 w 1125"/>
                <a:gd name="T103" fmla="*/ 1313 h 13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25"/>
                <a:gd name="T157" fmla="*/ 0 h 1352"/>
                <a:gd name="T158" fmla="*/ 1125 w 1125"/>
                <a:gd name="T159" fmla="*/ 1352 h 13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25" h="1352">
                  <a:moveTo>
                    <a:pt x="160" y="822"/>
                  </a:moveTo>
                  <a:lnTo>
                    <a:pt x="165" y="810"/>
                  </a:lnTo>
                  <a:lnTo>
                    <a:pt x="190" y="797"/>
                  </a:lnTo>
                  <a:lnTo>
                    <a:pt x="198" y="787"/>
                  </a:lnTo>
                  <a:lnTo>
                    <a:pt x="202" y="780"/>
                  </a:lnTo>
                  <a:lnTo>
                    <a:pt x="217" y="751"/>
                  </a:lnTo>
                  <a:lnTo>
                    <a:pt x="223" y="724"/>
                  </a:lnTo>
                  <a:lnTo>
                    <a:pt x="223" y="682"/>
                  </a:lnTo>
                  <a:lnTo>
                    <a:pt x="217" y="651"/>
                  </a:lnTo>
                  <a:lnTo>
                    <a:pt x="206" y="624"/>
                  </a:lnTo>
                  <a:lnTo>
                    <a:pt x="200" y="616"/>
                  </a:lnTo>
                  <a:lnTo>
                    <a:pt x="194" y="607"/>
                  </a:lnTo>
                  <a:lnTo>
                    <a:pt x="188" y="597"/>
                  </a:lnTo>
                  <a:lnTo>
                    <a:pt x="179" y="588"/>
                  </a:lnTo>
                  <a:lnTo>
                    <a:pt x="160" y="572"/>
                  </a:lnTo>
                  <a:lnTo>
                    <a:pt x="137" y="563"/>
                  </a:lnTo>
                  <a:lnTo>
                    <a:pt x="112" y="557"/>
                  </a:lnTo>
                  <a:lnTo>
                    <a:pt x="89" y="559"/>
                  </a:lnTo>
                  <a:lnTo>
                    <a:pt x="75" y="565"/>
                  </a:lnTo>
                  <a:lnTo>
                    <a:pt x="85" y="574"/>
                  </a:lnTo>
                  <a:lnTo>
                    <a:pt x="98" y="586"/>
                  </a:lnTo>
                  <a:lnTo>
                    <a:pt x="116" y="593"/>
                  </a:lnTo>
                  <a:lnTo>
                    <a:pt x="137" y="603"/>
                  </a:lnTo>
                  <a:lnTo>
                    <a:pt x="162" y="609"/>
                  </a:lnTo>
                  <a:lnTo>
                    <a:pt x="179" y="611"/>
                  </a:lnTo>
                  <a:lnTo>
                    <a:pt x="194" y="607"/>
                  </a:lnTo>
                  <a:lnTo>
                    <a:pt x="200" y="616"/>
                  </a:lnTo>
                  <a:lnTo>
                    <a:pt x="206" y="624"/>
                  </a:lnTo>
                  <a:lnTo>
                    <a:pt x="188" y="630"/>
                  </a:lnTo>
                  <a:lnTo>
                    <a:pt x="154" y="628"/>
                  </a:lnTo>
                  <a:lnTo>
                    <a:pt x="123" y="620"/>
                  </a:lnTo>
                  <a:lnTo>
                    <a:pt x="93" y="605"/>
                  </a:lnTo>
                  <a:lnTo>
                    <a:pt x="62" y="578"/>
                  </a:lnTo>
                  <a:lnTo>
                    <a:pt x="45" y="557"/>
                  </a:lnTo>
                  <a:lnTo>
                    <a:pt x="21" y="520"/>
                  </a:lnTo>
                  <a:lnTo>
                    <a:pt x="10" y="484"/>
                  </a:lnTo>
                  <a:lnTo>
                    <a:pt x="2" y="444"/>
                  </a:lnTo>
                  <a:lnTo>
                    <a:pt x="0" y="405"/>
                  </a:lnTo>
                  <a:lnTo>
                    <a:pt x="2" y="380"/>
                  </a:lnTo>
                  <a:lnTo>
                    <a:pt x="21" y="305"/>
                  </a:lnTo>
                  <a:lnTo>
                    <a:pt x="31" y="246"/>
                  </a:lnTo>
                  <a:lnTo>
                    <a:pt x="41" y="154"/>
                  </a:lnTo>
                  <a:lnTo>
                    <a:pt x="39" y="33"/>
                  </a:lnTo>
                  <a:lnTo>
                    <a:pt x="117" y="12"/>
                  </a:lnTo>
                  <a:lnTo>
                    <a:pt x="165" y="6"/>
                  </a:lnTo>
                  <a:lnTo>
                    <a:pt x="225" y="8"/>
                  </a:lnTo>
                  <a:lnTo>
                    <a:pt x="273" y="14"/>
                  </a:lnTo>
                  <a:lnTo>
                    <a:pt x="334" y="29"/>
                  </a:lnTo>
                  <a:lnTo>
                    <a:pt x="377" y="48"/>
                  </a:lnTo>
                  <a:lnTo>
                    <a:pt x="415" y="67"/>
                  </a:lnTo>
                  <a:lnTo>
                    <a:pt x="427" y="62"/>
                  </a:lnTo>
                  <a:lnTo>
                    <a:pt x="459" y="44"/>
                  </a:lnTo>
                  <a:lnTo>
                    <a:pt x="499" y="25"/>
                  </a:lnTo>
                  <a:lnTo>
                    <a:pt x="549" y="12"/>
                  </a:lnTo>
                  <a:lnTo>
                    <a:pt x="603" y="2"/>
                  </a:lnTo>
                  <a:lnTo>
                    <a:pt x="655" y="0"/>
                  </a:lnTo>
                  <a:lnTo>
                    <a:pt x="690" y="0"/>
                  </a:lnTo>
                  <a:lnTo>
                    <a:pt x="745" y="8"/>
                  </a:lnTo>
                  <a:lnTo>
                    <a:pt x="795" y="21"/>
                  </a:lnTo>
                  <a:lnTo>
                    <a:pt x="841" y="39"/>
                  </a:lnTo>
                  <a:lnTo>
                    <a:pt x="895" y="67"/>
                  </a:lnTo>
                  <a:lnTo>
                    <a:pt x="941" y="98"/>
                  </a:lnTo>
                  <a:lnTo>
                    <a:pt x="991" y="144"/>
                  </a:lnTo>
                  <a:lnTo>
                    <a:pt x="1024" y="179"/>
                  </a:lnTo>
                  <a:lnTo>
                    <a:pt x="1054" y="223"/>
                  </a:lnTo>
                  <a:lnTo>
                    <a:pt x="1077" y="265"/>
                  </a:lnTo>
                  <a:lnTo>
                    <a:pt x="1100" y="319"/>
                  </a:lnTo>
                  <a:lnTo>
                    <a:pt x="1116" y="375"/>
                  </a:lnTo>
                  <a:lnTo>
                    <a:pt x="1121" y="411"/>
                  </a:lnTo>
                  <a:lnTo>
                    <a:pt x="1125" y="451"/>
                  </a:lnTo>
                  <a:lnTo>
                    <a:pt x="1121" y="515"/>
                  </a:lnTo>
                  <a:lnTo>
                    <a:pt x="1110" y="605"/>
                  </a:lnTo>
                  <a:lnTo>
                    <a:pt x="1095" y="678"/>
                  </a:lnTo>
                  <a:lnTo>
                    <a:pt x="1087" y="703"/>
                  </a:lnTo>
                  <a:lnTo>
                    <a:pt x="1066" y="774"/>
                  </a:lnTo>
                  <a:lnTo>
                    <a:pt x="985" y="755"/>
                  </a:lnTo>
                  <a:lnTo>
                    <a:pt x="987" y="745"/>
                  </a:lnTo>
                  <a:lnTo>
                    <a:pt x="899" y="728"/>
                  </a:lnTo>
                  <a:lnTo>
                    <a:pt x="906" y="709"/>
                  </a:lnTo>
                  <a:lnTo>
                    <a:pt x="1001" y="726"/>
                  </a:lnTo>
                  <a:lnTo>
                    <a:pt x="1004" y="712"/>
                  </a:lnTo>
                  <a:lnTo>
                    <a:pt x="910" y="693"/>
                  </a:lnTo>
                  <a:lnTo>
                    <a:pt x="918" y="676"/>
                  </a:lnTo>
                  <a:lnTo>
                    <a:pt x="1010" y="693"/>
                  </a:lnTo>
                  <a:lnTo>
                    <a:pt x="1020" y="664"/>
                  </a:lnTo>
                  <a:lnTo>
                    <a:pt x="928" y="647"/>
                  </a:lnTo>
                  <a:lnTo>
                    <a:pt x="931" y="630"/>
                  </a:lnTo>
                  <a:lnTo>
                    <a:pt x="1025" y="647"/>
                  </a:lnTo>
                  <a:lnTo>
                    <a:pt x="1035" y="607"/>
                  </a:lnTo>
                  <a:lnTo>
                    <a:pt x="941" y="590"/>
                  </a:lnTo>
                  <a:lnTo>
                    <a:pt x="945" y="574"/>
                  </a:lnTo>
                  <a:lnTo>
                    <a:pt x="1039" y="591"/>
                  </a:lnTo>
                  <a:lnTo>
                    <a:pt x="945" y="574"/>
                  </a:lnTo>
                  <a:lnTo>
                    <a:pt x="1025" y="590"/>
                  </a:lnTo>
                  <a:lnTo>
                    <a:pt x="1039" y="591"/>
                  </a:lnTo>
                  <a:lnTo>
                    <a:pt x="1045" y="559"/>
                  </a:lnTo>
                  <a:lnTo>
                    <a:pt x="1050" y="488"/>
                  </a:lnTo>
                  <a:lnTo>
                    <a:pt x="1050" y="428"/>
                  </a:lnTo>
                  <a:lnTo>
                    <a:pt x="1041" y="380"/>
                  </a:lnTo>
                  <a:lnTo>
                    <a:pt x="1033" y="350"/>
                  </a:lnTo>
                  <a:lnTo>
                    <a:pt x="1016" y="307"/>
                  </a:lnTo>
                  <a:lnTo>
                    <a:pt x="997" y="271"/>
                  </a:lnTo>
                  <a:lnTo>
                    <a:pt x="962" y="223"/>
                  </a:lnTo>
                  <a:lnTo>
                    <a:pt x="912" y="175"/>
                  </a:lnTo>
                  <a:lnTo>
                    <a:pt x="876" y="146"/>
                  </a:lnTo>
                  <a:lnTo>
                    <a:pt x="835" y="123"/>
                  </a:lnTo>
                  <a:lnTo>
                    <a:pt x="797" y="108"/>
                  </a:lnTo>
                  <a:lnTo>
                    <a:pt x="761" y="96"/>
                  </a:lnTo>
                  <a:lnTo>
                    <a:pt x="720" y="87"/>
                  </a:lnTo>
                  <a:lnTo>
                    <a:pt x="730" y="92"/>
                  </a:lnTo>
                  <a:lnTo>
                    <a:pt x="747" y="102"/>
                  </a:lnTo>
                  <a:lnTo>
                    <a:pt x="784" y="123"/>
                  </a:lnTo>
                  <a:lnTo>
                    <a:pt x="826" y="156"/>
                  </a:lnTo>
                  <a:lnTo>
                    <a:pt x="860" y="192"/>
                  </a:lnTo>
                  <a:lnTo>
                    <a:pt x="891" y="236"/>
                  </a:lnTo>
                  <a:lnTo>
                    <a:pt x="908" y="265"/>
                  </a:lnTo>
                  <a:lnTo>
                    <a:pt x="920" y="296"/>
                  </a:lnTo>
                  <a:lnTo>
                    <a:pt x="939" y="359"/>
                  </a:lnTo>
                  <a:lnTo>
                    <a:pt x="949" y="405"/>
                  </a:lnTo>
                  <a:lnTo>
                    <a:pt x="953" y="472"/>
                  </a:lnTo>
                  <a:lnTo>
                    <a:pt x="949" y="545"/>
                  </a:lnTo>
                  <a:lnTo>
                    <a:pt x="945" y="574"/>
                  </a:lnTo>
                  <a:lnTo>
                    <a:pt x="941" y="590"/>
                  </a:lnTo>
                  <a:lnTo>
                    <a:pt x="931" y="630"/>
                  </a:lnTo>
                  <a:lnTo>
                    <a:pt x="928" y="647"/>
                  </a:lnTo>
                  <a:lnTo>
                    <a:pt x="918" y="678"/>
                  </a:lnTo>
                  <a:lnTo>
                    <a:pt x="912" y="693"/>
                  </a:lnTo>
                  <a:lnTo>
                    <a:pt x="906" y="709"/>
                  </a:lnTo>
                  <a:lnTo>
                    <a:pt x="899" y="730"/>
                  </a:lnTo>
                  <a:lnTo>
                    <a:pt x="895" y="737"/>
                  </a:lnTo>
                  <a:lnTo>
                    <a:pt x="985" y="757"/>
                  </a:lnTo>
                  <a:lnTo>
                    <a:pt x="1066" y="774"/>
                  </a:lnTo>
                  <a:lnTo>
                    <a:pt x="997" y="916"/>
                  </a:lnTo>
                  <a:lnTo>
                    <a:pt x="928" y="1033"/>
                  </a:lnTo>
                  <a:lnTo>
                    <a:pt x="899" y="1081"/>
                  </a:lnTo>
                  <a:lnTo>
                    <a:pt x="841" y="1167"/>
                  </a:lnTo>
                  <a:lnTo>
                    <a:pt x="828" y="1185"/>
                  </a:lnTo>
                  <a:lnTo>
                    <a:pt x="799" y="1227"/>
                  </a:lnTo>
                  <a:lnTo>
                    <a:pt x="764" y="1271"/>
                  </a:lnTo>
                  <a:lnTo>
                    <a:pt x="736" y="1305"/>
                  </a:lnTo>
                  <a:lnTo>
                    <a:pt x="709" y="1329"/>
                  </a:lnTo>
                  <a:lnTo>
                    <a:pt x="678" y="1342"/>
                  </a:lnTo>
                  <a:lnTo>
                    <a:pt x="649" y="1348"/>
                  </a:lnTo>
                  <a:lnTo>
                    <a:pt x="603" y="1348"/>
                  </a:lnTo>
                  <a:lnTo>
                    <a:pt x="576" y="1344"/>
                  </a:lnTo>
                  <a:lnTo>
                    <a:pt x="551" y="1338"/>
                  </a:lnTo>
                  <a:lnTo>
                    <a:pt x="530" y="1321"/>
                  </a:lnTo>
                  <a:lnTo>
                    <a:pt x="524" y="1319"/>
                  </a:lnTo>
                  <a:lnTo>
                    <a:pt x="515" y="1309"/>
                  </a:lnTo>
                  <a:lnTo>
                    <a:pt x="486" y="1330"/>
                  </a:lnTo>
                  <a:lnTo>
                    <a:pt x="451" y="1348"/>
                  </a:lnTo>
                  <a:lnTo>
                    <a:pt x="417" y="1352"/>
                  </a:lnTo>
                  <a:lnTo>
                    <a:pt x="382" y="1352"/>
                  </a:lnTo>
                  <a:lnTo>
                    <a:pt x="348" y="1342"/>
                  </a:lnTo>
                  <a:lnTo>
                    <a:pt x="323" y="1329"/>
                  </a:lnTo>
                  <a:lnTo>
                    <a:pt x="298" y="1313"/>
                  </a:lnTo>
                  <a:lnTo>
                    <a:pt x="160" y="822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3" name="Freeform 41"/>
            <p:cNvSpPr>
              <a:spLocks/>
            </p:cNvSpPr>
            <p:nvPr/>
          </p:nvSpPr>
          <p:spPr bwMode="auto">
            <a:xfrm>
              <a:off x="2176" y="1839"/>
              <a:ext cx="574" cy="1207"/>
            </a:xfrm>
            <a:custGeom>
              <a:avLst/>
              <a:gdLst>
                <a:gd name="T0" fmla="*/ 415 w 574"/>
                <a:gd name="T1" fmla="*/ 678 h 1207"/>
                <a:gd name="T2" fmla="*/ 370 w 574"/>
                <a:gd name="T3" fmla="*/ 672 h 1207"/>
                <a:gd name="T4" fmla="*/ 344 w 574"/>
                <a:gd name="T5" fmla="*/ 666 h 1207"/>
                <a:gd name="T6" fmla="*/ 317 w 574"/>
                <a:gd name="T7" fmla="*/ 662 h 1207"/>
                <a:gd name="T8" fmla="*/ 336 w 574"/>
                <a:gd name="T9" fmla="*/ 678 h 1207"/>
                <a:gd name="T10" fmla="*/ 388 w 574"/>
                <a:gd name="T11" fmla="*/ 689 h 1207"/>
                <a:gd name="T12" fmla="*/ 426 w 574"/>
                <a:gd name="T13" fmla="*/ 679 h 1207"/>
                <a:gd name="T14" fmla="*/ 574 w 574"/>
                <a:gd name="T15" fmla="*/ 1163 h 1207"/>
                <a:gd name="T16" fmla="*/ 543 w 574"/>
                <a:gd name="T17" fmla="*/ 1184 h 1207"/>
                <a:gd name="T18" fmla="*/ 489 w 574"/>
                <a:gd name="T19" fmla="*/ 1207 h 1207"/>
                <a:gd name="T20" fmla="*/ 415 w 574"/>
                <a:gd name="T21" fmla="*/ 1198 h 1207"/>
                <a:gd name="T22" fmla="*/ 367 w 574"/>
                <a:gd name="T23" fmla="*/ 1175 h 1207"/>
                <a:gd name="T24" fmla="*/ 328 w 574"/>
                <a:gd name="T25" fmla="*/ 1140 h 1207"/>
                <a:gd name="T26" fmla="*/ 167 w 574"/>
                <a:gd name="T27" fmla="*/ 879 h 1207"/>
                <a:gd name="T28" fmla="*/ 79 w 574"/>
                <a:gd name="T29" fmla="*/ 699 h 1207"/>
                <a:gd name="T30" fmla="*/ 21 w 574"/>
                <a:gd name="T31" fmla="*/ 520 h 1207"/>
                <a:gd name="T32" fmla="*/ 4 w 574"/>
                <a:gd name="T33" fmla="*/ 405 h 1207"/>
                <a:gd name="T34" fmla="*/ 2 w 574"/>
                <a:gd name="T35" fmla="*/ 271 h 1207"/>
                <a:gd name="T36" fmla="*/ 27 w 574"/>
                <a:gd name="T37" fmla="*/ 169 h 1207"/>
                <a:gd name="T38" fmla="*/ 71 w 574"/>
                <a:gd name="T39" fmla="*/ 77 h 1207"/>
                <a:gd name="T40" fmla="*/ 138 w 574"/>
                <a:gd name="T41" fmla="*/ 0 h 1207"/>
                <a:gd name="T42" fmla="*/ 127 w 574"/>
                <a:gd name="T43" fmla="*/ 65 h 1207"/>
                <a:gd name="T44" fmla="*/ 129 w 574"/>
                <a:gd name="T45" fmla="*/ 111 h 1207"/>
                <a:gd name="T46" fmla="*/ 119 w 574"/>
                <a:gd name="T47" fmla="*/ 125 h 1207"/>
                <a:gd name="T48" fmla="*/ 109 w 574"/>
                <a:gd name="T49" fmla="*/ 165 h 1207"/>
                <a:gd name="T50" fmla="*/ 104 w 574"/>
                <a:gd name="T51" fmla="*/ 203 h 1207"/>
                <a:gd name="T52" fmla="*/ 90 w 574"/>
                <a:gd name="T53" fmla="*/ 244 h 1207"/>
                <a:gd name="T54" fmla="*/ 100 w 574"/>
                <a:gd name="T55" fmla="*/ 288 h 1207"/>
                <a:gd name="T56" fmla="*/ 90 w 574"/>
                <a:gd name="T57" fmla="*/ 307 h 1207"/>
                <a:gd name="T58" fmla="*/ 96 w 574"/>
                <a:gd name="T59" fmla="*/ 357 h 1207"/>
                <a:gd name="T60" fmla="*/ 117 w 574"/>
                <a:gd name="T61" fmla="*/ 382 h 1207"/>
                <a:gd name="T62" fmla="*/ 109 w 574"/>
                <a:gd name="T63" fmla="*/ 415 h 1207"/>
                <a:gd name="T64" fmla="*/ 125 w 574"/>
                <a:gd name="T65" fmla="*/ 461 h 1207"/>
                <a:gd name="T66" fmla="*/ 152 w 574"/>
                <a:gd name="T67" fmla="*/ 480 h 1207"/>
                <a:gd name="T68" fmla="*/ 157 w 574"/>
                <a:gd name="T69" fmla="*/ 516 h 1207"/>
                <a:gd name="T70" fmla="*/ 188 w 574"/>
                <a:gd name="T71" fmla="*/ 549 h 1207"/>
                <a:gd name="T72" fmla="*/ 215 w 574"/>
                <a:gd name="T73" fmla="*/ 574 h 1207"/>
                <a:gd name="T74" fmla="*/ 248 w 574"/>
                <a:gd name="T75" fmla="*/ 599 h 1207"/>
                <a:gd name="T76" fmla="*/ 282 w 574"/>
                <a:gd name="T77" fmla="*/ 603 h 1207"/>
                <a:gd name="T78" fmla="*/ 296 w 574"/>
                <a:gd name="T79" fmla="*/ 626 h 1207"/>
                <a:gd name="T80" fmla="*/ 332 w 574"/>
                <a:gd name="T81" fmla="*/ 645 h 1207"/>
                <a:gd name="T82" fmla="*/ 370 w 574"/>
                <a:gd name="T83" fmla="*/ 649 h 1207"/>
                <a:gd name="T84" fmla="*/ 399 w 574"/>
                <a:gd name="T85" fmla="*/ 662 h 1207"/>
                <a:gd name="T86" fmla="*/ 441 w 574"/>
                <a:gd name="T87" fmla="*/ 660 h 120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4"/>
                <a:gd name="T133" fmla="*/ 0 h 1207"/>
                <a:gd name="T134" fmla="*/ 574 w 574"/>
                <a:gd name="T135" fmla="*/ 1207 h 120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4" h="1207">
                  <a:moveTo>
                    <a:pt x="436" y="672"/>
                  </a:moveTo>
                  <a:lnTo>
                    <a:pt x="415" y="678"/>
                  </a:lnTo>
                  <a:lnTo>
                    <a:pt x="393" y="679"/>
                  </a:lnTo>
                  <a:lnTo>
                    <a:pt x="370" y="672"/>
                  </a:lnTo>
                  <a:lnTo>
                    <a:pt x="359" y="664"/>
                  </a:lnTo>
                  <a:lnTo>
                    <a:pt x="344" y="666"/>
                  </a:lnTo>
                  <a:lnTo>
                    <a:pt x="330" y="666"/>
                  </a:lnTo>
                  <a:lnTo>
                    <a:pt x="317" y="662"/>
                  </a:lnTo>
                  <a:lnTo>
                    <a:pt x="319" y="662"/>
                  </a:lnTo>
                  <a:lnTo>
                    <a:pt x="336" y="678"/>
                  </a:lnTo>
                  <a:lnTo>
                    <a:pt x="359" y="687"/>
                  </a:lnTo>
                  <a:lnTo>
                    <a:pt x="388" y="689"/>
                  </a:lnTo>
                  <a:lnTo>
                    <a:pt x="409" y="685"/>
                  </a:lnTo>
                  <a:lnTo>
                    <a:pt x="426" y="679"/>
                  </a:lnTo>
                  <a:lnTo>
                    <a:pt x="438" y="672"/>
                  </a:lnTo>
                  <a:lnTo>
                    <a:pt x="574" y="1163"/>
                  </a:lnTo>
                  <a:lnTo>
                    <a:pt x="555" y="1179"/>
                  </a:lnTo>
                  <a:lnTo>
                    <a:pt x="543" y="1184"/>
                  </a:lnTo>
                  <a:lnTo>
                    <a:pt x="518" y="1198"/>
                  </a:lnTo>
                  <a:lnTo>
                    <a:pt x="489" y="1207"/>
                  </a:lnTo>
                  <a:lnTo>
                    <a:pt x="438" y="1207"/>
                  </a:lnTo>
                  <a:lnTo>
                    <a:pt x="415" y="1198"/>
                  </a:lnTo>
                  <a:lnTo>
                    <a:pt x="392" y="1190"/>
                  </a:lnTo>
                  <a:lnTo>
                    <a:pt x="367" y="1175"/>
                  </a:lnTo>
                  <a:lnTo>
                    <a:pt x="349" y="1163"/>
                  </a:lnTo>
                  <a:lnTo>
                    <a:pt x="328" y="1140"/>
                  </a:lnTo>
                  <a:lnTo>
                    <a:pt x="257" y="1031"/>
                  </a:lnTo>
                  <a:lnTo>
                    <a:pt x="167" y="879"/>
                  </a:lnTo>
                  <a:lnTo>
                    <a:pt x="127" y="800"/>
                  </a:lnTo>
                  <a:lnTo>
                    <a:pt x="79" y="699"/>
                  </a:lnTo>
                  <a:lnTo>
                    <a:pt x="40" y="597"/>
                  </a:lnTo>
                  <a:lnTo>
                    <a:pt x="21" y="520"/>
                  </a:lnTo>
                  <a:lnTo>
                    <a:pt x="10" y="461"/>
                  </a:lnTo>
                  <a:lnTo>
                    <a:pt x="4" y="405"/>
                  </a:lnTo>
                  <a:lnTo>
                    <a:pt x="0" y="324"/>
                  </a:lnTo>
                  <a:lnTo>
                    <a:pt x="2" y="271"/>
                  </a:lnTo>
                  <a:lnTo>
                    <a:pt x="13" y="213"/>
                  </a:lnTo>
                  <a:lnTo>
                    <a:pt x="27" y="169"/>
                  </a:lnTo>
                  <a:lnTo>
                    <a:pt x="44" y="127"/>
                  </a:lnTo>
                  <a:lnTo>
                    <a:pt x="71" y="77"/>
                  </a:lnTo>
                  <a:lnTo>
                    <a:pt x="117" y="13"/>
                  </a:lnTo>
                  <a:lnTo>
                    <a:pt x="138" y="0"/>
                  </a:lnTo>
                  <a:lnTo>
                    <a:pt x="132" y="42"/>
                  </a:lnTo>
                  <a:lnTo>
                    <a:pt x="127" y="65"/>
                  </a:lnTo>
                  <a:lnTo>
                    <a:pt x="127" y="92"/>
                  </a:lnTo>
                  <a:lnTo>
                    <a:pt x="129" y="111"/>
                  </a:lnTo>
                  <a:lnTo>
                    <a:pt x="130" y="111"/>
                  </a:lnTo>
                  <a:lnTo>
                    <a:pt x="119" y="125"/>
                  </a:lnTo>
                  <a:lnTo>
                    <a:pt x="113" y="140"/>
                  </a:lnTo>
                  <a:lnTo>
                    <a:pt x="109" y="165"/>
                  </a:lnTo>
                  <a:lnTo>
                    <a:pt x="115" y="194"/>
                  </a:lnTo>
                  <a:lnTo>
                    <a:pt x="104" y="203"/>
                  </a:lnTo>
                  <a:lnTo>
                    <a:pt x="96" y="217"/>
                  </a:lnTo>
                  <a:lnTo>
                    <a:pt x="90" y="244"/>
                  </a:lnTo>
                  <a:lnTo>
                    <a:pt x="90" y="267"/>
                  </a:lnTo>
                  <a:lnTo>
                    <a:pt x="100" y="288"/>
                  </a:lnTo>
                  <a:lnTo>
                    <a:pt x="96" y="290"/>
                  </a:lnTo>
                  <a:lnTo>
                    <a:pt x="90" y="307"/>
                  </a:lnTo>
                  <a:lnTo>
                    <a:pt x="90" y="332"/>
                  </a:lnTo>
                  <a:lnTo>
                    <a:pt x="96" y="357"/>
                  </a:lnTo>
                  <a:lnTo>
                    <a:pt x="106" y="372"/>
                  </a:lnTo>
                  <a:lnTo>
                    <a:pt x="117" y="382"/>
                  </a:lnTo>
                  <a:lnTo>
                    <a:pt x="111" y="399"/>
                  </a:lnTo>
                  <a:lnTo>
                    <a:pt x="109" y="415"/>
                  </a:lnTo>
                  <a:lnTo>
                    <a:pt x="115" y="443"/>
                  </a:lnTo>
                  <a:lnTo>
                    <a:pt x="125" y="461"/>
                  </a:lnTo>
                  <a:lnTo>
                    <a:pt x="132" y="472"/>
                  </a:lnTo>
                  <a:lnTo>
                    <a:pt x="152" y="480"/>
                  </a:lnTo>
                  <a:lnTo>
                    <a:pt x="152" y="497"/>
                  </a:lnTo>
                  <a:lnTo>
                    <a:pt x="157" y="516"/>
                  </a:lnTo>
                  <a:lnTo>
                    <a:pt x="173" y="537"/>
                  </a:lnTo>
                  <a:lnTo>
                    <a:pt x="188" y="549"/>
                  </a:lnTo>
                  <a:lnTo>
                    <a:pt x="205" y="559"/>
                  </a:lnTo>
                  <a:lnTo>
                    <a:pt x="215" y="574"/>
                  </a:lnTo>
                  <a:lnTo>
                    <a:pt x="232" y="591"/>
                  </a:lnTo>
                  <a:lnTo>
                    <a:pt x="248" y="599"/>
                  </a:lnTo>
                  <a:lnTo>
                    <a:pt x="269" y="603"/>
                  </a:lnTo>
                  <a:lnTo>
                    <a:pt x="282" y="603"/>
                  </a:lnTo>
                  <a:lnTo>
                    <a:pt x="288" y="614"/>
                  </a:lnTo>
                  <a:lnTo>
                    <a:pt x="296" y="626"/>
                  </a:lnTo>
                  <a:lnTo>
                    <a:pt x="317" y="639"/>
                  </a:lnTo>
                  <a:lnTo>
                    <a:pt x="332" y="645"/>
                  </a:lnTo>
                  <a:lnTo>
                    <a:pt x="355" y="647"/>
                  </a:lnTo>
                  <a:lnTo>
                    <a:pt x="370" y="649"/>
                  </a:lnTo>
                  <a:lnTo>
                    <a:pt x="380" y="656"/>
                  </a:lnTo>
                  <a:lnTo>
                    <a:pt x="399" y="662"/>
                  </a:lnTo>
                  <a:lnTo>
                    <a:pt x="424" y="662"/>
                  </a:lnTo>
                  <a:lnTo>
                    <a:pt x="441" y="660"/>
                  </a:lnTo>
                  <a:lnTo>
                    <a:pt x="436" y="672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4" name="Freeform 42"/>
            <p:cNvSpPr>
              <a:spLocks/>
            </p:cNvSpPr>
            <p:nvPr/>
          </p:nvSpPr>
          <p:spPr bwMode="auto">
            <a:xfrm>
              <a:off x="2266" y="1603"/>
              <a:ext cx="409" cy="898"/>
            </a:xfrm>
            <a:custGeom>
              <a:avLst/>
              <a:gdLst>
                <a:gd name="T0" fmla="*/ 211 w 409"/>
                <a:gd name="T1" fmla="*/ 73 h 898"/>
                <a:gd name="T2" fmla="*/ 179 w 409"/>
                <a:gd name="T3" fmla="*/ 21 h 898"/>
                <a:gd name="T4" fmla="*/ 140 w 409"/>
                <a:gd name="T5" fmla="*/ 0 h 898"/>
                <a:gd name="T6" fmla="*/ 102 w 409"/>
                <a:gd name="T7" fmla="*/ 8 h 898"/>
                <a:gd name="T8" fmla="*/ 67 w 409"/>
                <a:gd name="T9" fmla="*/ 42 h 898"/>
                <a:gd name="T10" fmla="*/ 44 w 409"/>
                <a:gd name="T11" fmla="*/ 100 h 898"/>
                <a:gd name="T12" fmla="*/ 48 w 409"/>
                <a:gd name="T13" fmla="*/ 236 h 898"/>
                <a:gd name="T14" fmla="*/ 37 w 409"/>
                <a:gd name="T15" fmla="*/ 301 h 898"/>
                <a:gd name="T16" fmla="*/ 39 w 409"/>
                <a:gd name="T17" fmla="*/ 347 h 898"/>
                <a:gd name="T18" fmla="*/ 29 w 409"/>
                <a:gd name="T19" fmla="*/ 361 h 898"/>
                <a:gd name="T20" fmla="*/ 19 w 409"/>
                <a:gd name="T21" fmla="*/ 401 h 898"/>
                <a:gd name="T22" fmla="*/ 14 w 409"/>
                <a:gd name="T23" fmla="*/ 439 h 898"/>
                <a:gd name="T24" fmla="*/ 0 w 409"/>
                <a:gd name="T25" fmla="*/ 480 h 898"/>
                <a:gd name="T26" fmla="*/ 10 w 409"/>
                <a:gd name="T27" fmla="*/ 524 h 898"/>
                <a:gd name="T28" fmla="*/ 0 w 409"/>
                <a:gd name="T29" fmla="*/ 543 h 898"/>
                <a:gd name="T30" fmla="*/ 6 w 409"/>
                <a:gd name="T31" fmla="*/ 593 h 898"/>
                <a:gd name="T32" fmla="*/ 27 w 409"/>
                <a:gd name="T33" fmla="*/ 618 h 898"/>
                <a:gd name="T34" fmla="*/ 19 w 409"/>
                <a:gd name="T35" fmla="*/ 651 h 898"/>
                <a:gd name="T36" fmla="*/ 35 w 409"/>
                <a:gd name="T37" fmla="*/ 697 h 898"/>
                <a:gd name="T38" fmla="*/ 62 w 409"/>
                <a:gd name="T39" fmla="*/ 716 h 898"/>
                <a:gd name="T40" fmla="*/ 67 w 409"/>
                <a:gd name="T41" fmla="*/ 752 h 898"/>
                <a:gd name="T42" fmla="*/ 98 w 409"/>
                <a:gd name="T43" fmla="*/ 785 h 898"/>
                <a:gd name="T44" fmla="*/ 125 w 409"/>
                <a:gd name="T45" fmla="*/ 810 h 898"/>
                <a:gd name="T46" fmla="*/ 158 w 409"/>
                <a:gd name="T47" fmla="*/ 835 h 898"/>
                <a:gd name="T48" fmla="*/ 192 w 409"/>
                <a:gd name="T49" fmla="*/ 839 h 898"/>
                <a:gd name="T50" fmla="*/ 206 w 409"/>
                <a:gd name="T51" fmla="*/ 862 h 898"/>
                <a:gd name="T52" fmla="*/ 242 w 409"/>
                <a:gd name="T53" fmla="*/ 881 h 898"/>
                <a:gd name="T54" fmla="*/ 280 w 409"/>
                <a:gd name="T55" fmla="*/ 885 h 898"/>
                <a:gd name="T56" fmla="*/ 309 w 409"/>
                <a:gd name="T57" fmla="*/ 898 h 898"/>
                <a:gd name="T58" fmla="*/ 351 w 409"/>
                <a:gd name="T59" fmla="*/ 896 h 898"/>
                <a:gd name="T60" fmla="*/ 384 w 409"/>
                <a:gd name="T61" fmla="*/ 873 h 898"/>
                <a:gd name="T62" fmla="*/ 403 w 409"/>
                <a:gd name="T63" fmla="*/ 837 h 898"/>
                <a:gd name="T64" fmla="*/ 409 w 409"/>
                <a:gd name="T65" fmla="*/ 768 h 898"/>
                <a:gd name="T66" fmla="*/ 392 w 409"/>
                <a:gd name="T67" fmla="*/ 710 h 898"/>
                <a:gd name="T68" fmla="*/ 340 w 409"/>
                <a:gd name="T69" fmla="*/ 714 h 898"/>
                <a:gd name="T70" fmla="*/ 279 w 409"/>
                <a:gd name="T71" fmla="*/ 691 h 898"/>
                <a:gd name="T72" fmla="*/ 231 w 409"/>
                <a:gd name="T73" fmla="*/ 643 h 898"/>
                <a:gd name="T74" fmla="*/ 196 w 409"/>
                <a:gd name="T75" fmla="*/ 570 h 898"/>
                <a:gd name="T76" fmla="*/ 186 w 409"/>
                <a:gd name="T77" fmla="*/ 491 h 898"/>
                <a:gd name="T78" fmla="*/ 207 w 409"/>
                <a:gd name="T79" fmla="*/ 391 h 898"/>
                <a:gd name="T80" fmla="*/ 227 w 409"/>
                <a:gd name="T81" fmla="*/ 240 h 898"/>
                <a:gd name="T82" fmla="*/ 221 w 409"/>
                <a:gd name="T83" fmla="*/ 105 h 8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9"/>
                <a:gd name="T127" fmla="*/ 0 h 898"/>
                <a:gd name="T128" fmla="*/ 409 w 409"/>
                <a:gd name="T129" fmla="*/ 898 h 8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9" h="898">
                  <a:moveTo>
                    <a:pt x="221" y="105"/>
                  </a:moveTo>
                  <a:lnTo>
                    <a:pt x="211" y="73"/>
                  </a:lnTo>
                  <a:lnTo>
                    <a:pt x="198" y="44"/>
                  </a:lnTo>
                  <a:lnTo>
                    <a:pt x="179" y="21"/>
                  </a:lnTo>
                  <a:lnTo>
                    <a:pt x="159" y="6"/>
                  </a:lnTo>
                  <a:lnTo>
                    <a:pt x="140" y="0"/>
                  </a:lnTo>
                  <a:lnTo>
                    <a:pt x="125" y="0"/>
                  </a:lnTo>
                  <a:lnTo>
                    <a:pt x="102" y="8"/>
                  </a:lnTo>
                  <a:lnTo>
                    <a:pt x="83" y="23"/>
                  </a:lnTo>
                  <a:lnTo>
                    <a:pt x="67" y="42"/>
                  </a:lnTo>
                  <a:lnTo>
                    <a:pt x="56" y="65"/>
                  </a:lnTo>
                  <a:lnTo>
                    <a:pt x="44" y="100"/>
                  </a:lnTo>
                  <a:lnTo>
                    <a:pt x="42" y="150"/>
                  </a:lnTo>
                  <a:lnTo>
                    <a:pt x="48" y="236"/>
                  </a:lnTo>
                  <a:lnTo>
                    <a:pt x="42" y="278"/>
                  </a:lnTo>
                  <a:lnTo>
                    <a:pt x="37" y="301"/>
                  </a:lnTo>
                  <a:lnTo>
                    <a:pt x="37" y="328"/>
                  </a:lnTo>
                  <a:lnTo>
                    <a:pt x="39" y="347"/>
                  </a:lnTo>
                  <a:lnTo>
                    <a:pt x="40" y="347"/>
                  </a:lnTo>
                  <a:lnTo>
                    <a:pt x="29" y="361"/>
                  </a:lnTo>
                  <a:lnTo>
                    <a:pt x="23" y="376"/>
                  </a:lnTo>
                  <a:lnTo>
                    <a:pt x="19" y="401"/>
                  </a:lnTo>
                  <a:lnTo>
                    <a:pt x="25" y="430"/>
                  </a:lnTo>
                  <a:lnTo>
                    <a:pt x="14" y="439"/>
                  </a:lnTo>
                  <a:lnTo>
                    <a:pt x="6" y="453"/>
                  </a:lnTo>
                  <a:lnTo>
                    <a:pt x="0" y="480"/>
                  </a:lnTo>
                  <a:lnTo>
                    <a:pt x="0" y="503"/>
                  </a:lnTo>
                  <a:lnTo>
                    <a:pt x="10" y="524"/>
                  </a:lnTo>
                  <a:lnTo>
                    <a:pt x="6" y="526"/>
                  </a:lnTo>
                  <a:lnTo>
                    <a:pt x="0" y="543"/>
                  </a:lnTo>
                  <a:lnTo>
                    <a:pt x="0" y="568"/>
                  </a:lnTo>
                  <a:lnTo>
                    <a:pt x="6" y="593"/>
                  </a:lnTo>
                  <a:lnTo>
                    <a:pt x="16" y="608"/>
                  </a:lnTo>
                  <a:lnTo>
                    <a:pt x="27" y="618"/>
                  </a:lnTo>
                  <a:lnTo>
                    <a:pt x="21" y="635"/>
                  </a:lnTo>
                  <a:lnTo>
                    <a:pt x="19" y="651"/>
                  </a:lnTo>
                  <a:lnTo>
                    <a:pt x="25" y="679"/>
                  </a:lnTo>
                  <a:lnTo>
                    <a:pt x="35" y="697"/>
                  </a:lnTo>
                  <a:lnTo>
                    <a:pt x="42" y="708"/>
                  </a:lnTo>
                  <a:lnTo>
                    <a:pt x="62" y="716"/>
                  </a:lnTo>
                  <a:lnTo>
                    <a:pt x="62" y="733"/>
                  </a:lnTo>
                  <a:lnTo>
                    <a:pt x="67" y="752"/>
                  </a:lnTo>
                  <a:lnTo>
                    <a:pt x="83" y="773"/>
                  </a:lnTo>
                  <a:lnTo>
                    <a:pt x="98" y="785"/>
                  </a:lnTo>
                  <a:lnTo>
                    <a:pt x="115" y="795"/>
                  </a:lnTo>
                  <a:lnTo>
                    <a:pt x="125" y="810"/>
                  </a:lnTo>
                  <a:lnTo>
                    <a:pt x="142" y="827"/>
                  </a:lnTo>
                  <a:lnTo>
                    <a:pt x="158" y="835"/>
                  </a:lnTo>
                  <a:lnTo>
                    <a:pt x="179" y="839"/>
                  </a:lnTo>
                  <a:lnTo>
                    <a:pt x="192" y="839"/>
                  </a:lnTo>
                  <a:lnTo>
                    <a:pt x="198" y="850"/>
                  </a:lnTo>
                  <a:lnTo>
                    <a:pt x="206" y="862"/>
                  </a:lnTo>
                  <a:lnTo>
                    <a:pt x="227" y="875"/>
                  </a:lnTo>
                  <a:lnTo>
                    <a:pt x="242" y="881"/>
                  </a:lnTo>
                  <a:lnTo>
                    <a:pt x="265" y="883"/>
                  </a:lnTo>
                  <a:lnTo>
                    <a:pt x="280" y="885"/>
                  </a:lnTo>
                  <a:lnTo>
                    <a:pt x="290" y="892"/>
                  </a:lnTo>
                  <a:lnTo>
                    <a:pt x="309" y="898"/>
                  </a:lnTo>
                  <a:lnTo>
                    <a:pt x="334" y="898"/>
                  </a:lnTo>
                  <a:lnTo>
                    <a:pt x="351" y="896"/>
                  </a:lnTo>
                  <a:lnTo>
                    <a:pt x="376" y="883"/>
                  </a:lnTo>
                  <a:lnTo>
                    <a:pt x="384" y="873"/>
                  </a:lnTo>
                  <a:lnTo>
                    <a:pt x="388" y="866"/>
                  </a:lnTo>
                  <a:lnTo>
                    <a:pt x="403" y="837"/>
                  </a:lnTo>
                  <a:lnTo>
                    <a:pt x="409" y="810"/>
                  </a:lnTo>
                  <a:lnTo>
                    <a:pt x="409" y="768"/>
                  </a:lnTo>
                  <a:lnTo>
                    <a:pt x="403" y="737"/>
                  </a:lnTo>
                  <a:lnTo>
                    <a:pt x="392" y="710"/>
                  </a:lnTo>
                  <a:lnTo>
                    <a:pt x="374" y="716"/>
                  </a:lnTo>
                  <a:lnTo>
                    <a:pt x="340" y="714"/>
                  </a:lnTo>
                  <a:lnTo>
                    <a:pt x="309" y="706"/>
                  </a:lnTo>
                  <a:lnTo>
                    <a:pt x="279" y="691"/>
                  </a:lnTo>
                  <a:lnTo>
                    <a:pt x="248" y="664"/>
                  </a:lnTo>
                  <a:lnTo>
                    <a:pt x="231" y="643"/>
                  </a:lnTo>
                  <a:lnTo>
                    <a:pt x="207" y="606"/>
                  </a:lnTo>
                  <a:lnTo>
                    <a:pt x="196" y="570"/>
                  </a:lnTo>
                  <a:lnTo>
                    <a:pt x="188" y="530"/>
                  </a:lnTo>
                  <a:lnTo>
                    <a:pt x="186" y="491"/>
                  </a:lnTo>
                  <a:lnTo>
                    <a:pt x="188" y="466"/>
                  </a:lnTo>
                  <a:lnTo>
                    <a:pt x="207" y="391"/>
                  </a:lnTo>
                  <a:lnTo>
                    <a:pt x="217" y="332"/>
                  </a:lnTo>
                  <a:lnTo>
                    <a:pt x="227" y="240"/>
                  </a:lnTo>
                  <a:lnTo>
                    <a:pt x="225" y="119"/>
                  </a:lnTo>
                  <a:lnTo>
                    <a:pt x="221" y="105"/>
                  </a:lnTo>
                  <a:close/>
                </a:path>
              </a:pathLst>
            </a:custGeom>
            <a:solidFill>
              <a:srgbClr val="FFE1C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5" name="Freeform 43"/>
            <p:cNvSpPr>
              <a:spLocks/>
            </p:cNvSpPr>
            <p:nvPr/>
          </p:nvSpPr>
          <p:spPr bwMode="auto">
            <a:xfrm>
              <a:off x="2343" y="1645"/>
              <a:ext cx="31" cy="19"/>
            </a:xfrm>
            <a:custGeom>
              <a:avLst/>
              <a:gdLst>
                <a:gd name="T0" fmla="*/ 25 w 31"/>
                <a:gd name="T1" fmla="*/ 0 h 19"/>
                <a:gd name="T2" fmla="*/ 31 w 31"/>
                <a:gd name="T3" fmla="*/ 8 h 19"/>
                <a:gd name="T4" fmla="*/ 2 w 31"/>
                <a:gd name="T5" fmla="*/ 19 h 19"/>
                <a:gd name="T6" fmla="*/ 0 w 31"/>
                <a:gd name="T7" fmla="*/ 12 h 19"/>
                <a:gd name="T8" fmla="*/ 25 w 31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9"/>
                <a:gd name="T17" fmla="*/ 31 w 31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9">
                  <a:moveTo>
                    <a:pt x="25" y="0"/>
                  </a:moveTo>
                  <a:lnTo>
                    <a:pt x="31" y="8"/>
                  </a:lnTo>
                  <a:lnTo>
                    <a:pt x="2" y="19"/>
                  </a:lnTo>
                  <a:lnTo>
                    <a:pt x="0" y="1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6" name="Freeform 44"/>
            <p:cNvSpPr>
              <a:spLocks/>
            </p:cNvSpPr>
            <p:nvPr/>
          </p:nvSpPr>
          <p:spPr bwMode="auto">
            <a:xfrm>
              <a:off x="2416" y="1641"/>
              <a:ext cx="27" cy="12"/>
            </a:xfrm>
            <a:custGeom>
              <a:avLst/>
              <a:gdLst>
                <a:gd name="T0" fmla="*/ 0 w 27"/>
                <a:gd name="T1" fmla="*/ 10 h 12"/>
                <a:gd name="T2" fmla="*/ 27 w 27"/>
                <a:gd name="T3" fmla="*/ 12 h 12"/>
                <a:gd name="T4" fmla="*/ 23 w 27"/>
                <a:gd name="T5" fmla="*/ 4 h 12"/>
                <a:gd name="T6" fmla="*/ 0 w 27"/>
                <a:gd name="T7" fmla="*/ 0 h 12"/>
                <a:gd name="T8" fmla="*/ 0 w 27"/>
                <a:gd name="T9" fmla="*/ 1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2"/>
                <a:gd name="T17" fmla="*/ 27 w 27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2">
                  <a:moveTo>
                    <a:pt x="0" y="10"/>
                  </a:moveTo>
                  <a:lnTo>
                    <a:pt x="27" y="12"/>
                  </a:lnTo>
                  <a:lnTo>
                    <a:pt x="23" y="4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7" name="Freeform 45"/>
            <p:cNvSpPr>
              <a:spLocks/>
            </p:cNvSpPr>
            <p:nvPr/>
          </p:nvSpPr>
          <p:spPr bwMode="auto">
            <a:xfrm>
              <a:off x="2343" y="1724"/>
              <a:ext cx="36" cy="17"/>
            </a:xfrm>
            <a:custGeom>
              <a:avLst/>
              <a:gdLst>
                <a:gd name="T0" fmla="*/ 0 w 36"/>
                <a:gd name="T1" fmla="*/ 17 h 17"/>
                <a:gd name="T2" fmla="*/ 36 w 36"/>
                <a:gd name="T3" fmla="*/ 0 h 17"/>
                <a:gd name="T4" fmla="*/ 36 w 36"/>
                <a:gd name="T5" fmla="*/ 7 h 17"/>
                <a:gd name="T6" fmla="*/ 19 w 36"/>
                <a:gd name="T7" fmla="*/ 9 h 17"/>
                <a:gd name="T8" fmla="*/ 0 w 36"/>
                <a:gd name="T9" fmla="*/ 1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7"/>
                <a:gd name="T17" fmla="*/ 36 w 3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7">
                  <a:moveTo>
                    <a:pt x="0" y="17"/>
                  </a:moveTo>
                  <a:lnTo>
                    <a:pt x="36" y="0"/>
                  </a:lnTo>
                  <a:lnTo>
                    <a:pt x="36" y="7"/>
                  </a:lnTo>
                  <a:lnTo>
                    <a:pt x="19" y="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8" name="Freeform 46"/>
            <p:cNvSpPr>
              <a:spLocks/>
            </p:cNvSpPr>
            <p:nvPr/>
          </p:nvSpPr>
          <p:spPr bwMode="auto">
            <a:xfrm>
              <a:off x="2424" y="1722"/>
              <a:ext cx="25" cy="6"/>
            </a:xfrm>
            <a:custGeom>
              <a:avLst/>
              <a:gdLst>
                <a:gd name="T0" fmla="*/ 0 w 25"/>
                <a:gd name="T1" fmla="*/ 0 h 6"/>
                <a:gd name="T2" fmla="*/ 25 w 25"/>
                <a:gd name="T3" fmla="*/ 6 h 6"/>
                <a:gd name="T4" fmla="*/ 1 w 25"/>
                <a:gd name="T5" fmla="*/ 6 h 6"/>
                <a:gd name="T6" fmla="*/ 0 w 25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6"/>
                <a:gd name="T14" fmla="*/ 25 w 25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6">
                  <a:moveTo>
                    <a:pt x="0" y="0"/>
                  </a:moveTo>
                  <a:lnTo>
                    <a:pt x="25" y="6"/>
                  </a:lnTo>
                  <a:lnTo>
                    <a:pt x="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9" name="Freeform 47"/>
            <p:cNvSpPr>
              <a:spLocks/>
            </p:cNvSpPr>
            <p:nvPr/>
          </p:nvSpPr>
          <p:spPr bwMode="auto">
            <a:xfrm>
              <a:off x="2911" y="1267"/>
              <a:ext cx="428" cy="407"/>
            </a:xfrm>
            <a:custGeom>
              <a:avLst/>
              <a:gdLst>
                <a:gd name="T0" fmla="*/ 0 w 428"/>
                <a:gd name="T1" fmla="*/ 359 h 407"/>
                <a:gd name="T2" fmla="*/ 10 w 428"/>
                <a:gd name="T3" fmla="*/ 332 h 407"/>
                <a:gd name="T4" fmla="*/ 25 w 428"/>
                <a:gd name="T5" fmla="*/ 303 h 407"/>
                <a:gd name="T6" fmla="*/ 48 w 428"/>
                <a:gd name="T7" fmla="*/ 271 h 407"/>
                <a:gd name="T8" fmla="*/ 77 w 428"/>
                <a:gd name="T9" fmla="*/ 240 h 407"/>
                <a:gd name="T10" fmla="*/ 94 w 428"/>
                <a:gd name="T11" fmla="*/ 226 h 407"/>
                <a:gd name="T12" fmla="*/ 127 w 428"/>
                <a:gd name="T13" fmla="*/ 201 h 407"/>
                <a:gd name="T14" fmla="*/ 181 w 428"/>
                <a:gd name="T15" fmla="*/ 171 h 407"/>
                <a:gd name="T16" fmla="*/ 229 w 428"/>
                <a:gd name="T17" fmla="*/ 150 h 407"/>
                <a:gd name="T18" fmla="*/ 277 w 428"/>
                <a:gd name="T19" fmla="*/ 130 h 407"/>
                <a:gd name="T20" fmla="*/ 305 w 428"/>
                <a:gd name="T21" fmla="*/ 115 h 407"/>
                <a:gd name="T22" fmla="*/ 338 w 428"/>
                <a:gd name="T23" fmla="*/ 90 h 407"/>
                <a:gd name="T24" fmla="*/ 361 w 428"/>
                <a:gd name="T25" fmla="*/ 65 h 407"/>
                <a:gd name="T26" fmla="*/ 376 w 428"/>
                <a:gd name="T27" fmla="*/ 40 h 407"/>
                <a:gd name="T28" fmla="*/ 386 w 428"/>
                <a:gd name="T29" fmla="*/ 21 h 407"/>
                <a:gd name="T30" fmla="*/ 392 w 428"/>
                <a:gd name="T31" fmla="*/ 0 h 407"/>
                <a:gd name="T32" fmla="*/ 398 w 428"/>
                <a:gd name="T33" fmla="*/ 4 h 407"/>
                <a:gd name="T34" fmla="*/ 413 w 428"/>
                <a:gd name="T35" fmla="*/ 44 h 407"/>
                <a:gd name="T36" fmla="*/ 423 w 428"/>
                <a:gd name="T37" fmla="*/ 84 h 407"/>
                <a:gd name="T38" fmla="*/ 428 w 428"/>
                <a:gd name="T39" fmla="*/ 136 h 407"/>
                <a:gd name="T40" fmla="*/ 421 w 428"/>
                <a:gd name="T41" fmla="*/ 186 h 407"/>
                <a:gd name="T42" fmla="*/ 405 w 428"/>
                <a:gd name="T43" fmla="*/ 238 h 407"/>
                <a:gd name="T44" fmla="*/ 382 w 428"/>
                <a:gd name="T45" fmla="*/ 280 h 407"/>
                <a:gd name="T46" fmla="*/ 350 w 428"/>
                <a:gd name="T47" fmla="*/ 322 h 407"/>
                <a:gd name="T48" fmla="*/ 315 w 428"/>
                <a:gd name="T49" fmla="*/ 351 h 407"/>
                <a:gd name="T50" fmla="*/ 280 w 428"/>
                <a:gd name="T51" fmla="*/ 374 h 407"/>
                <a:gd name="T52" fmla="*/ 242 w 428"/>
                <a:gd name="T53" fmla="*/ 390 h 407"/>
                <a:gd name="T54" fmla="*/ 200 w 428"/>
                <a:gd name="T55" fmla="*/ 401 h 407"/>
                <a:gd name="T56" fmla="*/ 146 w 428"/>
                <a:gd name="T57" fmla="*/ 407 h 407"/>
                <a:gd name="T58" fmla="*/ 106 w 428"/>
                <a:gd name="T59" fmla="*/ 403 h 407"/>
                <a:gd name="T60" fmla="*/ 75 w 428"/>
                <a:gd name="T61" fmla="*/ 395 h 407"/>
                <a:gd name="T62" fmla="*/ 42 w 428"/>
                <a:gd name="T63" fmla="*/ 384 h 407"/>
                <a:gd name="T64" fmla="*/ 10 w 428"/>
                <a:gd name="T65" fmla="*/ 368 h 407"/>
                <a:gd name="T66" fmla="*/ 0 w 428"/>
                <a:gd name="T67" fmla="*/ 359 h 4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28"/>
                <a:gd name="T103" fmla="*/ 0 h 407"/>
                <a:gd name="T104" fmla="*/ 428 w 428"/>
                <a:gd name="T105" fmla="*/ 407 h 4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28" h="407">
                  <a:moveTo>
                    <a:pt x="0" y="359"/>
                  </a:moveTo>
                  <a:lnTo>
                    <a:pt x="10" y="332"/>
                  </a:lnTo>
                  <a:lnTo>
                    <a:pt x="25" y="303"/>
                  </a:lnTo>
                  <a:lnTo>
                    <a:pt x="48" y="271"/>
                  </a:lnTo>
                  <a:lnTo>
                    <a:pt x="77" y="240"/>
                  </a:lnTo>
                  <a:lnTo>
                    <a:pt x="94" y="226"/>
                  </a:lnTo>
                  <a:lnTo>
                    <a:pt x="127" y="201"/>
                  </a:lnTo>
                  <a:lnTo>
                    <a:pt x="181" y="171"/>
                  </a:lnTo>
                  <a:lnTo>
                    <a:pt x="229" y="150"/>
                  </a:lnTo>
                  <a:lnTo>
                    <a:pt x="277" y="130"/>
                  </a:lnTo>
                  <a:lnTo>
                    <a:pt x="305" y="115"/>
                  </a:lnTo>
                  <a:lnTo>
                    <a:pt x="338" y="90"/>
                  </a:lnTo>
                  <a:lnTo>
                    <a:pt x="361" y="65"/>
                  </a:lnTo>
                  <a:lnTo>
                    <a:pt x="376" y="40"/>
                  </a:lnTo>
                  <a:lnTo>
                    <a:pt x="386" y="21"/>
                  </a:lnTo>
                  <a:lnTo>
                    <a:pt x="392" y="0"/>
                  </a:lnTo>
                  <a:lnTo>
                    <a:pt x="398" y="4"/>
                  </a:lnTo>
                  <a:lnTo>
                    <a:pt x="413" y="44"/>
                  </a:lnTo>
                  <a:lnTo>
                    <a:pt x="423" y="84"/>
                  </a:lnTo>
                  <a:lnTo>
                    <a:pt x="428" y="136"/>
                  </a:lnTo>
                  <a:lnTo>
                    <a:pt x="421" y="186"/>
                  </a:lnTo>
                  <a:lnTo>
                    <a:pt x="405" y="238"/>
                  </a:lnTo>
                  <a:lnTo>
                    <a:pt x="382" y="280"/>
                  </a:lnTo>
                  <a:lnTo>
                    <a:pt x="350" y="322"/>
                  </a:lnTo>
                  <a:lnTo>
                    <a:pt x="315" y="351"/>
                  </a:lnTo>
                  <a:lnTo>
                    <a:pt x="280" y="374"/>
                  </a:lnTo>
                  <a:lnTo>
                    <a:pt x="242" y="390"/>
                  </a:lnTo>
                  <a:lnTo>
                    <a:pt x="200" y="401"/>
                  </a:lnTo>
                  <a:lnTo>
                    <a:pt x="146" y="407"/>
                  </a:lnTo>
                  <a:lnTo>
                    <a:pt x="106" y="403"/>
                  </a:lnTo>
                  <a:lnTo>
                    <a:pt x="75" y="395"/>
                  </a:lnTo>
                  <a:lnTo>
                    <a:pt x="42" y="384"/>
                  </a:lnTo>
                  <a:lnTo>
                    <a:pt x="10" y="368"/>
                  </a:lnTo>
                  <a:lnTo>
                    <a:pt x="0" y="359"/>
                  </a:lnTo>
                  <a:close/>
                </a:path>
              </a:pathLst>
            </a:custGeom>
            <a:solidFill>
              <a:srgbClr val="80FF80"/>
            </a:solidFill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0" name="Freeform 48"/>
            <p:cNvSpPr>
              <a:spLocks/>
            </p:cNvSpPr>
            <p:nvPr/>
          </p:nvSpPr>
          <p:spPr bwMode="auto">
            <a:xfrm>
              <a:off x="2836" y="1457"/>
              <a:ext cx="121" cy="276"/>
            </a:xfrm>
            <a:custGeom>
              <a:avLst/>
              <a:gdLst>
                <a:gd name="T0" fmla="*/ 56 w 121"/>
                <a:gd name="T1" fmla="*/ 248 h 276"/>
                <a:gd name="T2" fmla="*/ 58 w 121"/>
                <a:gd name="T3" fmla="*/ 265 h 276"/>
                <a:gd name="T4" fmla="*/ 33 w 121"/>
                <a:gd name="T5" fmla="*/ 276 h 276"/>
                <a:gd name="T6" fmla="*/ 4 w 121"/>
                <a:gd name="T7" fmla="*/ 265 h 276"/>
                <a:gd name="T8" fmla="*/ 2 w 121"/>
                <a:gd name="T9" fmla="*/ 253 h 276"/>
                <a:gd name="T10" fmla="*/ 0 w 121"/>
                <a:gd name="T11" fmla="*/ 223 h 276"/>
                <a:gd name="T12" fmla="*/ 2 w 121"/>
                <a:gd name="T13" fmla="*/ 217 h 276"/>
                <a:gd name="T14" fmla="*/ 6 w 121"/>
                <a:gd name="T15" fmla="*/ 188 h 276"/>
                <a:gd name="T16" fmla="*/ 18 w 121"/>
                <a:gd name="T17" fmla="*/ 140 h 276"/>
                <a:gd name="T18" fmla="*/ 27 w 121"/>
                <a:gd name="T19" fmla="*/ 115 h 276"/>
                <a:gd name="T20" fmla="*/ 48 w 121"/>
                <a:gd name="T21" fmla="*/ 67 h 276"/>
                <a:gd name="T22" fmla="*/ 66 w 121"/>
                <a:gd name="T23" fmla="*/ 35 h 276"/>
                <a:gd name="T24" fmla="*/ 85 w 121"/>
                <a:gd name="T25" fmla="*/ 6 h 276"/>
                <a:gd name="T26" fmla="*/ 92 w 121"/>
                <a:gd name="T27" fmla="*/ 0 h 276"/>
                <a:gd name="T28" fmla="*/ 104 w 121"/>
                <a:gd name="T29" fmla="*/ 0 h 276"/>
                <a:gd name="T30" fmla="*/ 115 w 121"/>
                <a:gd name="T31" fmla="*/ 8 h 276"/>
                <a:gd name="T32" fmla="*/ 121 w 121"/>
                <a:gd name="T33" fmla="*/ 19 h 276"/>
                <a:gd name="T34" fmla="*/ 121 w 121"/>
                <a:gd name="T35" fmla="*/ 29 h 276"/>
                <a:gd name="T36" fmla="*/ 96 w 121"/>
                <a:gd name="T37" fmla="*/ 73 h 276"/>
                <a:gd name="T38" fmla="*/ 81 w 121"/>
                <a:gd name="T39" fmla="*/ 111 h 276"/>
                <a:gd name="T40" fmla="*/ 62 w 121"/>
                <a:gd name="T41" fmla="*/ 167 h 276"/>
                <a:gd name="T42" fmla="*/ 56 w 121"/>
                <a:gd name="T43" fmla="*/ 207 h 276"/>
                <a:gd name="T44" fmla="*/ 56 w 121"/>
                <a:gd name="T45" fmla="*/ 248 h 2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1"/>
                <a:gd name="T70" fmla="*/ 0 h 276"/>
                <a:gd name="T71" fmla="*/ 121 w 121"/>
                <a:gd name="T72" fmla="*/ 276 h 2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1" h="276">
                  <a:moveTo>
                    <a:pt x="56" y="248"/>
                  </a:moveTo>
                  <a:lnTo>
                    <a:pt x="58" y="265"/>
                  </a:lnTo>
                  <a:lnTo>
                    <a:pt x="33" y="276"/>
                  </a:lnTo>
                  <a:lnTo>
                    <a:pt x="4" y="265"/>
                  </a:lnTo>
                  <a:lnTo>
                    <a:pt x="2" y="253"/>
                  </a:lnTo>
                  <a:lnTo>
                    <a:pt x="0" y="223"/>
                  </a:lnTo>
                  <a:lnTo>
                    <a:pt x="2" y="217"/>
                  </a:lnTo>
                  <a:lnTo>
                    <a:pt x="6" y="188"/>
                  </a:lnTo>
                  <a:lnTo>
                    <a:pt x="18" y="140"/>
                  </a:lnTo>
                  <a:lnTo>
                    <a:pt x="27" y="115"/>
                  </a:lnTo>
                  <a:lnTo>
                    <a:pt x="48" y="67"/>
                  </a:lnTo>
                  <a:lnTo>
                    <a:pt x="66" y="35"/>
                  </a:lnTo>
                  <a:lnTo>
                    <a:pt x="85" y="6"/>
                  </a:lnTo>
                  <a:lnTo>
                    <a:pt x="92" y="0"/>
                  </a:lnTo>
                  <a:lnTo>
                    <a:pt x="104" y="0"/>
                  </a:lnTo>
                  <a:lnTo>
                    <a:pt x="115" y="8"/>
                  </a:lnTo>
                  <a:lnTo>
                    <a:pt x="121" y="19"/>
                  </a:lnTo>
                  <a:lnTo>
                    <a:pt x="121" y="29"/>
                  </a:lnTo>
                  <a:lnTo>
                    <a:pt x="96" y="73"/>
                  </a:lnTo>
                  <a:lnTo>
                    <a:pt x="81" y="111"/>
                  </a:lnTo>
                  <a:lnTo>
                    <a:pt x="62" y="167"/>
                  </a:lnTo>
                  <a:lnTo>
                    <a:pt x="56" y="207"/>
                  </a:lnTo>
                  <a:lnTo>
                    <a:pt x="56" y="248"/>
                  </a:lnTo>
                  <a:close/>
                </a:path>
              </a:pathLst>
            </a:custGeom>
            <a:solidFill>
              <a:srgbClr val="804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1" name="Freeform 49"/>
            <p:cNvSpPr>
              <a:spLocks/>
            </p:cNvSpPr>
            <p:nvPr/>
          </p:nvSpPr>
          <p:spPr bwMode="auto">
            <a:xfrm>
              <a:off x="2389" y="1288"/>
              <a:ext cx="445" cy="392"/>
            </a:xfrm>
            <a:custGeom>
              <a:avLst/>
              <a:gdLst>
                <a:gd name="T0" fmla="*/ 27 w 445"/>
                <a:gd name="T1" fmla="*/ 0 h 392"/>
                <a:gd name="T2" fmla="*/ 23 w 445"/>
                <a:gd name="T3" fmla="*/ 4 h 392"/>
                <a:gd name="T4" fmla="*/ 10 w 445"/>
                <a:gd name="T5" fmla="*/ 44 h 392"/>
                <a:gd name="T6" fmla="*/ 2 w 445"/>
                <a:gd name="T7" fmla="*/ 86 h 392"/>
                <a:gd name="T8" fmla="*/ 0 w 445"/>
                <a:gd name="T9" fmla="*/ 127 h 392"/>
                <a:gd name="T10" fmla="*/ 6 w 445"/>
                <a:gd name="T11" fmla="*/ 171 h 392"/>
                <a:gd name="T12" fmla="*/ 17 w 445"/>
                <a:gd name="T13" fmla="*/ 209 h 392"/>
                <a:gd name="T14" fmla="*/ 33 w 445"/>
                <a:gd name="T15" fmla="*/ 246 h 392"/>
                <a:gd name="T16" fmla="*/ 56 w 445"/>
                <a:gd name="T17" fmla="*/ 284 h 392"/>
                <a:gd name="T18" fmla="*/ 88 w 445"/>
                <a:gd name="T19" fmla="*/ 317 h 392"/>
                <a:gd name="T20" fmla="*/ 113 w 445"/>
                <a:gd name="T21" fmla="*/ 340 h 392"/>
                <a:gd name="T22" fmla="*/ 152 w 445"/>
                <a:gd name="T23" fmla="*/ 363 h 392"/>
                <a:gd name="T24" fmla="*/ 194 w 445"/>
                <a:gd name="T25" fmla="*/ 378 h 392"/>
                <a:gd name="T26" fmla="*/ 232 w 445"/>
                <a:gd name="T27" fmla="*/ 388 h 392"/>
                <a:gd name="T28" fmla="*/ 265 w 445"/>
                <a:gd name="T29" fmla="*/ 392 h 392"/>
                <a:gd name="T30" fmla="*/ 307 w 445"/>
                <a:gd name="T31" fmla="*/ 390 h 392"/>
                <a:gd name="T32" fmla="*/ 349 w 445"/>
                <a:gd name="T33" fmla="*/ 382 h 392"/>
                <a:gd name="T34" fmla="*/ 394 w 445"/>
                <a:gd name="T35" fmla="*/ 367 h 392"/>
                <a:gd name="T36" fmla="*/ 426 w 445"/>
                <a:gd name="T37" fmla="*/ 347 h 392"/>
                <a:gd name="T38" fmla="*/ 445 w 445"/>
                <a:gd name="T39" fmla="*/ 334 h 392"/>
                <a:gd name="T40" fmla="*/ 432 w 445"/>
                <a:gd name="T41" fmla="*/ 305 h 392"/>
                <a:gd name="T42" fmla="*/ 417 w 445"/>
                <a:gd name="T43" fmla="*/ 280 h 392"/>
                <a:gd name="T44" fmla="*/ 386 w 445"/>
                <a:gd name="T45" fmla="*/ 246 h 392"/>
                <a:gd name="T46" fmla="*/ 344 w 445"/>
                <a:gd name="T47" fmla="*/ 209 h 392"/>
                <a:gd name="T48" fmla="*/ 305 w 445"/>
                <a:gd name="T49" fmla="*/ 184 h 392"/>
                <a:gd name="T50" fmla="*/ 265 w 445"/>
                <a:gd name="T51" fmla="*/ 165 h 392"/>
                <a:gd name="T52" fmla="*/ 219 w 445"/>
                <a:gd name="T53" fmla="*/ 146 h 392"/>
                <a:gd name="T54" fmla="*/ 156 w 445"/>
                <a:gd name="T55" fmla="*/ 125 h 392"/>
                <a:gd name="T56" fmla="*/ 111 w 445"/>
                <a:gd name="T57" fmla="*/ 104 h 392"/>
                <a:gd name="T58" fmla="*/ 75 w 445"/>
                <a:gd name="T59" fmla="*/ 75 h 392"/>
                <a:gd name="T60" fmla="*/ 56 w 445"/>
                <a:gd name="T61" fmla="*/ 56 h 392"/>
                <a:gd name="T62" fmla="*/ 38 w 445"/>
                <a:gd name="T63" fmla="*/ 25 h 392"/>
                <a:gd name="T64" fmla="*/ 27 w 445"/>
                <a:gd name="T65" fmla="*/ 0 h 3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5"/>
                <a:gd name="T100" fmla="*/ 0 h 392"/>
                <a:gd name="T101" fmla="*/ 445 w 445"/>
                <a:gd name="T102" fmla="*/ 392 h 3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5" h="392">
                  <a:moveTo>
                    <a:pt x="27" y="0"/>
                  </a:moveTo>
                  <a:lnTo>
                    <a:pt x="23" y="4"/>
                  </a:lnTo>
                  <a:lnTo>
                    <a:pt x="10" y="44"/>
                  </a:lnTo>
                  <a:lnTo>
                    <a:pt x="2" y="86"/>
                  </a:lnTo>
                  <a:lnTo>
                    <a:pt x="0" y="127"/>
                  </a:lnTo>
                  <a:lnTo>
                    <a:pt x="6" y="171"/>
                  </a:lnTo>
                  <a:lnTo>
                    <a:pt x="17" y="209"/>
                  </a:lnTo>
                  <a:lnTo>
                    <a:pt x="33" y="246"/>
                  </a:lnTo>
                  <a:lnTo>
                    <a:pt x="56" y="284"/>
                  </a:lnTo>
                  <a:lnTo>
                    <a:pt x="88" y="317"/>
                  </a:lnTo>
                  <a:lnTo>
                    <a:pt x="113" y="340"/>
                  </a:lnTo>
                  <a:lnTo>
                    <a:pt x="152" y="363"/>
                  </a:lnTo>
                  <a:lnTo>
                    <a:pt x="194" y="378"/>
                  </a:lnTo>
                  <a:lnTo>
                    <a:pt x="232" y="388"/>
                  </a:lnTo>
                  <a:lnTo>
                    <a:pt x="265" y="392"/>
                  </a:lnTo>
                  <a:lnTo>
                    <a:pt x="307" y="390"/>
                  </a:lnTo>
                  <a:lnTo>
                    <a:pt x="349" y="382"/>
                  </a:lnTo>
                  <a:lnTo>
                    <a:pt x="394" y="367"/>
                  </a:lnTo>
                  <a:lnTo>
                    <a:pt x="426" y="347"/>
                  </a:lnTo>
                  <a:lnTo>
                    <a:pt x="445" y="334"/>
                  </a:lnTo>
                  <a:lnTo>
                    <a:pt x="432" y="305"/>
                  </a:lnTo>
                  <a:lnTo>
                    <a:pt x="417" y="280"/>
                  </a:lnTo>
                  <a:lnTo>
                    <a:pt x="386" y="246"/>
                  </a:lnTo>
                  <a:lnTo>
                    <a:pt x="344" y="209"/>
                  </a:lnTo>
                  <a:lnTo>
                    <a:pt x="305" y="184"/>
                  </a:lnTo>
                  <a:lnTo>
                    <a:pt x="265" y="165"/>
                  </a:lnTo>
                  <a:lnTo>
                    <a:pt x="219" y="146"/>
                  </a:lnTo>
                  <a:lnTo>
                    <a:pt x="156" y="125"/>
                  </a:lnTo>
                  <a:lnTo>
                    <a:pt x="111" y="104"/>
                  </a:lnTo>
                  <a:lnTo>
                    <a:pt x="75" y="75"/>
                  </a:lnTo>
                  <a:lnTo>
                    <a:pt x="56" y="56"/>
                  </a:lnTo>
                  <a:lnTo>
                    <a:pt x="38" y="2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FF80"/>
            </a:solidFill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2" name="Freeform 50"/>
            <p:cNvSpPr>
              <a:spLocks/>
            </p:cNvSpPr>
            <p:nvPr/>
          </p:nvSpPr>
          <p:spPr bwMode="auto">
            <a:xfrm>
              <a:off x="2328" y="2269"/>
              <a:ext cx="119" cy="50"/>
            </a:xfrm>
            <a:custGeom>
              <a:avLst/>
              <a:gdLst>
                <a:gd name="T0" fmla="*/ 119 w 119"/>
                <a:gd name="T1" fmla="*/ 0 h 50"/>
                <a:gd name="T2" fmla="*/ 90 w 119"/>
                <a:gd name="T3" fmla="*/ 21 h 50"/>
                <a:gd name="T4" fmla="*/ 49 w 119"/>
                <a:gd name="T5" fmla="*/ 40 h 50"/>
                <a:gd name="T6" fmla="*/ 15 w 119"/>
                <a:gd name="T7" fmla="*/ 48 h 50"/>
                <a:gd name="T8" fmla="*/ 0 w 119"/>
                <a:gd name="T9" fmla="*/ 5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0"/>
                <a:gd name="T17" fmla="*/ 119 w 11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0">
                  <a:moveTo>
                    <a:pt x="119" y="0"/>
                  </a:moveTo>
                  <a:lnTo>
                    <a:pt x="90" y="21"/>
                  </a:lnTo>
                  <a:lnTo>
                    <a:pt x="49" y="40"/>
                  </a:lnTo>
                  <a:lnTo>
                    <a:pt x="15" y="48"/>
                  </a:lnTo>
                  <a:lnTo>
                    <a:pt x="0" y="5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3" name="Freeform 51"/>
            <p:cNvSpPr>
              <a:spLocks/>
            </p:cNvSpPr>
            <p:nvPr/>
          </p:nvSpPr>
          <p:spPr bwMode="auto">
            <a:xfrm>
              <a:off x="2331" y="1678"/>
              <a:ext cx="37" cy="67"/>
            </a:xfrm>
            <a:custGeom>
              <a:avLst/>
              <a:gdLst>
                <a:gd name="T0" fmla="*/ 37 w 37"/>
                <a:gd name="T1" fmla="*/ 9 h 67"/>
                <a:gd name="T2" fmla="*/ 33 w 37"/>
                <a:gd name="T3" fmla="*/ 2 h 67"/>
                <a:gd name="T4" fmla="*/ 25 w 37"/>
                <a:gd name="T5" fmla="*/ 0 h 67"/>
                <a:gd name="T6" fmla="*/ 18 w 37"/>
                <a:gd name="T7" fmla="*/ 4 h 67"/>
                <a:gd name="T8" fmla="*/ 10 w 37"/>
                <a:gd name="T9" fmla="*/ 17 h 67"/>
                <a:gd name="T10" fmla="*/ 2 w 37"/>
                <a:gd name="T11" fmla="*/ 40 h 67"/>
                <a:gd name="T12" fmla="*/ 2 w 37"/>
                <a:gd name="T13" fmla="*/ 63 h 67"/>
                <a:gd name="T14" fmla="*/ 0 w 37"/>
                <a:gd name="T15" fmla="*/ 67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67"/>
                <a:gd name="T26" fmla="*/ 37 w 37"/>
                <a:gd name="T27" fmla="*/ 67 h 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67">
                  <a:moveTo>
                    <a:pt x="37" y="9"/>
                  </a:moveTo>
                  <a:lnTo>
                    <a:pt x="33" y="2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0" y="17"/>
                  </a:lnTo>
                  <a:lnTo>
                    <a:pt x="2" y="40"/>
                  </a:lnTo>
                  <a:lnTo>
                    <a:pt x="2" y="63"/>
                  </a:lnTo>
                  <a:lnTo>
                    <a:pt x="0" y="6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4" name="Freeform 52"/>
            <p:cNvSpPr>
              <a:spLocks/>
            </p:cNvSpPr>
            <p:nvPr/>
          </p:nvSpPr>
          <p:spPr bwMode="auto">
            <a:xfrm>
              <a:off x="2439" y="1764"/>
              <a:ext cx="29" cy="50"/>
            </a:xfrm>
            <a:custGeom>
              <a:avLst/>
              <a:gdLst>
                <a:gd name="T0" fmla="*/ 0 w 29"/>
                <a:gd name="T1" fmla="*/ 0 h 50"/>
                <a:gd name="T2" fmla="*/ 8 w 29"/>
                <a:gd name="T3" fmla="*/ 4 h 50"/>
                <a:gd name="T4" fmla="*/ 21 w 29"/>
                <a:gd name="T5" fmla="*/ 23 h 50"/>
                <a:gd name="T6" fmla="*/ 25 w 29"/>
                <a:gd name="T7" fmla="*/ 33 h 50"/>
                <a:gd name="T8" fmla="*/ 29 w 29"/>
                <a:gd name="T9" fmla="*/ 5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0" y="0"/>
                  </a:moveTo>
                  <a:lnTo>
                    <a:pt x="8" y="4"/>
                  </a:lnTo>
                  <a:lnTo>
                    <a:pt x="21" y="23"/>
                  </a:lnTo>
                  <a:lnTo>
                    <a:pt x="25" y="33"/>
                  </a:lnTo>
                  <a:lnTo>
                    <a:pt x="29" y="5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5" name="Freeform 53"/>
            <p:cNvSpPr>
              <a:spLocks/>
            </p:cNvSpPr>
            <p:nvPr/>
          </p:nvSpPr>
          <p:spPr bwMode="auto">
            <a:xfrm>
              <a:off x="2420" y="1670"/>
              <a:ext cx="23" cy="52"/>
            </a:xfrm>
            <a:custGeom>
              <a:avLst/>
              <a:gdLst>
                <a:gd name="T0" fmla="*/ 4 w 23"/>
                <a:gd name="T1" fmla="*/ 52 h 52"/>
                <a:gd name="T2" fmla="*/ 2 w 23"/>
                <a:gd name="T3" fmla="*/ 40 h 52"/>
                <a:gd name="T4" fmla="*/ 0 w 23"/>
                <a:gd name="T5" fmla="*/ 29 h 52"/>
                <a:gd name="T6" fmla="*/ 4 w 23"/>
                <a:gd name="T7" fmla="*/ 10 h 52"/>
                <a:gd name="T8" fmla="*/ 13 w 23"/>
                <a:gd name="T9" fmla="*/ 0 h 52"/>
                <a:gd name="T10" fmla="*/ 23 w 23"/>
                <a:gd name="T11" fmla="*/ 4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52"/>
                <a:gd name="T20" fmla="*/ 23 w 23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52">
                  <a:moveTo>
                    <a:pt x="4" y="52"/>
                  </a:moveTo>
                  <a:lnTo>
                    <a:pt x="2" y="40"/>
                  </a:lnTo>
                  <a:lnTo>
                    <a:pt x="0" y="29"/>
                  </a:lnTo>
                  <a:lnTo>
                    <a:pt x="4" y="10"/>
                  </a:lnTo>
                  <a:lnTo>
                    <a:pt x="13" y="0"/>
                  </a:lnTo>
                  <a:lnTo>
                    <a:pt x="23" y="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6" name="Freeform 54"/>
            <p:cNvSpPr>
              <a:spLocks/>
            </p:cNvSpPr>
            <p:nvPr/>
          </p:nvSpPr>
          <p:spPr bwMode="auto">
            <a:xfrm>
              <a:off x="2449" y="1728"/>
              <a:ext cx="15" cy="5"/>
            </a:xfrm>
            <a:custGeom>
              <a:avLst/>
              <a:gdLst>
                <a:gd name="T0" fmla="*/ 0 w 15"/>
                <a:gd name="T1" fmla="*/ 0 h 5"/>
                <a:gd name="T2" fmla="*/ 5 w 15"/>
                <a:gd name="T3" fmla="*/ 0 h 5"/>
                <a:gd name="T4" fmla="*/ 15 w 15"/>
                <a:gd name="T5" fmla="*/ 5 h 5"/>
                <a:gd name="T6" fmla="*/ 0 60000 65536"/>
                <a:gd name="T7" fmla="*/ 0 60000 65536"/>
                <a:gd name="T8" fmla="*/ 0 60000 65536"/>
                <a:gd name="T9" fmla="*/ 0 w 15"/>
                <a:gd name="T10" fmla="*/ 0 h 5"/>
                <a:gd name="T11" fmla="*/ 15 w 15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5">
                  <a:moveTo>
                    <a:pt x="0" y="0"/>
                  </a:moveTo>
                  <a:lnTo>
                    <a:pt x="5" y="0"/>
                  </a:lnTo>
                  <a:lnTo>
                    <a:pt x="15" y="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7" name="Line 55"/>
            <p:cNvSpPr>
              <a:spLocks noChangeShapeType="1"/>
            </p:cNvSpPr>
            <p:nvPr/>
          </p:nvSpPr>
          <p:spPr bwMode="auto">
            <a:xfrm flipH="1">
              <a:off x="2449" y="1728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88" name="Line 56"/>
            <p:cNvSpPr>
              <a:spLocks noChangeShapeType="1"/>
            </p:cNvSpPr>
            <p:nvPr/>
          </p:nvSpPr>
          <p:spPr bwMode="auto">
            <a:xfrm flipH="1">
              <a:off x="2416" y="1728"/>
              <a:ext cx="9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89" name="Freeform 57"/>
            <p:cNvSpPr>
              <a:spLocks/>
            </p:cNvSpPr>
            <p:nvPr/>
          </p:nvSpPr>
          <p:spPr bwMode="auto">
            <a:xfrm>
              <a:off x="2293" y="2200"/>
              <a:ext cx="132" cy="27"/>
            </a:xfrm>
            <a:custGeom>
              <a:avLst/>
              <a:gdLst>
                <a:gd name="T0" fmla="*/ 0 w 132"/>
                <a:gd name="T1" fmla="*/ 21 h 27"/>
                <a:gd name="T2" fmla="*/ 15 w 132"/>
                <a:gd name="T3" fmla="*/ 25 h 27"/>
                <a:gd name="T4" fmla="*/ 38 w 132"/>
                <a:gd name="T5" fmla="*/ 27 h 27"/>
                <a:gd name="T6" fmla="*/ 65 w 132"/>
                <a:gd name="T7" fmla="*/ 23 h 27"/>
                <a:gd name="T8" fmla="*/ 104 w 132"/>
                <a:gd name="T9" fmla="*/ 11 h 27"/>
                <a:gd name="T10" fmla="*/ 132 w 132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27"/>
                <a:gd name="T20" fmla="*/ 132 w 132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27">
                  <a:moveTo>
                    <a:pt x="0" y="21"/>
                  </a:moveTo>
                  <a:lnTo>
                    <a:pt x="15" y="25"/>
                  </a:lnTo>
                  <a:lnTo>
                    <a:pt x="38" y="27"/>
                  </a:lnTo>
                  <a:lnTo>
                    <a:pt x="65" y="23"/>
                  </a:lnTo>
                  <a:lnTo>
                    <a:pt x="104" y="11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0" name="Freeform 58"/>
            <p:cNvSpPr>
              <a:spLocks/>
            </p:cNvSpPr>
            <p:nvPr/>
          </p:nvSpPr>
          <p:spPr bwMode="auto">
            <a:xfrm>
              <a:off x="2306" y="1950"/>
              <a:ext cx="71" cy="31"/>
            </a:xfrm>
            <a:custGeom>
              <a:avLst/>
              <a:gdLst>
                <a:gd name="T0" fmla="*/ 0 w 71"/>
                <a:gd name="T1" fmla="*/ 0 h 31"/>
                <a:gd name="T2" fmla="*/ 12 w 71"/>
                <a:gd name="T3" fmla="*/ 14 h 31"/>
                <a:gd name="T4" fmla="*/ 41 w 71"/>
                <a:gd name="T5" fmla="*/ 25 h 31"/>
                <a:gd name="T6" fmla="*/ 71 w 71"/>
                <a:gd name="T7" fmla="*/ 31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31"/>
                <a:gd name="T14" fmla="*/ 71 w 7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31">
                  <a:moveTo>
                    <a:pt x="0" y="0"/>
                  </a:moveTo>
                  <a:lnTo>
                    <a:pt x="12" y="14"/>
                  </a:lnTo>
                  <a:lnTo>
                    <a:pt x="41" y="25"/>
                  </a:lnTo>
                  <a:lnTo>
                    <a:pt x="71" y="3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1" name="Freeform 59"/>
            <p:cNvSpPr>
              <a:spLocks/>
            </p:cNvSpPr>
            <p:nvPr/>
          </p:nvSpPr>
          <p:spPr bwMode="auto">
            <a:xfrm>
              <a:off x="2291" y="2033"/>
              <a:ext cx="110" cy="27"/>
            </a:xfrm>
            <a:custGeom>
              <a:avLst/>
              <a:gdLst>
                <a:gd name="T0" fmla="*/ 110 w 110"/>
                <a:gd name="T1" fmla="*/ 27 h 27"/>
                <a:gd name="T2" fmla="*/ 62 w 110"/>
                <a:gd name="T3" fmla="*/ 27 h 27"/>
                <a:gd name="T4" fmla="*/ 27 w 110"/>
                <a:gd name="T5" fmla="*/ 19 h 27"/>
                <a:gd name="T6" fmla="*/ 12 w 110"/>
                <a:gd name="T7" fmla="*/ 9 h 27"/>
                <a:gd name="T8" fmla="*/ 0 w 11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27"/>
                <a:gd name="T17" fmla="*/ 110 w 110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27">
                  <a:moveTo>
                    <a:pt x="110" y="27"/>
                  </a:moveTo>
                  <a:lnTo>
                    <a:pt x="62" y="27"/>
                  </a:lnTo>
                  <a:lnTo>
                    <a:pt x="27" y="19"/>
                  </a:lnTo>
                  <a:lnTo>
                    <a:pt x="12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2" name="Freeform 60"/>
            <p:cNvSpPr>
              <a:spLocks/>
            </p:cNvSpPr>
            <p:nvPr/>
          </p:nvSpPr>
          <p:spPr bwMode="auto">
            <a:xfrm>
              <a:off x="2546" y="2350"/>
              <a:ext cx="58" cy="138"/>
            </a:xfrm>
            <a:custGeom>
              <a:avLst/>
              <a:gdLst>
                <a:gd name="T0" fmla="*/ 58 w 58"/>
                <a:gd name="T1" fmla="*/ 0 h 138"/>
                <a:gd name="T2" fmla="*/ 56 w 58"/>
                <a:gd name="T3" fmla="*/ 28 h 138"/>
                <a:gd name="T4" fmla="*/ 45 w 58"/>
                <a:gd name="T5" fmla="*/ 67 h 138"/>
                <a:gd name="T6" fmla="*/ 29 w 58"/>
                <a:gd name="T7" fmla="*/ 101 h 138"/>
                <a:gd name="T8" fmla="*/ 14 w 58"/>
                <a:gd name="T9" fmla="*/ 126 h 138"/>
                <a:gd name="T10" fmla="*/ 0 w 58"/>
                <a:gd name="T11" fmla="*/ 138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138"/>
                <a:gd name="T20" fmla="*/ 58 w 5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138">
                  <a:moveTo>
                    <a:pt x="58" y="0"/>
                  </a:moveTo>
                  <a:lnTo>
                    <a:pt x="56" y="28"/>
                  </a:lnTo>
                  <a:lnTo>
                    <a:pt x="45" y="67"/>
                  </a:lnTo>
                  <a:lnTo>
                    <a:pt x="29" y="101"/>
                  </a:lnTo>
                  <a:lnTo>
                    <a:pt x="14" y="126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3" name="Freeform 61"/>
            <p:cNvSpPr>
              <a:spLocks/>
            </p:cNvSpPr>
            <p:nvPr/>
          </p:nvSpPr>
          <p:spPr bwMode="auto">
            <a:xfrm>
              <a:off x="2410" y="1893"/>
              <a:ext cx="35" cy="27"/>
            </a:xfrm>
            <a:custGeom>
              <a:avLst/>
              <a:gdLst>
                <a:gd name="T0" fmla="*/ 35 w 35"/>
                <a:gd name="T1" fmla="*/ 0 h 27"/>
                <a:gd name="T2" fmla="*/ 31 w 35"/>
                <a:gd name="T3" fmla="*/ 13 h 27"/>
                <a:gd name="T4" fmla="*/ 25 w 35"/>
                <a:gd name="T5" fmla="*/ 23 h 27"/>
                <a:gd name="T6" fmla="*/ 17 w 35"/>
                <a:gd name="T7" fmla="*/ 27 h 27"/>
                <a:gd name="T8" fmla="*/ 0 w 35"/>
                <a:gd name="T9" fmla="*/ 2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5" y="0"/>
                  </a:moveTo>
                  <a:lnTo>
                    <a:pt x="31" y="13"/>
                  </a:lnTo>
                  <a:lnTo>
                    <a:pt x="25" y="23"/>
                  </a:lnTo>
                  <a:lnTo>
                    <a:pt x="17" y="27"/>
                  </a:lnTo>
                  <a:lnTo>
                    <a:pt x="0" y="2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4" name="Line 62"/>
            <p:cNvSpPr>
              <a:spLocks noChangeShapeType="1"/>
            </p:cNvSpPr>
            <p:nvPr/>
          </p:nvSpPr>
          <p:spPr bwMode="auto">
            <a:xfrm>
              <a:off x="2333" y="1810"/>
              <a:ext cx="14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95" name="Freeform 63"/>
            <p:cNvSpPr>
              <a:spLocks/>
            </p:cNvSpPr>
            <p:nvPr/>
          </p:nvSpPr>
          <p:spPr bwMode="auto">
            <a:xfrm>
              <a:off x="2331" y="1731"/>
              <a:ext cx="48" cy="14"/>
            </a:xfrm>
            <a:custGeom>
              <a:avLst/>
              <a:gdLst>
                <a:gd name="T0" fmla="*/ 0 w 48"/>
                <a:gd name="T1" fmla="*/ 14 h 14"/>
                <a:gd name="T2" fmla="*/ 31 w 48"/>
                <a:gd name="T3" fmla="*/ 2 h 14"/>
                <a:gd name="T4" fmla="*/ 48 w 48"/>
                <a:gd name="T5" fmla="*/ 0 h 14"/>
                <a:gd name="T6" fmla="*/ 0 60000 65536"/>
                <a:gd name="T7" fmla="*/ 0 60000 65536"/>
                <a:gd name="T8" fmla="*/ 0 60000 65536"/>
                <a:gd name="T9" fmla="*/ 0 w 48"/>
                <a:gd name="T10" fmla="*/ 0 h 14"/>
                <a:gd name="T11" fmla="*/ 48 w 4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4">
                  <a:moveTo>
                    <a:pt x="0" y="14"/>
                  </a:moveTo>
                  <a:lnTo>
                    <a:pt x="31" y="2"/>
                  </a:lnTo>
                  <a:lnTo>
                    <a:pt x="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6" name="Freeform 64"/>
            <p:cNvSpPr>
              <a:spLocks/>
            </p:cNvSpPr>
            <p:nvPr/>
          </p:nvSpPr>
          <p:spPr bwMode="auto">
            <a:xfrm>
              <a:off x="2456" y="2336"/>
              <a:ext cx="85" cy="106"/>
            </a:xfrm>
            <a:custGeom>
              <a:avLst/>
              <a:gdLst>
                <a:gd name="T0" fmla="*/ 85 w 85"/>
                <a:gd name="T1" fmla="*/ 0 h 106"/>
                <a:gd name="T2" fmla="*/ 71 w 85"/>
                <a:gd name="T3" fmla="*/ 33 h 106"/>
                <a:gd name="T4" fmla="*/ 54 w 85"/>
                <a:gd name="T5" fmla="*/ 58 h 106"/>
                <a:gd name="T6" fmla="*/ 31 w 85"/>
                <a:gd name="T7" fmla="*/ 85 h 106"/>
                <a:gd name="T8" fmla="*/ 16 w 85"/>
                <a:gd name="T9" fmla="*/ 96 h 106"/>
                <a:gd name="T10" fmla="*/ 0 w 85"/>
                <a:gd name="T11" fmla="*/ 106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106"/>
                <a:gd name="T20" fmla="*/ 85 w 85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106">
                  <a:moveTo>
                    <a:pt x="85" y="0"/>
                  </a:moveTo>
                  <a:lnTo>
                    <a:pt x="71" y="33"/>
                  </a:lnTo>
                  <a:lnTo>
                    <a:pt x="54" y="58"/>
                  </a:lnTo>
                  <a:lnTo>
                    <a:pt x="31" y="85"/>
                  </a:lnTo>
                  <a:lnTo>
                    <a:pt x="16" y="96"/>
                  </a:lnTo>
                  <a:lnTo>
                    <a:pt x="0" y="10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7" name="Freeform 65"/>
            <p:cNvSpPr>
              <a:spLocks/>
            </p:cNvSpPr>
            <p:nvPr/>
          </p:nvSpPr>
          <p:spPr bwMode="auto">
            <a:xfrm>
              <a:off x="2381" y="2325"/>
              <a:ext cx="112" cy="73"/>
            </a:xfrm>
            <a:custGeom>
              <a:avLst/>
              <a:gdLst>
                <a:gd name="T0" fmla="*/ 0 w 112"/>
                <a:gd name="T1" fmla="*/ 73 h 73"/>
                <a:gd name="T2" fmla="*/ 21 w 112"/>
                <a:gd name="T3" fmla="*/ 69 h 73"/>
                <a:gd name="T4" fmla="*/ 44 w 112"/>
                <a:gd name="T5" fmla="*/ 59 h 73"/>
                <a:gd name="T6" fmla="*/ 71 w 112"/>
                <a:gd name="T7" fmla="*/ 42 h 73"/>
                <a:gd name="T8" fmla="*/ 102 w 112"/>
                <a:gd name="T9" fmla="*/ 13 h 73"/>
                <a:gd name="T10" fmla="*/ 112 w 112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73"/>
                <a:gd name="T20" fmla="*/ 112 w 112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73">
                  <a:moveTo>
                    <a:pt x="0" y="73"/>
                  </a:moveTo>
                  <a:lnTo>
                    <a:pt x="21" y="69"/>
                  </a:lnTo>
                  <a:lnTo>
                    <a:pt x="44" y="59"/>
                  </a:lnTo>
                  <a:lnTo>
                    <a:pt x="71" y="42"/>
                  </a:lnTo>
                  <a:lnTo>
                    <a:pt x="102" y="13"/>
                  </a:lnTo>
                  <a:lnTo>
                    <a:pt x="1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8" name="Freeform 66"/>
            <p:cNvSpPr>
              <a:spLocks/>
            </p:cNvSpPr>
            <p:nvPr/>
          </p:nvSpPr>
          <p:spPr bwMode="auto">
            <a:xfrm>
              <a:off x="2328" y="1741"/>
              <a:ext cx="17" cy="15"/>
            </a:xfrm>
            <a:custGeom>
              <a:avLst/>
              <a:gdLst>
                <a:gd name="T0" fmla="*/ 17 w 17"/>
                <a:gd name="T1" fmla="*/ 0 h 15"/>
                <a:gd name="T2" fmla="*/ 7 w 17"/>
                <a:gd name="T3" fmla="*/ 6 h 15"/>
                <a:gd name="T4" fmla="*/ 0 w 17"/>
                <a:gd name="T5" fmla="*/ 15 h 15"/>
                <a:gd name="T6" fmla="*/ 0 60000 65536"/>
                <a:gd name="T7" fmla="*/ 0 60000 65536"/>
                <a:gd name="T8" fmla="*/ 0 60000 65536"/>
                <a:gd name="T9" fmla="*/ 0 w 17"/>
                <a:gd name="T10" fmla="*/ 0 h 15"/>
                <a:gd name="T11" fmla="*/ 17 w 17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5">
                  <a:moveTo>
                    <a:pt x="17" y="0"/>
                  </a:moveTo>
                  <a:lnTo>
                    <a:pt x="7" y="6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9" name="Line 67"/>
            <p:cNvSpPr>
              <a:spLocks noChangeShapeType="1"/>
            </p:cNvSpPr>
            <p:nvPr/>
          </p:nvSpPr>
          <p:spPr bwMode="auto">
            <a:xfrm flipH="1">
              <a:off x="2318" y="1745"/>
              <a:ext cx="13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300" name="Freeform 68"/>
            <p:cNvSpPr>
              <a:spLocks/>
            </p:cNvSpPr>
            <p:nvPr/>
          </p:nvSpPr>
          <p:spPr bwMode="auto">
            <a:xfrm>
              <a:off x="2354" y="1749"/>
              <a:ext cx="85" cy="48"/>
            </a:xfrm>
            <a:custGeom>
              <a:avLst/>
              <a:gdLst>
                <a:gd name="T0" fmla="*/ 56 w 85"/>
                <a:gd name="T1" fmla="*/ 5 h 48"/>
                <a:gd name="T2" fmla="*/ 75 w 85"/>
                <a:gd name="T3" fmla="*/ 4 h 48"/>
                <a:gd name="T4" fmla="*/ 83 w 85"/>
                <a:gd name="T5" fmla="*/ 11 h 48"/>
                <a:gd name="T6" fmla="*/ 85 w 85"/>
                <a:gd name="T7" fmla="*/ 17 h 48"/>
                <a:gd name="T8" fmla="*/ 83 w 85"/>
                <a:gd name="T9" fmla="*/ 27 h 48"/>
                <a:gd name="T10" fmla="*/ 75 w 85"/>
                <a:gd name="T11" fmla="*/ 32 h 48"/>
                <a:gd name="T12" fmla="*/ 56 w 85"/>
                <a:gd name="T13" fmla="*/ 29 h 48"/>
                <a:gd name="T14" fmla="*/ 45 w 85"/>
                <a:gd name="T15" fmla="*/ 36 h 48"/>
                <a:gd name="T16" fmla="*/ 37 w 85"/>
                <a:gd name="T17" fmla="*/ 46 h 48"/>
                <a:gd name="T18" fmla="*/ 22 w 85"/>
                <a:gd name="T19" fmla="*/ 48 h 48"/>
                <a:gd name="T20" fmla="*/ 8 w 85"/>
                <a:gd name="T21" fmla="*/ 44 h 48"/>
                <a:gd name="T22" fmla="*/ 0 w 85"/>
                <a:gd name="T23" fmla="*/ 32 h 48"/>
                <a:gd name="T24" fmla="*/ 2 w 85"/>
                <a:gd name="T25" fmla="*/ 17 h 48"/>
                <a:gd name="T26" fmla="*/ 10 w 85"/>
                <a:gd name="T27" fmla="*/ 5 h 48"/>
                <a:gd name="T28" fmla="*/ 20 w 85"/>
                <a:gd name="T29" fmla="*/ 2 h 48"/>
                <a:gd name="T30" fmla="*/ 29 w 85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48"/>
                <a:gd name="T50" fmla="*/ 85 w 85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48">
                  <a:moveTo>
                    <a:pt x="56" y="5"/>
                  </a:moveTo>
                  <a:lnTo>
                    <a:pt x="75" y="4"/>
                  </a:lnTo>
                  <a:lnTo>
                    <a:pt x="83" y="11"/>
                  </a:lnTo>
                  <a:lnTo>
                    <a:pt x="85" y="17"/>
                  </a:lnTo>
                  <a:lnTo>
                    <a:pt x="83" y="27"/>
                  </a:lnTo>
                  <a:lnTo>
                    <a:pt x="75" y="32"/>
                  </a:lnTo>
                  <a:lnTo>
                    <a:pt x="56" y="29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2" y="48"/>
                  </a:lnTo>
                  <a:lnTo>
                    <a:pt x="8" y="44"/>
                  </a:lnTo>
                  <a:lnTo>
                    <a:pt x="0" y="32"/>
                  </a:lnTo>
                  <a:lnTo>
                    <a:pt x="2" y="17"/>
                  </a:lnTo>
                  <a:lnTo>
                    <a:pt x="10" y="5"/>
                  </a:lnTo>
                  <a:lnTo>
                    <a:pt x="20" y="2"/>
                  </a:lnTo>
                  <a:lnTo>
                    <a:pt x="2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1" name="Freeform 69"/>
            <p:cNvSpPr>
              <a:spLocks/>
            </p:cNvSpPr>
            <p:nvPr/>
          </p:nvSpPr>
          <p:spPr bwMode="auto">
            <a:xfrm>
              <a:off x="2331" y="1781"/>
              <a:ext cx="23" cy="39"/>
            </a:xfrm>
            <a:custGeom>
              <a:avLst/>
              <a:gdLst>
                <a:gd name="T0" fmla="*/ 0 w 23"/>
                <a:gd name="T1" fmla="*/ 39 h 39"/>
                <a:gd name="T2" fmla="*/ 2 w 23"/>
                <a:gd name="T3" fmla="*/ 29 h 39"/>
                <a:gd name="T4" fmla="*/ 8 w 23"/>
                <a:gd name="T5" fmla="*/ 16 h 39"/>
                <a:gd name="T6" fmla="*/ 23 w 23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9"/>
                <a:gd name="T14" fmla="*/ 23 w 23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9">
                  <a:moveTo>
                    <a:pt x="0" y="39"/>
                  </a:moveTo>
                  <a:lnTo>
                    <a:pt x="2" y="29"/>
                  </a:lnTo>
                  <a:lnTo>
                    <a:pt x="8" y="16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2" name="Freeform 70"/>
            <p:cNvSpPr>
              <a:spLocks/>
            </p:cNvSpPr>
            <p:nvPr/>
          </p:nvSpPr>
          <p:spPr bwMode="auto">
            <a:xfrm>
              <a:off x="2276" y="2129"/>
              <a:ext cx="117" cy="17"/>
            </a:xfrm>
            <a:custGeom>
              <a:avLst/>
              <a:gdLst>
                <a:gd name="T0" fmla="*/ 0 w 117"/>
                <a:gd name="T1" fmla="*/ 0 h 17"/>
                <a:gd name="T2" fmla="*/ 15 w 117"/>
                <a:gd name="T3" fmla="*/ 9 h 17"/>
                <a:gd name="T4" fmla="*/ 40 w 117"/>
                <a:gd name="T5" fmla="*/ 15 h 17"/>
                <a:gd name="T6" fmla="*/ 71 w 117"/>
                <a:gd name="T7" fmla="*/ 17 h 17"/>
                <a:gd name="T8" fmla="*/ 117 w 1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7"/>
                <a:gd name="T17" fmla="*/ 117 w 1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7">
                  <a:moveTo>
                    <a:pt x="0" y="0"/>
                  </a:moveTo>
                  <a:lnTo>
                    <a:pt x="15" y="9"/>
                  </a:lnTo>
                  <a:lnTo>
                    <a:pt x="40" y="15"/>
                  </a:lnTo>
                  <a:lnTo>
                    <a:pt x="71" y="17"/>
                  </a:lnTo>
                  <a:lnTo>
                    <a:pt x="117" y="1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3" name="Freeform 71"/>
            <p:cNvSpPr>
              <a:spLocks/>
            </p:cNvSpPr>
            <p:nvPr/>
          </p:nvSpPr>
          <p:spPr bwMode="auto">
            <a:xfrm>
              <a:off x="2640" y="2361"/>
              <a:ext cx="27" cy="125"/>
            </a:xfrm>
            <a:custGeom>
              <a:avLst/>
              <a:gdLst>
                <a:gd name="T0" fmla="*/ 0 w 27"/>
                <a:gd name="T1" fmla="*/ 125 h 125"/>
                <a:gd name="T2" fmla="*/ 10 w 27"/>
                <a:gd name="T3" fmla="*/ 109 h 125"/>
                <a:gd name="T4" fmla="*/ 18 w 27"/>
                <a:gd name="T5" fmla="*/ 85 h 125"/>
                <a:gd name="T6" fmla="*/ 24 w 27"/>
                <a:gd name="T7" fmla="*/ 52 h 125"/>
                <a:gd name="T8" fmla="*/ 27 w 27"/>
                <a:gd name="T9" fmla="*/ 25 h 125"/>
                <a:gd name="T10" fmla="*/ 25 w 27"/>
                <a:gd name="T11" fmla="*/ 0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25"/>
                <a:gd name="T20" fmla="*/ 27 w 27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25">
                  <a:moveTo>
                    <a:pt x="0" y="125"/>
                  </a:moveTo>
                  <a:lnTo>
                    <a:pt x="10" y="109"/>
                  </a:lnTo>
                  <a:lnTo>
                    <a:pt x="18" y="85"/>
                  </a:lnTo>
                  <a:lnTo>
                    <a:pt x="24" y="52"/>
                  </a:lnTo>
                  <a:lnTo>
                    <a:pt x="27" y="25"/>
                  </a:lnTo>
                  <a:lnTo>
                    <a:pt x="2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4" name="Freeform 72"/>
            <p:cNvSpPr>
              <a:spLocks/>
            </p:cNvSpPr>
            <p:nvPr/>
          </p:nvSpPr>
          <p:spPr bwMode="auto">
            <a:xfrm>
              <a:off x="2347" y="1795"/>
              <a:ext cx="111" cy="50"/>
            </a:xfrm>
            <a:custGeom>
              <a:avLst/>
              <a:gdLst>
                <a:gd name="T0" fmla="*/ 15 w 111"/>
                <a:gd name="T1" fmla="*/ 50 h 50"/>
                <a:gd name="T2" fmla="*/ 100 w 111"/>
                <a:gd name="T3" fmla="*/ 44 h 50"/>
                <a:gd name="T4" fmla="*/ 111 w 111"/>
                <a:gd name="T5" fmla="*/ 7 h 50"/>
                <a:gd name="T6" fmla="*/ 111 w 111"/>
                <a:gd name="T7" fmla="*/ 0 h 50"/>
                <a:gd name="T8" fmla="*/ 105 w 111"/>
                <a:gd name="T9" fmla="*/ 9 h 50"/>
                <a:gd name="T10" fmla="*/ 96 w 111"/>
                <a:gd name="T11" fmla="*/ 15 h 50"/>
                <a:gd name="T12" fmla="*/ 42 w 111"/>
                <a:gd name="T13" fmla="*/ 21 h 50"/>
                <a:gd name="T14" fmla="*/ 15 w 111"/>
                <a:gd name="T15" fmla="*/ 29 h 50"/>
                <a:gd name="T16" fmla="*/ 0 w 111"/>
                <a:gd name="T17" fmla="*/ 25 h 50"/>
                <a:gd name="T18" fmla="*/ 15 w 111"/>
                <a:gd name="T19" fmla="*/ 5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1"/>
                <a:gd name="T31" fmla="*/ 0 h 50"/>
                <a:gd name="T32" fmla="*/ 111 w 111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1" h="50">
                  <a:moveTo>
                    <a:pt x="15" y="50"/>
                  </a:moveTo>
                  <a:lnTo>
                    <a:pt x="100" y="44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105" y="9"/>
                  </a:lnTo>
                  <a:lnTo>
                    <a:pt x="96" y="15"/>
                  </a:lnTo>
                  <a:lnTo>
                    <a:pt x="42" y="21"/>
                  </a:lnTo>
                  <a:lnTo>
                    <a:pt x="15" y="29"/>
                  </a:lnTo>
                  <a:lnTo>
                    <a:pt x="0" y="25"/>
                  </a:lnTo>
                  <a:lnTo>
                    <a:pt x="15" y="5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5" name="Freeform 73"/>
            <p:cNvSpPr>
              <a:spLocks/>
            </p:cNvSpPr>
            <p:nvPr/>
          </p:nvSpPr>
          <p:spPr bwMode="auto">
            <a:xfrm>
              <a:off x="2362" y="1839"/>
              <a:ext cx="85" cy="46"/>
            </a:xfrm>
            <a:custGeom>
              <a:avLst/>
              <a:gdLst>
                <a:gd name="T0" fmla="*/ 0 w 85"/>
                <a:gd name="T1" fmla="*/ 6 h 46"/>
                <a:gd name="T2" fmla="*/ 4 w 85"/>
                <a:gd name="T3" fmla="*/ 15 h 46"/>
                <a:gd name="T4" fmla="*/ 25 w 85"/>
                <a:gd name="T5" fmla="*/ 36 h 46"/>
                <a:gd name="T6" fmla="*/ 39 w 85"/>
                <a:gd name="T7" fmla="*/ 44 h 46"/>
                <a:gd name="T8" fmla="*/ 48 w 85"/>
                <a:gd name="T9" fmla="*/ 46 h 46"/>
                <a:gd name="T10" fmla="*/ 60 w 85"/>
                <a:gd name="T11" fmla="*/ 44 h 46"/>
                <a:gd name="T12" fmla="*/ 67 w 85"/>
                <a:gd name="T13" fmla="*/ 38 h 46"/>
                <a:gd name="T14" fmla="*/ 77 w 85"/>
                <a:gd name="T15" fmla="*/ 23 h 46"/>
                <a:gd name="T16" fmla="*/ 85 w 85"/>
                <a:gd name="T17" fmla="*/ 0 h 46"/>
                <a:gd name="T18" fmla="*/ 0 w 85"/>
                <a:gd name="T19" fmla="*/ 6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5"/>
                <a:gd name="T31" fmla="*/ 0 h 46"/>
                <a:gd name="T32" fmla="*/ 85 w 85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5" h="46">
                  <a:moveTo>
                    <a:pt x="0" y="6"/>
                  </a:moveTo>
                  <a:lnTo>
                    <a:pt x="4" y="15"/>
                  </a:lnTo>
                  <a:lnTo>
                    <a:pt x="25" y="36"/>
                  </a:lnTo>
                  <a:lnTo>
                    <a:pt x="39" y="44"/>
                  </a:lnTo>
                  <a:lnTo>
                    <a:pt x="48" y="46"/>
                  </a:lnTo>
                  <a:lnTo>
                    <a:pt x="60" y="44"/>
                  </a:lnTo>
                  <a:lnTo>
                    <a:pt x="67" y="38"/>
                  </a:lnTo>
                  <a:lnTo>
                    <a:pt x="77" y="23"/>
                  </a:lnTo>
                  <a:lnTo>
                    <a:pt x="8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6" name="Freeform 74"/>
            <p:cNvSpPr>
              <a:spLocks/>
            </p:cNvSpPr>
            <p:nvPr/>
          </p:nvSpPr>
          <p:spPr bwMode="auto">
            <a:xfrm>
              <a:off x="2287" y="1584"/>
              <a:ext cx="221" cy="268"/>
            </a:xfrm>
            <a:custGeom>
              <a:avLst/>
              <a:gdLst>
                <a:gd name="T0" fmla="*/ 6 w 221"/>
                <a:gd name="T1" fmla="*/ 268 h 268"/>
                <a:gd name="T2" fmla="*/ 0 w 221"/>
                <a:gd name="T3" fmla="*/ 169 h 268"/>
                <a:gd name="T4" fmla="*/ 2 w 221"/>
                <a:gd name="T5" fmla="*/ 130 h 268"/>
                <a:gd name="T6" fmla="*/ 8 w 221"/>
                <a:gd name="T7" fmla="*/ 99 h 268"/>
                <a:gd name="T8" fmla="*/ 19 w 221"/>
                <a:gd name="T9" fmla="*/ 67 h 268"/>
                <a:gd name="T10" fmla="*/ 33 w 221"/>
                <a:gd name="T11" fmla="*/ 42 h 268"/>
                <a:gd name="T12" fmla="*/ 54 w 221"/>
                <a:gd name="T13" fmla="*/ 21 h 268"/>
                <a:gd name="T14" fmla="*/ 75 w 221"/>
                <a:gd name="T15" fmla="*/ 7 h 268"/>
                <a:gd name="T16" fmla="*/ 96 w 221"/>
                <a:gd name="T17" fmla="*/ 0 h 268"/>
                <a:gd name="T18" fmla="*/ 123 w 221"/>
                <a:gd name="T19" fmla="*/ 0 h 268"/>
                <a:gd name="T20" fmla="*/ 146 w 221"/>
                <a:gd name="T21" fmla="*/ 9 h 268"/>
                <a:gd name="T22" fmla="*/ 171 w 221"/>
                <a:gd name="T23" fmla="*/ 28 h 268"/>
                <a:gd name="T24" fmla="*/ 185 w 221"/>
                <a:gd name="T25" fmla="*/ 44 h 268"/>
                <a:gd name="T26" fmla="*/ 200 w 221"/>
                <a:gd name="T27" fmla="*/ 69 h 268"/>
                <a:gd name="T28" fmla="*/ 217 w 221"/>
                <a:gd name="T29" fmla="*/ 111 h 268"/>
                <a:gd name="T30" fmla="*/ 221 w 221"/>
                <a:gd name="T31" fmla="*/ 132 h 268"/>
                <a:gd name="T32" fmla="*/ 204 w 221"/>
                <a:gd name="T33" fmla="*/ 138 h 268"/>
                <a:gd name="T34" fmla="*/ 200 w 221"/>
                <a:gd name="T35" fmla="*/ 124 h 268"/>
                <a:gd name="T36" fmla="*/ 190 w 221"/>
                <a:gd name="T37" fmla="*/ 92 h 268"/>
                <a:gd name="T38" fmla="*/ 177 w 221"/>
                <a:gd name="T39" fmla="*/ 63 h 268"/>
                <a:gd name="T40" fmla="*/ 158 w 221"/>
                <a:gd name="T41" fmla="*/ 40 h 268"/>
                <a:gd name="T42" fmla="*/ 138 w 221"/>
                <a:gd name="T43" fmla="*/ 25 h 268"/>
                <a:gd name="T44" fmla="*/ 119 w 221"/>
                <a:gd name="T45" fmla="*/ 19 h 268"/>
                <a:gd name="T46" fmla="*/ 104 w 221"/>
                <a:gd name="T47" fmla="*/ 19 h 268"/>
                <a:gd name="T48" fmla="*/ 81 w 221"/>
                <a:gd name="T49" fmla="*/ 27 h 268"/>
                <a:gd name="T50" fmla="*/ 62 w 221"/>
                <a:gd name="T51" fmla="*/ 42 h 268"/>
                <a:gd name="T52" fmla="*/ 46 w 221"/>
                <a:gd name="T53" fmla="*/ 61 h 268"/>
                <a:gd name="T54" fmla="*/ 35 w 221"/>
                <a:gd name="T55" fmla="*/ 84 h 268"/>
                <a:gd name="T56" fmla="*/ 23 w 221"/>
                <a:gd name="T57" fmla="*/ 119 h 268"/>
                <a:gd name="T58" fmla="*/ 21 w 221"/>
                <a:gd name="T59" fmla="*/ 169 h 268"/>
                <a:gd name="T60" fmla="*/ 27 w 221"/>
                <a:gd name="T61" fmla="*/ 255 h 268"/>
                <a:gd name="T62" fmla="*/ 6 w 221"/>
                <a:gd name="T63" fmla="*/ 268 h 2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21"/>
                <a:gd name="T97" fmla="*/ 0 h 268"/>
                <a:gd name="T98" fmla="*/ 221 w 221"/>
                <a:gd name="T99" fmla="*/ 268 h 26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21" h="268">
                  <a:moveTo>
                    <a:pt x="6" y="268"/>
                  </a:moveTo>
                  <a:lnTo>
                    <a:pt x="0" y="169"/>
                  </a:lnTo>
                  <a:lnTo>
                    <a:pt x="2" y="130"/>
                  </a:lnTo>
                  <a:lnTo>
                    <a:pt x="8" y="99"/>
                  </a:lnTo>
                  <a:lnTo>
                    <a:pt x="19" y="67"/>
                  </a:lnTo>
                  <a:lnTo>
                    <a:pt x="33" y="42"/>
                  </a:lnTo>
                  <a:lnTo>
                    <a:pt x="54" y="21"/>
                  </a:lnTo>
                  <a:lnTo>
                    <a:pt x="75" y="7"/>
                  </a:lnTo>
                  <a:lnTo>
                    <a:pt x="96" y="0"/>
                  </a:lnTo>
                  <a:lnTo>
                    <a:pt x="123" y="0"/>
                  </a:lnTo>
                  <a:lnTo>
                    <a:pt x="146" y="9"/>
                  </a:lnTo>
                  <a:lnTo>
                    <a:pt x="171" y="28"/>
                  </a:lnTo>
                  <a:lnTo>
                    <a:pt x="185" y="44"/>
                  </a:lnTo>
                  <a:lnTo>
                    <a:pt x="200" y="69"/>
                  </a:lnTo>
                  <a:lnTo>
                    <a:pt x="217" y="111"/>
                  </a:lnTo>
                  <a:lnTo>
                    <a:pt x="221" y="132"/>
                  </a:lnTo>
                  <a:lnTo>
                    <a:pt x="204" y="138"/>
                  </a:lnTo>
                  <a:lnTo>
                    <a:pt x="200" y="124"/>
                  </a:lnTo>
                  <a:lnTo>
                    <a:pt x="190" y="92"/>
                  </a:lnTo>
                  <a:lnTo>
                    <a:pt x="177" y="63"/>
                  </a:lnTo>
                  <a:lnTo>
                    <a:pt x="158" y="40"/>
                  </a:lnTo>
                  <a:lnTo>
                    <a:pt x="138" y="25"/>
                  </a:lnTo>
                  <a:lnTo>
                    <a:pt x="119" y="19"/>
                  </a:lnTo>
                  <a:lnTo>
                    <a:pt x="104" y="19"/>
                  </a:lnTo>
                  <a:lnTo>
                    <a:pt x="81" y="27"/>
                  </a:lnTo>
                  <a:lnTo>
                    <a:pt x="62" y="42"/>
                  </a:lnTo>
                  <a:lnTo>
                    <a:pt x="46" y="61"/>
                  </a:lnTo>
                  <a:lnTo>
                    <a:pt x="35" y="84"/>
                  </a:lnTo>
                  <a:lnTo>
                    <a:pt x="23" y="119"/>
                  </a:lnTo>
                  <a:lnTo>
                    <a:pt x="21" y="169"/>
                  </a:lnTo>
                  <a:lnTo>
                    <a:pt x="27" y="255"/>
                  </a:lnTo>
                  <a:lnTo>
                    <a:pt x="6" y="268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5"/>
          <p:cNvGrpSpPr>
            <a:grpSpLocks noChangeAspect="1"/>
          </p:cNvGrpSpPr>
          <p:nvPr/>
        </p:nvGrpSpPr>
        <p:grpSpPr bwMode="auto">
          <a:xfrm flipH="1">
            <a:off x="5876925" y="530225"/>
            <a:ext cx="2239963" cy="2840038"/>
            <a:chOff x="2174" y="1265"/>
            <a:chExt cx="1411" cy="1789"/>
          </a:xfrm>
        </p:grpSpPr>
        <p:sp>
          <p:nvSpPr>
            <p:cNvPr id="52229" name="AutoShape 76"/>
            <p:cNvSpPr>
              <a:spLocks noChangeAspect="1" noChangeArrowheads="1" noTextEdit="1"/>
            </p:cNvSpPr>
            <p:nvPr/>
          </p:nvSpPr>
          <p:spPr bwMode="auto">
            <a:xfrm>
              <a:off x="2174" y="1265"/>
              <a:ext cx="1411" cy="1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30" name="Freeform 77"/>
            <p:cNvSpPr>
              <a:spLocks/>
            </p:cNvSpPr>
            <p:nvPr/>
          </p:nvSpPr>
          <p:spPr bwMode="auto">
            <a:xfrm>
              <a:off x="3172" y="1776"/>
              <a:ext cx="330" cy="671"/>
            </a:xfrm>
            <a:custGeom>
              <a:avLst/>
              <a:gdLst>
                <a:gd name="T0" fmla="*/ 267 w 330"/>
                <a:gd name="T1" fmla="*/ 658 h 671"/>
                <a:gd name="T2" fmla="*/ 179 w 330"/>
                <a:gd name="T3" fmla="*/ 641 h 671"/>
                <a:gd name="T4" fmla="*/ 186 w 330"/>
                <a:gd name="T5" fmla="*/ 622 h 671"/>
                <a:gd name="T6" fmla="*/ 281 w 330"/>
                <a:gd name="T7" fmla="*/ 639 h 671"/>
                <a:gd name="T8" fmla="*/ 284 w 330"/>
                <a:gd name="T9" fmla="*/ 625 h 671"/>
                <a:gd name="T10" fmla="*/ 190 w 330"/>
                <a:gd name="T11" fmla="*/ 606 h 671"/>
                <a:gd name="T12" fmla="*/ 198 w 330"/>
                <a:gd name="T13" fmla="*/ 589 h 671"/>
                <a:gd name="T14" fmla="*/ 290 w 330"/>
                <a:gd name="T15" fmla="*/ 606 h 671"/>
                <a:gd name="T16" fmla="*/ 300 w 330"/>
                <a:gd name="T17" fmla="*/ 577 h 671"/>
                <a:gd name="T18" fmla="*/ 208 w 330"/>
                <a:gd name="T19" fmla="*/ 560 h 671"/>
                <a:gd name="T20" fmla="*/ 211 w 330"/>
                <a:gd name="T21" fmla="*/ 543 h 671"/>
                <a:gd name="T22" fmla="*/ 305 w 330"/>
                <a:gd name="T23" fmla="*/ 560 h 671"/>
                <a:gd name="T24" fmla="*/ 315 w 330"/>
                <a:gd name="T25" fmla="*/ 520 h 671"/>
                <a:gd name="T26" fmla="*/ 221 w 330"/>
                <a:gd name="T27" fmla="*/ 503 h 671"/>
                <a:gd name="T28" fmla="*/ 225 w 330"/>
                <a:gd name="T29" fmla="*/ 487 h 671"/>
                <a:gd name="T30" fmla="*/ 319 w 330"/>
                <a:gd name="T31" fmla="*/ 504 h 671"/>
                <a:gd name="T32" fmla="*/ 225 w 330"/>
                <a:gd name="T33" fmla="*/ 487 h 671"/>
                <a:gd name="T34" fmla="*/ 305 w 330"/>
                <a:gd name="T35" fmla="*/ 503 h 671"/>
                <a:gd name="T36" fmla="*/ 319 w 330"/>
                <a:gd name="T37" fmla="*/ 504 h 671"/>
                <a:gd name="T38" fmla="*/ 325 w 330"/>
                <a:gd name="T39" fmla="*/ 472 h 671"/>
                <a:gd name="T40" fmla="*/ 330 w 330"/>
                <a:gd name="T41" fmla="*/ 401 h 671"/>
                <a:gd name="T42" fmla="*/ 330 w 330"/>
                <a:gd name="T43" fmla="*/ 341 h 671"/>
                <a:gd name="T44" fmla="*/ 321 w 330"/>
                <a:gd name="T45" fmla="*/ 293 h 671"/>
                <a:gd name="T46" fmla="*/ 313 w 330"/>
                <a:gd name="T47" fmla="*/ 263 h 671"/>
                <a:gd name="T48" fmla="*/ 296 w 330"/>
                <a:gd name="T49" fmla="*/ 220 h 671"/>
                <a:gd name="T50" fmla="*/ 277 w 330"/>
                <a:gd name="T51" fmla="*/ 184 h 671"/>
                <a:gd name="T52" fmla="*/ 242 w 330"/>
                <a:gd name="T53" fmla="*/ 136 h 671"/>
                <a:gd name="T54" fmla="*/ 192 w 330"/>
                <a:gd name="T55" fmla="*/ 88 h 671"/>
                <a:gd name="T56" fmla="*/ 156 w 330"/>
                <a:gd name="T57" fmla="*/ 59 h 671"/>
                <a:gd name="T58" fmla="*/ 115 w 330"/>
                <a:gd name="T59" fmla="*/ 36 h 671"/>
                <a:gd name="T60" fmla="*/ 77 w 330"/>
                <a:gd name="T61" fmla="*/ 21 h 671"/>
                <a:gd name="T62" fmla="*/ 41 w 330"/>
                <a:gd name="T63" fmla="*/ 9 h 671"/>
                <a:gd name="T64" fmla="*/ 0 w 330"/>
                <a:gd name="T65" fmla="*/ 0 h 671"/>
                <a:gd name="T66" fmla="*/ 10 w 330"/>
                <a:gd name="T67" fmla="*/ 5 h 671"/>
                <a:gd name="T68" fmla="*/ 27 w 330"/>
                <a:gd name="T69" fmla="*/ 15 h 671"/>
                <a:gd name="T70" fmla="*/ 64 w 330"/>
                <a:gd name="T71" fmla="*/ 36 h 671"/>
                <a:gd name="T72" fmla="*/ 106 w 330"/>
                <a:gd name="T73" fmla="*/ 69 h 671"/>
                <a:gd name="T74" fmla="*/ 140 w 330"/>
                <a:gd name="T75" fmla="*/ 105 h 671"/>
                <a:gd name="T76" fmla="*/ 171 w 330"/>
                <a:gd name="T77" fmla="*/ 149 h 671"/>
                <a:gd name="T78" fmla="*/ 188 w 330"/>
                <a:gd name="T79" fmla="*/ 178 h 671"/>
                <a:gd name="T80" fmla="*/ 200 w 330"/>
                <a:gd name="T81" fmla="*/ 209 h 671"/>
                <a:gd name="T82" fmla="*/ 219 w 330"/>
                <a:gd name="T83" fmla="*/ 272 h 671"/>
                <a:gd name="T84" fmla="*/ 229 w 330"/>
                <a:gd name="T85" fmla="*/ 318 h 671"/>
                <a:gd name="T86" fmla="*/ 233 w 330"/>
                <a:gd name="T87" fmla="*/ 385 h 671"/>
                <a:gd name="T88" fmla="*/ 229 w 330"/>
                <a:gd name="T89" fmla="*/ 458 h 671"/>
                <a:gd name="T90" fmla="*/ 225 w 330"/>
                <a:gd name="T91" fmla="*/ 487 h 671"/>
                <a:gd name="T92" fmla="*/ 221 w 330"/>
                <a:gd name="T93" fmla="*/ 503 h 671"/>
                <a:gd name="T94" fmla="*/ 211 w 330"/>
                <a:gd name="T95" fmla="*/ 543 h 671"/>
                <a:gd name="T96" fmla="*/ 208 w 330"/>
                <a:gd name="T97" fmla="*/ 560 h 671"/>
                <a:gd name="T98" fmla="*/ 198 w 330"/>
                <a:gd name="T99" fmla="*/ 591 h 671"/>
                <a:gd name="T100" fmla="*/ 192 w 330"/>
                <a:gd name="T101" fmla="*/ 606 h 671"/>
                <a:gd name="T102" fmla="*/ 186 w 330"/>
                <a:gd name="T103" fmla="*/ 622 h 671"/>
                <a:gd name="T104" fmla="*/ 179 w 330"/>
                <a:gd name="T105" fmla="*/ 643 h 671"/>
                <a:gd name="T106" fmla="*/ 175 w 330"/>
                <a:gd name="T107" fmla="*/ 650 h 671"/>
                <a:gd name="T108" fmla="*/ 261 w 330"/>
                <a:gd name="T109" fmla="*/ 671 h 671"/>
                <a:gd name="T110" fmla="*/ 267 w 330"/>
                <a:gd name="T111" fmla="*/ 658 h 6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30"/>
                <a:gd name="T169" fmla="*/ 0 h 671"/>
                <a:gd name="T170" fmla="*/ 330 w 330"/>
                <a:gd name="T171" fmla="*/ 671 h 67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30" h="671">
                  <a:moveTo>
                    <a:pt x="267" y="658"/>
                  </a:moveTo>
                  <a:lnTo>
                    <a:pt x="179" y="641"/>
                  </a:lnTo>
                  <a:lnTo>
                    <a:pt x="186" y="622"/>
                  </a:lnTo>
                  <a:lnTo>
                    <a:pt x="281" y="639"/>
                  </a:lnTo>
                  <a:lnTo>
                    <a:pt x="284" y="625"/>
                  </a:lnTo>
                  <a:lnTo>
                    <a:pt x="190" y="606"/>
                  </a:lnTo>
                  <a:lnTo>
                    <a:pt x="198" y="589"/>
                  </a:lnTo>
                  <a:lnTo>
                    <a:pt x="290" y="606"/>
                  </a:lnTo>
                  <a:lnTo>
                    <a:pt x="300" y="577"/>
                  </a:lnTo>
                  <a:lnTo>
                    <a:pt x="208" y="560"/>
                  </a:lnTo>
                  <a:lnTo>
                    <a:pt x="211" y="543"/>
                  </a:lnTo>
                  <a:lnTo>
                    <a:pt x="305" y="560"/>
                  </a:lnTo>
                  <a:lnTo>
                    <a:pt x="315" y="520"/>
                  </a:lnTo>
                  <a:lnTo>
                    <a:pt x="221" y="503"/>
                  </a:lnTo>
                  <a:lnTo>
                    <a:pt x="225" y="487"/>
                  </a:lnTo>
                  <a:lnTo>
                    <a:pt x="319" y="504"/>
                  </a:lnTo>
                  <a:lnTo>
                    <a:pt x="225" y="487"/>
                  </a:lnTo>
                  <a:lnTo>
                    <a:pt x="305" y="503"/>
                  </a:lnTo>
                  <a:lnTo>
                    <a:pt x="319" y="504"/>
                  </a:lnTo>
                  <a:lnTo>
                    <a:pt x="325" y="472"/>
                  </a:lnTo>
                  <a:lnTo>
                    <a:pt x="330" y="401"/>
                  </a:lnTo>
                  <a:lnTo>
                    <a:pt x="330" y="341"/>
                  </a:lnTo>
                  <a:lnTo>
                    <a:pt x="321" y="293"/>
                  </a:lnTo>
                  <a:lnTo>
                    <a:pt x="313" y="263"/>
                  </a:lnTo>
                  <a:lnTo>
                    <a:pt x="296" y="220"/>
                  </a:lnTo>
                  <a:lnTo>
                    <a:pt x="277" y="184"/>
                  </a:lnTo>
                  <a:lnTo>
                    <a:pt x="242" y="136"/>
                  </a:lnTo>
                  <a:lnTo>
                    <a:pt x="192" y="88"/>
                  </a:lnTo>
                  <a:lnTo>
                    <a:pt x="156" y="59"/>
                  </a:lnTo>
                  <a:lnTo>
                    <a:pt x="115" y="36"/>
                  </a:lnTo>
                  <a:lnTo>
                    <a:pt x="77" y="21"/>
                  </a:lnTo>
                  <a:lnTo>
                    <a:pt x="41" y="9"/>
                  </a:lnTo>
                  <a:lnTo>
                    <a:pt x="0" y="0"/>
                  </a:lnTo>
                  <a:lnTo>
                    <a:pt x="10" y="5"/>
                  </a:lnTo>
                  <a:lnTo>
                    <a:pt x="27" y="15"/>
                  </a:lnTo>
                  <a:lnTo>
                    <a:pt x="64" y="36"/>
                  </a:lnTo>
                  <a:lnTo>
                    <a:pt x="106" y="69"/>
                  </a:lnTo>
                  <a:lnTo>
                    <a:pt x="140" y="105"/>
                  </a:lnTo>
                  <a:lnTo>
                    <a:pt x="171" y="149"/>
                  </a:lnTo>
                  <a:lnTo>
                    <a:pt x="188" y="178"/>
                  </a:lnTo>
                  <a:lnTo>
                    <a:pt x="200" y="209"/>
                  </a:lnTo>
                  <a:lnTo>
                    <a:pt x="219" y="272"/>
                  </a:lnTo>
                  <a:lnTo>
                    <a:pt x="229" y="318"/>
                  </a:lnTo>
                  <a:lnTo>
                    <a:pt x="233" y="385"/>
                  </a:lnTo>
                  <a:lnTo>
                    <a:pt x="229" y="458"/>
                  </a:lnTo>
                  <a:lnTo>
                    <a:pt x="225" y="487"/>
                  </a:lnTo>
                  <a:lnTo>
                    <a:pt x="221" y="503"/>
                  </a:lnTo>
                  <a:lnTo>
                    <a:pt x="211" y="543"/>
                  </a:lnTo>
                  <a:lnTo>
                    <a:pt x="208" y="560"/>
                  </a:lnTo>
                  <a:lnTo>
                    <a:pt x="198" y="591"/>
                  </a:lnTo>
                  <a:lnTo>
                    <a:pt x="192" y="606"/>
                  </a:lnTo>
                  <a:lnTo>
                    <a:pt x="186" y="622"/>
                  </a:lnTo>
                  <a:lnTo>
                    <a:pt x="179" y="643"/>
                  </a:lnTo>
                  <a:lnTo>
                    <a:pt x="175" y="650"/>
                  </a:lnTo>
                  <a:lnTo>
                    <a:pt x="261" y="671"/>
                  </a:lnTo>
                  <a:lnTo>
                    <a:pt x="267" y="6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Freeform 78"/>
            <p:cNvSpPr>
              <a:spLocks/>
            </p:cNvSpPr>
            <p:nvPr/>
          </p:nvSpPr>
          <p:spPr bwMode="auto">
            <a:xfrm>
              <a:off x="2487" y="2499"/>
              <a:ext cx="130" cy="33"/>
            </a:xfrm>
            <a:custGeom>
              <a:avLst/>
              <a:gdLst>
                <a:gd name="T0" fmla="*/ 2 w 130"/>
                <a:gd name="T1" fmla="*/ 0 h 33"/>
                <a:gd name="T2" fmla="*/ 48 w 130"/>
                <a:gd name="T3" fmla="*/ 2 h 33"/>
                <a:gd name="T4" fmla="*/ 130 w 130"/>
                <a:gd name="T5" fmla="*/ 16 h 33"/>
                <a:gd name="T6" fmla="*/ 90 w 130"/>
                <a:gd name="T7" fmla="*/ 33 h 33"/>
                <a:gd name="T8" fmla="*/ 38 w 130"/>
                <a:gd name="T9" fmla="*/ 33 h 33"/>
                <a:gd name="T10" fmla="*/ 0 w 130"/>
                <a:gd name="T11" fmla="*/ 2 h 33"/>
                <a:gd name="T12" fmla="*/ 2 w 130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0"/>
                <a:gd name="T22" fmla="*/ 0 h 33"/>
                <a:gd name="T23" fmla="*/ 130 w 130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0" h="33">
                  <a:moveTo>
                    <a:pt x="2" y="0"/>
                  </a:moveTo>
                  <a:lnTo>
                    <a:pt x="48" y="2"/>
                  </a:lnTo>
                  <a:lnTo>
                    <a:pt x="130" y="16"/>
                  </a:lnTo>
                  <a:lnTo>
                    <a:pt x="90" y="33"/>
                  </a:lnTo>
                  <a:lnTo>
                    <a:pt x="38" y="33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Freeform 79"/>
            <p:cNvSpPr>
              <a:spLocks/>
            </p:cNvSpPr>
            <p:nvPr/>
          </p:nvSpPr>
          <p:spPr bwMode="auto">
            <a:xfrm>
              <a:off x="2523" y="2248"/>
              <a:ext cx="127" cy="54"/>
            </a:xfrm>
            <a:custGeom>
              <a:avLst/>
              <a:gdLst>
                <a:gd name="T0" fmla="*/ 4 w 127"/>
                <a:gd name="T1" fmla="*/ 4 h 54"/>
                <a:gd name="T2" fmla="*/ 22 w 127"/>
                <a:gd name="T3" fmla="*/ 0 h 54"/>
                <a:gd name="T4" fmla="*/ 43 w 127"/>
                <a:gd name="T5" fmla="*/ 0 h 54"/>
                <a:gd name="T6" fmla="*/ 70 w 127"/>
                <a:gd name="T7" fmla="*/ 4 h 54"/>
                <a:gd name="T8" fmla="*/ 85 w 127"/>
                <a:gd name="T9" fmla="*/ 11 h 54"/>
                <a:gd name="T10" fmla="*/ 108 w 127"/>
                <a:gd name="T11" fmla="*/ 25 h 54"/>
                <a:gd name="T12" fmla="*/ 127 w 127"/>
                <a:gd name="T13" fmla="*/ 50 h 54"/>
                <a:gd name="T14" fmla="*/ 114 w 127"/>
                <a:gd name="T15" fmla="*/ 54 h 54"/>
                <a:gd name="T16" fmla="*/ 91 w 127"/>
                <a:gd name="T17" fmla="*/ 50 h 54"/>
                <a:gd name="T18" fmla="*/ 79 w 127"/>
                <a:gd name="T19" fmla="*/ 48 h 54"/>
                <a:gd name="T20" fmla="*/ 50 w 127"/>
                <a:gd name="T21" fmla="*/ 40 h 54"/>
                <a:gd name="T22" fmla="*/ 23 w 127"/>
                <a:gd name="T23" fmla="*/ 23 h 54"/>
                <a:gd name="T24" fmla="*/ 0 w 127"/>
                <a:gd name="T25" fmla="*/ 6 h 54"/>
                <a:gd name="T26" fmla="*/ 4 w 127"/>
                <a:gd name="T27" fmla="*/ 4 h 5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7"/>
                <a:gd name="T43" fmla="*/ 0 h 54"/>
                <a:gd name="T44" fmla="*/ 127 w 127"/>
                <a:gd name="T45" fmla="*/ 54 h 5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7" h="54">
                  <a:moveTo>
                    <a:pt x="4" y="4"/>
                  </a:moveTo>
                  <a:lnTo>
                    <a:pt x="22" y="0"/>
                  </a:lnTo>
                  <a:lnTo>
                    <a:pt x="43" y="0"/>
                  </a:lnTo>
                  <a:lnTo>
                    <a:pt x="70" y="4"/>
                  </a:lnTo>
                  <a:lnTo>
                    <a:pt x="85" y="11"/>
                  </a:lnTo>
                  <a:lnTo>
                    <a:pt x="108" y="25"/>
                  </a:lnTo>
                  <a:lnTo>
                    <a:pt x="127" y="50"/>
                  </a:lnTo>
                  <a:lnTo>
                    <a:pt x="114" y="54"/>
                  </a:lnTo>
                  <a:lnTo>
                    <a:pt x="91" y="50"/>
                  </a:lnTo>
                  <a:lnTo>
                    <a:pt x="79" y="48"/>
                  </a:lnTo>
                  <a:lnTo>
                    <a:pt x="50" y="40"/>
                  </a:lnTo>
                  <a:lnTo>
                    <a:pt x="23" y="23"/>
                  </a:lnTo>
                  <a:lnTo>
                    <a:pt x="0" y="6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Freeform 80"/>
            <p:cNvSpPr>
              <a:spLocks/>
            </p:cNvSpPr>
            <p:nvPr/>
          </p:nvSpPr>
          <p:spPr bwMode="auto">
            <a:xfrm>
              <a:off x="2452" y="1689"/>
              <a:ext cx="1125" cy="1352"/>
            </a:xfrm>
            <a:custGeom>
              <a:avLst/>
              <a:gdLst>
                <a:gd name="T0" fmla="*/ 190 w 1125"/>
                <a:gd name="T1" fmla="*/ 797 h 1352"/>
                <a:gd name="T2" fmla="*/ 217 w 1125"/>
                <a:gd name="T3" fmla="*/ 751 h 1352"/>
                <a:gd name="T4" fmla="*/ 217 w 1125"/>
                <a:gd name="T5" fmla="*/ 651 h 1352"/>
                <a:gd name="T6" fmla="*/ 194 w 1125"/>
                <a:gd name="T7" fmla="*/ 607 h 1352"/>
                <a:gd name="T8" fmla="*/ 160 w 1125"/>
                <a:gd name="T9" fmla="*/ 572 h 1352"/>
                <a:gd name="T10" fmla="*/ 89 w 1125"/>
                <a:gd name="T11" fmla="*/ 559 h 1352"/>
                <a:gd name="T12" fmla="*/ 98 w 1125"/>
                <a:gd name="T13" fmla="*/ 586 h 1352"/>
                <a:gd name="T14" fmla="*/ 162 w 1125"/>
                <a:gd name="T15" fmla="*/ 609 h 1352"/>
                <a:gd name="T16" fmla="*/ 200 w 1125"/>
                <a:gd name="T17" fmla="*/ 616 h 1352"/>
                <a:gd name="T18" fmla="*/ 154 w 1125"/>
                <a:gd name="T19" fmla="*/ 628 h 1352"/>
                <a:gd name="T20" fmla="*/ 62 w 1125"/>
                <a:gd name="T21" fmla="*/ 578 h 1352"/>
                <a:gd name="T22" fmla="*/ 10 w 1125"/>
                <a:gd name="T23" fmla="*/ 484 h 1352"/>
                <a:gd name="T24" fmla="*/ 2 w 1125"/>
                <a:gd name="T25" fmla="*/ 380 h 1352"/>
                <a:gd name="T26" fmla="*/ 41 w 1125"/>
                <a:gd name="T27" fmla="*/ 154 h 1352"/>
                <a:gd name="T28" fmla="*/ 165 w 1125"/>
                <a:gd name="T29" fmla="*/ 6 h 1352"/>
                <a:gd name="T30" fmla="*/ 334 w 1125"/>
                <a:gd name="T31" fmla="*/ 29 h 1352"/>
                <a:gd name="T32" fmla="*/ 427 w 1125"/>
                <a:gd name="T33" fmla="*/ 62 h 1352"/>
                <a:gd name="T34" fmla="*/ 549 w 1125"/>
                <a:gd name="T35" fmla="*/ 12 h 1352"/>
                <a:gd name="T36" fmla="*/ 690 w 1125"/>
                <a:gd name="T37" fmla="*/ 0 h 1352"/>
                <a:gd name="T38" fmla="*/ 841 w 1125"/>
                <a:gd name="T39" fmla="*/ 39 h 1352"/>
                <a:gd name="T40" fmla="*/ 991 w 1125"/>
                <a:gd name="T41" fmla="*/ 144 h 1352"/>
                <a:gd name="T42" fmla="*/ 1077 w 1125"/>
                <a:gd name="T43" fmla="*/ 265 h 1352"/>
                <a:gd name="T44" fmla="*/ 1121 w 1125"/>
                <a:gd name="T45" fmla="*/ 411 h 1352"/>
                <a:gd name="T46" fmla="*/ 1110 w 1125"/>
                <a:gd name="T47" fmla="*/ 605 h 1352"/>
                <a:gd name="T48" fmla="*/ 1066 w 1125"/>
                <a:gd name="T49" fmla="*/ 774 h 1352"/>
                <a:gd name="T50" fmla="*/ 899 w 1125"/>
                <a:gd name="T51" fmla="*/ 728 h 1352"/>
                <a:gd name="T52" fmla="*/ 1004 w 1125"/>
                <a:gd name="T53" fmla="*/ 712 h 1352"/>
                <a:gd name="T54" fmla="*/ 1010 w 1125"/>
                <a:gd name="T55" fmla="*/ 693 h 1352"/>
                <a:gd name="T56" fmla="*/ 931 w 1125"/>
                <a:gd name="T57" fmla="*/ 630 h 1352"/>
                <a:gd name="T58" fmla="*/ 941 w 1125"/>
                <a:gd name="T59" fmla="*/ 590 h 1352"/>
                <a:gd name="T60" fmla="*/ 945 w 1125"/>
                <a:gd name="T61" fmla="*/ 574 h 1352"/>
                <a:gd name="T62" fmla="*/ 1045 w 1125"/>
                <a:gd name="T63" fmla="*/ 559 h 1352"/>
                <a:gd name="T64" fmla="*/ 1041 w 1125"/>
                <a:gd name="T65" fmla="*/ 380 h 1352"/>
                <a:gd name="T66" fmla="*/ 997 w 1125"/>
                <a:gd name="T67" fmla="*/ 271 h 1352"/>
                <a:gd name="T68" fmla="*/ 876 w 1125"/>
                <a:gd name="T69" fmla="*/ 146 h 1352"/>
                <a:gd name="T70" fmla="*/ 761 w 1125"/>
                <a:gd name="T71" fmla="*/ 96 h 1352"/>
                <a:gd name="T72" fmla="*/ 747 w 1125"/>
                <a:gd name="T73" fmla="*/ 102 h 1352"/>
                <a:gd name="T74" fmla="*/ 860 w 1125"/>
                <a:gd name="T75" fmla="*/ 192 h 1352"/>
                <a:gd name="T76" fmla="*/ 920 w 1125"/>
                <a:gd name="T77" fmla="*/ 296 h 1352"/>
                <a:gd name="T78" fmla="*/ 953 w 1125"/>
                <a:gd name="T79" fmla="*/ 472 h 1352"/>
                <a:gd name="T80" fmla="*/ 941 w 1125"/>
                <a:gd name="T81" fmla="*/ 590 h 1352"/>
                <a:gd name="T82" fmla="*/ 918 w 1125"/>
                <a:gd name="T83" fmla="*/ 678 h 1352"/>
                <a:gd name="T84" fmla="*/ 899 w 1125"/>
                <a:gd name="T85" fmla="*/ 730 h 1352"/>
                <a:gd name="T86" fmla="*/ 1066 w 1125"/>
                <a:gd name="T87" fmla="*/ 774 h 1352"/>
                <a:gd name="T88" fmla="*/ 899 w 1125"/>
                <a:gd name="T89" fmla="*/ 1081 h 1352"/>
                <a:gd name="T90" fmla="*/ 799 w 1125"/>
                <a:gd name="T91" fmla="*/ 1227 h 1352"/>
                <a:gd name="T92" fmla="*/ 709 w 1125"/>
                <a:gd name="T93" fmla="*/ 1329 h 1352"/>
                <a:gd name="T94" fmla="*/ 603 w 1125"/>
                <a:gd name="T95" fmla="*/ 1348 h 1352"/>
                <a:gd name="T96" fmla="*/ 530 w 1125"/>
                <a:gd name="T97" fmla="*/ 1321 h 1352"/>
                <a:gd name="T98" fmla="*/ 486 w 1125"/>
                <a:gd name="T99" fmla="*/ 1330 h 1352"/>
                <a:gd name="T100" fmla="*/ 382 w 1125"/>
                <a:gd name="T101" fmla="*/ 1352 h 1352"/>
                <a:gd name="T102" fmla="*/ 298 w 1125"/>
                <a:gd name="T103" fmla="*/ 1313 h 13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25"/>
                <a:gd name="T157" fmla="*/ 0 h 1352"/>
                <a:gd name="T158" fmla="*/ 1125 w 1125"/>
                <a:gd name="T159" fmla="*/ 1352 h 13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25" h="1352">
                  <a:moveTo>
                    <a:pt x="160" y="822"/>
                  </a:moveTo>
                  <a:lnTo>
                    <a:pt x="165" y="810"/>
                  </a:lnTo>
                  <a:lnTo>
                    <a:pt x="190" y="797"/>
                  </a:lnTo>
                  <a:lnTo>
                    <a:pt x="198" y="787"/>
                  </a:lnTo>
                  <a:lnTo>
                    <a:pt x="202" y="780"/>
                  </a:lnTo>
                  <a:lnTo>
                    <a:pt x="217" y="751"/>
                  </a:lnTo>
                  <a:lnTo>
                    <a:pt x="223" y="724"/>
                  </a:lnTo>
                  <a:lnTo>
                    <a:pt x="223" y="682"/>
                  </a:lnTo>
                  <a:lnTo>
                    <a:pt x="217" y="651"/>
                  </a:lnTo>
                  <a:lnTo>
                    <a:pt x="206" y="624"/>
                  </a:lnTo>
                  <a:lnTo>
                    <a:pt x="200" y="616"/>
                  </a:lnTo>
                  <a:lnTo>
                    <a:pt x="194" y="607"/>
                  </a:lnTo>
                  <a:lnTo>
                    <a:pt x="188" y="597"/>
                  </a:lnTo>
                  <a:lnTo>
                    <a:pt x="179" y="588"/>
                  </a:lnTo>
                  <a:lnTo>
                    <a:pt x="160" y="572"/>
                  </a:lnTo>
                  <a:lnTo>
                    <a:pt x="137" y="563"/>
                  </a:lnTo>
                  <a:lnTo>
                    <a:pt x="112" y="557"/>
                  </a:lnTo>
                  <a:lnTo>
                    <a:pt x="89" y="559"/>
                  </a:lnTo>
                  <a:lnTo>
                    <a:pt x="75" y="565"/>
                  </a:lnTo>
                  <a:lnTo>
                    <a:pt x="85" y="574"/>
                  </a:lnTo>
                  <a:lnTo>
                    <a:pt x="98" y="586"/>
                  </a:lnTo>
                  <a:lnTo>
                    <a:pt x="116" y="593"/>
                  </a:lnTo>
                  <a:lnTo>
                    <a:pt x="137" y="603"/>
                  </a:lnTo>
                  <a:lnTo>
                    <a:pt x="162" y="609"/>
                  </a:lnTo>
                  <a:lnTo>
                    <a:pt x="179" y="611"/>
                  </a:lnTo>
                  <a:lnTo>
                    <a:pt x="194" y="607"/>
                  </a:lnTo>
                  <a:lnTo>
                    <a:pt x="200" y="616"/>
                  </a:lnTo>
                  <a:lnTo>
                    <a:pt x="206" y="624"/>
                  </a:lnTo>
                  <a:lnTo>
                    <a:pt x="188" y="630"/>
                  </a:lnTo>
                  <a:lnTo>
                    <a:pt x="154" y="628"/>
                  </a:lnTo>
                  <a:lnTo>
                    <a:pt x="123" y="620"/>
                  </a:lnTo>
                  <a:lnTo>
                    <a:pt x="93" y="605"/>
                  </a:lnTo>
                  <a:lnTo>
                    <a:pt x="62" y="578"/>
                  </a:lnTo>
                  <a:lnTo>
                    <a:pt x="45" y="557"/>
                  </a:lnTo>
                  <a:lnTo>
                    <a:pt x="21" y="520"/>
                  </a:lnTo>
                  <a:lnTo>
                    <a:pt x="10" y="484"/>
                  </a:lnTo>
                  <a:lnTo>
                    <a:pt x="2" y="444"/>
                  </a:lnTo>
                  <a:lnTo>
                    <a:pt x="0" y="405"/>
                  </a:lnTo>
                  <a:lnTo>
                    <a:pt x="2" y="380"/>
                  </a:lnTo>
                  <a:lnTo>
                    <a:pt x="21" y="305"/>
                  </a:lnTo>
                  <a:lnTo>
                    <a:pt x="31" y="246"/>
                  </a:lnTo>
                  <a:lnTo>
                    <a:pt x="41" y="154"/>
                  </a:lnTo>
                  <a:lnTo>
                    <a:pt x="39" y="33"/>
                  </a:lnTo>
                  <a:lnTo>
                    <a:pt x="117" y="12"/>
                  </a:lnTo>
                  <a:lnTo>
                    <a:pt x="165" y="6"/>
                  </a:lnTo>
                  <a:lnTo>
                    <a:pt x="225" y="8"/>
                  </a:lnTo>
                  <a:lnTo>
                    <a:pt x="273" y="14"/>
                  </a:lnTo>
                  <a:lnTo>
                    <a:pt x="334" y="29"/>
                  </a:lnTo>
                  <a:lnTo>
                    <a:pt x="377" y="48"/>
                  </a:lnTo>
                  <a:lnTo>
                    <a:pt x="415" y="67"/>
                  </a:lnTo>
                  <a:lnTo>
                    <a:pt x="427" y="62"/>
                  </a:lnTo>
                  <a:lnTo>
                    <a:pt x="459" y="44"/>
                  </a:lnTo>
                  <a:lnTo>
                    <a:pt x="499" y="25"/>
                  </a:lnTo>
                  <a:lnTo>
                    <a:pt x="549" y="12"/>
                  </a:lnTo>
                  <a:lnTo>
                    <a:pt x="603" y="2"/>
                  </a:lnTo>
                  <a:lnTo>
                    <a:pt x="655" y="0"/>
                  </a:lnTo>
                  <a:lnTo>
                    <a:pt x="690" y="0"/>
                  </a:lnTo>
                  <a:lnTo>
                    <a:pt x="745" y="8"/>
                  </a:lnTo>
                  <a:lnTo>
                    <a:pt x="795" y="21"/>
                  </a:lnTo>
                  <a:lnTo>
                    <a:pt x="841" y="39"/>
                  </a:lnTo>
                  <a:lnTo>
                    <a:pt x="895" y="67"/>
                  </a:lnTo>
                  <a:lnTo>
                    <a:pt x="941" y="98"/>
                  </a:lnTo>
                  <a:lnTo>
                    <a:pt x="991" y="144"/>
                  </a:lnTo>
                  <a:lnTo>
                    <a:pt x="1024" y="179"/>
                  </a:lnTo>
                  <a:lnTo>
                    <a:pt x="1054" y="223"/>
                  </a:lnTo>
                  <a:lnTo>
                    <a:pt x="1077" y="265"/>
                  </a:lnTo>
                  <a:lnTo>
                    <a:pt x="1100" y="319"/>
                  </a:lnTo>
                  <a:lnTo>
                    <a:pt x="1116" y="375"/>
                  </a:lnTo>
                  <a:lnTo>
                    <a:pt x="1121" y="411"/>
                  </a:lnTo>
                  <a:lnTo>
                    <a:pt x="1125" y="451"/>
                  </a:lnTo>
                  <a:lnTo>
                    <a:pt x="1121" y="515"/>
                  </a:lnTo>
                  <a:lnTo>
                    <a:pt x="1110" y="605"/>
                  </a:lnTo>
                  <a:lnTo>
                    <a:pt x="1095" y="678"/>
                  </a:lnTo>
                  <a:lnTo>
                    <a:pt x="1087" y="703"/>
                  </a:lnTo>
                  <a:lnTo>
                    <a:pt x="1066" y="774"/>
                  </a:lnTo>
                  <a:lnTo>
                    <a:pt x="985" y="755"/>
                  </a:lnTo>
                  <a:lnTo>
                    <a:pt x="987" y="745"/>
                  </a:lnTo>
                  <a:lnTo>
                    <a:pt x="899" y="728"/>
                  </a:lnTo>
                  <a:lnTo>
                    <a:pt x="906" y="709"/>
                  </a:lnTo>
                  <a:lnTo>
                    <a:pt x="1001" y="726"/>
                  </a:lnTo>
                  <a:lnTo>
                    <a:pt x="1004" y="712"/>
                  </a:lnTo>
                  <a:lnTo>
                    <a:pt x="910" y="693"/>
                  </a:lnTo>
                  <a:lnTo>
                    <a:pt x="918" y="676"/>
                  </a:lnTo>
                  <a:lnTo>
                    <a:pt x="1010" y="693"/>
                  </a:lnTo>
                  <a:lnTo>
                    <a:pt x="1020" y="664"/>
                  </a:lnTo>
                  <a:lnTo>
                    <a:pt x="928" y="647"/>
                  </a:lnTo>
                  <a:lnTo>
                    <a:pt x="931" y="630"/>
                  </a:lnTo>
                  <a:lnTo>
                    <a:pt x="1025" y="647"/>
                  </a:lnTo>
                  <a:lnTo>
                    <a:pt x="1035" y="607"/>
                  </a:lnTo>
                  <a:lnTo>
                    <a:pt x="941" y="590"/>
                  </a:lnTo>
                  <a:lnTo>
                    <a:pt x="945" y="574"/>
                  </a:lnTo>
                  <a:lnTo>
                    <a:pt x="1039" y="591"/>
                  </a:lnTo>
                  <a:lnTo>
                    <a:pt x="945" y="574"/>
                  </a:lnTo>
                  <a:lnTo>
                    <a:pt x="1025" y="590"/>
                  </a:lnTo>
                  <a:lnTo>
                    <a:pt x="1039" y="591"/>
                  </a:lnTo>
                  <a:lnTo>
                    <a:pt x="1045" y="559"/>
                  </a:lnTo>
                  <a:lnTo>
                    <a:pt x="1050" y="488"/>
                  </a:lnTo>
                  <a:lnTo>
                    <a:pt x="1050" y="428"/>
                  </a:lnTo>
                  <a:lnTo>
                    <a:pt x="1041" y="380"/>
                  </a:lnTo>
                  <a:lnTo>
                    <a:pt x="1033" y="350"/>
                  </a:lnTo>
                  <a:lnTo>
                    <a:pt x="1016" y="307"/>
                  </a:lnTo>
                  <a:lnTo>
                    <a:pt x="997" y="271"/>
                  </a:lnTo>
                  <a:lnTo>
                    <a:pt x="962" y="223"/>
                  </a:lnTo>
                  <a:lnTo>
                    <a:pt x="912" y="175"/>
                  </a:lnTo>
                  <a:lnTo>
                    <a:pt x="876" y="146"/>
                  </a:lnTo>
                  <a:lnTo>
                    <a:pt x="835" y="123"/>
                  </a:lnTo>
                  <a:lnTo>
                    <a:pt x="797" y="108"/>
                  </a:lnTo>
                  <a:lnTo>
                    <a:pt x="761" y="96"/>
                  </a:lnTo>
                  <a:lnTo>
                    <a:pt x="720" y="87"/>
                  </a:lnTo>
                  <a:lnTo>
                    <a:pt x="730" y="92"/>
                  </a:lnTo>
                  <a:lnTo>
                    <a:pt x="747" y="102"/>
                  </a:lnTo>
                  <a:lnTo>
                    <a:pt x="784" y="123"/>
                  </a:lnTo>
                  <a:lnTo>
                    <a:pt x="826" y="156"/>
                  </a:lnTo>
                  <a:lnTo>
                    <a:pt x="860" y="192"/>
                  </a:lnTo>
                  <a:lnTo>
                    <a:pt x="891" y="236"/>
                  </a:lnTo>
                  <a:lnTo>
                    <a:pt x="908" y="265"/>
                  </a:lnTo>
                  <a:lnTo>
                    <a:pt x="920" y="296"/>
                  </a:lnTo>
                  <a:lnTo>
                    <a:pt x="939" y="359"/>
                  </a:lnTo>
                  <a:lnTo>
                    <a:pt x="949" y="405"/>
                  </a:lnTo>
                  <a:lnTo>
                    <a:pt x="953" y="472"/>
                  </a:lnTo>
                  <a:lnTo>
                    <a:pt x="949" y="545"/>
                  </a:lnTo>
                  <a:lnTo>
                    <a:pt x="945" y="574"/>
                  </a:lnTo>
                  <a:lnTo>
                    <a:pt x="941" y="590"/>
                  </a:lnTo>
                  <a:lnTo>
                    <a:pt x="931" y="630"/>
                  </a:lnTo>
                  <a:lnTo>
                    <a:pt x="928" y="647"/>
                  </a:lnTo>
                  <a:lnTo>
                    <a:pt x="918" y="678"/>
                  </a:lnTo>
                  <a:lnTo>
                    <a:pt x="912" y="693"/>
                  </a:lnTo>
                  <a:lnTo>
                    <a:pt x="906" y="709"/>
                  </a:lnTo>
                  <a:lnTo>
                    <a:pt x="899" y="730"/>
                  </a:lnTo>
                  <a:lnTo>
                    <a:pt x="895" y="737"/>
                  </a:lnTo>
                  <a:lnTo>
                    <a:pt x="985" y="757"/>
                  </a:lnTo>
                  <a:lnTo>
                    <a:pt x="1066" y="774"/>
                  </a:lnTo>
                  <a:lnTo>
                    <a:pt x="997" y="916"/>
                  </a:lnTo>
                  <a:lnTo>
                    <a:pt x="928" y="1033"/>
                  </a:lnTo>
                  <a:lnTo>
                    <a:pt x="899" y="1081"/>
                  </a:lnTo>
                  <a:lnTo>
                    <a:pt x="841" y="1167"/>
                  </a:lnTo>
                  <a:lnTo>
                    <a:pt x="828" y="1185"/>
                  </a:lnTo>
                  <a:lnTo>
                    <a:pt x="799" y="1227"/>
                  </a:lnTo>
                  <a:lnTo>
                    <a:pt x="764" y="1271"/>
                  </a:lnTo>
                  <a:lnTo>
                    <a:pt x="736" y="1305"/>
                  </a:lnTo>
                  <a:lnTo>
                    <a:pt x="709" y="1329"/>
                  </a:lnTo>
                  <a:lnTo>
                    <a:pt x="678" y="1342"/>
                  </a:lnTo>
                  <a:lnTo>
                    <a:pt x="649" y="1348"/>
                  </a:lnTo>
                  <a:lnTo>
                    <a:pt x="603" y="1348"/>
                  </a:lnTo>
                  <a:lnTo>
                    <a:pt x="576" y="1344"/>
                  </a:lnTo>
                  <a:lnTo>
                    <a:pt x="551" y="1338"/>
                  </a:lnTo>
                  <a:lnTo>
                    <a:pt x="530" y="1321"/>
                  </a:lnTo>
                  <a:lnTo>
                    <a:pt x="524" y="1319"/>
                  </a:lnTo>
                  <a:lnTo>
                    <a:pt x="515" y="1309"/>
                  </a:lnTo>
                  <a:lnTo>
                    <a:pt x="486" y="1330"/>
                  </a:lnTo>
                  <a:lnTo>
                    <a:pt x="451" y="1348"/>
                  </a:lnTo>
                  <a:lnTo>
                    <a:pt x="417" y="1352"/>
                  </a:lnTo>
                  <a:lnTo>
                    <a:pt x="382" y="1352"/>
                  </a:lnTo>
                  <a:lnTo>
                    <a:pt x="348" y="1342"/>
                  </a:lnTo>
                  <a:lnTo>
                    <a:pt x="323" y="1329"/>
                  </a:lnTo>
                  <a:lnTo>
                    <a:pt x="298" y="1313"/>
                  </a:lnTo>
                  <a:lnTo>
                    <a:pt x="160" y="822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Freeform 81"/>
            <p:cNvSpPr>
              <a:spLocks/>
            </p:cNvSpPr>
            <p:nvPr/>
          </p:nvSpPr>
          <p:spPr bwMode="auto">
            <a:xfrm>
              <a:off x="2176" y="1839"/>
              <a:ext cx="574" cy="1207"/>
            </a:xfrm>
            <a:custGeom>
              <a:avLst/>
              <a:gdLst>
                <a:gd name="T0" fmla="*/ 415 w 574"/>
                <a:gd name="T1" fmla="*/ 678 h 1207"/>
                <a:gd name="T2" fmla="*/ 370 w 574"/>
                <a:gd name="T3" fmla="*/ 672 h 1207"/>
                <a:gd name="T4" fmla="*/ 344 w 574"/>
                <a:gd name="T5" fmla="*/ 666 h 1207"/>
                <a:gd name="T6" fmla="*/ 317 w 574"/>
                <a:gd name="T7" fmla="*/ 662 h 1207"/>
                <a:gd name="T8" fmla="*/ 336 w 574"/>
                <a:gd name="T9" fmla="*/ 678 h 1207"/>
                <a:gd name="T10" fmla="*/ 388 w 574"/>
                <a:gd name="T11" fmla="*/ 689 h 1207"/>
                <a:gd name="T12" fmla="*/ 426 w 574"/>
                <a:gd name="T13" fmla="*/ 679 h 1207"/>
                <a:gd name="T14" fmla="*/ 574 w 574"/>
                <a:gd name="T15" fmla="*/ 1163 h 1207"/>
                <a:gd name="T16" fmla="*/ 543 w 574"/>
                <a:gd name="T17" fmla="*/ 1184 h 1207"/>
                <a:gd name="T18" fmla="*/ 489 w 574"/>
                <a:gd name="T19" fmla="*/ 1207 h 1207"/>
                <a:gd name="T20" fmla="*/ 415 w 574"/>
                <a:gd name="T21" fmla="*/ 1198 h 1207"/>
                <a:gd name="T22" fmla="*/ 367 w 574"/>
                <a:gd name="T23" fmla="*/ 1175 h 1207"/>
                <a:gd name="T24" fmla="*/ 328 w 574"/>
                <a:gd name="T25" fmla="*/ 1140 h 1207"/>
                <a:gd name="T26" fmla="*/ 167 w 574"/>
                <a:gd name="T27" fmla="*/ 879 h 1207"/>
                <a:gd name="T28" fmla="*/ 79 w 574"/>
                <a:gd name="T29" fmla="*/ 699 h 1207"/>
                <a:gd name="T30" fmla="*/ 21 w 574"/>
                <a:gd name="T31" fmla="*/ 520 h 1207"/>
                <a:gd name="T32" fmla="*/ 4 w 574"/>
                <a:gd name="T33" fmla="*/ 405 h 1207"/>
                <a:gd name="T34" fmla="*/ 2 w 574"/>
                <a:gd name="T35" fmla="*/ 271 h 1207"/>
                <a:gd name="T36" fmla="*/ 27 w 574"/>
                <a:gd name="T37" fmla="*/ 169 h 1207"/>
                <a:gd name="T38" fmla="*/ 71 w 574"/>
                <a:gd name="T39" fmla="*/ 77 h 1207"/>
                <a:gd name="T40" fmla="*/ 138 w 574"/>
                <a:gd name="T41" fmla="*/ 0 h 1207"/>
                <a:gd name="T42" fmla="*/ 127 w 574"/>
                <a:gd name="T43" fmla="*/ 65 h 1207"/>
                <a:gd name="T44" fmla="*/ 129 w 574"/>
                <a:gd name="T45" fmla="*/ 111 h 1207"/>
                <a:gd name="T46" fmla="*/ 119 w 574"/>
                <a:gd name="T47" fmla="*/ 125 h 1207"/>
                <a:gd name="T48" fmla="*/ 109 w 574"/>
                <a:gd name="T49" fmla="*/ 165 h 1207"/>
                <a:gd name="T50" fmla="*/ 104 w 574"/>
                <a:gd name="T51" fmla="*/ 203 h 1207"/>
                <a:gd name="T52" fmla="*/ 90 w 574"/>
                <a:gd name="T53" fmla="*/ 244 h 1207"/>
                <a:gd name="T54" fmla="*/ 100 w 574"/>
                <a:gd name="T55" fmla="*/ 288 h 1207"/>
                <a:gd name="T56" fmla="*/ 90 w 574"/>
                <a:gd name="T57" fmla="*/ 307 h 1207"/>
                <a:gd name="T58" fmla="*/ 96 w 574"/>
                <a:gd name="T59" fmla="*/ 357 h 1207"/>
                <a:gd name="T60" fmla="*/ 117 w 574"/>
                <a:gd name="T61" fmla="*/ 382 h 1207"/>
                <a:gd name="T62" fmla="*/ 109 w 574"/>
                <a:gd name="T63" fmla="*/ 415 h 1207"/>
                <a:gd name="T64" fmla="*/ 125 w 574"/>
                <a:gd name="T65" fmla="*/ 461 h 1207"/>
                <a:gd name="T66" fmla="*/ 152 w 574"/>
                <a:gd name="T67" fmla="*/ 480 h 1207"/>
                <a:gd name="T68" fmla="*/ 157 w 574"/>
                <a:gd name="T69" fmla="*/ 516 h 1207"/>
                <a:gd name="T70" fmla="*/ 188 w 574"/>
                <a:gd name="T71" fmla="*/ 549 h 1207"/>
                <a:gd name="T72" fmla="*/ 215 w 574"/>
                <a:gd name="T73" fmla="*/ 574 h 1207"/>
                <a:gd name="T74" fmla="*/ 248 w 574"/>
                <a:gd name="T75" fmla="*/ 599 h 1207"/>
                <a:gd name="T76" fmla="*/ 282 w 574"/>
                <a:gd name="T77" fmla="*/ 603 h 1207"/>
                <a:gd name="T78" fmla="*/ 296 w 574"/>
                <a:gd name="T79" fmla="*/ 626 h 1207"/>
                <a:gd name="T80" fmla="*/ 332 w 574"/>
                <a:gd name="T81" fmla="*/ 645 h 1207"/>
                <a:gd name="T82" fmla="*/ 370 w 574"/>
                <a:gd name="T83" fmla="*/ 649 h 1207"/>
                <a:gd name="T84" fmla="*/ 399 w 574"/>
                <a:gd name="T85" fmla="*/ 662 h 1207"/>
                <a:gd name="T86" fmla="*/ 441 w 574"/>
                <a:gd name="T87" fmla="*/ 660 h 120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74"/>
                <a:gd name="T133" fmla="*/ 0 h 1207"/>
                <a:gd name="T134" fmla="*/ 574 w 574"/>
                <a:gd name="T135" fmla="*/ 1207 h 120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74" h="1207">
                  <a:moveTo>
                    <a:pt x="436" y="672"/>
                  </a:moveTo>
                  <a:lnTo>
                    <a:pt x="415" y="678"/>
                  </a:lnTo>
                  <a:lnTo>
                    <a:pt x="393" y="679"/>
                  </a:lnTo>
                  <a:lnTo>
                    <a:pt x="370" y="672"/>
                  </a:lnTo>
                  <a:lnTo>
                    <a:pt x="359" y="664"/>
                  </a:lnTo>
                  <a:lnTo>
                    <a:pt x="344" y="666"/>
                  </a:lnTo>
                  <a:lnTo>
                    <a:pt x="330" y="666"/>
                  </a:lnTo>
                  <a:lnTo>
                    <a:pt x="317" y="662"/>
                  </a:lnTo>
                  <a:lnTo>
                    <a:pt x="319" y="662"/>
                  </a:lnTo>
                  <a:lnTo>
                    <a:pt x="336" y="678"/>
                  </a:lnTo>
                  <a:lnTo>
                    <a:pt x="359" y="687"/>
                  </a:lnTo>
                  <a:lnTo>
                    <a:pt x="388" y="689"/>
                  </a:lnTo>
                  <a:lnTo>
                    <a:pt x="409" y="685"/>
                  </a:lnTo>
                  <a:lnTo>
                    <a:pt x="426" y="679"/>
                  </a:lnTo>
                  <a:lnTo>
                    <a:pt x="438" y="672"/>
                  </a:lnTo>
                  <a:lnTo>
                    <a:pt x="574" y="1163"/>
                  </a:lnTo>
                  <a:lnTo>
                    <a:pt x="555" y="1179"/>
                  </a:lnTo>
                  <a:lnTo>
                    <a:pt x="543" y="1184"/>
                  </a:lnTo>
                  <a:lnTo>
                    <a:pt x="518" y="1198"/>
                  </a:lnTo>
                  <a:lnTo>
                    <a:pt x="489" y="1207"/>
                  </a:lnTo>
                  <a:lnTo>
                    <a:pt x="438" y="1207"/>
                  </a:lnTo>
                  <a:lnTo>
                    <a:pt x="415" y="1198"/>
                  </a:lnTo>
                  <a:lnTo>
                    <a:pt x="392" y="1190"/>
                  </a:lnTo>
                  <a:lnTo>
                    <a:pt x="367" y="1175"/>
                  </a:lnTo>
                  <a:lnTo>
                    <a:pt x="349" y="1163"/>
                  </a:lnTo>
                  <a:lnTo>
                    <a:pt x="328" y="1140"/>
                  </a:lnTo>
                  <a:lnTo>
                    <a:pt x="257" y="1031"/>
                  </a:lnTo>
                  <a:lnTo>
                    <a:pt x="167" y="879"/>
                  </a:lnTo>
                  <a:lnTo>
                    <a:pt x="127" y="800"/>
                  </a:lnTo>
                  <a:lnTo>
                    <a:pt x="79" y="699"/>
                  </a:lnTo>
                  <a:lnTo>
                    <a:pt x="40" y="597"/>
                  </a:lnTo>
                  <a:lnTo>
                    <a:pt x="21" y="520"/>
                  </a:lnTo>
                  <a:lnTo>
                    <a:pt x="10" y="461"/>
                  </a:lnTo>
                  <a:lnTo>
                    <a:pt x="4" y="405"/>
                  </a:lnTo>
                  <a:lnTo>
                    <a:pt x="0" y="324"/>
                  </a:lnTo>
                  <a:lnTo>
                    <a:pt x="2" y="271"/>
                  </a:lnTo>
                  <a:lnTo>
                    <a:pt x="13" y="213"/>
                  </a:lnTo>
                  <a:lnTo>
                    <a:pt x="27" y="169"/>
                  </a:lnTo>
                  <a:lnTo>
                    <a:pt x="44" y="127"/>
                  </a:lnTo>
                  <a:lnTo>
                    <a:pt x="71" y="77"/>
                  </a:lnTo>
                  <a:lnTo>
                    <a:pt x="117" y="13"/>
                  </a:lnTo>
                  <a:lnTo>
                    <a:pt x="138" y="0"/>
                  </a:lnTo>
                  <a:lnTo>
                    <a:pt x="132" y="42"/>
                  </a:lnTo>
                  <a:lnTo>
                    <a:pt x="127" y="65"/>
                  </a:lnTo>
                  <a:lnTo>
                    <a:pt x="127" y="92"/>
                  </a:lnTo>
                  <a:lnTo>
                    <a:pt x="129" y="111"/>
                  </a:lnTo>
                  <a:lnTo>
                    <a:pt x="130" y="111"/>
                  </a:lnTo>
                  <a:lnTo>
                    <a:pt x="119" y="125"/>
                  </a:lnTo>
                  <a:lnTo>
                    <a:pt x="113" y="140"/>
                  </a:lnTo>
                  <a:lnTo>
                    <a:pt x="109" y="165"/>
                  </a:lnTo>
                  <a:lnTo>
                    <a:pt x="115" y="194"/>
                  </a:lnTo>
                  <a:lnTo>
                    <a:pt x="104" y="203"/>
                  </a:lnTo>
                  <a:lnTo>
                    <a:pt x="96" y="217"/>
                  </a:lnTo>
                  <a:lnTo>
                    <a:pt x="90" y="244"/>
                  </a:lnTo>
                  <a:lnTo>
                    <a:pt x="90" y="267"/>
                  </a:lnTo>
                  <a:lnTo>
                    <a:pt x="100" y="288"/>
                  </a:lnTo>
                  <a:lnTo>
                    <a:pt x="96" y="290"/>
                  </a:lnTo>
                  <a:lnTo>
                    <a:pt x="90" y="307"/>
                  </a:lnTo>
                  <a:lnTo>
                    <a:pt x="90" y="332"/>
                  </a:lnTo>
                  <a:lnTo>
                    <a:pt x="96" y="357"/>
                  </a:lnTo>
                  <a:lnTo>
                    <a:pt x="106" y="372"/>
                  </a:lnTo>
                  <a:lnTo>
                    <a:pt x="117" y="382"/>
                  </a:lnTo>
                  <a:lnTo>
                    <a:pt x="111" y="399"/>
                  </a:lnTo>
                  <a:lnTo>
                    <a:pt x="109" y="415"/>
                  </a:lnTo>
                  <a:lnTo>
                    <a:pt x="115" y="443"/>
                  </a:lnTo>
                  <a:lnTo>
                    <a:pt x="125" y="461"/>
                  </a:lnTo>
                  <a:lnTo>
                    <a:pt x="132" y="472"/>
                  </a:lnTo>
                  <a:lnTo>
                    <a:pt x="152" y="480"/>
                  </a:lnTo>
                  <a:lnTo>
                    <a:pt x="152" y="497"/>
                  </a:lnTo>
                  <a:lnTo>
                    <a:pt x="157" y="516"/>
                  </a:lnTo>
                  <a:lnTo>
                    <a:pt x="173" y="537"/>
                  </a:lnTo>
                  <a:lnTo>
                    <a:pt x="188" y="549"/>
                  </a:lnTo>
                  <a:lnTo>
                    <a:pt x="205" y="559"/>
                  </a:lnTo>
                  <a:lnTo>
                    <a:pt x="215" y="574"/>
                  </a:lnTo>
                  <a:lnTo>
                    <a:pt x="232" y="591"/>
                  </a:lnTo>
                  <a:lnTo>
                    <a:pt x="248" y="599"/>
                  </a:lnTo>
                  <a:lnTo>
                    <a:pt x="269" y="603"/>
                  </a:lnTo>
                  <a:lnTo>
                    <a:pt x="282" y="603"/>
                  </a:lnTo>
                  <a:lnTo>
                    <a:pt x="288" y="614"/>
                  </a:lnTo>
                  <a:lnTo>
                    <a:pt x="296" y="626"/>
                  </a:lnTo>
                  <a:lnTo>
                    <a:pt x="317" y="639"/>
                  </a:lnTo>
                  <a:lnTo>
                    <a:pt x="332" y="645"/>
                  </a:lnTo>
                  <a:lnTo>
                    <a:pt x="355" y="647"/>
                  </a:lnTo>
                  <a:lnTo>
                    <a:pt x="370" y="649"/>
                  </a:lnTo>
                  <a:lnTo>
                    <a:pt x="380" y="656"/>
                  </a:lnTo>
                  <a:lnTo>
                    <a:pt x="399" y="662"/>
                  </a:lnTo>
                  <a:lnTo>
                    <a:pt x="424" y="662"/>
                  </a:lnTo>
                  <a:lnTo>
                    <a:pt x="441" y="660"/>
                  </a:lnTo>
                  <a:lnTo>
                    <a:pt x="436" y="672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Freeform 82"/>
            <p:cNvSpPr>
              <a:spLocks/>
            </p:cNvSpPr>
            <p:nvPr/>
          </p:nvSpPr>
          <p:spPr bwMode="auto">
            <a:xfrm>
              <a:off x="2266" y="1603"/>
              <a:ext cx="409" cy="898"/>
            </a:xfrm>
            <a:custGeom>
              <a:avLst/>
              <a:gdLst>
                <a:gd name="T0" fmla="*/ 211 w 409"/>
                <a:gd name="T1" fmla="*/ 73 h 898"/>
                <a:gd name="T2" fmla="*/ 179 w 409"/>
                <a:gd name="T3" fmla="*/ 21 h 898"/>
                <a:gd name="T4" fmla="*/ 140 w 409"/>
                <a:gd name="T5" fmla="*/ 0 h 898"/>
                <a:gd name="T6" fmla="*/ 102 w 409"/>
                <a:gd name="T7" fmla="*/ 8 h 898"/>
                <a:gd name="T8" fmla="*/ 67 w 409"/>
                <a:gd name="T9" fmla="*/ 42 h 898"/>
                <a:gd name="T10" fmla="*/ 44 w 409"/>
                <a:gd name="T11" fmla="*/ 100 h 898"/>
                <a:gd name="T12" fmla="*/ 48 w 409"/>
                <a:gd name="T13" fmla="*/ 236 h 898"/>
                <a:gd name="T14" fmla="*/ 37 w 409"/>
                <a:gd name="T15" fmla="*/ 301 h 898"/>
                <a:gd name="T16" fmla="*/ 39 w 409"/>
                <a:gd name="T17" fmla="*/ 347 h 898"/>
                <a:gd name="T18" fmla="*/ 29 w 409"/>
                <a:gd name="T19" fmla="*/ 361 h 898"/>
                <a:gd name="T20" fmla="*/ 19 w 409"/>
                <a:gd name="T21" fmla="*/ 401 h 898"/>
                <a:gd name="T22" fmla="*/ 14 w 409"/>
                <a:gd name="T23" fmla="*/ 439 h 898"/>
                <a:gd name="T24" fmla="*/ 0 w 409"/>
                <a:gd name="T25" fmla="*/ 480 h 898"/>
                <a:gd name="T26" fmla="*/ 10 w 409"/>
                <a:gd name="T27" fmla="*/ 524 h 898"/>
                <a:gd name="T28" fmla="*/ 0 w 409"/>
                <a:gd name="T29" fmla="*/ 543 h 898"/>
                <a:gd name="T30" fmla="*/ 6 w 409"/>
                <a:gd name="T31" fmla="*/ 593 h 898"/>
                <a:gd name="T32" fmla="*/ 27 w 409"/>
                <a:gd name="T33" fmla="*/ 618 h 898"/>
                <a:gd name="T34" fmla="*/ 19 w 409"/>
                <a:gd name="T35" fmla="*/ 651 h 898"/>
                <a:gd name="T36" fmla="*/ 35 w 409"/>
                <a:gd name="T37" fmla="*/ 697 h 898"/>
                <a:gd name="T38" fmla="*/ 62 w 409"/>
                <a:gd name="T39" fmla="*/ 716 h 898"/>
                <a:gd name="T40" fmla="*/ 67 w 409"/>
                <a:gd name="T41" fmla="*/ 752 h 898"/>
                <a:gd name="T42" fmla="*/ 98 w 409"/>
                <a:gd name="T43" fmla="*/ 785 h 898"/>
                <a:gd name="T44" fmla="*/ 125 w 409"/>
                <a:gd name="T45" fmla="*/ 810 h 898"/>
                <a:gd name="T46" fmla="*/ 158 w 409"/>
                <a:gd name="T47" fmla="*/ 835 h 898"/>
                <a:gd name="T48" fmla="*/ 192 w 409"/>
                <a:gd name="T49" fmla="*/ 839 h 898"/>
                <a:gd name="T50" fmla="*/ 206 w 409"/>
                <a:gd name="T51" fmla="*/ 862 h 898"/>
                <a:gd name="T52" fmla="*/ 242 w 409"/>
                <a:gd name="T53" fmla="*/ 881 h 898"/>
                <a:gd name="T54" fmla="*/ 280 w 409"/>
                <a:gd name="T55" fmla="*/ 885 h 898"/>
                <a:gd name="T56" fmla="*/ 309 w 409"/>
                <a:gd name="T57" fmla="*/ 898 h 898"/>
                <a:gd name="T58" fmla="*/ 351 w 409"/>
                <a:gd name="T59" fmla="*/ 896 h 898"/>
                <a:gd name="T60" fmla="*/ 384 w 409"/>
                <a:gd name="T61" fmla="*/ 873 h 898"/>
                <a:gd name="T62" fmla="*/ 403 w 409"/>
                <a:gd name="T63" fmla="*/ 837 h 898"/>
                <a:gd name="T64" fmla="*/ 409 w 409"/>
                <a:gd name="T65" fmla="*/ 768 h 898"/>
                <a:gd name="T66" fmla="*/ 392 w 409"/>
                <a:gd name="T67" fmla="*/ 710 h 898"/>
                <a:gd name="T68" fmla="*/ 340 w 409"/>
                <a:gd name="T69" fmla="*/ 714 h 898"/>
                <a:gd name="T70" fmla="*/ 279 w 409"/>
                <a:gd name="T71" fmla="*/ 691 h 898"/>
                <a:gd name="T72" fmla="*/ 231 w 409"/>
                <a:gd name="T73" fmla="*/ 643 h 898"/>
                <a:gd name="T74" fmla="*/ 196 w 409"/>
                <a:gd name="T75" fmla="*/ 570 h 898"/>
                <a:gd name="T76" fmla="*/ 186 w 409"/>
                <a:gd name="T77" fmla="*/ 491 h 898"/>
                <a:gd name="T78" fmla="*/ 207 w 409"/>
                <a:gd name="T79" fmla="*/ 391 h 898"/>
                <a:gd name="T80" fmla="*/ 227 w 409"/>
                <a:gd name="T81" fmla="*/ 240 h 898"/>
                <a:gd name="T82" fmla="*/ 221 w 409"/>
                <a:gd name="T83" fmla="*/ 105 h 8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9"/>
                <a:gd name="T127" fmla="*/ 0 h 898"/>
                <a:gd name="T128" fmla="*/ 409 w 409"/>
                <a:gd name="T129" fmla="*/ 898 h 8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9" h="898">
                  <a:moveTo>
                    <a:pt x="221" y="105"/>
                  </a:moveTo>
                  <a:lnTo>
                    <a:pt x="211" y="73"/>
                  </a:lnTo>
                  <a:lnTo>
                    <a:pt x="198" y="44"/>
                  </a:lnTo>
                  <a:lnTo>
                    <a:pt x="179" y="21"/>
                  </a:lnTo>
                  <a:lnTo>
                    <a:pt x="159" y="6"/>
                  </a:lnTo>
                  <a:lnTo>
                    <a:pt x="140" y="0"/>
                  </a:lnTo>
                  <a:lnTo>
                    <a:pt x="125" y="0"/>
                  </a:lnTo>
                  <a:lnTo>
                    <a:pt x="102" y="8"/>
                  </a:lnTo>
                  <a:lnTo>
                    <a:pt x="83" y="23"/>
                  </a:lnTo>
                  <a:lnTo>
                    <a:pt x="67" y="42"/>
                  </a:lnTo>
                  <a:lnTo>
                    <a:pt x="56" y="65"/>
                  </a:lnTo>
                  <a:lnTo>
                    <a:pt x="44" y="100"/>
                  </a:lnTo>
                  <a:lnTo>
                    <a:pt x="42" y="150"/>
                  </a:lnTo>
                  <a:lnTo>
                    <a:pt x="48" y="236"/>
                  </a:lnTo>
                  <a:lnTo>
                    <a:pt x="42" y="278"/>
                  </a:lnTo>
                  <a:lnTo>
                    <a:pt x="37" y="301"/>
                  </a:lnTo>
                  <a:lnTo>
                    <a:pt x="37" y="328"/>
                  </a:lnTo>
                  <a:lnTo>
                    <a:pt x="39" y="347"/>
                  </a:lnTo>
                  <a:lnTo>
                    <a:pt x="40" y="347"/>
                  </a:lnTo>
                  <a:lnTo>
                    <a:pt x="29" y="361"/>
                  </a:lnTo>
                  <a:lnTo>
                    <a:pt x="23" y="376"/>
                  </a:lnTo>
                  <a:lnTo>
                    <a:pt x="19" y="401"/>
                  </a:lnTo>
                  <a:lnTo>
                    <a:pt x="25" y="430"/>
                  </a:lnTo>
                  <a:lnTo>
                    <a:pt x="14" y="439"/>
                  </a:lnTo>
                  <a:lnTo>
                    <a:pt x="6" y="453"/>
                  </a:lnTo>
                  <a:lnTo>
                    <a:pt x="0" y="480"/>
                  </a:lnTo>
                  <a:lnTo>
                    <a:pt x="0" y="503"/>
                  </a:lnTo>
                  <a:lnTo>
                    <a:pt x="10" y="524"/>
                  </a:lnTo>
                  <a:lnTo>
                    <a:pt x="6" y="526"/>
                  </a:lnTo>
                  <a:lnTo>
                    <a:pt x="0" y="543"/>
                  </a:lnTo>
                  <a:lnTo>
                    <a:pt x="0" y="568"/>
                  </a:lnTo>
                  <a:lnTo>
                    <a:pt x="6" y="593"/>
                  </a:lnTo>
                  <a:lnTo>
                    <a:pt x="16" y="608"/>
                  </a:lnTo>
                  <a:lnTo>
                    <a:pt x="27" y="618"/>
                  </a:lnTo>
                  <a:lnTo>
                    <a:pt x="21" y="635"/>
                  </a:lnTo>
                  <a:lnTo>
                    <a:pt x="19" y="651"/>
                  </a:lnTo>
                  <a:lnTo>
                    <a:pt x="25" y="679"/>
                  </a:lnTo>
                  <a:lnTo>
                    <a:pt x="35" y="697"/>
                  </a:lnTo>
                  <a:lnTo>
                    <a:pt x="42" y="708"/>
                  </a:lnTo>
                  <a:lnTo>
                    <a:pt x="62" y="716"/>
                  </a:lnTo>
                  <a:lnTo>
                    <a:pt x="62" y="733"/>
                  </a:lnTo>
                  <a:lnTo>
                    <a:pt x="67" y="752"/>
                  </a:lnTo>
                  <a:lnTo>
                    <a:pt x="83" y="773"/>
                  </a:lnTo>
                  <a:lnTo>
                    <a:pt x="98" y="785"/>
                  </a:lnTo>
                  <a:lnTo>
                    <a:pt x="115" y="795"/>
                  </a:lnTo>
                  <a:lnTo>
                    <a:pt x="125" y="810"/>
                  </a:lnTo>
                  <a:lnTo>
                    <a:pt x="142" y="827"/>
                  </a:lnTo>
                  <a:lnTo>
                    <a:pt x="158" y="835"/>
                  </a:lnTo>
                  <a:lnTo>
                    <a:pt x="179" y="839"/>
                  </a:lnTo>
                  <a:lnTo>
                    <a:pt x="192" y="839"/>
                  </a:lnTo>
                  <a:lnTo>
                    <a:pt x="198" y="850"/>
                  </a:lnTo>
                  <a:lnTo>
                    <a:pt x="206" y="862"/>
                  </a:lnTo>
                  <a:lnTo>
                    <a:pt x="227" y="875"/>
                  </a:lnTo>
                  <a:lnTo>
                    <a:pt x="242" y="881"/>
                  </a:lnTo>
                  <a:lnTo>
                    <a:pt x="265" y="883"/>
                  </a:lnTo>
                  <a:lnTo>
                    <a:pt x="280" y="885"/>
                  </a:lnTo>
                  <a:lnTo>
                    <a:pt x="290" y="892"/>
                  </a:lnTo>
                  <a:lnTo>
                    <a:pt x="309" y="898"/>
                  </a:lnTo>
                  <a:lnTo>
                    <a:pt x="334" y="898"/>
                  </a:lnTo>
                  <a:lnTo>
                    <a:pt x="351" y="896"/>
                  </a:lnTo>
                  <a:lnTo>
                    <a:pt x="376" y="883"/>
                  </a:lnTo>
                  <a:lnTo>
                    <a:pt x="384" y="873"/>
                  </a:lnTo>
                  <a:lnTo>
                    <a:pt x="388" y="866"/>
                  </a:lnTo>
                  <a:lnTo>
                    <a:pt x="403" y="837"/>
                  </a:lnTo>
                  <a:lnTo>
                    <a:pt x="409" y="810"/>
                  </a:lnTo>
                  <a:lnTo>
                    <a:pt x="409" y="768"/>
                  </a:lnTo>
                  <a:lnTo>
                    <a:pt x="403" y="737"/>
                  </a:lnTo>
                  <a:lnTo>
                    <a:pt x="392" y="710"/>
                  </a:lnTo>
                  <a:lnTo>
                    <a:pt x="374" y="716"/>
                  </a:lnTo>
                  <a:lnTo>
                    <a:pt x="340" y="714"/>
                  </a:lnTo>
                  <a:lnTo>
                    <a:pt x="309" y="706"/>
                  </a:lnTo>
                  <a:lnTo>
                    <a:pt x="279" y="691"/>
                  </a:lnTo>
                  <a:lnTo>
                    <a:pt x="248" y="664"/>
                  </a:lnTo>
                  <a:lnTo>
                    <a:pt x="231" y="643"/>
                  </a:lnTo>
                  <a:lnTo>
                    <a:pt x="207" y="606"/>
                  </a:lnTo>
                  <a:lnTo>
                    <a:pt x="196" y="570"/>
                  </a:lnTo>
                  <a:lnTo>
                    <a:pt x="188" y="530"/>
                  </a:lnTo>
                  <a:lnTo>
                    <a:pt x="186" y="491"/>
                  </a:lnTo>
                  <a:lnTo>
                    <a:pt x="188" y="466"/>
                  </a:lnTo>
                  <a:lnTo>
                    <a:pt x="207" y="391"/>
                  </a:lnTo>
                  <a:lnTo>
                    <a:pt x="217" y="332"/>
                  </a:lnTo>
                  <a:lnTo>
                    <a:pt x="227" y="240"/>
                  </a:lnTo>
                  <a:lnTo>
                    <a:pt x="225" y="119"/>
                  </a:lnTo>
                  <a:lnTo>
                    <a:pt x="221" y="105"/>
                  </a:lnTo>
                  <a:close/>
                </a:path>
              </a:pathLst>
            </a:custGeom>
            <a:solidFill>
              <a:srgbClr val="FFE1C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Freeform 83"/>
            <p:cNvSpPr>
              <a:spLocks/>
            </p:cNvSpPr>
            <p:nvPr/>
          </p:nvSpPr>
          <p:spPr bwMode="auto">
            <a:xfrm>
              <a:off x="2343" y="1645"/>
              <a:ext cx="31" cy="19"/>
            </a:xfrm>
            <a:custGeom>
              <a:avLst/>
              <a:gdLst>
                <a:gd name="T0" fmla="*/ 25 w 31"/>
                <a:gd name="T1" fmla="*/ 0 h 19"/>
                <a:gd name="T2" fmla="*/ 31 w 31"/>
                <a:gd name="T3" fmla="*/ 8 h 19"/>
                <a:gd name="T4" fmla="*/ 2 w 31"/>
                <a:gd name="T5" fmla="*/ 19 h 19"/>
                <a:gd name="T6" fmla="*/ 0 w 31"/>
                <a:gd name="T7" fmla="*/ 12 h 19"/>
                <a:gd name="T8" fmla="*/ 25 w 31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9"/>
                <a:gd name="T17" fmla="*/ 31 w 31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9">
                  <a:moveTo>
                    <a:pt x="25" y="0"/>
                  </a:moveTo>
                  <a:lnTo>
                    <a:pt x="31" y="8"/>
                  </a:lnTo>
                  <a:lnTo>
                    <a:pt x="2" y="19"/>
                  </a:lnTo>
                  <a:lnTo>
                    <a:pt x="0" y="1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Freeform 84"/>
            <p:cNvSpPr>
              <a:spLocks/>
            </p:cNvSpPr>
            <p:nvPr/>
          </p:nvSpPr>
          <p:spPr bwMode="auto">
            <a:xfrm>
              <a:off x="2416" y="1641"/>
              <a:ext cx="27" cy="12"/>
            </a:xfrm>
            <a:custGeom>
              <a:avLst/>
              <a:gdLst>
                <a:gd name="T0" fmla="*/ 0 w 27"/>
                <a:gd name="T1" fmla="*/ 10 h 12"/>
                <a:gd name="T2" fmla="*/ 27 w 27"/>
                <a:gd name="T3" fmla="*/ 12 h 12"/>
                <a:gd name="T4" fmla="*/ 23 w 27"/>
                <a:gd name="T5" fmla="*/ 4 h 12"/>
                <a:gd name="T6" fmla="*/ 0 w 27"/>
                <a:gd name="T7" fmla="*/ 0 h 12"/>
                <a:gd name="T8" fmla="*/ 0 w 27"/>
                <a:gd name="T9" fmla="*/ 1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2"/>
                <a:gd name="T17" fmla="*/ 27 w 27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2">
                  <a:moveTo>
                    <a:pt x="0" y="10"/>
                  </a:moveTo>
                  <a:lnTo>
                    <a:pt x="27" y="12"/>
                  </a:lnTo>
                  <a:lnTo>
                    <a:pt x="23" y="4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Freeform 85"/>
            <p:cNvSpPr>
              <a:spLocks/>
            </p:cNvSpPr>
            <p:nvPr/>
          </p:nvSpPr>
          <p:spPr bwMode="auto">
            <a:xfrm>
              <a:off x="2343" y="1724"/>
              <a:ext cx="36" cy="17"/>
            </a:xfrm>
            <a:custGeom>
              <a:avLst/>
              <a:gdLst>
                <a:gd name="T0" fmla="*/ 0 w 36"/>
                <a:gd name="T1" fmla="*/ 17 h 17"/>
                <a:gd name="T2" fmla="*/ 36 w 36"/>
                <a:gd name="T3" fmla="*/ 0 h 17"/>
                <a:gd name="T4" fmla="*/ 36 w 36"/>
                <a:gd name="T5" fmla="*/ 7 h 17"/>
                <a:gd name="T6" fmla="*/ 19 w 36"/>
                <a:gd name="T7" fmla="*/ 9 h 17"/>
                <a:gd name="T8" fmla="*/ 0 w 36"/>
                <a:gd name="T9" fmla="*/ 1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7"/>
                <a:gd name="T17" fmla="*/ 36 w 3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7">
                  <a:moveTo>
                    <a:pt x="0" y="17"/>
                  </a:moveTo>
                  <a:lnTo>
                    <a:pt x="36" y="0"/>
                  </a:lnTo>
                  <a:lnTo>
                    <a:pt x="36" y="7"/>
                  </a:lnTo>
                  <a:lnTo>
                    <a:pt x="19" y="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Freeform 86"/>
            <p:cNvSpPr>
              <a:spLocks/>
            </p:cNvSpPr>
            <p:nvPr/>
          </p:nvSpPr>
          <p:spPr bwMode="auto">
            <a:xfrm>
              <a:off x="2424" y="1722"/>
              <a:ext cx="25" cy="6"/>
            </a:xfrm>
            <a:custGeom>
              <a:avLst/>
              <a:gdLst>
                <a:gd name="T0" fmla="*/ 0 w 25"/>
                <a:gd name="T1" fmla="*/ 0 h 6"/>
                <a:gd name="T2" fmla="*/ 25 w 25"/>
                <a:gd name="T3" fmla="*/ 6 h 6"/>
                <a:gd name="T4" fmla="*/ 1 w 25"/>
                <a:gd name="T5" fmla="*/ 6 h 6"/>
                <a:gd name="T6" fmla="*/ 0 w 25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6"/>
                <a:gd name="T14" fmla="*/ 25 w 25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6">
                  <a:moveTo>
                    <a:pt x="0" y="0"/>
                  </a:moveTo>
                  <a:lnTo>
                    <a:pt x="25" y="6"/>
                  </a:lnTo>
                  <a:lnTo>
                    <a:pt x="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0" name="Freeform 87"/>
            <p:cNvSpPr>
              <a:spLocks/>
            </p:cNvSpPr>
            <p:nvPr/>
          </p:nvSpPr>
          <p:spPr bwMode="auto">
            <a:xfrm>
              <a:off x="2911" y="1267"/>
              <a:ext cx="428" cy="407"/>
            </a:xfrm>
            <a:custGeom>
              <a:avLst/>
              <a:gdLst>
                <a:gd name="T0" fmla="*/ 0 w 428"/>
                <a:gd name="T1" fmla="*/ 359 h 407"/>
                <a:gd name="T2" fmla="*/ 10 w 428"/>
                <a:gd name="T3" fmla="*/ 332 h 407"/>
                <a:gd name="T4" fmla="*/ 25 w 428"/>
                <a:gd name="T5" fmla="*/ 303 h 407"/>
                <a:gd name="T6" fmla="*/ 48 w 428"/>
                <a:gd name="T7" fmla="*/ 271 h 407"/>
                <a:gd name="T8" fmla="*/ 77 w 428"/>
                <a:gd name="T9" fmla="*/ 240 h 407"/>
                <a:gd name="T10" fmla="*/ 94 w 428"/>
                <a:gd name="T11" fmla="*/ 226 h 407"/>
                <a:gd name="T12" fmla="*/ 127 w 428"/>
                <a:gd name="T13" fmla="*/ 201 h 407"/>
                <a:gd name="T14" fmla="*/ 181 w 428"/>
                <a:gd name="T15" fmla="*/ 171 h 407"/>
                <a:gd name="T16" fmla="*/ 229 w 428"/>
                <a:gd name="T17" fmla="*/ 150 h 407"/>
                <a:gd name="T18" fmla="*/ 277 w 428"/>
                <a:gd name="T19" fmla="*/ 130 h 407"/>
                <a:gd name="T20" fmla="*/ 305 w 428"/>
                <a:gd name="T21" fmla="*/ 115 h 407"/>
                <a:gd name="T22" fmla="*/ 338 w 428"/>
                <a:gd name="T23" fmla="*/ 90 h 407"/>
                <a:gd name="T24" fmla="*/ 361 w 428"/>
                <a:gd name="T25" fmla="*/ 65 h 407"/>
                <a:gd name="T26" fmla="*/ 376 w 428"/>
                <a:gd name="T27" fmla="*/ 40 h 407"/>
                <a:gd name="T28" fmla="*/ 386 w 428"/>
                <a:gd name="T29" fmla="*/ 21 h 407"/>
                <a:gd name="T30" fmla="*/ 392 w 428"/>
                <a:gd name="T31" fmla="*/ 0 h 407"/>
                <a:gd name="T32" fmla="*/ 398 w 428"/>
                <a:gd name="T33" fmla="*/ 4 h 407"/>
                <a:gd name="T34" fmla="*/ 413 w 428"/>
                <a:gd name="T35" fmla="*/ 44 h 407"/>
                <a:gd name="T36" fmla="*/ 423 w 428"/>
                <a:gd name="T37" fmla="*/ 84 h 407"/>
                <a:gd name="T38" fmla="*/ 428 w 428"/>
                <a:gd name="T39" fmla="*/ 136 h 407"/>
                <a:gd name="T40" fmla="*/ 421 w 428"/>
                <a:gd name="T41" fmla="*/ 186 h 407"/>
                <a:gd name="T42" fmla="*/ 405 w 428"/>
                <a:gd name="T43" fmla="*/ 238 h 407"/>
                <a:gd name="T44" fmla="*/ 382 w 428"/>
                <a:gd name="T45" fmla="*/ 280 h 407"/>
                <a:gd name="T46" fmla="*/ 350 w 428"/>
                <a:gd name="T47" fmla="*/ 322 h 407"/>
                <a:gd name="T48" fmla="*/ 315 w 428"/>
                <a:gd name="T49" fmla="*/ 351 h 407"/>
                <a:gd name="T50" fmla="*/ 280 w 428"/>
                <a:gd name="T51" fmla="*/ 374 h 407"/>
                <a:gd name="T52" fmla="*/ 242 w 428"/>
                <a:gd name="T53" fmla="*/ 390 h 407"/>
                <a:gd name="T54" fmla="*/ 200 w 428"/>
                <a:gd name="T55" fmla="*/ 401 h 407"/>
                <a:gd name="T56" fmla="*/ 146 w 428"/>
                <a:gd name="T57" fmla="*/ 407 h 407"/>
                <a:gd name="T58" fmla="*/ 106 w 428"/>
                <a:gd name="T59" fmla="*/ 403 h 407"/>
                <a:gd name="T60" fmla="*/ 75 w 428"/>
                <a:gd name="T61" fmla="*/ 395 h 407"/>
                <a:gd name="T62" fmla="*/ 42 w 428"/>
                <a:gd name="T63" fmla="*/ 384 h 407"/>
                <a:gd name="T64" fmla="*/ 10 w 428"/>
                <a:gd name="T65" fmla="*/ 368 h 407"/>
                <a:gd name="T66" fmla="*/ 0 w 428"/>
                <a:gd name="T67" fmla="*/ 359 h 4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28"/>
                <a:gd name="T103" fmla="*/ 0 h 407"/>
                <a:gd name="T104" fmla="*/ 428 w 428"/>
                <a:gd name="T105" fmla="*/ 407 h 4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28" h="407">
                  <a:moveTo>
                    <a:pt x="0" y="359"/>
                  </a:moveTo>
                  <a:lnTo>
                    <a:pt x="10" y="332"/>
                  </a:lnTo>
                  <a:lnTo>
                    <a:pt x="25" y="303"/>
                  </a:lnTo>
                  <a:lnTo>
                    <a:pt x="48" y="271"/>
                  </a:lnTo>
                  <a:lnTo>
                    <a:pt x="77" y="240"/>
                  </a:lnTo>
                  <a:lnTo>
                    <a:pt x="94" y="226"/>
                  </a:lnTo>
                  <a:lnTo>
                    <a:pt x="127" y="201"/>
                  </a:lnTo>
                  <a:lnTo>
                    <a:pt x="181" y="171"/>
                  </a:lnTo>
                  <a:lnTo>
                    <a:pt x="229" y="150"/>
                  </a:lnTo>
                  <a:lnTo>
                    <a:pt x="277" y="130"/>
                  </a:lnTo>
                  <a:lnTo>
                    <a:pt x="305" y="115"/>
                  </a:lnTo>
                  <a:lnTo>
                    <a:pt x="338" y="90"/>
                  </a:lnTo>
                  <a:lnTo>
                    <a:pt x="361" y="65"/>
                  </a:lnTo>
                  <a:lnTo>
                    <a:pt x="376" y="40"/>
                  </a:lnTo>
                  <a:lnTo>
                    <a:pt x="386" y="21"/>
                  </a:lnTo>
                  <a:lnTo>
                    <a:pt x="392" y="0"/>
                  </a:lnTo>
                  <a:lnTo>
                    <a:pt x="398" y="4"/>
                  </a:lnTo>
                  <a:lnTo>
                    <a:pt x="413" y="44"/>
                  </a:lnTo>
                  <a:lnTo>
                    <a:pt x="423" y="84"/>
                  </a:lnTo>
                  <a:lnTo>
                    <a:pt x="428" y="136"/>
                  </a:lnTo>
                  <a:lnTo>
                    <a:pt x="421" y="186"/>
                  </a:lnTo>
                  <a:lnTo>
                    <a:pt x="405" y="238"/>
                  </a:lnTo>
                  <a:lnTo>
                    <a:pt x="382" y="280"/>
                  </a:lnTo>
                  <a:lnTo>
                    <a:pt x="350" y="322"/>
                  </a:lnTo>
                  <a:lnTo>
                    <a:pt x="315" y="351"/>
                  </a:lnTo>
                  <a:lnTo>
                    <a:pt x="280" y="374"/>
                  </a:lnTo>
                  <a:lnTo>
                    <a:pt x="242" y="390"/>
                  </a:lnTo>
                  <a:lnTo>
                    <a:pt x="200" y="401"/>
                  </a:lnTo>
                  <a:lnTo>
                    <a:pt x="146" y="407"/>
                  </a:lnTo>
                  <a:lnTo>
                    <a:pt x="106" y="403"/>
                  </a:lnTo>
                  <a:lnTo>
                    <a:pt x="75" y="395"/>
                  </a:lnTo>
                  <a:lnTo>
                    <a:pt x="42" y="384"/>
                  </a:lnTo>
                  <a:lnTo>
                    <a:pt x="10" y="368"/>
                  </a:lnTo>
                  <a:lnTo>
                    <a:pt x="0" y="359"/>
                  </a:lnTo>
                  <a:close/>
                </a:path>
              </a:pathLst>
            </a:custGeom>
            <a:solidFill>
              <a:srgbClr val="80FF80"/>
            </a:solidFill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Freeform 88"/>
            <p:cNvSpPr>
              <a:spLocks/>
            </p:cNvSpPr>
            <p:nvPr/>
          </p:nvSpPr>
          <p:spPr bwMode="auto">
            <a:xfrm>
              <a:off x="2836" y="1457"/>
              <a:ext cx="121" cy="276"/>
            </a:xfrm>
            <a:custGeom>
              <a:avLst/>
              <a:gdLst>
                <a:gd name="T0" fmla="*/ 56 w 121"/>
                <a:gd name="T1" fmla="*/ 248 h 276"/>
                <a:gd name="T2" fmla="*/ 58 w 121"/>
                <a:gd name="T3" fmla="*/ 265 h 276"/>
                <a:gd name="T4" fmla="*/ 33 w 121"/>
                <a:gd name="T5" fmla="*/ 276 h 276"/>
                <a:gd name="T6" fmla="*/ 4 w 121"/>
                <a:gd name="T7" fmla="*/ 265 h 276"/>
                <a:gd name="T8" fmla="*/ 2 w 121"/>
                <a:gd name="T9" fmla="*/ 253 h 276"/>
                <a:gd name="T10" fmla="*/ 0 w 121"/>
                <a:gd name="T11" fmla="*/ 223 h 276"/>
                <a:gd name="T12" fmla="*/ 2 w 121"/>
                <a:gd name="T13" fmla="*/ 217 h 276"/>
                <a:gd name="T14" fmla="*/ 6 w 121"/>
                <a:gd name="T15" fmla="*/ 188 h 276"/>
                <a:gd name="T16" fmla="*/ 18 w 121"/>
                <a:gd name="T17" fmla="*/ 140 h 276"/>
                <a:gd name="T18" fmla="*/ 27 w 121"/>
                <a:gd name="T19" fmla="*/ 115 h 276"/>
                <a:gd name="T20" fmla="*/ 48 w 121"/>
                <a:gd name="T21" fmla="*/ 67 h 276"/>
                <a:gd name="T22" fmla="*/ 66 w 121"/>
                <a:gd name="T23" fmla="*/ 35 h 276"/>
                <a:gd name="T24" fmla="*/ 85 w 121"/>
                <a:gd name="T25" fmla="*/ 6 h 276"/>
                <a:gd name="T26" fmla="*/ 92 w 121"/>
                <a:gd name="T27" fmla="*/ 0 h 276"/>
                <a:gd name="T28" fmla="*/ 104 w 121"/>
                <a:gd name="T29" fmla="*/ 0 h 276"/>
                <a:gd name="T30" fmla="*/ 115 w 121"/>
                <a:gd name="T31" fmla="*/ 8 h 276"/>
                <a:gd name="T32" fmla="*/ 121 w 121"/>
                <a:gd name="T33" fmla="*/ 19 h 276"/>
                <a:gd name="T34" fmla="*/ 121 w 121"/>
                <a:gd name="T35" fmla="*/ 29 h 276"/>
                <a:gd name="T36" fmla="*/ 96 w 121"/>
                <a:gd name="T37" fmla="*/ 73 h 276"/>
                <a:gd name="T38" fmla="*/ 81 w 121"/>
                <a:gd name="T39" fmla="*/ 111 h 276"/>
                <a:gd name="T40" fmla="*/ 62 w 121"/>
                <a:gd name="T41" fmla="*/ 167 h 276"/>
                <a:gd name="T42" fmla="*/ 56 w 121"/>
                <a:gd name="T43" fmla="*/ 207 h 276"/>
                <a:gd name="T44" fmla="*/ 56 w 121"/>
                <a:gd name="T45" fmla="*/ 248 h 2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1"/>
                <a:gd name="T70" fmla="*/ 0 h 276"/>
                <a:gd name="T71" fmla="*/ 121 w 121"/>
                <a:gd name="T72" fmla="*/ 276 h 2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1" h="276">
                  <a:moveTo>
                    <a:pt x="56" y="248"/>
                  </a:moveTo>
                  <a:lnTo>
                    <a:pt x="58" y="265"/>
                  </a:lnTo>
                  <a:lnTo>
                    <a:pt x="33" y="276"/>
                  </a:lnTo>
                  <a:lnTo>
                    <a:pt x="4" y="265"/>
                  </a:lnTo>
                  <a:lnTo>
                    <a:pt x="2" y="253"/>
                  </a:lnTo>
                  <a:lnTo>
                    <a:pt x="0" y="223"/>
                  </a:lnTo>
                  <a:lnTo>
                    <a:pt x="2" y="217"/>
                  </a:lnTo>
                  <a:lnTo>
                    <a:pt x="6" y="188"/>
                  </a:lnTo>
                  <a:lnTo>
                    <a:pt x="18" y="140"/>
                  </a:lnTo>
                  <a:lnTo>
                    <a:pt x="27" y="115"/>
                  </a:lnTo>
                  <a:lnTo>
                    <a:pt x="48" y="67"/>
                  </a:lnTo>
                  <a:lnTo>
                    <a:pt x="66" y="35"/>
                  </a:lnTo>
                  <a:lnTo>
                    <a:pt x="85" y="6"/>
                  </a:lnTo>
                  <a:lnTo>
                    <a:pt x="92" y="0"/>
                  </a:lnTo>
                  <a:lnTo>
                    <a:pt x="104" y="0"/>
                  </a:lnTo>
                  <a:lnTo>
                    <a:pt x="115" y="8"/>
                  </a:lnTo>
                  <a:lnTo>
                    <a:pt x="121" y="19"/>
                  </a:lnTo>
                  <a:lnTo>
                    <a:pt x="121" y="29"/>
                  </a:lnTo>
                  <a:lnTo>
                    <a:pt x="96" y="73"/>
                  </a:lnTo>
                  <a:lnTo>
                    <a:pt x="81" y="111"/>
                  </a:lnTo>
                  <a:lnTo>
                    <a:pt x="62" y="167"/>
                  </a:lnTo>
                  <a:lnTo>
                    <a:pt x="56" y="207"/>
                  </a:lnTo>
                  <a:lnTo>
                    <a:pt x="56" y="248"/>
                  </a:lnTo>
                  <a:close/>
                </a:path>
              </a:pathLst>
            </a:custGeom>
            <a:solidFill>
              <a:srgbClr val="804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Freeform 89"/>
            <p:cNvSpPr>
              <a:spLocks/>
            </p:cNvSpPr>
            <p:nvPr/>
          </p:nvSpPr>
          <p:spPr bwMode="auto">
            <a:xfrm>
              <a:off x="2389" y="1288"/>
              <a:ext cx="445" cy="392"/>
            </a:xfrm>
            <a:custGeom>
              <a:avLst/>
              <a:gdLst>
                <a:gd name="T0" fmla="*/ 27 w 445"/>
                <a:gd name="T1" fmla="*/ 0 h 392"/>
                <a:gd name="T2" fmla="*/ 23 w 445"/>
                <a:gd name="T3" fmla="*/ 4 h 392"/>
                <a:gd name="T4" fmla="*/ 10 w 445"/>
                <a:gd name="T5" fmla="*/ 44 h 392"/>
                <a:gd name="T6" fmla="*/ 2 w 445"/>
                <a:gd name="T7" fmla="*/ 86 h 392"/>
                <a:gd name="T8" fmla="*/ 0 w 445"/>
                <a:gd name="T9" fmla="*/ 127 h 392"/>
                <a:gd name="T10" fmla="*/ 6 w 445"/>
                <a:gd name="T11" fmla="*/ 171 h 392"/>
                <a:gd name="T12" fmla="*/ 17 w 445"/>
                <a:gd name="T13" fmla="*/ 209 h 392"/>
                <a:gd name="T14" fmla="*/ 33 w 445"/>
                <a:gd name="T15" fmla="*/ 246 h 392"/>
                <a:gd name="T16" fmla="*/ 56 w 445"/>
                <a:gd name="T17" fmla="*/ 284 h 392"/>
                <a:gd name="T18" fmla="*/ 88 w 445"/>
                <a:gd name="T19" fmla="*/ 317 h 392"/>
                <a:gd name="T20" fmla="*/ 113 w 445"/>
                <a:gd name="T21" fmla="*/ 340 h 392"/>
                <a:gd name="T22" fmla="*/ 152 w 445"/>
                <a:gd name="T23" fmla="*/ 363 h 392"/>
                <a:gd name="T24" fmla="*/ 194 w 445"/>
                <a:gd name="T25" fmla="*/ 378 h 392"/>
                <a:gd name="T26" fmla="*/ 232 w 445"/>
                <a:gd name="T27" fmla="*/ 388 h 392"/>
                <a:gd name="T28" fmla="*/ 265 w 445"/>
                <a:gd name="T29" fmla="*/ 392 h 392"/>
                <a:gd name="T30" fmla="*/ 307 w 445"/>
                <a:gd name="T31" fmla="*/ 390 h 392"/>
                <a:gd name="T32" fmla="*/ 349 w 445"/>
                <a:gd name="T33" fmla="*/ 382 h 392"/>
                <a:gd name="T34" fmla="*/ 394 w 445"/>
                <a:gd name="T35" fmla="*/ 367 h 392"/>
                <a:gd name="T36" fmla="*/ 426 w 445"/>
                <a:gd name="T37" fmla="*/ 347 h 392"/>
                <a:gd name="T38" fmla="*/ 445 w 445"/>
                <a:gd name="T39" fmla="*/ 334 h 392"/>
                <a:gd name="T40" fmla="*/ 432 w 445"/>
                <a:gd name="T41" fmla="*/ 305 h 392"/>
                <a:gd name="T42" fmla="*/ 417 w 445"/>
                <a:gd name="T43" fmla="*/ 280 h 392"/>
                <a:gd name="T44" fmla="*/ 386 w 445"/>
                <a:gd name="T45" fmla="*/ 246 h 392"/>
                <a:gd name="T46" fmla="*/ 344 w 445"/>
                <a:gd name="T47" fmla="*/ 209 h 392"/>
                <a:gd name="T48" fmla="*/ 305 w 445"/>
                <a:gd name="T49" fmla="*/ 184 h 392"/>
                <a:gd name="T50" fmla="*/ 265 w 445"/>
                <a:gd name="T51" fmla="*/ 165 h 392"/>
                <a:gd name="T52" fmla="*/ 219 w 445"/>
                <a:gd name="T53" fmla="*/ 146 h 392"/>
                <a:gd name="T54" fmla="*/ 156 w 445"/>
                <a:gd name="T55" fmla="*/ 125 h 392"/>
                <a:gd name="T56" fmla="*/ 111 w 445"/>
                <a:gd name="T57" fmla="*/ 104 h 392"/>
                <a:gd name="T58" fmla="*/ 75 w 445"/>
                <a:gd name="T59" fmla="*/ 75 h 392"/>
                <a:gd name="T60" fmla="*/ 56 w 445"/>
                <a:gd name="T61" fmla="*/ 56 h 392"/>
                <a:gd name="T62" fmla="*/ 38 w 445"/>
                <a:gd name="T63" fmla="*/ 25 h 392"/>
                <a:gd name="T64" fmla="*/ 27 w 445"/>
                <a:gd name="T65" fmla="*/ 0 h 3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5"/>
                <a:gd name="T100" fmla="*/ 0 h 392"/>
                <a:gd name="T101" fmla="*/ 445 w 445"/>
                <a:gd name="T102" fmla="*/ 392 h 3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5" h="392">
                  <a:moveTo>
                    <a:pt x="27" y="0"/>
                  </a:moveTo>
                  <a:lnTo>
                    <a:pt x="23" y="4"/>
                  </a:lnTo>
                  <a:lnTo>
                    <a:pt x="10" y="44"/>
                  </a:lnTo>
                  <a:lnTo>
                    <a:pt x="2" y="86"/>
                  </a:lnTo>
                  <a:lnTo>
                    <a:pt x="0" y="127"/>
                  </a:lnTo>
                  <a:lnTo>
                    <a:pt x="6" y="171"/>
                  </a:lnTo>
                  <a:lnTo>
                    <a:pt x="17" y="209"/>
                  </a:lnTo>
                  <a:lnTo>
                    <a:pt x="33" y="246"/>
                  </a:lnTo>
                  <a:lnTo>
                    <a:pt x="56" y="284"/>
                  </a:lnTo>
                  <a:lnTo>
                    <a:pt x="88" y="317"/>
                  </a:lnTo>
                  <a:lnTo>
                    <a:pt x="113" y="340"/>
                  </a:lnTo>
                  <a:lnTo>
                    <a:pt x="152" y="363"/>
                  </a:lnTo>
                  <a:lnTo>
                    <a:pt x="194" y="378"/>
                  </a:lnTo>
                  <a:lnTo>
                    <a:pt x="232" y="388"/>
                  </a:lnTo>
                  <a:lnTo>
                    <a:pt x="265" y="392"/>
                  </a:lnTo>
                  <a:lnTo>
                    <a:pt x="307" y="390"/>
                  </a:lnTo>
                  <a:lnTo>
                    <a:pt x="349" y="382"/>
                  </a:lnTo>
                  <a:lnTo>
                    <a:pt x="394" y="367"/>
                  </a:lnTo>
                  <a:lnTo>
                    <a:pt x="426" y="347"/>
                  </a:lnTo>
                  <a:lnTo>
                    <a:pt x="445" y="334"/>
                  </a:lnTo>
                  <a:lnTo>
                    <a:pt x="432" y="305"/>
                  </a:lnTo>
                  <a:lnTo>
                    <a:pt x="417" y="280"/>
                  </a:lnTo>
                  <a:lnTo>
                    <a:pt x="386" y="246"/>
                  </a:lnTo>
                  <a:lnTo>
                    <a:pt x="344" y="209"/>
                  </a:lnTo>
                  <a:lnTo>
                    <a:pt x="305" y="184"/>
                  </a:lnTo>
                  <a:lnTo>
                    <a:pt x="265" y="165"/>
                  </a:lnTo>
                  <a:lnTo>
                    <a:pt x="219" y="146"/>
                  </a:lnTo>
                  <a:lnTo>
                    <a:pt x="156" y="125"/>
                  </a:lnTo>
                  <a:lnTo>
                    <a:pt x="111" y="104"/>
                  </a:lnTo>
                  <a:lnTo>
                    <a:pt x="75" y="75"/>
                  </a:lnTo>
                  <a:lnTo>
                    <a:pt x="56" y="56"/>
                  </a:lnTo>
                  <a:lnTo>
                    <a:pt x="38" y="2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FF80"/>
            </a:solidFill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Freeform 90"/>
            <p:cNvSpPr>
              <a:spLocks/>
            </p:cNvSpPr>
            <p:nvPr/>
          </p:nvSpPr>
          <p:spPr bwMode="auto">
            <a:xfrm>
              <a:off x="2328" y="2269"/>
              <a:ext cx="119" cy="50"/>
            </a:xfrm>
            <a:custGeom>
              <a:avLst/>
              <a:gdLst>
                <a:gd name="T0" fmla="*/ 119 w 119"/>
                <a:gd name="T1" fmla="*/ 0 h 50"/>
                <a:gd name="T2" fmla="*/ 90 w 119"/>
                <a:gd name="T3" fmla="*/ 21 h 50"/>
                <a:gd name="T4" fmla="*/ 49 w 119"/>
                <a:gd name="T5" fmla="*/ 40 h 50"/>
                <a:gd name="T6" fmla="*/ 15 w 119"/>
                <a:gd name="T7" fmla="*/ 48 h 50"/>
                <a:gd name="T8" fmla="*/ 0 w 119"/>
                <a:gd name="T9" fmla="*/ 5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0"/>
                <a:gd name="T17" fmla="*/ 119 w 11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0">
                  <a:moveTo>
                    <a:pt x="119" y="0"/>
                  </a:moveTo>
                  <a:lnTo>
                    <a:pt x="90" y="21"/>
                  </a:lnTo>
                  <a:lnTo>
                    <a:pt x="49" y="40"/>
                  </a:lnTo>
                  <a:lnTo>
                    <a:pt x="15" y="48"/>
                  </a:lnTo>
                  <a:lnTo>
                    <a:pt x="0" y="5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4" name="Freeform 91"/>
            <p:cNvSpPr>
              <a:spLocks/>
            </p:cNvSpPr>
            <p:nvPr/>
          </p:nvSpPr>
          <p:spPr bwMode="auto">
            <a:xfrm>
              <a:off x="2331" y="1678"/>
              <a:ext cx="37" cy="67"/>
            </a:xfrm>
            <a:custGeom>
              <a:avLst/>
              <a:gdLst>
                <a:gd name="T0" fmla="*/ 37 w 37"/>
                <a:gd name="T1" fmla="*/ 9 h 67"/>
                <a:gd name="T2" fmla="*/ 33 w 37"/>
                <a:gd name="T3" fmla="*/ 2 h 67"/>
                <a:gd name="T4" fmla="*/ 25 w 37"/>
                <a:gd name="T5" fmla="*/ 0 h 67"/>
                <a:gd name="T6" fmla="*/ 18 w 37"/>
                <a:gd name="T7" fmla="*/ 4 h 67"/>
                <a:gd name="T8" fmla="*/ 10 w 37"/>
                <a:gd name="T9" fmla="*/ 17 h 67"/>
                <a:gd name="T10" fmla="*/ 2 w 37"/>
                <a:gd name="T11" fmla="*/ 40 h 67"/>
                <a:gd name="T12" fmla="*/ 2 w 37"/>
                <a:gd name="T13" fmla="*/ 63 h 67"/>
                <a:gd name="T14" fmla="*/ 0 w 37"/>
                <a:gd name="T15" fmla="*/ 67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67"/>
                <a:gd name="T26" fmla="*/ 37 w 37"/>
                <a:gd name="T27" fmla="*/ 67 h 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67">
                  <a:moveTo>
                    <a:pt x="37" y="9"/>
                  </a:moveTo>
                  <a:lnTo>
                    <a:pt x="33" y="2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0" y="17"/>
                  </a:lnTo>
                  <a:lnTo>
                    <a:pt x="2" y="40"/>
                  </a:lnTo>
                  <a:lnTo>
                    <a:pt x="2" y="63"/>
                  </a:lnTo>
                  <a:lnTo>
                    <a:pt x="0" y="6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Freeform 92"/>
            <p:cNvSpPr>
              <a:spLocks/>
            </p:cNvSpPr>
            <p:nvPr/>
          </p:nvSpPr>
          <p:spPr bwMode="auto">
            <a:xfrm>
              <a:off x="2439" y="1764"/>
              <a:ext cx="29" cy="50"/>
            </a:xfrm>
            <a:custGeom>
              <a:avLst/>
              <a:gdLst>
                <a:gd name="T0" fmla="*/ 0 w 29"/>
                <a:gd name="T1" fmla="*/ 0 h 50"/>
                <a:gd name="T2" fmla="*/ 8 w 29"/>
                <a:gd name="T3" fmla="*/ 4 h 50"/>
                <a:gd name="T4" fmla="*/ 21 w 29"/>
                <a:gd name="T5" fmla="*/ 23 h 50"/>
                <a:gd name="T6" fmla="*/ 25 w 29"/>
                <a:gd name="T7" fmla="*/ 33 h 50"/>
                <a:gd name="T8" fmla="*/ 29 w 29"/>
                <a:gd name="T9" fmla="*/ 5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0" y="0"/>
                  </a:moveTo>
                  <a:lnTo>
                    <a:pt x="8" y="4"/>
                  </a:lnTo>
                  <a:lnTo>
                    <a:pt x="21" y="23"/>
                  </a:lnTo>
                  <a:lnTo>
                    <a:pt x="25" y="33"/>
                  </a:lnTo>
                  <a:lnTo>
                    <a:pt x="29" y="5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Freeform 93"/>
            <p:cNvSpPr>
              <a:spLocks/>
            </p:cNvSpPr>
            <p:nvPr/>
          </p:nvSpPr>
          <p:spPr bwMode="auto">
            <a:xfrm>
              <a:off x="2420" y="1670"/>
              <a:ext cx="23" cy="52"/>
            </a:xfrm>
            <a:custGeom>
              <a:avLst/>
              <a:gdLst>
                <a:gd name="T0" fmla="*/ 4 w 23"/>
                <a:gd name="T1" fmla="*/ 52 h 52"/>
                <a:gd name="T2" fmla="*/ 2 w 23"/>
                <a:gd name="T3" fmla="*/ 40 h 52"/>
                <a:gd name="T4" fmla="*/ 0 w 23"/>
                <a:gd name="T5" fmla="*/ 29 h 52"/>
                <a:gd name="T6" fmla="*/ 4 w 23"/>
                <a:gd name="T7" fmla="*/ 10 h 52"/>
                <a:gd name="T8" fmla="*/ 13 w 23"/>
                <a:gd name="T9" fmla="*/ 0 h 52"/>
                <a:gd name="T10" fmla="*/ 23 w 23"/>
                <a:gd name="T11" fmla="*/ 4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52"/>
                <a:gd name="T20" fmla="*/ 23 w 23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52">
                  <a:moveTo>
                    <a:pt x="4" y="52"/>
                  </a:moveTo>
                  <a:lnTo>
                    <a:pt x="2" y="40"/>
                  </a:lnTo>
                  <a:lnTo>
                    <a:pt x="0" y="29"/>
                  </a:lnTo>
                  <a:lnTo>
                    <a:pt x="4" y="10"/>
                  </a:lnTo>
                  <a:lnTo>
                    <a:pt x="13" y="0"/>
                  </a:lnTo>
                  <a:lnTo>
                    <a:pt x="23" y="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Freeform 94"/>
            <p:cNvSpPr>
              <a:spLocks/>
            </p:cNvSpPr>
            <p:nvPr/>
          </p:nvSpPr>
          <p:spPr bwMode="auto">
            <a:xfrm>
              <a:off x="2449" y="1728"/>
              <a:ext cx="15" cy="5"/>
            </a:xfrm>
            <a:custGeom>
              <a:avLst/>
              <a:gdLst>
                <a:gd name="T0" fmla="*/ 0 w 15"/>
                <a:gd name="T1" fmla="*/ 0 h 5"/>
                <a:gd name="T2" fmla="*/ 5 w 15"/>
                <a:gd name="T3" fmla="*/ 0 h 5"/>
                <a:gd name="T4" fmla="*/ 15 w 15"/>
                <a:gd name="T5" fmla="*/ 5 h 5"/>
                <a:gd name="T6" fmla="*/ 0 60000 65536"/>
                <a:gd name="T7" fmla="*/ 0 60000 65536"/>
                <a:gd name="T8" fmla="*/ 0 60000 65536"/>
                <a:gd name="T9" fmla="*/ 0 w 15"/>
                <a:gd name="T10" fmla="*/ 0 h 5"/>
                <a:gd name="T11" fmla="*/ 15 w 15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5">
                  <a:moveTo>
                    <a:pt x="0" y="0"/>
                  </a:moveTo>
                  <a:lnTo>
                    <a:pt x="5" y="0"/>
                  </a:lnTo>
                  <a:lnTo>
                    <a:pt x="15" y="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Line 95"/>
            <p:cNvSpPr>
              <a:spLocks noChangeShapeType="1"/>
            </p:cNvSpPr>
            <p:nvPr/>
          </p:nvSpPr>
          <p:spPr bwMode="auto">
            <a:xfrm flipH="1">
              <a:off x="2449" y="1728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49" name="Line 96"/>
            <p:cNvSpPr>
              <a:spLocks noChangeShapeType="1"/>
            </p:cNvSpPr>
            <p:nvPr/>
          </p:nvSpPr>
          <p:spPr bwMode="auto">
            <a:xfrm flipH="1">
              <a:off x="2416" y="1728"/>
              <a:ext cx="9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50" name="Freeform 97"/>
            <p:cNvSpPr>
              <a:spLocks/>
            </p:cNvSpPr>
            <p:nvPr/>
          </p:nvSpPr>
          <p:spPr bwMode="auto">
            <a:xfrm>
              <a:off x="2293" y="2200"/>
              <a:ext cx="132" cy="27"/>
            </a:xfrm>
            <a:custGeom>
              <a:avLst/>
              <a:gdLst>
                <a:gd name="T0" fmla="*/ 0 w 132"/>
                <a:gd name="T1" fmla="*/ 21 h 27"/>
                <a:gd name="T2" fmla="*/ 15 w 132"/>
                <a:gd name="T3" fmla="*/ 25 h 27"/>
                <a:gd name="T4" fmla="*/ 38 w 132"/>
                <a:gd name="T5" fmla="*/ 27 h 27"/>
                <a:gd name="T6" fmla="*/ 65 w 132"/>
                <a:gd name="T7" fmla="*/ 23 h 27"/>
                <a:gd name="T8" fmla="*/ 104 w 132"/>
                <a:gd name="T9" fmla="*/ 11 h 27"/>
                <a:gd name="T10" fmla="*/ 132 w 132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27"/>
                <a:gd name="T20" fmla="*/ 132 w 132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27">
                  <a:moveTo>
                    <a:pt x="0" y="21"/>
                  </a:moveTo>
                  <a:lnTo>
                    <a:pt x="15" y="25"/>
                  </a:lnTo>
                  <a:lnTo>
                    <a:pt x="38" y="27"/>
                  </a:lnTo>
                  <a:lnTo>
                    <a:pt x="65" y="23"/>
                  </a:lnTo>
                  <a:lnTo>
                    <a:pt x="104" y="11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Freeform 98"/>
            <p:cNvSpPr>
              <a:spLocks/>
            </p:cNvSpPr>
            <p:nvPr/>
          </p:nvSpPr>
          <p:spPr bwMode="auto">
            <a:xfrm>
              <a:off x="2306" y="1950"/>
              <a:ext cx="71" cy="31"/>
            </a:xfrm>
            <a:custGeom>
              <a:avLst/>
              <a:gdLst>
                <a:gd name="T0" fmla="*/ 0 w 71"/>
                <a:gd name="T1" fmla="*/ 0 h 31"/>
                <a:gd name="T2" fmla="*/ 12 w 71"/>
                <a:gd name="T3" fmla="*/ 14 h 31"/>
                <a:gd name="T4" fmla="*/ 41 w 71"/>
                <a:gd name="T5" fmla="*/ 25 h 31"/>
                <a:gd name="T6" fmla="*/ 71 w 71"/>
                <a:gd name="T7" fmla="*/ 31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31"/>
                <a:gd name="T14" fmla="*/ 71 w 7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31">
                  <a:moveTo>
                    <a:pt x="0" y="0"/>
                  </a:moveTo>
                  <a:lnTo>
                    <a:pt x="12" y="14"/>
                  </a:lnTo>
                  <a:lnTo>
                    <a:pt x="41" y="25"/>
                  </a:lnTo>
                  <a:lnTo>
                    <a:pt x="71" y="3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Freeform 99"/>
            <p:cNvSpPr>
              <a:spLocks/>
            </p:cNvSpPr>
            <p:nvPr/>
          </p:nvSpPr>
          <p:spPr bwMode="auto">
            <a:xfrm>
              <a:off x="2291" y="2033"/>
              <a:ext cx="110" cy="27"/>
            </a:xfrm>
            <a:custGeom>
              <a:avLst/>
              <a:gdLst>
                <a:gd name="T0" fmla="*/ 110 w 110"/>
                <a:gd name="T1" fmla="*/ 27 h 27"/>
                <a:gd name="T2" fmla="*/ 62 w 110"/>
                <a:gd name="T3" fmla="*/ 27 h 27"/>
                <a:gd name="T4" fmla="*/ 27 w 110"/>
                <a:gd name="T5" fmla="*/ 19 h 27"/>
                <a:gd name="T6" fmla="*/ 12 w 110"/>
                <a:gd name="T7" fmla="*/ 9 h 27"/>
                <a:gd name="T8" fmla="*/ 0 w 11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27"/>
                <a:gd name="T17" fmla="*/ 110 w 110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27">
                  <a:moveTo>
                    <a:pt x="110" y="27"/>
                  </a:moveTo>
                  <a:lnTo>
                    <a:pt x="62" y="27"/>
                  </a:lnTo>
                  <a:lnTo>
                    <a:pt x="27" y="19"/>
                  </a:lnTo>
                  <a:lnTo>
                    <a:pt x="12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Freeform 100"/>
            <p:cNvSpPr>
              <a:spLocks/>
            </p:cNvSpPr>
            <p:nvPr/>
          </p:nvSpPr>
          <p:spPr bwMode="auto">
            <a:xfrm>
              <a:off x="2546" y="2350"/>
              <a:ext cx="58" cy="138"/>
            </a:xfrm>
            <a:custGeom>
              <a:avLst/>
              <a:gdLst>
                <a:gd name="T0" fmla="*/ 58 w 58"/>
                <a:gd name="T1" fmla="*/ 0 h 138"/>
                <a:gd name="T2" fmla="*/ 56 w 58"/>
                <a:gd name="T3" fmla="*/ 28 h 138"/>
                <a:gd name="T4" fmla="*/ 45 w 58"/>
                <a:gd name="T5" fmla="*/ 67 h 138"/>
                <a:gd name="T6" fmla="*/ 29 w 58"/>
                <a:gd name="T7" fmla="*/ 101 h 138"/>
                <a:gd name="T8" fmla="*/ 14 w 58"/>
                <a:gd name="T9" fmla="*/ 126 h 138"/>
                <a:gd name="T10" fmla="*/ 0 w 58"/>
                <a:gd name="T11" fmla="*/ 138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138"/>
                <a:gd name="T20" fmla="*/ 58 w 5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138">
                  <a:moveTo>
                    <a:pt x="58" y="0"/>
                  </a:moveTo>
                  <a:lnTo>
                    <a:pt x="56" y="28"/>
                  </a:lnTo>
                  <a:lnTo>
                    <a:pt x="45" y="67"/>
                  </a:lnTo>
                  <a:lnTo>
                    <a:pt x="29" y="101"/>
                  </a:lnTo>
                  <a:lnTo>
                    <a:pt x="14" y="126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Freeform 101"/>
            <p:cNvSpPr>
              <a:spLocks/>
            </p:cNvSpPr>
            <p:nvPr/>
          </p:nvSpPr>
          <p:spPr bwMode="auto">
            <a:xfrm>
              <a:off x="2410" y="1893"/>
              <a:ext cx="35" cy="27"/>
            </a:xfrm>
            <a:custGeom>
              <a:avLst/>
              <a:gdLst>
                <a:gd name="T0" fmla="*/ 35 w 35"/>
                <a:gd name="T1" fmla="*/ 0 h 27"/>
                <a:gd name="T2" fmla="*/ 31 w 35"/>
                <a:gd name="T3" fmla="*/ 13 h 27"/>
                <a:gd name="T4" fmla="*/ 25 w 35"/>
                <a:gd name="T5" fmla="*/ 23 h 27"/>
                <a:gd name="T6" fmla="*/ 17 w 35"/>
                <a:gd name="T7" fmla="*/ 27 h 27"/>
                <a:gd name="T8" fmla="*/ 0 w 35"/>
                <a:gd name="T9" fmla="*/ 2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5" y="0"/>
                  </a:moveTo>
                  <a:lnTo>
                    <a:pt x="31" y="13"/>
                  </a:lnTo>
                  <a:lnTo>
                    <a:pt x="25" y="23"/>
                  </a:lnTo>
                  <a:lnTo>
                    <a:pt x="17" y="27"/>
                  </a:lnTo>
                  <a:lnTo>
                    <a:pt x="0" y="2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102"/>
            <p:cNvSpPr>
              <a:spLocks noChangeShapeType="1"/>
            </p:cNvSpPr>
            <p:nvPr/>
          </p:nvSpPr>
          <p:spPr bwMode="auto">
            <a:xfrm>
              <a:off x="2333" y="1810"/>
              <a:ext cx="14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56" name="Freeform 103"/>
            <p:cNvSpPr>
              <a:spLocks/>
            </p:cNvSpPr>
            <p:nvPr/>
          </p:nvSpPr>
          <p:spPr bwMode="auto">
            <a:xfrm>
              <a:off x="2331" y="1731"/>
              <a:ext cx="48" cy="14"/>
            </a:xfrm>
            <a:custGeom>
              <a:avLst/>
              <a:gdLst>
                <a:gd name="T0" fmla="*/ 0 w 48"/>
                <a:gd name="T1" fmla="*/ 14 h 14"/>
                <a:gd name="T2" fmla="*/ 31 w 48"/>
                <a:gd name="T3" fmla="*/ 2 h 14"/>
                <a:gd name="T4" fmla="*/ 48 w 48"/>
                <a:gd name="T5" fmla="*/ 0 h 14"/>
                <a:gd name="T6" fmla="*/ 0 60000 65536"/>
                <a:gd name="T7" fmla="*/ 0 60000 65536"/>
                <a:gd name="T8" fmla="*/ 0 60000 65536"/>
                <a:gd name="T9" fmla="*/ 0 w 48"/>
                <a:gd name="T10" fmla="*/ 0 h 14"/>
                <a:gd name="T11" fmla="*/ 48 w 4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4">
                  <a:moveTo>
                    <a:pt x="0" y="14"/>
                  </a:moveTo>
                  <a:lnTo>
                    <a:pt x="31" y="2"/>
                  </a:lnTo>
                  <a:lnTo>
                    <a:pt x="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Freeform 104"/>
            <p:cNvSpPr>
              <a:spLocks/>
            </p:cNvSpPr>
            <p:nvPr/>
          </p:nvSpPr>
          <p:spPr bwMode="auto">
            <a:xfrm>
              <a:off x="2456" y="2336"/>
              <a:ext cx="85" cy="106"/>
            </a:xfrm>
            <a:custGeom>
              <a:avLst/>
              <a:gdLst>
                <a:gd name="T0" fmla="*/ 85 w 85"/>
                <a:gd name="T1" fmla="*/ 0 h 106"/>
                <a:gd name="T2" fmla="*/ 71 w 85"/>
                <a:gd name="T3" fmla="*/ 33 h 106"/>
                <a:gd name="T4" fmla="*/ 54 w 85"/>
                <a:gd name="T5" fmla="*/ 58 h 106"/>
                <a:gd name="T6" fmla="*/ 31 w 85"/>
                <a:gd name="T7" fmla="*/ 85 h 106"/>
                <a:gd name="T8" fmla="*/ 16 w 85"/>
                <a:gd name="T9" fmla="*/ 96 h 106"/>
                <a:gd name="T10" fmla="*/ 0 w 85"/>
                <a:gd name="T11" fmla="*/ 106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106"/>
                <a:gd name="T20" fmla="*/ 85 w 85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106">
                  <a:moveTo>
                    <a:pt x="85" y="0"/>
                  </a:moveTo>
                  <a:lnTo>
                    <a:pt x="71" y="33"/>
                  </a:lnTo>
                  <a:lnTo>
                    <a:pt x="54" y="58"/>
                  </a:lnTo>
                  <a:lnTo>
                    <a:pt x="31" y="85"/>
                  </a:lnTo>
                  <a:lnTo>
                    <a:pt x="16" y="96"/>
                  </a:lnTo>
                  <a:lnTo>
                    <a:pt x="0" y="10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Freeform 105"/>
            <p:cNvSpPr>
              <a:spLocks/>
            </p:cNvSpPr>
            <p:nvPr/>
          </p:nvSpPr>
          <p:spPr bwMode="auto">
            <a:xfrm>
              <a:off x="2381" y="2325"/>
              <a:ext cx="112" cy="73"/>
            </a:xfrm>
            <a:custGeom>
              <a:avLst/>
              <a:gdLst>
                <a:gd name="T0" fmla="*/ 0 w 112"/>
                <a:gd name="T1" fmla="*/ 73 h 73"/>
                <a:gd name="T2" fmla="*/ 21 w 112"/>
                <a:gd name="T3" fmla="*/ 69 h 73"/>
                <a:gd name="T4" fmla="*/ 44 w 112"/>
                <a:gd name="T5" fmla="*/ 59 h 73"/>
                <a:gd name="T6" fmla="*/ 71 w 112"/>
                <a:gd name="T7" fmla="*/ 42 h 73"/>
                <a:gd name="T8" fmla="*/ 102 w 112"/>
                <a:gd name="T9" fmla="*/ 13 h 73"/>
                <a:gd name="T10" fmla="*/ 112 w 112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"/>
                <a:gd name="T19" fmla="*/ 0 h 73"/>
                <a:gd name="T20" fmla="*/ 112 w 112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" h="73">
                  <a:moveTo>
                    <a:pt x="0" y="73"/>
                  </a:moveTo>
                  <a:lnTo>
                    <a:pt x="21" y="69"/>
                  </a:lnTo>
                  <a:lnTo>
                    <a:pt x="44" y="59"/>
                  </a:lnTo>
                  <a:lnTo>
                    <a:pt x="71" y="42"/>
                  </a:lnTo>
                  <a:lnTo>
                    <a:pt x="102" y="13"/>
                  </a:lnTo>
                  <a:lnTo>
                    <a:pt x="1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106"/>
            <p:cNvSpPr>
              <a:spLocks/>
            </p:cNvSpPr>
            <p:nvPr/>
          </p:nvSpPr>
          <p:spPr bwMode="auto">
            <a:xfrm>
              <a:off x="2328" y="1741"/>
              <a:ext cx="17" cy="15"/>
            </a:xfrm>
            <a:custGeom>
              <a:avLst/>
              <a:gdLst>
                <a:gd name="T0" fmla="*/ 17 w 17"/>
                <a:gd name="T1" fmla="*/ 0 h 15"/>
                <a:gd name="T2" fmla="*/ 7 w 17"/>
                <a:gd name="T3" fmla="*/ 6 h 15"/>
                <a:gd name="T4" fmla="*/ 0 w 17"/>
                <a:gd name="T5" fmla="*/ 15 h 15"/>
                <a:gd name="T6" fmla="*/ 0 60000 65536"/>
                <a:gd name="T7" fmla="*/ 0 60000 65536"/>
                <a:gd name="T8" fmla="*/ 0 60000 65536"/>
                <a:gd name="T9" fmla="*/ 0 w 17"/>
                <a:gd name="T10" fmla="*/ 0 h 15"/>
                <a:gd name="T11" fmla="*/ 17 w 17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5">
                  <a:moveTo>
                    <a:pt x="17" y="0"/>
                  </a:moveTo>
                  <a:lnTo>
                    <a:pt x="7" y="6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Line 107"/>
            <p:cNvSpPr>
              <a:spLocks noChangeShapeType="1"/>
            </p:cNvSpPr>
            <p:nvPr/>
          </p:nvSpPr>
          <p:spPr bwMode="auto">
            <a:xfrm flipH="1">
              <a:off x="2318" y="1745"/>
              <a:ext cx="13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1" name="Freeform 108"/>
            <p:cNvSpPr>
              <a:spLocks/>
            </p:cNvSpPr>
            <p:nvPr/>
          </p:nvSpPr>
          <p:spPr bwMode="auto">
            <a:xfrm>
              <a:off x="2354" y="1749"/>
              <a:ext cx="85" cy="48"/>
            </a:xfrm>
            <a:custGeom>
              <a:avLst/>
              <a:gdLst>
                <a:gd name="T0" fmla="*/ 56 w 85"/>
                <a:gd name="T1" fmla="*/ 5 h 48"/>
                <a:gd name="T2" fmla="*/ 75 w 85"/>
                <a:gd name="T3" fmla="*/ 4 h 48"/>
                <a:gd name="T4" fmla="*/ 83 w 85"/>
                <a:gd name="T5" fmla="*/ 11 h 48"/>
                <a:gd name="T6" fmla="*/ 85 w 85"/>
                <a:gd name="T7" fmla="*/ 17 h 48"/>
                <a:gd name="T8" fmla="*/ 83 w 85"/>
                <a:gd name="T9" fmla="*/ 27 h 48"/>
                <a:gd name="T10" fmla="*/ 75 w 85"/>
                <a:gd name="T11" fmla="*/ 32 h 48"/>
                <a:gd name="T12" fmla="*/ 56 w 85"/>
                <a:gd name="T13" fmla="*/ 29 h 48"/>
                <a:gd name="T14" fmla="*/ 45 w 85"/>
                <a:gd name="T15" fmla="*/ 36 h 48"/>
                <a:gd name="T16" fmla="*/ 37 w 85"/>
                <a:gd name="T17" fmla="*/ 46 h 48"/>
                <a:gd name="T18" fmla="*/ 22 w 85"/>
                <a:gd name="T19" fmla="*/ 48 h 48"/>
                <a:gd name="T20" fmla="*/ 8 w 85"/>
                <a:gd name="T21" fmla="*/ 44 h 48"/>
                <a:gd name="T22" fmla="*/ 0 w 85"/>
                <a:gd name="T23" fmla="*/ 32 h 48"/>
                <a:gd name="T24" fmla="*/ 2 w 85"/>
                <a:gd name="T25" fmla="*/ 17 h 48"/>
                <a:gd name="T26" fmla="*/ 10 w 85"/>
                <a:gd name="T27" fmla="*/ 5 h 48"/>
                <a:gd name="T28" fmla="*/ 20 w 85"/>
                <a:gd name="T29" fmla="*/ 2 h 48"/>
                <a:gd name="T30" fmla="*/ 29 w 85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48"/>
                <a:gd name="T50" fmla="*/ 85 w 85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48">
                  <a:moveTo>
                    <a:pt x="56" y="5"/>
                  </a:moveTo>
                  <a:lnTo>
                    <a:pt x="75" y="4"/>
                  </a:lnTo>
                  <a:lnTo>
                    <a:pt x="83" y="11"/>
                  </a:lnTo>
                  <a:lnTo>
                    <a:pt x="85" y="17"/>
                  </a:lnTo>
                  <a:lnTo>
                    <a:pt x="83" y="27"/>
                  </a:lnTo>
                  <a:lnTo>
                    <a:pt x="75" y="32"/>
                  </a:lnTo>
                  <a:lnTo>
                    <a:pt x="56" y="29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2" y="48"/>
                  </a:lnTo>
                  <a:lnTo>
                    <a:pt x="8" y="44"/>
                  </a:lnTo>
                  <a:lnTo>
                    <a:pt x="0" y="32"/>
                  </a:lnTo>
                  <a:lnTo>
                    <a:pt x="2" y="17"/>
                  </a:lnTo>
                  <a:lnTo>
                    <a:pt x="10" y="5"/>
                  </a:lnTo>
                  <a:lnTo>
                    <a:pt x="20" y="2"/>
                  </a:lnTo>
                  <a:lnTo>
                    <a:pt x="2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109"/>
            <p:cNvSpPr>
              <a:spLocks/>
            </p:cNvSpPr>
            <p:nvPr/>
          </p:nvSpPr>
          <p:spPr bwMode="auto">
            <a:xfrm>
              <a:off x="2331" y="1781"/>
              <a:ext cx="23" cy="39"/>
            </a:xfrm>
            <a:custGeom>
              <a:avLst/>
              <a:gdLst>
                <a:gd name="T0" fmla="*/ 0 w 23"/>
                <a:gd name="T1" fmla="*/ 39 h 39"/>
                <a:gd name="T2" fmla="*/ 2 w 23"/>
                <a:gd name="T3" fmla="*/ 29 h 39"/>
                <a:gd name="T4" fmla="*/ 8 w 23"/>
                <a:gd name="T5" fmla="*/ 16 h 39"/>
                <a:gd name="T6" fmla="*/ 23 w 23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9"/>
                <a:gd name="T14" fmla="*/ 23 w 23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9">
                  <a:moveTo>
                    <a:pt x="0" y="39"/>
                  </a:moveTo>
                  <a:lnTo>
                    <a:pt x="2" y="29"/>
                  </a:lnTo>
                  <a:lnTo>
                    <a:pt x="8" y="16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110"/>
            <p:cNvSpPr>
              <a:spLocks/>
            </p:cNvSpPr>
            <p:nvPr/>
          </p:nvSpPr>
          <p:spPr bwMode="auto">
            <a:xfrm>
              <a:off x="2276" y="2129"/>
              <a:ext cx="117" cy="17"/>
            </a:xfrm>
            <a:custGeom>
              <a:avLst/>
              <a:gdLst>
                <a:gd name="T0" fmla="*/ 0 w 117"/>
                <a:gd name="T1" fmla="*/ 0 h 17"/>
                <a:gd name="T2" fmla="*/ 15 w 117"/>
                <a:gd name="T3" fmla="*/ 9 h 17"/>
                <a:gd name="T4" fmla="*/ 40 w 117"/>
                <a:gd name="T5" fmla="*/ 15 h 17"/>
                <a:gd name="T6" fmla="*/ 71 w 117"/>
                <a:gd name="T7" fmla="*/ 17 h 17"/>
                <a:gd name="T8" fmla="*/ 117 w 1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7"/>
                <a:gd name="T17" fmla="*/ 117 w 1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7">
                  <a:moveTo>
                    <a:pt x="0" y="0"/>
                  </a:moveTo>
                  <a:lnTo>
                    <a:pt x="15" y="9"/>
                  </a:lnTo>
                  <a:lnTo>
                    <a:pt x="40" y="15"/>
                  </a:lnTo>
                  <a:lnTo>
                    <a:pt x="71" y="17"/>
                  </a:lnTo>
                  <a:lnTo>
                    <a:pt x="117" y="1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111"/>
            <p:cNvSpPr>
              <a:spLocks/>
            </p:cNvSpPr>
            <p:nvPr/>
          </p:nvSpPr>
          <p:spPr bwMode="auto">
            <a:xfrm>
              <a:off x="2640" y="2361"/>
              <a:ext cx="27" cy="125"/>
            </a:xfrm>
            <a:custGeom>
              <a:avLst/>
              <a:gdLst>
                <a:gd name="T0" fmla="*/ 0 w 27"/>
                <a:gd name="T1" fmla="*/ 125 h 125"/>
                <a:gd name="T2" fmla="*/ 10 w 27"/>
                <a:gd name="T3" fmla="*/ 109 h 125"/>
                <a:gd name="T4" fmla="*/ 18 w 27"/>
                <a:gd name="T5" fmla="*/ 85 h 125"/>
                <a:gd name="T6" fmla="*/ 24 w 27"/>
                <a:gd name="T7" fmla="*/ 52 h 125"/>
                <a:gd name="T8" fmla="*/ 27 w 27"/>
                <a:gd name="T9" fmla="*/ 25 h 125"/>
                <a:gd name="T10" fmla="*/ 25 w 27"/>
                <a:gd name="T11" fmla="*/ 0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25"/>
                <a:gd name="T20" fmla="*/ 27 w 27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25">
                  <a:moveTo>
                    <a:pt x="0" y="125"/>
                  </a:moveTo>
                  <a:lnTo>
                    <a:pt x="10" y="109"/>
                  </a:lnTo>
                  <a:lnTo>
                    <a:pt x="18" y="85"/>
                  </a:lnTo>
                  <a:lnTo>
                    <a:pt x="24" y="52"/>
                  </a:lnTo>
                  <a:lnTo>
                    <a:pt x="27" y="25"/>
                  </a:lnTo>
                  <a:lnTo>
                    <a:pt x="2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112"/>
            <p:cNvSpPr>
              <a:spLocks/>
            </p:cNvSpPr>
            <p:nvPr/>
          </p:nvSpPr>
          <p:spPr bwMode="auto">
            <a:xfrm>
              <a:off x="2347" y="1795"/>
              <a:ext cx="111" cy="50"/>
            </a:xfrm>
            <a:custGeom>
              <a:avLst/>
              <a:gdLst>
                <a:gd name="T0" fmla="*/ 15 w 111"/>
                <a:gd name="T1" fmla="*/ 50 h 50"/>
                <a:gd name="T2" fmla="*/ 100 w 111"/>
                <a:gd name="T3" fmla="*/ 44 h 50"/>
                <a:gd name="T4" fmla="*/ 111 w 111"/>
                <a:gd name="T5" fmla="*/ 7 h 50"/>
                <a:gd name="T6" fmla="*/ 111 w 111"/>
                <a:gd name="T7" fmla="*/ 0 h 50"/>
                <a:gd name="T8" fmla="*/ 105 w 111"/>
                <a:gd name="T9" fmla="*/ 9 h 50"/>
                <a:gd name="T10" fmla="*/ 96 w 111"/>
                <a:gd name="T11" fmla="*/ 15 h 50"/>
                <a:gd name="T12" fmla="*/ 42 w 111"/>
                <a:gd name="T13" fmla="*/ 21 h 50"/>
                <a:gd name="T14" fmla="*/ 15 w 111"/>
                <a:gd name="T15" fmla="*/ 29 h 50"/>
                <a:gd name="T16" fmla="*/ 0 w 111"/>
                <a:gd name="T17" fmla="*/ 25 h 50"/>
                <a:gd name="T18" fmla="*/ 15 w 111"/>
                <a:gd name="T19" fmla="*/ 5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1"/>
                <a:gd name="T31" fmla="*/ 0 h 50"/>
                <a:gd name="T32" fmla="*/ 111 w 111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1" h="50">
                  <a:moveTo>
                    <a:pt x="15" y="50"/>
                  </a:moveTo>
                  <a:lnTo>
                    <a:pt x="100" y="44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105" y="9"/>
                  </a:lnTo>
                  <a:lnTo>
                    <a:pt x="96" y="15"/>
                  </a:lnTo>
                  <a:lnTo>
                    <a:pt x="42" y="21"/>
                  </a:lnTo>
                  <a:lnTo>
                    <a:pt x="15" y="29"/>
                  </a:lnTo>
                  <a:lnTo>
                    <a:pt x="0" y="25"/>
                  </a:lnTo>
                  <a:lnTo>
                    <a:pt x="15" y="5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113"/>
            <p:cNvSpPr>
              <a:spLocks/>
            </p:cNvSpPr>
            <p:nvPr/>
          </p:nvSpPr>
          <p:spPr bwMode="auto">
            <a:xfrm>
              <a:off x="2362" y="1839"/>
              <a:ext cx="85" cy="46"/>
            </a:xfrm>
            <a:custGeom>
              <a:avLst/>
              <a:gdLst>
                <a:gd name="T0" fmla="*/ 0 w 85"/>
                <a:gd name="T1" fmla="*/ 6 h 46"/>
                <a:gd name="T2" fmla="*/ 4 w 85"/>
                <a:gd name="T3" fmla="*/ 15 h 46"/>
                <a:gd name="T4" fmla="*/ 25 w 85"/>
                <a:gd name="T5" fmla="*/ 36 h 46"/>
                <a:gd name="T6" fmla="*/ 39 w 85"/>
                <a:gd name="T7" fmla="*/ 44 h 46"/>
                <a:gd name="T8" fmla="*/ 48 w 85"/>
                <a:gd name="T9" fmla="*/ 46 h 46"/>
                <a:gd name="T10" fmla="*/ 60 w 85"/>
                <a:gd name="T11" fmla="*/ 44 h 46"/>
                <a:gd name="T12" fmla="*/ 67 w 85"/>
                <a:gd name="T13" fmla="*/ 38 h 46"/>
                <a:gd name="T14" fmla="*/ 77 w 85"/>
                <a:gd name="T15" fmla="*/ 23 h 46"/>
                <a:gd name="T16" fmla="*/ 85 w 85"/>
                <a:gd name="T17" fmla="*/ 0 h 46"/>
                <a:gd name="T18" fmla="*/ 0 w 85"/>
                <a:gd name="T19" fmla="*/ 6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5"/>
                <a:gd name="T31" fmla="*/ 0 h 46"/>
                <a:gd name="T32" fmla="*/ 85 w 85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5" h="46">
                  <a:moveTo>
                    <a:pt x="0" y="6"/>
                  </a:moveTo>
                  <a:lnTo>
                    <a:pt x="4" y="15"/>
                  </a:lnTo>
                  <a:lnTo>
                    <a:pt x="25" y="36"/>
                  </a:lnTo>
                  <a:lnTo>
                    <a:pt x="39" y="44"/>
                  </a:lnTo>
                  <a:lnTo>
                    <a:pt x="48" y="46"/>
                  </a:lnTo>
                  <a:lnTo>
                    <a:pt x="60" y="44"/>
                  </a:lnTo>
                  <a:lnTo>
                    <a:pt x="67" y="38"/>
                  </a:lnTo>
                  <a:lnTo>
                    <a:pt x="77" y="23"/>
                  </a:lnTo>
                  <a:lnTo>
                    <a:pt x="8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114"/>
            <p:cNvSpPr>
              <a:spLocks/>
            </p:cNvSpPr>
            <p:nvPr/>
          </p:nvSpPr>
          <p:spPr bwMode="auto">
            <a:xfrm>
              <a:off x="2287" y="1584"/>
              <a:ext cx="221" cy="268"/>
            </a:xfrm>
            <a:custGeom>
              <a:avLst/>
              <a:gdLst>
                <a:gd name="T0" fmla="*/ 6 w 221"/>
                <a:gd name="T1" fmla="*/ 268 h 268"/>
                <a:gd name="T2" fmla="*/ 0 w 221"/>
                <a:gd name="T3" fmla="*/ 169 h 268"/>
                <a:gd name="T4" fmla="*/ 2 w 221"/>
                <a:gd name="T5" fmla="*/ 130 h 268"/>
                <a:gd name="T6" fmla="*/ 8 w 221"/>
                <a:gd name="T7" fmla="*/ 99 h 268"/>
                <a:gd name="T8" fmla="*/ 19 w 221"/>
                <a:gd name="T9" fmla="*/ 67 h 268"/>
                <a:gd name="T10" fmla="*/ 33 w 221"/>
                <a:gd name="T11" fmla="*/ 42 h 268"/>
                <a:gd name="T12" fmla="*/ 54 w 221"/>
                <a:gd name="T13" fmla="*/ 21 h 268"/>
                <a:gd name="T14" fmla="*/ 75 w 221"/>
                <a:gd name="T15" fmla="*/ 7 h 268"/>
                <a:gd name="T16" fmla="*/ 96 w 221"/>
                <a:gd name="T17" fmla="*/ 0 h 268"/>
                <a:gd name="T18" fmla="*/ 123 w 221"/>
                <a:gd name="T19" fmla="*/ 0 h 268"/>
                <a:gd name="T20" fmla="*/ 146 w 221"/>
                <a:gd name="T21" fmla="*/ 9 h 268"/>
                <a:gd name="T22" fmla="*/ 171 w 221"/>
                <a:gd name="T23" fmla="*/ 28 h 268"/>
                <a:gd name="T24" fmla="*/ 185 w 221"/>
                <a:gd name="T25" fmla="*/ 44 h 268"/>
                <a:gd name="T26" fmla="*/ 200 w 221"/>
                <a:gd name="T27" fmla="*/ 69 h 268"/>
                <a:gd name="T28" fmla="*/ 217 w 221"/>
                <a:gd name="T29" fmla="*/ 111 h 268"/>
                <a:gd name="T30" fmla="*/ 221 w 221"/>
                <a:gd name="T31" fmla="*/ 132 h 268"/>
                <a:gd name="T32" fmla="*/ 204 w 221"/>
                <a:gd name="T33" fmla="*/ 138 h 268"/>
                <a:gd name="T34" fmla="*/ 200 w 221"/>
                <a:gd name="T35" fmla="*/ 124 h 268"/>
                <a:gd name="T36" fmla="*/ 190 w 221"/>
                <a:gd name="T37" fmla="*/ 92 h 268"/>
                <a:gd name="T38" fmla="*/ 177 w 221"/>
                <a:gd name="T39" fmla="*/ 63 h 268"/>
                <a:gd name="T40" fmla="*/ 158 w 221"/>
                <a:gd name="T41" fmla="*/ 40 h 268"/>
                <a:gd name="T42" fmla="*/ 138 w 221"/>
                <a:gd name="T43" fmla="*/ 25 h 268"/>
                <a:gd name="T44" fmla="*/ 119 w 221"/>
                <a:gd name="T45" fmla="*/ 19 h 268"/>
                <a:gd name="T46" fmla="*/ 104 w 221"/>
                <a:gd name="T47" fmla="*/ 19 h 268"/>
                <a:gd name="T48" fmla="*/ 81 w 221"/>
                <a:gd name="T49" fmla="*/ 27 h 268"/>
                <a:gd name="T50" fmla="*/ 62 w 221"/>
                <a:gd name="T51" fmla="*/ 42 h 268"/>
                <a:gd name="T52" fmla="*/ 46 w 221"/>
                <a:gd name="T53" fmla="*/ 61 h 268"/>
                <a:gd name="T54" fmla="*/ 35 w 221"/>
                <a:gd name="T55" fmla="*/ 84 h 268"/>
                <a:gd name="T56" fmla="*/ 23 w 221"/>
                <a:gd name="T57" fmla="*/ 119 h 268"/>
                <a:gd name="T58" fmla="*/ 21 w 221"/>
                <a:gd name="T59" fmla="*/ 169 h 268"/>
                <a:gd name="T60" fmla="*/ 27 w 221"/>
                <a:gd name="T61" fmla="*/ 255 h 268"/>
                <a:gd name="T62" fmla="*/ 6 w 221"/>
                <a:gd name="T63" fmla="*/ 268 h 2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21"/>
                <a:gd name="T97" fmla="*/ 0 h 268"/>
                <a:gd name="T98" fmla="*/ 221 w 221"/>
                <a:gd name="T99" fmla="*/ 268 h 26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21" h="268">
                  <a:moveTo>
                    <a:pt x="6" y="268"/>
                  </a:moveTo>
                  <a:lnTo>
                    <a:pt x="0" y="169"/>
                  </a:lnTo>
                  <a:lnTo>
                    <a:pt x="2" y="130"/>
                  </a:lnTo>
                  <a:lnTo>
                    <a:pt x="8" y="99"/>
                  </a:lnTo>
                  <a:lnTo>
                    <a:pt x="19" y="67"/>
                  </a:lnTo>
                  <a:lnTo>
                    <a:pt x="33" y="42"/>
                  </a:lnTo>
                  <a:lnTo>
                    <a:pt x="54" y="21"/>
                  </a:lnTo>
                  <a:lnTo>
                    <a:pt x="75" y="7"/>
                  </a:lnTo>
                  <a:lnTo>
                    <a:pt x="96" y="0"/>
                  </a:lnTo>
                  <a:lnTo>
                    <a:pt x="123" y="0"/>
                  </a:lnTo>
                  <a:lnTo>
                    <a:pt x="146" y="9"/>
                  </a:lnTo>
                  <a:lnTo>
                    <a:pt x="171" y="28"/>
                  </a:lnTo>
                  <a:lnTo>
                    <a:pt x="185" y="44"/>
                  </a:lnTo>
                  <a:lnTo>
                    <a:pt x="200" y="69"/>
                  </a:lnTo>
                  <a:lnTo>
                    <a:pt x="217" y="111"/>
                  </a:lnTo>
                  <a:lnTo>
                    <a:pt x="221" y="132"/>
                  </a:lnTo>
                  <a:lnTo>
                    <a:pt x="204" y="138"/>
                  </a:lnTo>
                  <a:lnTo>
                    <a:pt x="200" y="124"/>
                  </a:lnTo>
                  <a:lnTo>
                    <a:pt x="190" y="92"/>
                  </a:lnTo>
                  <a:lnTo>
                    <a:pt x="177" y="63"/>
                  </a:lnTo>
                  <a:lnTo>
                    <a:pt x="158" y="40"/>
                  </a:lnTo>
                  <a:lnTo>
                    <a:pt x="138" y="25"/>
                  </a:lnTo>
                  <a:lnTo>
                    <a:pt x="119" y="19"/>
                  </a:lnTo>
                  <a:lnTo>
                    <a:pt x="104" y="19"/>
                  </a:lnTo>
                  <a:lnTo>
                    <a:pt x="81" y="27"/>
                  </a:lnTo>
                  <a:lnTo>
                    <a:pt x="62" y="42"/>
                  </a:lnTo>
                  <a:lnTo>
                    <a:pt x="46" y="61"/>
                  </a:lnTo>
                  <a:lnTo>
                    <a:pt x="35" y="84"/>
                  </a:lnTo>
                  <a:lnTo>
                    <a:pt x="23" y="119"/>
                  </a:lnTo>
                  <a:lnTo>
                    <a:pt x="21" y="169"/>
                  </a:lnTo>
                  <a:lnTo>
                    <a:pt x="27" y="255"/>
                  </a:lnTo>
                  <a:lnTo>
                    <a:pt x="6" y="268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smtClean="0"/>
              <a:t>Division????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582738"/>
            <a:ext cx="8893175" cy="4962525"/>
          </a:xfrm>
        </p:spPr>
        <p:txBody>
          <a:bodyPr/>
          <a:lstStyle/>
          <a:p>
            <a:r>
              <a:rPr lang="en-GB" smtClean="0"/>
              <a:t>We have </a:t>
            </a:r>
            <a:r>
              <a:rPr lang="en-GB" smtClean="0">
                <a:solidFill>
                  <a:srgbClr val="3366FF"/>
                </a:solidFill>
              </a:rPr>
              <a:t>added </a:t>
            </a:r>
            <a:r>
              <a:rPr lang="en-GB" smtClean="0"/>
              <a:t>and </a:t>
            </a:r>
            <a:r>
              <a:rPr lang="en-GB" smtClean="0">
                <a:solidFill>
                  <a:srgbClr val="3366FF"/>
                </a:solidFill>
              </a:rPr>
              <a:t>subtracted </a:t>
            </a:r>
            <a:r>
              <a:rPr lang="en-GB" smtClean="0"/>
              <a:t>matrices which are the </a:t>
            </a:r>
            <a:r>
              <a:rPr lang="en-GB" smtClean="0">
                <a:solidFill>
                  <a:srgbClr val="3366FF"/>
                </a:solidFill>
              </a:rPr>
              <a:t>same dimensions</a:t>
            </a:r>
            <a:r>
              <a:rPr lang="en-GB" smtClean="0"/>
              <a:t>  by adding or subtracting elements in the </a:t>
            </a:r>
            <a:r>
              <a:rPr lang="en-GB" smtClean="0">
                <a:solidFill>
                  <a:srgbClr val="3366FF"/>
                </a:solidFill>
              </a:rPr>
              <a:t>same positions</a:t>
            </a:r>
          </a:p>
          <a:p>
            <a:r>
              <a:rPr lang="en-GB" smtClean="0"/>
              <a:t>We have </a:t>
            </a:r>
            <a:r>
              <a:rPr lang="en-GB" smtClean="0">
                <a:solidFill>
                  <a:srgbClr val="3366FF"/>
                </a:solidFill>
              </a:rPr>
              <a:t>multiplied</a:t>
            </a:r>
            <a:r>
              <a:rPr lang="en-GB" smtClean="0"/>
              <a:t> matrices by a </a:t>
            </a:r>
            <a:r>
              <a:rPr lang="en-GB" smtClean="0">
                <a:solidFill>
                  <a:srgbClr val="3366FF"/>
                </a:solidFill>
              </a:rPr>
              <a:t>SCALAR</a:t>
            </a:r>
            <a:r>
              <a:rPr lang="en-GB" smtClean="0"/>
              <a:t> just by multiplying </a:t>
            </a:r>
            <a:r>
              <a:rPr lang="en-GB" smtClean="0">
                <a:solidFill>
                  <a:srgbClr val="3366FF"/>
                </a:solidFill>
              </a:rPr>
              <a:t>each element</a:t>
            </a:r>
            <a:r>
              <a:rPr lang="en-GB" smtClean="0"/>
              <a:t> by this number</a:t>
            </a:r>
          </a:p>
          <a:p>
            <a:r>
              <a:rPr lang="en-GB" smtClean="0"/>
              <a:t>We have </a:t>
            </a:r>
            <a:r>
              <a:rPr lang="en-GB" smtClean="0">
                <a:solidFill>
                  <a:srgbClr val="3366FF"/>
                </a:solidFill>
              </a:rPr>
              <a:t>multiplied</a:t>
            </a:r>
            <a:r>
              <a:rPr lang="en-GB" smtClean="0"/>
              <a:t> two </a:t>
            </a:r>
            <a:r>
              <a:rPr lang="en-GB" smtClean="0">
                <a:solidFill>
                  <a:srgbClr val="3366FF"/>
                </a:solidFill>
              </a:rPr>
              <a:t>matrices</a:t>
            </a:r>
            <a:r>
              <a:rPr lang="en-GB" smtClean="0"/>
              <a:t> if the dimensions are compatible i.e.</a:t>
            </a:r>
          </a:p>
          <a:p>
            <a:pPr lvl="1"/>
            <a:r>
              <a:rPr lang="en-GB" smtClean="0"/>
              <a:t>Columns from first = Rows from second</a:t>
            </a:r>
          </a:p>
          <a:p>
            <a:pPr lvl="1"/>
            <a:r>
              <a:rPr lang="en-GB" smtClean="0"/>
              <a:t>by taking </a:t>
            </a:r>
            <a:r>
              <a:rPr lang="en-GB" smtClean="0">
                <a:solidFill>
                  <a:srgbClr val="3366FF"/>
                </a:solidFill>
              </a:rPr>
              <a:t>one row x one col = one answer</a:t>
            </a:r>
          </a:p>
          <a:p>
            <a:r>
              <a:rPr lang="en-GB" b="1" smtClean="0">
                <a:solidFill>
                  <a:srgbClr val="FF3300"/>
                </a:solidFill>
              </a:rPr>
              <a:t>We cannot divide matrices 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D3EA2B1-63C8-45C5-AAED-88388958357E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717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02C9294-2D8E-48E4-BBDF-DF7AC4BFC66A}" type="slidenum">
              <a:rPr lang="en-GB"/>
              <a:pPr/>
              <a:t>11</a:t>
            </a:fld>
            <a:endParaRPr lang="en-GB"/>
          </a:p>
        </p:txBody>
      </p:sp>
      <p:sp>
        <p:nvSpPr>
          <p:cNvPr id="71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91513" cy="981075"/>
          </a:xfrm>
          <a:solidFill>
            <a:srgbClr val="FF3300"/>
          </a:solidFill>
        </p:spPr>
        <p:txBody>
          <a:bodyPr/>
          <a:lstStyle/>
          <a:p>
            <a:r>
              <a:rPr lang="en-GB" sz="2800" smtClean="0"/>
              <a:t>Fractions reminder- you can’t divide fractions </a:t>
            </a:r>
            <a:br>
              <a:rPr lang="en-GB" sz="2800" smtClean="0"/>
            </a:br>
            <a:r>
              <a:rPr lang="en-GB" sz="2800" smtClean="0"/>
              <a:t>you invert and multiply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981075"/>
            <a:ext cx="8964612" cy="5472113"/>
          </a:xfrm>
        </p:spPr>
        <p:txBody>
          <a:bodyPr/>
          <a:lstStyle/>
          <a:p>
            <a:r>
              <a:rPr lang="en-GB" sz="2800" smtClean="0"/>
              <a:t>When trying to divide fractions  we invert the second fraction.</a:t>
            </a:r>
          </a:p>
          <a:p>
            <a:r>
              <a:rPr lang="en-GB" sz="2800" smtClean="0"/>
              <a:t>e.g.</a:t>
            </a:r>
          </a:p>
          <a:p>
            <a:endParaRPr lang="en-GB" sz="2800" smtClean="0"/>
          </a:p>
          <a:p>
            <a:r>
              <a:rPr lang="en-GB" sz="2800" smtClean="0"/>
              <a:t>This second fraction    is </a:t>
            </a:r>
            <a:r>
              <a:rPr lang="en-GB" sz="2800" b="1" smtClean="0">
                <a:solidFill>
                  <a:srgbClr val="0070C0"/>
                </a:solidFill>
              </a:rPr>
              <a:t>multiplicative inverse </a:t>
            </a:r>
            <a:r>
              <a:rPr lang="en-GB" sz="2800" smtClean="0"/>
              <a:t>of the first </a:t>
            </a:r>
          </a:p>
          <a:p>
            <a:endParaRPr lang="en-GB" sz="2800" smtClean="0"/>
          </a:p>
          <a:p>
            <a:endParaRPr lang="en-GB" sz="2800" smtClean="0"/>
          </a:p>
          <a:p>
            <a:pPr>
              <a:buFontTx/>
              <a:buNone/>
            </a:pPr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(i.e.together they make 1 the </a:t>
            </a:r>
            <a:r>
              <a:rPr lang="en-GB" sz="2800" b="1" smtClean="0">
                <a:solidFill>
                  <a:srgbClr val="0070C0"/>
                </a:solidFill>
              </a:rPr>
              <a:t>identity</a:t>
            </a:r>
            <a:r>
              <a:rPr lang="en-GB" sz="2800" smtClean="0">
                <a:solidFill>
                  <a:srgbClr val="0070C0"/>
                </a:solidFill>
              </a:rPr>
              <a:t> </a:t>
            </a:r>
            <a:r>
              <a:rPr lang="en-GB" sz="2800" smtClean="0"/>
              <a:t>for multiplication)</a:t>
            </a:r>
          </a:p>
          <a:p>
            <a:r>
              <a:rPr lang="en-GB" sz="2800" smtClean="0"/>
              <a:t> We can do the same with </a:t>
            </a:r>
            <a:r>
              <a:rPr lang="en-GB" sz="2800" b="1" smtClean="0">
                <a:solidFill>
                  <a:srgbClr val="0070C0"/>
                </a:solidFill>
              </a:rPr>
              <a:t>some </a:t>
            </a:r>
            <a:r>
              <a:rPr lang="en-GB" sz="2800" smtClean="0"/>
              <a:t>matrices</a:t>
            </a:r>
          </a:p>
        </p:txBody>
      </p:sp>
      <p:graphicFrame>
        <p:nvGraphicFramePr>
          <p:cNvPr id="80902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2997200"/>
          <a:ext cx="250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152280" imgH="393480" progId="Equation.3">
                  <p:embed/>
                </p:oleObj>
              </mc:Choice>
              <mc:Fallback>
                <p:oleObj name="Equation" r:id="rId3" imgW="1522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97200"/>
                        <a:ext cx="250825" cy="6477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3357563"/>
          <a:ext cx="250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152280" imgH="393480" progId="Equation.3">
                  <p:embed/>
                </p:oleObj>
              </mc:Choice>
              <mc:Fallback>
                <p:oleObj name="Equation" r:id="rId5" imgW="1522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7563"/>
                        <a:ext cx="250825" cy="6477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763713" y="1700213"/>
          <a:ext cx="45180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7" imgW="1498320" imgH="393480" progId="Equation.3">
                  <p:embed/>
                </p:oleObj>
              </mc:Choice>
              <mc:Fallback>
                <p:oleObj name="Equation" r:id="rId7" imgW="1498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00213"/>
                        <a:ext cx="4518025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2916238" y="3938588"/>
          <a:ext cx="28797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9" imgW="1130040" imgH="393480" progId="Equation.3">
                  <p:embed/>
                </p:oleObj>
              </mc:Choice>
              <mc:Fallback>
                <p:oleObj name="Equation" r:id="rId9" imgW="11300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38588"/>
                        <a:ext cx="28797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51600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819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F596D725-41F5-4FA3-8E5D-0F80F5F05CF4}" type="slidenum">
              <a:rPr lang="en-GB"/>
              <a:pPr/>
              <a:t>12</a:t>
            </a:fld>
            <a:endParaRPr lang="en-GB"/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8925"/>
            <a:ext cx="8229600" cy="561975"/>
          </a:xfrm>
        </p:spPr>
        <p:txBody>
          <a:bodyPr/>
          <a:lstStyle/>
          <a:p>
            <a:r>
              <a:rPr lang="en-GB" sz="3200" smtClean="0"/>
              <a:t>The multiplicative inverse of a matrix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81075"/>
            <a:ext cx="8002588" cy="5472113"/>
          </a:xfrm>
        </p:spPr>
        <p:txBody>
          <a:bodyPr/>
          <a:lstStyle/>
          <a:p>
            <a:r>
              <a:rPr lang="en-GB" sz="2400" dirty="0" smtClean="0"/>
              <a:t>This can only be done with SQUARE matrices</a:t>
            </a:r>
          </a:p>
          <a:p>
            <a:r>
              <a:rPr lang="en-GB" sz="2400" dirty="0" smtClean="0"/>
              <a:t>By hand we will only do this for a 2x2 matrix</a:t>
            </a:r>
          </a:p>
          <a:p>
            <a:r>
              <a:rPr lang="en-GB" sz="2400" dirty="0" smtClean="0"/>
              <a:t>Inverses of larger square matrices will be better calculated using a package like MATLAB</a:t>
            </a:r>
          </a:p>
          <a:p>
            <a:r>
              <a:rPr lang="en-GB" sz="2400" dirty="0" smtClean="0"/>
              <a:t>e.g.  A = 		then A</a:t>
            </a:r>
            <a:r>
              <a:rPr lang="en-GB" sz="2400" baseline="30000" dirty="0" smtClean="0"/>
              <a:t>-1</a:t>
            </a:r>
            <a:r>
              <a:rPr lang="en-GB" sz="2400" dirty="0" smtClean="0"/>
              <a:t> =			as AxA</a:t>
            </a:r>
            <a:r>
              <a:rPr lang="en-GB" sz="2400" baseline="30000" dirty="0" smtClean="0"/>
              <a:t>-1</a:t>
            </a:r>
            <a:r>
              <a:rPr lang="en-GB" sz="2400" dirty="0" smtClean="0"/>
              <a:t> =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pPr>
              <a:buFontTx/>
              <a:buNone/>
            </a:pPr>
            <a:r>
              <a:rPr lang="en-GB" sz="2400" dirty="0" smtClean="0"/>
              <a:t>here the last matrix               is called the </a:t>
            </a:r>
          </a:p>
          <a:p>
            <a:pPr>
              <a:buFontTx/>
              <a:buNone/>
            </a:pPr>
            <a:endParaRPr lang="en-GB" sz="2400" dirty="0" smtClean="0"/>
          </a:p>
          <a:p>
            <a:pPr>
              <a:buFontTx/>
              <a:buNone/>
            </a:pPr>
            <a:r>
              <a:rPr lang="en-GB" sz="2400" dirty="0" smtClean="0"/>
              <a:t>    2x2 </a:t>
            </a:r>
            <a:r>
              <a:rPr lang="en-GB" sz="2400" b="1" dirty="0" smtClean="0">
                <a:solidFill>
                  <a:srgbClr val="0070C0"/>
                </a:solidFill>
              </a:rPr>
              <a:t>identity matrix </a:t>
            </a:r>
            <a:r>
              <a:rPr lang="en-GB" sz="2400" dirty="0" smtClean="0"/>
              <a:t>for matrix multiplication</a:t>
            </a:r>
          </a:p>
        </p:txBody>
      </p:sp>
      <p:graphicFrame>
        <p:nvGraphicFramePr>
          <p:cNvPr id="83972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04373721"/>
              </p:ext>
            </p:extLst>
          </p:nvPr>
        </p:nvGraphicFramePr>
        <p:xfrm>
          <a:off x="1538514" y="2693760"/>
          <a:ext cx="8604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" imgW="469800" imgH="457200" progId="Equation.3">
                  <p:embed/>
                </p:oleObj>
              </mc:Choice>
              <mc:Fallback>
                <p:oleObj name="Equation" r:id="rId3" imgW="469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514" y="2693760"/>
                        <a:ext cx="86042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89112273"/>
              </p:ext>
            </p:extLst>
          </p:nvPr>
        </p:nvGraphicFramePr>
        <p:xfrm>
          <a:off x="4264932" y="2652260"/>
          <a:ext cx="15843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5" imgW="888840" imgH="457200" progId="Equation.3">
                  <p:embed/>
                </p:oleObj>
              </mc:Choice>
              <mc:Fallback>
                <p:oleObj name="Equation" r:id="rId5" imgW="888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932" y="2652260"/>
                        <a:ext cx="158432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395288" y="3644900"/>
          <a:ext cx="82057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7" imgW="3390840" imgH="457200" progId="Equation.3">
                  <p:embed/>
                </p:oleObj>
              </mc:Choice>
              <mc:Fallback>
                <p:oleObj name="Equation" r:id="rId7" imgW="33908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644900"/>
                        <a:ext cx="8205787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56976"/>
              </p:ext>
            </p:extLst>
          </p:nvPr>
        </p:nvGraphicFramePr>
        <p:xfrm>
          <a:off x="2609171" y="4956629"/>
          <a:ext cx="8826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9" imgW="482400" imgH="457200" progId="Equation.3">
                  <p:embed/>
                </p:oleObj>
              </mc:Choice>
              <mc:Fallback>
                <p:oleObj name="Equation" r:id="rId9" imgW="482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171" y="4956629"/>
                        <a:ext cx="88265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57635"/>
              </p:ext>
            </p:extLst>
          </p:nvPr>
        </p:nvGraphicFramePr>
        <p:xfrm>
          <a:off x="8001907" y="2626632"/>
          <a:ext cx="8826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1" imgW="482600" imgH="457200" progId="Equation.3">
                  <p:embed/>
                </p:oleObj>
              </mc:Choice>
              <mc:Fallback>
                <p:oleObj name="Equation" r:id="rId11" imgW="4826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907" y="2626632"/>
                        <a:ext cx="8826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8229600" cy="850900"/>
          </a:xfrm>
        </p:spPr>
        <p:txBody>
          <a:bodyPr/>
          <a:lstStyle/>
          <a:p>
            <a:r>
              <a:rPr lang="en-GB" smtClean="0"/>
              <a:t>How do we find the inverse?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6950" y="1052513"/>
            <a:ext cx="8147050" cy="5073650"/>
          </a:xfrm>
        </p:spPr>
        <p:txBody>
          <a:bodyPr/>
          <a:lstStyle/>
          <a:p>
            <a:r>
              <a:rPr lang="en-GB" sz="2800" dirty="0" smtClean="0"/>
              <a:t>There are </a:t>
            </a:r>
            <a:r>
              <a:rPr lang="en-GB" sz="2800" dirty="0" smtClean="0">
                <a:solidFill>
                  <a:srgbClr val="6600FF"/>
                </a:solidFill>
              </a:rPr>
              <a:t>two parts</a:t>
            </a:r>
            <a:r>
              <a:rPr lang="en-GB" sz="2800" dirty="0" smtClean="0"/>
              <a:t> to the inverse</a:t>
            </a:r>
          </a:p>
          <a:p>
            <a:r>
              <a:rPr lang="en-GB" sz="2800" dirty="0" smtClean="0"/>
              <a:t>The determinant </a:t>
            </a:r>
            <a:r>
              <a:rPr lang="en-GB" sz="2800" dirty="0" smtClean="0">
                <a:solidFill>
                  <a:srgbClr val="6600FF"/>
                </a:solidFill>
              </a:rPr>
              <a:t>ad-</a:t>
            </a:r>
            <a:r>
              <a:rPr lang="en-GB" sz="2800" dirty="0" err="1" smtClean="0">
                <a:solidFill>
                  <a:srgbClr val="6600FF"/>
                </a:solidFill>
              </a:rPr>
              <a:t>bc</a:t>
            </a:r>
            <a:endParaRPr lang="en-GB" sz="2800" dirty="0" smtClean="0">
              <a:solidFill>
                <a:srgbClr val="6600FF"/>
              </a:solidFill>
            </a:endParaRPr>
          </a:p>
          <a:p>
            <a:pPr lvl="1"/>
            <a:r>
              <a:rPr lang="en-GB" sz="2400" dirty="0" smtClean="0"/>
              <a:t>(which you must check is not zero)</a:t>
            </a:r>
          </a:p>
          <a:p>
            <a:r>
              <a:rPr lang="en-GB" sz="2800" dirty="0" smtClean="0"/>
              <a:t>The matrix of cofactors</a:t>
            </a:r>
          </a:p>
          <a:p>
            <a:pPr lvl="1"/>
            <a:r>
              <a:rPr lang="en-GB" sz="2400" dirty="0" smtClean="0"/>
              <a:t>a rearrangement of the elements in a 2x2</a:t>
            </a:r>
          </a:p>
          <a:p>
            <a:r>
              <a:rPr lang="en-GB" sz="2800" dirty="0" smtClean="0"/>
              <a:t>Let A =               then A</a:t>
            </a:r>
            <a:r>
              <a:rPr lang="en-GB" sz="2800" baseline="30000" dirty="0" smtClean="0"/>
              <a:t>-1</a:t>
            </a:r>
            <a:r>
              <a:rPr lang="en-GB" sz="2800" dirty="0" smtClean="0"/>
              <a:t> = </a:t>
            </a:r>
          </a:p>
          <a:p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0070C0"/>
                </a:solidFill>
              </a:rPr>
              <a:t>use the determinant in the multiplier </a:t>
            </a:r>
          </a:p>
          <a:p>
            <a:pPr>
              <a:buFontTx/>
              <a:buNone/>
            </a:pPr>
            <a:endParaRPr lang="en-GB" sz="2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0070C0"/>
                </a:solidFill>
              </a:rPr>
              <a:t>the matrix of cofactors is</a:t>
            </a:r>
          </a:p>
          <a:p>
            <a:endParaRPr lang="en-GB" sz="28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7050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11975" y="4351338"/>
          <a:ext cx="22320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3" imgW="952200" imgH="393480" progId="Equation.3">
                  <p:embed/>
                </p:oleObj>
              </mc:Choice>
              <mc:Fallback>
                <p:oleObj name="Equation" r:id="rId3" imgW="9522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4351338"/>
                        <a:ext cx="22320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53169" y="5359400"/>
          <a:ext cx="16541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5" imgW="787320" imgH="457200" progId="Equation.3">
                  <p:embed/>
                </p:oleObj>
              </mc:Choice>
              <mc:Fallback>
                <p:oleObj name="Equation" r:id="rId5" imgW="78732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169" y="5359400"/>
                        <a:ext cx="1654175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497695" y="3429000"/>
          <a:ext cx="1079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7" imgW="482600" imgH="457200" progId="Equation.3">
                  <p:embed/>
                </p:oleObj>
              </mc:Choice>
              <mc:Fallback>
                <p:oleObj name="Equation" r:id="rId7" imgW="482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695" y="3429000"/>
                        <a:ext cx="1079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5148263" y="3429000"/>
          <a:ext cx="25193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9" imgW="1270000" imgH="457200" progId="Equation.3">
                  <p:embed/>
                </p:oleObj>
              </mc:Choice>
              <mc:Fallback>
                <p:oleObj name="Equation" r:id="rId9" imgW="1270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429000"/>
                        <a:ext cx="2519362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AutoShape 14"/>
          <p:cNvSpPr>
            <a:spLocks noChangeArrowheads="1"/>
          </p:cNvSpPr>
          <p:nvPr/>
        </p:nvSpPr>
        <p:spPr bwMode="auto">
          <a:xfrm>
            <a:off x="6948488" y="1268413"/>
            <a:ext cx="1439862" cy="1655762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swap over the ‘leading’ diagonal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change the signs on the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8017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87445" y="190808"/>
            <a:ext cx="5456903" cy="682625"/>
          </a:xfrm>
        </p:spPr>
        <p:txBody>
          <a:bodyPr/>
          <a:lstStyle/>
          <a:p>
            <a:r>
              <a:rPr lang="en-GB" sz="3200" dirty="0" smtClean="0">
                <a:solidFill>
                  <a:srgbClr val="6600FF"/>
                </a:solidFill>
              </a:rPr>
              <a:t>Example finding the inverse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60350"/>
            <a:ext cx="8002588" cy="6119813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dirty="0" smtClean="0"/>
              <a:t>A = 		</a:t>
            </a:r>
            <a:endParaRPr lang="en-GB" sz="2800" i="1" dirty="0" smtClean="0"/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then determinant ad-</a:t>
            </a:r>
            <a:r>
              <a:rPr lang="en-GB" sz="2800" dirty="0" err="1" smtClean="0">
                <a:solidFill>
                  <a:srgbClr val="6600FF"/>
                </a:solidFill>
              </a:rPr>
              <a:t>bc</a:t>
            </a:r>
            <a:r>
              <a:rPr lang="en-GB" sz="2800" dirty="0" smtClean="0">
                <a:solidFill>
                  <a:srgbClr val="6600FF"/>
                </a:solidFill>
              </a:rPr>
              <a:t> = 4x3 -8x1 = 12 – 8 = 4 </a:t>
            </a: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So </a:t>
            </a: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/>
              <a:t>			</a:t>
            </a:r>
            <a:r>
              <a:rPr lang="en-GB" sz="2800" dirty="0" smtClean="0">
                <a:solidFill>
                  <a:srgbClr val="6600FF"/>
                </a:solidFill>
              </a:rPr>
              <a:t>Matrix of cofactors =</a:t>
            </a:r>
          </a:p>
          <a:p>
            <a:pPr>
              <a:buFontTx/>
              <a:buNone/>
            </a:pPr>
            <a:endParaRPr lang="en-GB" sz="2800" dirty="0" smtClean="0">
              <a:solidFill>
                <a:srgbClr val="6600FF"/>
              </a:solidFill>
            </a:endParaRP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then A</a:t>
            </a:r>
            <a:r>
              <a:rPr lang="en-GB" sz="2800" baseline="30000" dirty="0" smtClean="0">
                <a:solidFill>
                  <a:srgbClr val="6600FF"/>
                </a:solidFill>
              </a:rPr>
              <a:t>-1</a:t>
            </a:r>
            <a:r>
              <a:rPr lang="en-GB" sz="2800" dirty="0" smtClean="0">
                <a:solidFill>
                  <a:srgbClr val="6600FF"/>
                </a:solidFill>
              </a:rPr>
              <a:t> =			              		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check AA</a:t>
            </a:r>
            <a:r>
              <a:rPr lang="en-GB" sz="2800" baseline="30000" dirty="0" smtClean="0">
                <a:solidFill>
                  <a:srgbClr val="6600FF"/>
                </a:solidFill>
              </a:rPr>
              <a:t>-1</a:t>
            </a:r>
            <a:r>
              <a:rPr lang="en-GB" sz="2800" dirty="0" smtClean="0">
                <a:solidFill>
                  <a:srgbClr val="6600FF"/>
                </a:solidFill>
              </a:rPr>
              <a:t>			</a:t>
            </a:r>
          </a:p>
          <a:p>
            <a:pPr>
              <a:buFontTx/>
              <a:buNone/>
            </a:pPr>
            <a:endParaRPr lang="en-GB" sz="2800" dirty="0" smtClean="0">
              <a:solidFill>
                <a:srgbClr val="6600FF"/>
              </a:solidFill>
            </a:endParaRPr>
          </a:p>
          <a:p>
            <a:pPr>
              <a:buFontTx/>
              <a:buNone/>
            </a:pPr>
            <a:endParaRPr lang="en-GB" sz="2800" dirty="0" smtClean="0"/>
          </a:p>
        </p:txBody>
      </p:sp>
      <p:graphicFrame>
        <p:nvGraphicFramePr>
          <p:cNvPr id="9114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52168" y="201099"/>
          <a:ext cx="1032387" cy="100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3" imgW="469800" imgH="457200" progId="Equation.3">
                  <p:embed/>
                </p:oleObj>
              </mc:Choice>
              <mc:Fallback>
                <p:oleObj name="Equation" r:id="rId3" imgW="469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68" y="201099"/>
                        <a:ext cx="1032387" cy="10038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99304" y="3724530"/>
          <a:ext cx="3954896" cy="994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5" imgW="1815840" imgH="457200" progId="Equation.3">
                  <p:embed/>
                </p:oleObj>
              </mc:Choice>
              <mc:Fallback>
                <p:oleObj name="Equation" r:id="rId5" imgW="18158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304" y="3724530"/>
                        <a:ext cx="3954896" cy="994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218307" y="5144883"/>
          <a:ext cx="8645315" cy="1167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7" imgW="3390840" imgH="457200" progId="Equation.3">
                  <p:embed/>
                </p:oleObj>
              </mc:Choice>
              <mc:Fallback>
                <p:oleObj name="Equation" r:id="rId7" imgW="3390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07" y="5144883"/>
                        <a:ext cx="8645315" cy="1167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2124075" y="1773238"/>
          <a:ext cx="53276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9" imgW="2476440" imgH="393480" progId="Equation.3">
                  <p:embed/>
                </p:oleObj>
              </mc:Choice>
              <mc:Fallback>
                <p:oleObj name="Equation" r:id="rId9" imgW="24764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73238"/>
                        <a:ext cx="53276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5280498" y="2794000"/>
          <a:ext cx="1460027" cy="101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1" imgW="660240" imgH="457200" progId="Equation.3">
                  <p:embed/>
                </p:oleObj>
              </mc:Choice>
              <mc:Fallback>
                <p:oleObj name="Equation" r:id="rId11" imgW="6602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498" y="2794000"/>
                        <a:ext cx="1460027" cy="1011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GB" sz="4000" smtClean="0"/>
              <a:t>Find the inverses and check them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349375" y="4748213"/>
          <a:ext cx="17827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3" imgW="812520" imgH="457200" progId="Equation.3">
                  <p:embed/>
                </p:oleObj>
              </mc:Choice>
              <mc:Fallback>
                <p:oleObj name="Equation" r:id="rId3" imgW="812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4748213"/>
                        <a:ext cx="17827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928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A3F1FCD-BC8B-479C-8B08-1E3293495ACB}" type="slidenum">
              <a:rPr lang="en-GB" smtClean="0"/>
              <a:pPr>
                <a:defRPr/>
              </a:pPr>
              <a:t>15</a:t>
            </a:fld>
            <a:endParaRPr lang="en-GB" dirty="0" smtClean="0"/>
          </a:p>
        </p:txBody>
      </p:sp>
      <p:graphicFrame>
        <p:nvGraphicFramePr>
          <p:cNvPr id="11267" name="Object 12"/>
          <p:cNvGraphicFramePr>
            <a:graphicFrameLocks noChangeAspect="1"/>
          </p:cNvGraphicFramePr>
          <p:nvPr/>
        </p:nvGraphicFramePr>
        <p:xfrm>
          <a:off x="1339850" y="1771650"/>
          <a:ext cx="16478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5" imgW="749160" imgH="457200" progId="Equation.3">
                  <p:embed/>
                </p:oleObj>
              </mc:Choice>
              <mc:Fallback>
                <p:oleObj name="Equation" r:id="rId5" imgW="74916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771650"/>
                        <a:ext cx="164782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3"/>
          <p:cNvGraphicFramePr>
            <a:graphicFrameLocks noChangeAspect="1"/>
          </p:cNvGraphicFramePr>
          <p:nvPr/>
        </p:nvGraphicFramePr>
        <p:xfrm>
          <a:off x="1258888" y="3267075"/>
          <a:ext cx="19859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7" imgW="914400" imgH="457200" progId="Equation.3">
                  <p:embed/>
                </p:oleObj>
              </mc:Choice>
              <mc:Fallback>
                <p:oleObj name="Equation" r:id="rId7" imgW="914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67075"/>
                        <a:ext cx="1985962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4041775" y="4768850"/>
          <a:ext cx="46529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9" imgW="2044440" imgH="457200" progId="Equation.3">
                  <p:embed/>
                </p:oleObj>
              </mc:Choice>
              <mc:Fallback>
                <p:oleObj name="Equation" r:id="rId9" imgW="204444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4768850"/>
                        <a:ext cx="4652963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3924300" y="1704975"/>
          <a:ext cx="5029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1" imgW="2260440" imgH="457200" progId="Equation.3">
                  <p:embed/>
                </p:oleObj>
              </mc:Choice>
              <mc:Fallback>
                <p:oleObj name="Equation" r:id="rId11" imgW="226044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704975"/>
                        <a:ext cx="50292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4171950" y="3200400"/>
          <a:ext cx="46386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13" imgW="2133360" imgH="457200" progId="Equation.3">
                  <p:embed/>
                </p:oleObj>
              </mc:Choice>
              <mc:Fallback>
                <p:oleObj name="Equation" r:id="rId13" imgW="213336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200400"/>
                        <a:ext cx="46386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0" descr="PENCIL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flipV="1">
            <a:off x="147674" y="6517254"/>
            <a:ext cx="13906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More inverses to find and check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93156" y="3111500"/>
          <a:ext cx="13271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3" imgW="736560" imgH="457200" progId="Equation.3">
                  <p:embed/>
                </p:oleObj>
              </mc:Choice>
              <mc:Fallback>
                <p:oleObj name="Equation" r:id="rId3" imgW="7365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56" y="3111500"/>
                        <a:ext cx="132715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E49843-0E50-4492-8FC7-413905DD43E4}" type="slidenum">
              <a:rPr lang="en-GB"/>
              <a:pPr>
                <a:defRPr/>
              </a:pPr>
              <a:t>16</a:t>
            </a:fld>
            <a:endParaRPr lang="en-GB"/>
          </a:p>
        </p:txBody>
      </p:sp>
      <p:graphicFrame>
        <p:nvGraphicFramePr>
          <p:cNvPr id="12291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3156" y="5661819"/>
          <a:ext cx="13112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5" imgW="888840" imgH="457200" progId="Equation.3">
                  <p:embed/>
                </p:oleObj>
              </mc:Choice>
              <mc:Fallback>
                <p:oleObj name="Equation" r:id="rId5" imgW="888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56" y="5661819"/>
                        <a:ext cx="131127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3156" y="4005263"/>
          <a:ext cx="13477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tion" r:id="rId7" imgW="825480" imgH="457200" progId="Equation.3">
                  <p:embed/>
                </p:oleObj>
              </mc:Choice>
              <mc:Fallback>
                <p:oleObj name="Equation" r:id="rId7" imgW="8254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56" y="4005263"/>
                        <a:ext cx="1347788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3156" y="4868863"/>
          <a:ext cx="14922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9" imgW="914400" imgH="457200" progId="Equation.3">
                  <p:embed/>
                </p:oleObj>
              </mc:Choice>
              <mc:Fallback>
                <p:oleObj name="Equation" r:id="rId9" imgW="914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56" y="4868863"/>
                        <a:ext cx="14922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693156" y="1552575"/>
          <a:ext cx="12795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11" imgW="749160" imgH="457200" progId="Equation.3">
                  <p:embed/>
                </p:oleObj>
              </mc:Choice>
              <mc:Fallback>
                <p:oleObj name="Equation" r:id="rId11" imgW="74916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56" y="1552575"/>
                        <a:ext cx="12795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3"/>
          <p:cNvGraphicFramePr>
            <a:graphicFrameLocks noChangeAspect="1"/>
          </p:cNvGraphicFramePr>
          <p:nvPr/>
        </p:nvGraphicFramePr>
        <p:xfrm>
          <a:off x="693156" y="2349500"/>
          <a:ext cx="14287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13" imgW="876240" imgH="457200" progId="Equation.3">
                  <p:embed/>
                </p:oleObj>
              </mc:Choice>
              <mc:Fallback>
                <p:oleObj name="Equation" r:id="rId13" imgW="8762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56" y="2349500"/>
                        <a:ext cx="14287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5205413" y="3111500"/>
          <a:ext cx="34734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15" imgW="2031840" imgH="457200" progId="Equation.3">
                  <p:embed/>
                </p:oleObj>
              </mc:Choice>
              <mc:Fallback>
                <p:oleObj name="Equation" r:id="rId15" imgW="203184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3111500"/>
                        <a:ext cx="34734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4454013" y="5632324"/>
          <a:ext cx="4454628" cy="77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17" imgW="2641320" imgH="457200" progId="Equation.3">
                  <p:embed/>
                </p:oleObj>
              </mc:Choice>
              <mc:Fallback>
                <p:oleObj name="Equation" r:id="rId17" imgW="264132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013" y="5632324"/>
                        <a:ext cx="4454628" cy="771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16"/>
          <p:cNvGraphicFramePr>
            <a:graphicFrameLocks noChangeAspect="1"/>
          </p:cNvGraphicFramePr>
          <p:nvPr/>
        </p:nvGraphicFramePr>
        <p:xfrm>
          <a:off x="5256213" y="4005263"/>
          <a:ext cx="30464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19" imgW="1866600" imgH="457200" progId="Equation.3">
                  <p:embed/>
                </p:oleObj>
              </mc:Choice>
              <mc:Fallback>
                <p:oleObj name="Equation" r:id="rId19" imgW="18666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005263"/>
                        <a:ext cx="304641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3348038" y="4911725"/>
          <a:ext cx="54514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21" imgW="3340080" imgH="228600" progId="Equation.3">
                  <p:embed/>
                </p:oleObj>
              </mc:Choice>
              <mc:Fallback>
                <p:oleObj name="Equation" r:id="rId21" imgW="334008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11725"/>
                        <a:ext cx="545147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5227638" y="1552575"/>
          <a:ext cx="35591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23" imgW="2082600" imgH="457200" progId="Equation.3">
                  <p:embed/>
                </p:oleObj>
              </mc:Choice>
              <mc:Fallback>
                <p:oleObj name="Equation" r:id="rId23" imgW="20826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1552575"/>
                        <a:ext cx="35591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5238750" y="2349500"/>
          <a:ext cx="36068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25" imgW="2209680" imgH="457200" progId="Equation.3">
                  <p:embed/>
                </p:oleObj>
              </mc:Choice>
              <mc:Fallback>
                <p:oleObj name="Equation" r:id="rId25" imgW="220968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2349500"/>
                        <a:ext cx="36068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5" name="Picture 20" descr="PENCIL5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 flipV="1">
            <a:off x="292817" y="6538912"/>
            <a:ext cx="13906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Applications of matrices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1163" y="1590675"/>
            <a:ext cx="8435975" cy="5000625"/>
          </a:xfrm>
        </p:spPr>
        <p:txBody>
          <a:bodyPr/>
          <a:lstStyle/>
          <a:p>
            <a:r>
              <a:rPr lang="en-GB" sz="2800" smtClean="0"/>
              <a:t>Because matrices are just clever storage systems for numbers there are a large and diverse number of ways we can apply them.</a:t>
            </a:r>
          </a:p>
          <a:p>
            <a:r>
              <a:rPr lang="en-GB" sz="2800" smtClean="0"/>
              <a:t>We shall look at two very different ones here</a:t>
            </a:r>
          </a:p>
          <a:p>
            <a:pPr lvl="1"/>
            <a:r>
              <a:rPr lang="en-GB" sz="2400" smtClean="0">
                <a:solidFill>
                  <a:srgbClr val="6600FF"/>
                </a:solidFill>
              </a:rPr>
              <a:t>solving equations</a:t>
            </a:r>
          </a:p>
          <a:p>
            <a:pPr lvl="1"/>
            <a:r>
              <a:rPr lang="en-GB" sz="2400" smtClean="0">
                <a:solidFill>
                  <a:srgbClr val="6600FF"/>
                </a:solidFill>
              </a:rPr>
              <a:t>transformation geometry </a:t>
            </a:r>
          </a:p>
          <a:p>
            <a:pPr lvl="1">
              <a:buFontTx/>
              <a:buNone/>
            </a:pPr>
            <a:r>
              <a:rPr lang="en-GB" sz="2400" smtClean="0">
                <a:solidFill>
                  <a:srgbClr val="6600FF"/>
                </a:solidFill>
              </a:rPr>
              <a:t>(moving and changing objects in space-very useful for games and multimedia)</a:t>
            </a:r>
          </a:p>
          <a:p>
            <a:r>
              <a:rPr lang="en-GB" sz="2800" smtClean="0"/>
              <a:t>We shall consider a third application when we look at graph theory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D3F739D-28DE-484D-AFD3-CEB2231E366A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9063"/>
            <a:ext cx="8229600" cy="1143000"/>
          </a:xfrm>
        </p:spPr>
        <p:txBody>
          <a:bodyPr/>
          <a:lstStyle/>
          <a:p>
            <a:r>
              <a:rPr lang="en-GB" smtClean="0"/>
              <a:t>Solving simultaneous equations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35125"/>
            <a:ext cx="8229600" cy="4808538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GB" sz="2400" dirty="0" smtClean="0"/>
              <a:t>We can use our 2x2 matrices to express 2 simultaneous equations ( 2 equations about the same 2 variables)</a:t>
            </a:r>
          </a:p>
          <a:p>
            <a:pPr marL="609600" indent="-609600">
              <a:lnSpc>
                <a:spcPct val="90000"/>
              </a:lnSpc>
            </a:pPr>
            <a:r>
              <a:rPr lang="en-GB" sz="2400" dirty="0" smtClean="0"/>
              <a:t>First we must put them in the right format </a:t>
            </a:r>
          </a:p>
          <a:p>
            <a:pPr marL="609600" indent="-609600">
              <a:lnSpc>
                <a:spcPct val="90000"/>
              </a:lnSpc>
            </a:pPr>
            <a:r>
              <a:rPr lang="en-GB" sz="2400" dirty="0" smtClean="0"/>
              <a:t>For the variables  x &amp; y the format should be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GB" sz="2400" dirty="0" err="1" smtClean="0"/>
              <a:t>a</a:t>
            </a:r>
            <a:r>
              <a:rPr lang="en-GB" sz="2400" dirty="0" err="1" smtClean="0">
                <a:solidFill>
                  <a:srgbClr val="6600FF"/>
                </a:solidFill>
              </a:rPr>
              <a:t>x</a:t>
            </a:r>
            <a:r>
              <a:rPr lang="en-GB" sz="2400" dirty="0" smtClean="0"/>
              <a:t> + b</a:t>
            </a:r>
            <a:r>
              <a:rPr lang="en-GB" sz="2400" dirty="0" smtClean="0">
                <a:solidFill>
                  <a:srgbClr val="6600FF"/>
                </a:solidFill>
              </a:rPr>
              <a:t>y</a:t>
            </a:r>
            <a:r>
              <a:rPr lang="en-GB" sz="2400" dirty="0" smtClean="0"/>
              <a:t> = m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GB" sz="2400" dirty="0" err="1" smtClean="0"/>
              <a:t>c</a:t>
            </a:r>
            <a:r>
              <a:rPr lang="en-GB" sz="2400" dirty="0" err="1" smtClean="0">
                <a:solidFill>
                  <a:srgbClr val="6600FF"/>
                </a:solidFill>
              </a:rPr>
              <a:t>x</a:t>
            </a:r>
            <a:r>
              <a:rPr lang="en-GB" sz="2400" dirty="0" smtClean="0"/>
              <a:t> + </a:t>
            </a:r>
            <a:r>
              <a:rPr lang="en-GB" sz="2400" dirty="0" err="1" smtClean="0"/>
              <a:t>d</a:t>
            </a:r>
            <a:r>
              <a:rPr lang="en-GB" sz="2400" dirty="0" err="1" smtClean="0">
                <a:solidFill>
                  <a:srgbClr val="6600FF"/>
                </a:solidFill>
              </a:rPr>
              <a:t>y</a:t>
            </a:r>
            <a:r>
              <a:rPr lang="en-GB" sz="2400" dirty="0" smtClean="0"/>
              <a:t> = n	{where </a:t>
            </a:r>
            <a:r>
              <a:rPr lang="en-GB" sz="2400" dirty="0" err="1" smtClean="0"/>
              <a:t>a,b,c,d,m</a:t>
            </a:r>
            <a:r>
              <a:rPr lang="en-GB" sz="2400" dirty="0" smtClean="0"/>
              <a:t> &amp; n are constants}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z="2400" dirty="0" smtClean="0"/>
              <a:t>Peter and Jane spend £240 altogether and Peter spends 3 times as much as Jane.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z="2400" dirty="0" smtClean="0"/>
              <a:t>let </a:t>
            </a:r>
            <a:r>
              <a:rPr lang="en-GB" sz="2400" dirty="0" smtClean="0">
                <a:solidFill>
                  <a:schemeClr val="accent2"/>
                </a:solidFill>
              </a:rPr>
              <a:t>p: what Peter spends</a:t>
            </a:r>
            <a:r>
              <a:rPr lang="en-GB" sz="2400" dirty="0" smtClean="0"/>
              <a:t> and </a:t>
            </a:r>
            <a:r>
              <a:rPr lang="en-GB" sz="2400" dirty="0" smtClean="0">
                <a:solidFill>
                  <a:schemeClr val="accent2"/>
                </a:solidFill>
              </a:rPr>
              <a:t>j: what Jane spends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z="2400" dirty="0" smtClean="0"/>
              <a:t>then </a:t>
            </a:r>
            <a:r>
              <a:rPr lang="en-GB" sz="2400" dirty="0" smtClean="0">
                <a:solidFill>
                  <a:schemeClr val="accent2"/>
                </a:solidFill>
              </a:rPr>
              <a:t>p + j = 240</a:t>
            </a:r>
            <a:r>
              <a:rPr lang="en-GB" sz="2400" dirty="0" smtClean="0"/>
              <a:t> 	(right format a and b = 1 m = 240)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z="2400" dirty="0" smtClean="0"/>
              <a:t>        p=3j		(wrong format)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z="2400" dirty="0" smtClean="0"/>
              <a:t>rewrite </a:t>
            </a:r>
            <a:r>
              <a:rPr lang="en-GB" sz="2400" dirty="0" smtClean="0">
                <a:solidFill>
                  <a:schemeClr val="accent2"/>
                </a:solidFill>
              </a:rPr>
              <a:t>p-3j = 0 	</a:t>
            </a:r>
            <a:r>
              <a:rPr lang="en-GB" sz="2400" dirty="0" smtClean="0"/>
              <a:t>(right format c = 1 d = -3 n = 0)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94463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143EF03-EFAE-4A05-AD04-2D88870A0B21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2787"/>
          </a:xfrm>
        </p:spPr>
        <p:txBody>
          <a:bodyPr/>
          <a:lstStyle/>
          <a:p>
            <a:r>
              <a:rPr lang="en-GB" sz="4000" smtClean="0"/>
              <a:t>Solving simultaneous equations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39888"/>
            <a:ext cx="8362950" cy="4443412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dirty="0" smtClean="0"/>
              <a:t>We can use our 2x2 matrices to express these 2 simultaneous equations </a:t>
            </a:r>
          </a:p>
          <a:p>
            <a:pPr>
              <a:buFontTx/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	</a:t>
            </a:r>
            <a:r>
              <a:rPr lang="en-GB" sz="3200" dirty="0" smtClean="0">
                <a:solidFill>
                  <a:schemeClr val="accent2"/>
                </a:solidFill>
              </a:rPr>
              <a:t>p + j = 240</a:t>
            </a:r>
            <a:r>
              <a:rPr lang="en-GB" sz="3200" dirty="0" smtClean="0"/>
              <a:t>   becomes	   </a:t>
            </a:r>
          </a:p>
          <a:p>
            <a:pPr>
              <a:buFontTx/>
              <a:buNone/>
            </a:pPr>
            <a:r>
              <a:rPr lang="en-GB" sz="3200" dirty="0" smtClean="0">
                <a:solidFill>
                  <a:schemeClr val="accent2"/>
                </a:solidFill>
              </a:rPr>
              <a:t>		p -3j = 0 </a:t>
            </a:r>
          </a:p>
          <a:p>
            <a:pPr>
              <a:buFontTx/>
              <a:buNone/>
            </a:pPr>
            <a:endParaRPr lang="en-GB" sz="2800" dirty="0" smtClean="0"/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01850" y="3663950"/>
          <a:ext cx="367347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663950"/>
                        <a:ext cx="3673475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51600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B9D367-783B-4137-BE87-6FD4F11B5DD1}" type="slidenum">
              <a:rPr lang="en-GB" smtClean="0"/>
              <a:pPr>
                <a:defRPr/>
              </a:pPr>
              <a:t>19</a:t>
            </a:fld>
            <a:endParaRPr lang="en-GB" smtClean="0"/>
          </a:p>
        </p:txBody>
      </p:sp>
      <p:sp>
        <p:nvSpPr>
          <p:cNvPr id="13319" name="AutoShape 12"/>
          <p:cNvSpPr>
            <a:spLocks noChangeArrowheads="1"/>
          </p:cNvSpPr>
          <p:nvPr/>
        </p:nvSpPr>
        <p:spPr bwMode="auto">
          <a:xfrm>
            <a:off x="5991226" y="5248275"/>
            <a:ext cx="1677936" cy="1081088"/>
          </a:xfrm>
          <a:prstGeom prst="wedgeRectCallout">
            <a:avLst>
              <a:gd name="adj1" fmla="val -96208"/>
              <a:gd name="adj2" fmla="val -849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constants from the right hand side</a:t>
            </a:r>
          </a:p>
        </p:txBody>
      </p:sp>
      <p:sp>
        <p:nvSpPr>
          <p:cNvPr id="13320" name="AutoShape 13"/>
          <p:cNvSpPr>
            <a:spLocks noChangeArrowheads="1"/>
          </p:cNvSpPr>
          <p:nvPr/>
        </p:nvSpPr>
        <p:spPr bwMode="auto">
          <a:xfrm>
            <a:off x="250825" y="5157788"/>
            <a:ext cx="2315394" cy="1511300"/>
          </a:xfrm>
          <a:prstGeom prst="wedgeRectCallout">
            <a:avLst>
              <a:gd name="adj1" fmla="val 33357"/>
              <a:gd name="adj2" fmla="val -749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constants from the left hand side</a:t>
            </a:r>
          </a:p>
          <a:p>
            <a:pPr algn="ctr"/>
            <a:endParaRPr lang="en-GB" b="1" dirty="0">
              <a:solidFill>
                <a:schemeClr val="bg1"/>
              </a:solidFill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(the coefficients of p and 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Describing vectors</a:t>
            </a:r>
            <a:endParaRPr lang="en-GB" dirty="0"/>
          </a:p>
        </p:txBody>
      </p:sp>
      <p:sp>
        <p:nvSpPr>
          <p:cNvPr id="1030" name="Content Placeholder 4"/>
          <p:cNvSpPr>
            <a:spLocks noGrp="1"/>
          </p:cNvSpPr>
          <p:nvPr>
            <p:ph sz="quarter" idx="1"/>
          </p:nvPr>
        </p:nvSpPr>
        <p:spPr>
          <a:xfrm>
            <a:off x="504825" y="1625600"/>
            <a:ext cx="8229600" cy="4908550"/>
          </a:xfrm>
        </p:spPr>
        <p:txBody>
          <a:bodyPr/>
          <a:lstStyle/>
          <a:p>
            <a:r>
              <a:rPr lang="en-GB" sz="2800" dirty="0" smtClean="0"/>
              <a:t>We can use our Cartesian coordinate system to describe vectors which have magnitude and direction</a:t>
            </a:r>
          </a:p>
          <a:p>
            <a:r>
              <a:rPr lang="en-GB" sz="2800" dirty="0" smtClean="0"/>
              <a:t>Here vectors </a:t>
            </a:r>
            <a:r>
              <a:rPr lang="en-GB" sz="2800" b="1" dirty="0" smtClean="0"/>
              <a:t>p</a:t>
            </a:r>
            <a:r>
              <a:rPr lang="en-GB" sz="2800" dirty="0" smtClean="0"/>
              <a:t> and </a:t>
            </a:r>
            <a:r>
              <a:rPr lang="en-GB" sz="2800" b="1" dirty="0" smtClean="0"/>
              <a:t>q </a:t>
            </a:r>
            <a:r>
              <a:rPr lang="en-GB" sz="2800" dirty="0" smtClean="0"/>
              <a:t>could be described in terms of the x and y distances making up the ‘arrow’ so we can use the </a:t>
            </a:r>
            <a:r>
              <a:rPr lang="en-GB" sz="2800" b="1" dirty="0" smtClean="0"/>
              <a:t>column vectors</a:t>
            </a:r>
          </a:p>
          <a:p>
            <a:endParaRPr lang="en-GB" b="1" dirty="0" smtClean="0"/>
          </a:p>
          <a:p>
            <a:pPr lvl="1">
              <a:buFontTx/>
              <a:buNone/>
            </a:pPr>
            <a:r>
              <a:rPr lang="en-GB" b="1" dirty="0" smtClean="0"/>
              <a:t>                                      p = </a:t>
            </a:r>
            <a:r>
              <a:rPr lang="en-GB" dirty="0" smtClean="0"/>
              <a:t> </a:t>
            </a:r>
            <a:r>
              <a:rPr lang="en-GB" b="1" dirty="0" smtClean="0"/>
              <a:t>OP</a:t>
            </a:r>
            <a:r>
              <a:rPr lang="en-GB" dirty="0" smtClean="0"/>
              <a:t> =  </a:t>
            </a:r>
          </a:p>
          <a:p>
            <a:pPr lvl="1">
              <a:buFontTx/>
              <a:buNone/>
            </a:pPr>
            <a:r>
              <a:rPr lang="en-GB" dirty="0" smtClean="0"/>
              <a:t>                                      </a:t>
            </a:r>
          </a:p>
          <a:p>
            <a:pPr lvl="1">
              <a:buFontTx/>
              <a:buNone/>
            </a:pPr>
            <a:r>
              <a:rPr lang="en-GB" dirty="0" smtClean="0"/>
              <a:t>                                      and </a:t>
            </a:r>
            <a:r>
              <a:rPr lang="en-GB" b="1" dirty="0" smtClean="0"/>
              <a:t>q = OQ</a:t>
            </a:r>
            <a:r>
              <a:rPr lang="en-GB" dirty="0" smtClean="0"/>
              <a:t> = </a:t>
            </a: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8017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1033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B39C0FC-1C1C-421E-B19D-3FA1BB621960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1031" name="Group 41"/>
          <p:cNvGrpSpPr>
            <a:grpSpLocks/>
          </p:cNvGrpSpPr>
          <p:nvPr/>
        </p:nvGrpSpPr>
        <p:grpSpPr bwMode="auto">
          <a:xfrm>
            <a:off x="576263" y="3971925"/>
            <a:ext cx="2974975" cy="2422525"/>
            <a:chOff x="3608" y="6794"/>
            <a:chExt cx="4684" cy="3815"/>
          </a:xfrm>
        </p:grpSpPr>
        <p:grpSp>
          <p:nvGrpSpPr>
            <p:cNvPr id="1034" name="Group 42"/>
            <p:cNvGrpSpPr>
              <a:grpSpLocks/>
            </p:cNvGrpSpPr>
            <p:nvPr/>
          </p:nvGrpSpPr>
          <p:grpSpPr bwMode="auto">
            <a:xfrm>
              <a:off x="3608" y="6794"/>
              <a:ext cx="4684" cy="3815"/>
              <a:chOff x="3608" y="6794"/>
              <a:chExt cx="4684" cy="3815"/>
            </a:xfrm>
          </p:grpSpPr>
          <p:grpSp>
            <p:nvGrpSpPr>
              <p:cNvPr id="1043" name="Group 43"/>
              <p:cNvGrpSpPr>
                <a:grpSpLocks/>
              </p:cNvGrpSpPr>
              <p:nvPr/>
            </p:nvGrpSpPr>
            <p:grpSpPr bwMode="auto">
              <a:xfrm>
                <a:off x="4084" y="6794"/>
                <a:ext cx="4208" cy="3368"/>
                <a:chOff x="4084" y="6794"/>
                <a:chExt cx="4208" cy="3368"/>
              </a:xfrm>
            </p:grpSpPr>
            <p:sp>
              <p:nvSpPr>
                <p:cNvPr id="1046" name="Rectangle 44"/>
                <p:cNvSpPr>
                  <a:spLocks noChangeArrowheads="1"/>
                </p:cNvSpPr>
                <p:nvPr/>
              </p:nvSpPr>
              <p:spPr bwMode="auto">
                <a:xfrm>
                  <a:off x="4084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47" name="Rectangle 45"/>
                <p:cNvSpPr>
                  <a:spLocks noChangeArrowheads="1"/>
                </p:cNvSpPr>
                <p:nvPr/>
              </p:nvSpPr>
              <p:spPr bwMode="auto">
                <a:xfrm>
                  <a:off x="4084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48" name="Rectangle 46"/>
                <p:cNvSpPr>
                  <a:spLocks noChangeArrowheads="1"/>
                </p:cNvSpPr>
                <p:nvPr/>
              </p:nvSpPr>
              <p:spPr bwMode="auto">
                <a:xfrm>
                  <a:off x="4084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49" name="Rectangle 47"/>
                <p:cNvSpPr>
                  <a:spLocks noChangeArrowheads="1"/>
                </p:cNvSpPr>
                <p:nvPr/>
              </p:nvSpPr>
              <p:spPr bwMode="auto">
                <a:xfrm>
                  <a:off x="4084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0" name="Rectangle 48"/>
                <p:cNvSpPr>
                  <a:spLocks noChangeArrowheads="1"/>
                </p:cNvSpPr>
                <p:nvPr/>
              </p:nvSpPr>
              <p:spPr bwMode="auto">
                <a:xfrm>
                  <a:off x="4084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1" name="Rectangle 49"/>
                <p:cNvSpPr>
                  <a:spLocks noChangeArrowheads="1"/>
                </p:cNvSpPr>
                <p:nvPr/>
              </p:nvSpPr>
              <p:spPr bwMode="auto">
                <a:xfrm>
                  <a:off x="4084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2" name="Rectangle 50"/>
                <p:cNvSpPr>
                  <a:spLocks noChangeArrowheads="1"/>
                </p:cNvSpPr>
                <p:nvPr/>
              </p:nvSpPr>
              <p:spPr bwMode="auto">
                <a:xfrm>
                  <a:off x="4785" y="6794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3" name="Rectangle 51"/>
                <p:cNvSpPr>
                  <a:spLocks noChangeArrowheads="1"/>
                </p:cNvSpPr>
                <p:nvPr/>
              </p:nvSpPr>
              <p:spPr bwMode="auto">
                <a:xfrm>
                  <a:off x="4785" y="7356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4" name="Rectangle 52"/>
                <p:cNvSpPr>
                  <a:spLocks noChangeArrowheads="1"/>
                </p:cNvSpPr>
                <p:nvPr/>
              </p:nvSpPr>
              <p:spPr bwMode="auto">
                <a:xfrm>
                  <a:off x="4785" y="7919"/>
                  <a:ext cx="700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5" name="Rectangle 53"/>
                <p:cNvSpPr>
                  <a:spLocks noChangeArrowheads="1"/>
                </p:cNvSpPr>
                <p:nvPr/>
              </p:nvSpPr>
              <p:spPr bwMode="auto">
                <a:xfrm>
                  <a:off x="4785" y="8474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6" name="Rectangle 54"/>
                <p:cNvSpPr>
                  <a:spLocks noChangeArrowheads="1"/>
                </p:cNvSpPr>
                <p:nvPr/>
              </p:nvSpPr>
              <p:spPr bwMode="auto">
                <a:xfrm>
                  <a:off x="4785" y="9037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7" name="Rectangle 55"/>
                <p:cNvSpPr>
                  <a:spLocks noChangeArrowheads="1"/>
                </p:cNvSpPr>
                <p:nvPr/>
              </p:nvSpPr>
              <p:spPr bwMode="auto">
                <a:xfrm>
                  <a:off x="4785" y="9599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8" name="Rectangle 56"/>
                <p:cNvSpPr>
                  <a:spLocks noChangeArrowheads="1"/>
                </p:cNvSpPr>
                <p:nvPr/>
              </p:nvSpPr>
              <p:spPr bwMode="auto">
                <a:xfrm>
                  <a:off x="5485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9" name="Rectangle 57"/>
                <p:cNvSpPr>
                  <a:spLocks noChangeArrowheads="1"/>
                </p:cNvSpPr>
                <p:nvPr/>
              </p:nvSpPr>
              <p:spPr bwMode="auto">
                <a:xfrm>
                  <a:off x="5485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0" name="Rectangle 58"/>
                <p:cNvSpPr>
                  <a:spLocks noChangeArrowheads="1"/>
                </p:cNvSpPr>
                <p:nvPr/>
              </p:nvSpPr>
              <p:spPr bwMode="auto">
                <a:xfrm>
                  <a:off x="5485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1" name="Rectangle 59"/>
                <p:cNvSpPr>
                  <a:spLocks noChangeArrowheads="1"/>
                </p:cNvSpPr>
                <p:nvPr/>
              </p:nvSpPr>
              <p:spPr bwMode="auto">
                <a:xfrm>
                  <a:off x="5485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2" name="Rectangle 60"/>
                <p:cNvSpPr>
                  <a:spLocks noChangeArrowheads="1"/>
                </p:cNvSpPr>
                <p:nvPr/>
              </p:nvSpPr>
              <p:spPr bwMode="auto">
                <a:xfrm>
                  <a:off x="5485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3" name="Rectangle 61"/>
                <p:cNvSpPr>
                  <a:spLocks noChangeArrowheads="1"/>
                </p:cNvSpPr>
                <p:nvPr/>
              </p:nvSpPr>
              <p:spPr bwMode="auto">
                <a:xfrm>
                  <a:off x="5485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4" name="Rectangle 62"/>
                <p:cNvSpPr>
                  <a:spLocks noChangeArrowheads="1"/>
                </p:cNvSpPr>
                <p:nvPr/>
              </p:nvSpPr>
              <p:spPr bwMode="auto">
                <a:xfrm>
                  <a:off x="6186" y="6794"/>
                  <a:ext cx="705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5" name="Rectangle 63"/>
                <p:cNvSpPr>
                  <a:spLocks noChangeArrowheads="1"/>
                </p:cNvSpPr>
                <p:nvPr/>
              </p:nvSpPr>
              <p:spPr bwMode="auto">
                <a:xfrm>
                  <a:off x="6186" y="7356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6" name="Rectangle 64"/>
                <p:cNvSpPr>
                  <a:spLocks noChangeArrowheads="1"/>
                </p:cNvSpPr>
                <p:nvPr/>
              </p:nvSpPr>
              <p:spPr bwMode="auto">
                <a:xfrm>
                  <a:off x="6186" y="7919"/>
                  <a:ext cx="705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7" name="Rectangle 65"/>
                <p:cNvSpPr>
                  <a:spLocks noChangeArrowheads="1"/>
                </p:cNvSpPr>
                <p:nvPr/>
              </p:nvSpPr>
              <p:spPr bwMode="auto">
                <a:xfrm>
                  <a:off x="6186" y="8474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8" name="Rectangle 66"/>
                <p:cNvSpPr>
                  <a:spLocks noChangeArrowheads="1"/>
                </p:cNvSpPr>
                <p:nvPr/>
              </p:nvSpPr>
              <p:spPr bwMode="auto">
                <a:xfrm>
                  <a:off x="6186" y="9037"/>
                  <a:ext cx="705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69" name="Rectangle 67"/>
                <p:cNvSpPr>
                  <a:spLocks noChangeArrowheads="1"/>
                </p:cNvSpPr>
                <p:nvPr/>
              </p:nvSpPr>
              <p:spPr bwMode="auto">
                <a:xfrm>
                  <a:off x="6186" y="9599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0" name="Rectangle 68"/>
                <p:cNvSpPr>
                  <a:spLocks noChangeArrowheads="1"/>
                </p:cNvSpPr>
                <p:nvPr/>
              </p:nvSpPr>
              <p:spPr bwMode="auto">
                <a:xfrm>
                  <a:off x="6891" y="6794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1" name="Rectangle 69"/>
                <p:cNvSpPr>
                  <a:spLocks noChangeArrowheads="1"/>
                </p:cNvSpPr>
                <p:nvPr/>
              </p:nvSpPr>
              <p:spPr bwMode="auto">
                <a:xfrm>
                  <a:off x="6891" y="7356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2" name="Rectangle 70"/>
                <p:cNvSpPr>
                  <a:spLocks noChangeArrowheads="1"/>
                </p:cNvSpPr>
                <p:nvPr/>
              </p:nvSpPr>
              <p:spPr bwMode="auto">
                <a:xfrm>
                  <a:off x="6891" y="7919"/>
                  <a:ext cx="700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3" name="Rectangle 71"/>
                <p:cNvSpPr>
                  <a:spLocks noChangeArrowheads="1"/>
                </p:cNvSpPr>
                <p:nvPr/>
              </p:nvSpPr>
              <p:spPr bwMode="auto">
                <a:xfrm>
                  <a:off x="6891" y="8474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4" name="Rectangle 72"/>
                <p:cNvSpPr>
                  <a:spLocks noChangeArrowheads="1"/>
                </p:cNvSpPr>
                <p:nvPr/>
              </p:nvSpPr>
              <p:spPr bwMode="auto">
                <a:xfrm>
                  <a:off x="6891" y="9037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5" name="Rectangle 73"/>
                <p:cNvSpPr>
                  <a:spLocks noChangeArrowheads="1"/>
                </p:cNvSpPr>
                <p:nvPr/>
              </p:nvSpPr>
              <p:spPr bwMode="auto">
                <a:xfrm>
                  <a:off x="6891" y="9599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6" name="Rectangle 74"/>
                <p:cNvSpPr>
                  <a:spLocks noChangeArrowheads="1"/>
                </p:cNvSpPr>
                <p:nvPr/>
              </p:nvSpPr>
              <p:spPr bwMode="auto">
                <a:xfrm>
                  <a:off x="7591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7" name="Rectangle 75"/>
                <p:cNvSpPr>
                  <a:spLocks noChangeArrowheads="1"/>
                </p:cNvSpPr>
                <p:nvPr/>
              </p:nvSpPr>
              <p:spPr bwMode="auto">
                <a:xfrm>
                  <a:off x="7591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8" name="Rectangle 76"/>
                <p:cNvSpPr>
                  <a:spLocks noChangeArrowheads="1"/>
                </p:cNvSpPr>
                <p:nvPr/>
              </p:nvSpPr>
              <p:spPr bwMode="auto">
                <a:xfrm>
                  <a:off x="7591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79" name="Rectangle 77"/>
                <p:cNvSpPr>
                  <a:spLocks noChangeArrowheads="1"/>
                </p:cNvSpPr>
                <p:nvPr/>
              </p:nvSpPr>
              <p:spPr bwMode="auto">
                <a:xfrm>
                  <a:off x="7591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80" name="Rectangle 78"/>
                <p:cNvSpPr>
                  <a:spLocks noChangeArrowheads="1"/>
                </p:cNvSpPr>
                <p:nvPr/>
              </p:nvSpPr>
              <p:spPr bwMode="auto">
                <a:xfrm>
                  <a:off x="7591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81" name="Rectangle 79"/>
                <p:cNvSpPr>
                  <a:spLocks noChangeArrowheads="1"/>
                </p:cNvSpPr>
                <p:nvPr/>
              </p:nvSpPr>
              <p:spPr bwMode="auto">
                <a:xfrm>
                  <a:off x="7591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1044" name="Text Box 80"/>
              <p:cNvSpPr txBox="1">
                <a:spLocks noChangeArrowheads="1"/>
              </p:cNvSpPr>
              <p:nvPr/>
            </p:nvSpPr>
            <p:spPr bwMode="auto">
              <a:xfrm>
                <a:off x="4600" y="10193"/>
                <a:ext cx="3456" cy="4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1200">
                    <a:latin typeface="Times New Roman" pitchFamily="18" charset="0"/>
                  </a:rPr>
                  <a:t>1         2          3        4          5	</a:t>
                </a:r>
                <a:endParaRPr lang="en-US"/>
              </a:p>
            </p:txBody>
          </p:sp>
          <p:sp>
            <p:nvSpPr>
              <p:cNvPr id="1045" name="Text Box 81"/>
              <p:cNvSpPr txBox="1">
                <a:spLocks noChangeArrowheads="1"/>
              </p:cNvSpPr>
              <p:nvPr/>
            </p:nvSpPr>
            <p:spPr bwMode="auto">
              <a:xfrm>
                <a:off x="3608" y="7185"/>
                <a:ext cx="464" cy="28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1200">
                    <a:latin typeface="Times New Roman" pitchFamily="18" charset="0"/>
                  </a:rPr>
                  <a:t>5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4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3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2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  <p:sp>
          <p:nvSpPr>
            <p:cNvPr id="1035" name="Text Box 82"/>
            <p:cNvSpPr txBox="1">
              <a:spLocks noChangeArrowheads="1"/>
            </p:cNvSpPr>
            <p:nvPr/>
          </p:nvSpPr>
          <p:spPr bwMode="auto">
            <a:xfrm>
              <a:off x="3712" y="10177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1036" name="Line 83"/>
            <p:cNvSpPr>
              <a:spLocks noChangeShapeType="1"/>
            </p:cNvSpPr>
            <p:nvPr/>
          </p:nvSpPr>
          <p:spPr bwMode="auto">
            <a:xfrm flipV="1">
              <a:off x="4144" y="7873"/>
              <a:ext cx="2096" cy="2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7" name="Line 84"/>
            <p:cNvSpPr>
              <a:spLocks noChangeShapeType="1"/>
            </p:cNvSpPr>
            <p:nvPr/>
          </p:nvSpPr>
          <p:spPr bwMode="auto">
            <a:xfrm flipV="1">
              <a:off x="4176" y="8497"/>
              <a:ext cx="3392" cy="1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8" name="Text Box 85"/>
            <p:cNvSpPr txBox="1">
              <a:spLocks noChangeArrowheads="1"/>
            </p:cNvSpPr>
            <p:nvPr/>
          </p:nvSpPr>
          <p:spPr bwMode="auto">
            <a:xfrm>
              <a:off x="4976" y="8303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</a:t>
              </a:r>
              <a:endParaRPr lang="en-US" sz="2400"/>
            </a:p>
          </p:txBody>
        </p:sp>
        <p:sp>
          <p:nvSpPr>
            <p:cNvPr id="1039" name="Text Box 86"/>
            <p:cNvSpPr txBox="1">
              <a:spLocks noChangeArrowheads="1"/>
            </p:cNvSpPr>
            <p:nvPr/>
          </p:nvSpPr>
          <p:spPr bwMode="auto">
            <a:xfrm>
              <a:off x="6389" y="8798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q</a:t>
              </a:r>
              <a:endParaRPr lang="en-US" sz="2400"/>
            </a:p>
          </p:txBody>
        </p:sp>
        <p:sp>
          <p:nvSpPr>
            <p:cNvPr id="1040" name="Text Box 87"/>
            <p:cNvSpPr txBox="1">
              <a:spLocks noChangeArrowheads="1"/>
            </p:cNvSpPr>
            <p:nvPr/>
          </p:nvSpPr>
          <p:spPr bwMode="auto">
            <a:xfrm>
              <a:off x="6144" y="7521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</a:t>
              </a:r>
              <a:endParaRPr lang="en-US" sz="2400"/>
            </a:p>
          </p:txBody>
        </p:sp>
        <p:sp>
          <p:nvSpPr>
            <p:cNvPr id="1041" name="Text Box 88"/>
            <p:cNvSpPr txBox="1">
              <a:spLocks noChangeArrowheads="1"/>
            </p:cNvSpPr>
            <p:nvPr/>
          </p:nvSpPr>
          <p:spPr bwMode="auto">
            <a:xfrm>
              <a:off x="7568" y="8145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Q</a:t>
              </a:r>
              <a:endParaRPr lang="en-US" sz="2400"/>
            </a:p>
          </p:txBody>
        </p:sp>
        <p:sp>
          <p:nvSpPr>
            <p:cNvPr id="1042" name="Text Box 89"/>
            <p:cNvSpPr txBox="1">
              <a:spLocks noChangeArrowheads="1"/>
            </p:cNvSpPr>
            <p:nvPr/>
          </p:nvSpPr>
          <p:spPr bwMode="auto">
            <a:xfrm>
              <a:off x="3824" y="10001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O</a:t>
              </a:r>
              <a:endParaRPr lang="en-US" sz="2400"/>
            </a:p>
          </p:txBody>
        </p:sp>
      </p:grpSp>
      <p:graphicFrame>
        <p:nvGraphicFramePr>
          <p:cNvPr id="54" name="Object 2"/>
          <p:cNvGraphicFramePr>
            <a:graphicFrameLocks noChangeAspect="1"/>
          </p:cNvGraphicFramePr>
          <p:nvPr/>
        </p:nvGraphicFramePr>
        <p:xfrm>
          <a:off x="5784850" y="4338638"/>
          <a:ext cx="5524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266400" imgH="457200" progId="Equation.3">
                  <p:embed/>
                </p:oleObj>
              </mc:Choice>
              <mc:Fallback>
                <p:oleObj name="Equation" r:id="rId3" imgW="266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4338638"/>
                        <a:ext cx="55245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467475" y="5237163"/>
          <a:ext cx="5254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253800" imgH="457200" progId="Equation.3">
                  <p:embed/>
                </p:oleObj>
              </mc:Choice>
              <mc:Fallback>
                <p:oleObj name="Equation" r:id="rId5" imgW="253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5237163"/>
                        <a:ext cx="525463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 descr="BSBALCA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94171" y="385213"/>
            <a:ext cx="1105354" cy="56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991" y="309716"/>
            <a:ext cx="8893277" cy="6302682"/>
          </a:xfrm>
        </p:spPr>
        <p:txBody>
          <a:bodyPr>
            <a:normAutofit/>
          </a:bodyPr>
          <a:lstStyle/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To solve this using the matrix we must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‘divide’ both sides by it or get rid 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of it by using its inverse!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First find the inverse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now use it on both side of the equation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rgbClr val="6600FF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chemeClr val="accent2"/>
                </a:solidFill>
              </a:rPr>
              <a:t>						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4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8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800" dirty="0" smtClean="0">
                <a:solidFill>
                  <a:schemeClr val="accent2"/>
                </a:solidFill>
              </a:rPr>
              <a:t>So Answer is p = 180,   j = 60 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800" dirty="0" smtClean="0">
                <a:solidFill>
                  <a:schemeClr val="accent2"/>
                </a:solidFill>
              </a:rPr>
              <a:t>NO! Answer is Peter spends £180 and Jane £60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/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99697" y="248693"/>
          <a:ext cx="3318387" cy="116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697" y="248693"/>
                        <a:ext cx="3318387" cy="11604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31803" y="1643523"/>
          <a:ext cx="6005720" cy="108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5" imgW="2743200" imgH="495000" progId="Equation.3">
                  <p:embed/>
                </p:oleObj>
              </mc:Choice>
              <mc:Fallback>
                <p:oleObj name="Equation" r:id="rId5" imgW="274320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803" y="1643523"/>
                        <a:ext cx="6005720" cy="1084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Footer Placeholder 6"/>
          <p:cNvSpPr txBox="1">
            <a:spLocks noGrp="1"/>
          </p:cNvSpPr>
          <p:nvPr/>
        </p:nvSpPr>
        <p:spPr bwMode="auto">
          <a:xfrm>
            <a:off x="3124200" y="6462713"/>
            <a:ext cx="2895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400" dirty="0" smtClean="0"/>
              <a:t>YDF 2015/16 Lecture 4 AMC</a:t>
            </a:r>
            <a:endParaRPr lang="en-GB" sz="1400" dirty="0"/>
          </a:p>
        </p:txBody>
      </p:sp>
      <p:sp>
        <p:nvSpPr>
          <p:cNvPr id="14345" name="Slide Number Placeholder 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EECA6FA-761B-42F9-BAC7-D12A98EA8809}" type="slidenum">
              <a:rPr lang="en-GB" sz="1400"/>
              <a:pPr algn="r"/>
              <a:t>20</a:t>
            </a:fld>
            <a:endParaRPr lang="en-GB" sz="1400"/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1849335" y="3185652"/>
          <a:ext cx="6796072" cy="98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7" imgW="3149280" imgH="457200" progId="Equation.3">
                  <p:embed/>
                </p:oleObj>
              </mc:Choice>
              <mc:Fallback>
                <p:oleObj name="Equation" r:id="rId7" imgW="31492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335" y="3185652"/>
                        <a:ext cx="6796072" cy="987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4028411" y="4203291"/>
          <a:ext cx="4520787" cy="9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9" imgW="2145960" imgH="457200" progId="Equation.3">
                  <p:embed/>
                </p:oleObj>
              </mc:Choice>
              <mc:Fallback>
                <p:oleObj name="Equation" r:id="rId9" imgW="21459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411" y="4203291"/>
                        <a:ext cx="4520787" cy="9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4970207" y="5120302"/>
          <a:ext cx="1595130" cy="94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1" imgW="774360" imgH="457200" progId="Equation.3">
                  <p:embed/>
                </p:oleObj>
              </mc:Choice>
              <mc:Fallback>
                <p:oleObj name="Equation" r:id="rId11" imgW="7743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207" y="5120302"/>
                        <a:ext cx="1595130" cy="941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5471" y="1306513"/>
            <a:ext cx="8565792" cy="5551487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/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>
                <a:solidFill>
                  <a:srgbClr val="6600FF"/>
                </a:solidFill>
              </a:rPr>
              <a:t>To solve this using the matrix we must ‘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>
                <a:solidFill>
                  <a:srgbClr val="6600FF"/>
                </a:solidFill>
              </a:rPr>
              <a:t>divide’ both sides by it or get rid 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>
                <a:solidFill>
                  <a:srgbClr val="6600FF"/>
                </a:solidFill>
              </a:rPr>
              <a:t>of it by using its inverse!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>
                <a:solidFill>
                  <a:srgbClr val="6600FF"/>
                </a:solidFill>
              </a:rPr>
              <a:t>First find the inverse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1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>
                <a:solidFill>
                  <a:srgbClr val="6600FF"/>
                </a:solidFill>
              </a:rPr>
              <a:t>now use it on both side of the equation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rgbClr val="6600FF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18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18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18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dirty="0" smtClean="0">
                <a:solidFill>
                  <a:schemeClr val="accent2"/>
                </a:solidFill>
              </a:rPr>
              <a:t>		</a:t>
            </a:r>
            <a:r>
              <a:rPr lang="en-GB" sz="2000" dirty="0" smtClean="0">
                <a:solidFill>
                  <a:schemeClr val="accent2"/>
                </a:solidFill>
              </a:rPr>
              <a:t>				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chemeClr val="accent2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>
                <a:solidFill>
                  <a:schemeClr val="accent2"/>
                </a:solidFill>
              </a:rPr>
              <a:t>So p = 180 j = 60 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>
                <a:solidFill>
                  <a:schemeClr val="accent2"/>
                </a:solidFill>
              </a:rPr>
              <a:t>Answer is: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>
                <a:solidFill>
                  <a:schemeClr val="accent2"/>
                </a:solidFill>
              </a:rPr>
              <a:t>Peter spends £180 and Jane £60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000" dirty="0" smtClean="0"/>
          </a:p>
        </p:txBody>
      </p:sp>
      <p:graphicFrame>
        <p:nvGraphicFramePr>
          <p:cNvPr id="1536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7326" y="73740"/>
          <a:ext cx="3186069" cy="111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326" y="73740"/>
                        <a:ext cx="3186069" cy="1114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72891" y="1608905"/>
          <a:ext cx="3744968" cy="109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5" imgW="1701720" imgH="495000" progId="Equation.3">
                  <p:embed/>
                </p:oleObj>
              </mc:Choice>
              <mc:Fallback>
                <p:oleObj name="Equation" r:id="rId5" imgW="170172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891" y="1608905"/>
                        <a:ext cx="3744968" cy="109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315571" y="6551867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D5B08C3-59C8-4B29-A221-F11EAC7A9545}" type="slidenum">
              <a:rPr lang="en-GB" smtClean="0"/>
              <a:pPr>
                <a:defRPr/>
              </a:pPr>
              <a:t>21</a:t>
            </a:fld>
            <a:endParaRPr lang="en-GB" smtClean="0"/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3080211" y="3420498"/>
          <a:ext cx="57658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7" imgW="3047760" imgH="457200" progId="Equation.3">
                  <p:embed/>
                </p:oleObj>
              </mc:Choice>
              <mc:Fallback>
                <p:oleObj name="Equation" r:id="rId7" imgW="30477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211" y="3420498"/>
                        <a:ext cx="57658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3782655" y="4326040"/>
          <a:ext cx="487521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9" imgW="2577960" imgH="457200" progId="Equation.3">
                  <p:embed/>
                </p:oleObj>
              </mc:Choice>
              <mc:Fallback>
                <p:oleObj name="Equation" r:id="rId9" imgW="25779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655" y="4326040"/>
                        <a:ext cx="4875213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6923497" y="5366616"/>
          <a:ext cx="14652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11" imgW="774360" imgH="457200" progId="Equation.3">
                  <p:embed/>
                </p:oleObj>
              </mc:Choice>
              <mc:Fallback>
                <p:oleObj name="Equation" r:id="rId11" imgW="7743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497" y="5366616"/>
                        <a:ext cx="14652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04799" y="174625"/>
            <a:ext cx="35297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Alternative leaving the </a:t>
            </a:r>
            <a:r>
              <a:rPr lang="en-GB" sz="2400" dirty="0" err="1"/>
              <a:t>det</a:t>
            </a:r>
            <a:r>
              <a:rPr lang="en-GB" sz="2400" dirty="0"/>
              <a:t> in as a fraction</a:t>
            </a: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3517030" y="5386126"/>
          <a:ext cx="30019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13" imgW="1587240" imgH="457200" progId="Equation.3">
                  <p:embed/>
                </p:oleObj>
              </mc:Choice>
              <mc:Fallback>
                <p:oleObj name="Equation" r:id="rId13" imgW="158724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030" y="5386126"/>
                        <a:ext cx="3001962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GB" smtClean="0"/>
              <a:t>Summary of method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729" y="1589087"/>
            <a:ext cx="8668109" cy="4914951"/>
          </a:xfrm>
        </p:spPr>
        <p:txBody>
          <a:bodyPr/>
          <a:lstStyle/>
          <a:p>
            <a:pPr marL="265113" indent="-265113">
              <a:lnSpc>
                <a:spcPct val="90000"/>
              </a:lnSpc>
              <a:buFontTx/>
              <a:buAutoNum type="arabicPeriod"/>
            </a:pPr>
            <a:r>
              <a:rPr lang="en-GB" sz="2400" dirty="0" smtClean="0"/>
              <a:t>Format the simultaneous equations for variable x &amp; y</a:t>
            </a:r>
          </a:p>
          <a:p>
            <a:pPr marL="265113" lvl="2" indent="-265113" algn="r">
              <a:lnSpc>
                <a:spcPct val="90000"/>
              </a:lnSpc>
              <a:buFontTx/>
              <a:buNone/>
            </a:pPr>
            <a:r>
              <a:rPr lang="en-GB" sz="2400" dirty="0" err="1" smtClean="0"/>
              <a:t>a</a:t>
            </a:r>
            <a:r>
              <a:rPr lang="en-GB" sz="2400" dirty="0" err="1" smtClean="0">
                <a:solidFill>
                  <a:srgbClr val="6600FF"/>
                </a:solidFill>
              </a:rPr>
              <a:t>x</a:t>
            </a:r>
            <a:r>
              <a:rPr lang="en-GB" sz="2400" dirty="0" smtClean="0"/>
              <a:t> + b</a:t>
            </a:r>
            <a:r>
              <a:rPr lang="en-GB" sz="2400" dirty="0" smtClean="0">
                <a:solidFill>
                  <a:srgbClr val="6600FF"/>
                </a:solidFill>
              </a:rPr>
              <a:t>y</a:t>
            </a:r>
            <a:r>
              <a:rPr lang="en-GB" sz="2400" dirty="0" smtClean="0"/>
              <a:t> = m</a:t>
            </a:r>
          </a:p>
          <a:p>
            <a:pPr marL="265113" lvl="2" indent="-265113" algn="r">
              <a:lnSpc>
                <a:spcPct val="90000"/>
              </a:lnSpc>
              <a:buFontTx/>
              <a:buNone/>
            </a:pPr>
            <a:r>
              <a:rPr lang="en-GB" sz="2400" dirty="0" err="1" smtClean="0"/>
              <a:t>c</a:t>
            </a:r>
            <a:r>
              <a:rPr lang="en-GB" sz="2400" dirty="0" err="1" smtClean="0">
                <a:solidFill>
                  <a:srgbClr val="6600FF"/>
                </a:solidFill>
              </a:rPr>
              <a:t>x</a:t>
            </a:r>
            <a:r>
              <a:rPr lang="en-GB" sz="2400" dirty="0" smtClean="0"/>
              <a:t> + </a:t>
            </a:r>
            <a:r>
              <a:rPr lang="en-GB" sz="2400" dirty="0" err="1" smtClean="0"/>
              <a:t>d</a:t>
            </a:r>
            <a:r>
              <a:rPr lang="en-GB" sz="2400" dirty="0" err="1" smtClean="0">
                <a:solidFill>
                  <a:srgbClr val="6600FF"/>
                </a:solidFill>
              </a:rPr>
              <a:t>y</a:t>
            </a:r>
            <a:r>
              <a:rPr lang="en-GB" sz="2400" dirty="0" smtClean="0"/>
              <a:t> = n</a:t>
            </a:r>
          </a:p>
          <a:p>
            <a:pPr marL="265113" indent="-265113">
              <a:lnSpc>
                <a:spcPct val="90000"/>
              </a:lnSpc>
              <a:buFontTx/>
              <a:buAutoNum type="arabicPeriod"/>
            </a:pPr>
            <a:r>
              <a:rPr lang="en-GB" sz="2400" dirty="0" smtClean="0"/>
              <a:t>Rewrite them in matrix form</a:t>
            </a:r>
          </a:p>
          <a:p>
            <a:pPr marL="265113" indent="-265113">
              <a:lnSpc>
                <a:spcPct val="90000"/>
              </a:lnSpc>
              <a:buFontTx/>
              <a:buAutoNum type="arabicPeriod"/>
            </a:pPr>
            <a:endParaRPr lang="en-GB" sz="2400" dirty="0" smtClean="0"/>
          </a:p>
          <a:p>
            <a:pPr marL="265113" indent="-265113">
              <a:lnSpc>
                <a:spcPct val="90000"/>
              </a:lnSpc>
              <a:buFontTx/>
              <a:buAutoNum type="arabicPeriod"/>
            </a:pPr>
            <a:endParaRPr lang="en-GB" sz="1400" dirty="0" smtClean="0"/>
          </a:p>
          <a:p>
            <a:pPr marL="265113" indent="-265113">
              <a:lnSpc>
                <a:spcPct val="90000"/>
              </a:lnSpc>
              <a:buFontTx/>
              <a:buAutoNum type="arabicPeriod"/>
            </a:pPr>
            <a:r>
              <a:rPr lang="en-GB" sz="2400" dirty="0" smtClean="0"/>
              <a:t>Find the inverse of the 2x2 matrix</a:t>
            </a:r>
          </a:p>
          <a:p>
            <a:pPr marL="265113" indent="-265113">
              <a:lnSpc>
                <a:spcPct val="90000"/>
              </a:lnSpc>
              <a:buFontTx/>
              <a:buAutoNum type="arabicPeriod"/>
            </a:pPr>
            <a:endParaRPr lang="en-GB" sz="2400" dirty="0" smtClean="0"/>
          </a:p>
          <a:p>
            <a:pPr marL="265113" indent="-265113">
              <a:lnSpc>
                <a:spcPct val="90000"/>
              </a:lnSpc>
              <a:buFontTx/>
              <a:buAutoNum type="arabicPeriod"/>
            </a:pPr>
            <a:r>
              <a:rPr lang="en-GB" sz="2400" dirty="0" smtClean="0"/>
              <a:t>Solve for the variables </a:t>
            </a:r>
            <a:r>
              <a:rPr lang="en-GB" sz="2400" dirty="0" err="1" smtClean="0"/>
              <a:t>x,y</a:t>
            </a:r>
            <a:r>
              <a:rPr lang="en-GB" sz="2400" dirty="0" smtClean="0"/>
              <a:t> by </a:t>
            </a:r>
          </a:p>
          <a:p>
            <a:pPr marL="265113" indent="-265113">
              <a:lnSpc>
                <a:spcPct val="90000"/>
              </a:lnSpc>
              <a:buNone/>
            </a:pPr>
            <a:r>
              <a:rPr lang="en-GB" sz="2400" dirty="0" smtClean="0"/>
              <a:t>	multiplying the right hand side of the </a:t>
            </a:r>
          </a:p>
          <a:p>
            <a:pPr marL="265113" indent="-265113">
              <a:lnSpc>
                <a:spcPct val="90000"/>
              </a:lnSpc>
              <a:buNone/>
            </a:pPr>
            <a:r>
              <a:rPr lang="en-GB" sz="2400" dirty="0" smtClean="0"/>
              <a:t>	equation by the inverse </a:t>
            </a:r>
          </a:p>
          <a:p>
            <a:pPr marL="265113" indent="-265113">
              <a:lnSpc>
                <a:spcPct val="90000"/>
              </a:lnSpc>
              <a:buNone/>
            </a:pPr>
            <a:r>
              <a:rPr lang="en-GB" sz="2400" dirty="0" smtClean="0"/>
              <a:t>	( left hand is removed)</a:t>
            </a:r>
          </a:p>
        </p:txBody>
      </p:sp>
      <p:graphicFrame>
        <p:nvGraphicFramePr>
          <p:cNvPr id="1003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1997" y="2890684"/>
          <a:ext cx="2247618" cy="909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3" imgW="1130040" imgH="457200" progId="Equation.3">
                  <p:embed/>
                </p:oleObj>
              </mc:Choice>
              <mc:Fallback>
                <p:oleObj name="Equation" r:id="rId3" imgW="1130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997" y="2890684"/>
                        <a:ext cx="2247618" cy="9099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46170" y="4055807"/>
          <a:ext cx="3533537" cy="93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5" imgW="1866600" imgH="495000" progId="Equation.3">
                  <p:embed/>
                </p:oleObj>
              </mc:Choice>
              <mc:Fallback>
                <p:oleObj name="Equation" r:id="rId5" imgW="186660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170" y="4055807"/>
                        <a:ext cx="3533537" cy="937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1639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3DB1F6B-1692-42BE-AFBA-7583989D371A}" type="slidenum">
              <a:rPr lang="en-GB" smtClean="0"/>
              <a:pPr>
                <a:defRPr/>
              </a:pPr>
              <a:t>22</a:t>
            </a:fld>
            <a:endParaRPr lang="en-GB" smtClean="0"/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5247770" y="5471652"/>
          <a:ext cx="3664046" cy="92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7" imgW="1815840" imgH="457200" progId="Equation.3">
                  <p:embed/>
                </p:oleObj>
              </mc:Choice>
              <mc:Fallback>
                <p:oleObj name="Equation" r:id="rId7" imgW="18158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770" y="5471652"/>
                        <a:ext cx="3664046" cy="921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1329865" y="1814925"/>
            <a:ext cx="1584325" cy="57626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0"/>
            <a:ext cx="8218487" cy="582453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sz="2400" dirty="0" smtClean="0"/>
              <a:t>Solve the simultaneous equations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GB" sz="2400" dirty="0" smtClean="0"/>
              <a:t>3x=2y +11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GB" sz="2400" dirty="0" smtClean="0"/>
              <a:t>y+2x = 12</a:t>
            </a:r>
          </a:p>
          <a:p>
            <a:pPr marL="609600" indent="-609600">
              <a:lnSpc>
                <a:spcPct val="90000"/>
              </a:lnSpc>
              <a:spcBef>
                <a:spcPts val="1800"/>
              </a:spcBef>
              <a:buFontTx/>
              <a:buAutoNum type="arabicPeriod"/>
            </a:pPr>
            <a:r>
              <a:rPr lang="en-GB" sz="2400" dirty="0" smtClean="0"/>
              <a:t>Format the simultaneous equations 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GB" sz="1800" dirty="0" err="1" smtClean="0"/>
              <a:t>ax</a:t>
            </a:r>
            <a:r>
              <a:rPr lang="en-GB" sz="1800" dirty="0" smtClean="0"/>
              <a:t> + by = m				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GB" sz="1800" dirty="0" err="1" smtClean="0"/>
              <a:t>cx</a:t>
            </a:r>
            <a:r>
              <a:rPr lang="en-GB" sz="1800" dirty="0" smtClean="0"/>
              <a:t> + </a:t>
            </a:r>
            <a:r>
              <a:rPr lang="en-GB" sz="1800" dirty="0" err="1" smtClean="0"/>
              <a:t>dy</a:t>
            </a:r>
            <a:r>
              <a:rPr lang="en-GB" sz="1800" dirty="0" smtClean="0"/>
              <a:t> = n			</a:t>
            </a:r>
            <a:r>
              <a:rPr lang="en-GB" sz="1800" dirty="0" smtClean="0">
                <a:solidFill>
                  <a:schemeClr val="bg1"/>
                </a:solidFill>
              </a:rPr>
              <a:t>	</a:t>
            </a:r>
            <a:r>
              <a:rPr lang="en-GB" sz="1800" dirty="0" smtClean="0"/>
              <a:t>	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GB" sz="2400" dirty="0" smtClean="0"/>
              <a:t>Rewrite them in matrix form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GB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GB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GB" sz="2400" dirty="0" smtClean="0"/>
              <a:t>Find the inverse of the 2x2 matrix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GB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GB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GB" sz="2400" dirty="0" smtClean="0"/>
              <a:t>Solve for the variables </a:t>
            </a:r>
            <a:r>
              <a:rPr lang="en-GB" sz="2400" dirty="0" err="1" smtClean="0"/>
              <a:t>x,y</a:t>
            </a:r>
            <a:r>
              <a:rPr lang="en-GB" sz="2400" dirty="0" smtClean="0"/>
              <a:t> by multiplying the right hand side of the equation by the inverse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GB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GB" sz="2400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GB" sz="2800" dirty="0" smtClean="0"/>
          </a:p>
        </p:txBody>
      </p:sp>
      <p:graphicFrame>
        <p:nvGraphicFramePr>
          <p:cNvPr id="1741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8888" y="2941638"/>
          <a:ext cx="216058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3" imgW="1130040" imgH="457200" progId="Equation.3">
                  <p:embed/>
                </p:oleObj>
              </mc:Choice>
              <mc:Fallback>
                <p:oleObj name="Equation" r:id="rId3" imgW="1130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41638"/>
                        <a:ext cx="2160587" cy="8747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8888" y="4151313"/>
          <a:ext cx="32258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5" imgW="1866600" imgH="495000" progId="Equation.3">
                  <p:embed/>
                </p:oleObj>
              </mc:Choice>
              <mc:Fallback>
                <p:oleObj name="Equation" r:id="rId5" imgW="186660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51313"/>
                        <a:ext cx="3225800" cy="8556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94463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151923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E7D028AC-A045-4331-BAC3-87FF7DBB2DB6}" type="slidenum">
              <a:rPr lang="en-GB" smtClean="0"/>
              <a:pPr>
                <a:defRPr/>
              </a:pPr>
              <a:t>23</a:t>
            </a:fld>
            <a:endParaRPr lang="en-GB" smtClean="0"/>
          </a:p>
        </p:txBody>
      </p:sp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179388" y="5762625"/>
          <a:ext cx="31384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7" imgW="1815840" imgH="457200" progId="Equation.3">
                  <p:embed/>
                </p:oleObj>
              </mc:Choice>
              <mc:Fallback>
                <p:oleObj name="Equation" r:id="rId7" imgW="1815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762625"/>
                        <a:ext cx="3138487" cy="7889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5335895" y="2822985"/>
          <a:ext cx="24034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9" imgW="1257120" imgH="457200" progId="Equation.3">
                  <p:embed/>
                </p:oleObj>
              </mc:Choice>
              <mc:Fallback>
                <p:oleObj name="Equation" r:id="rId9" imgW="12571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895" y="2822985"/>
                        <a:ext cx="2403475" cy="874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5376863" y="4122738"/>
          <a:ext cx="26320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1" imgW="1523880" imgH="495000" progId="Equation.3">
                  <p:embed/>
                </p:oleObj>
              </mc:Choice>
              <mc:Fallback>
                <p:oleObj name="Equation" r:id="rId11" imgW="152388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4122738"/>
                        <a:ext cx="2632075" cy="8556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3348038" y="5762625"/>
          <a:ext cx="566261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13" imgW="3276360" imgH="457200" progId="Equation.3">
                  <p:embed/>
                </p:oleObj>
              </mc:Choice>
              <mc:Fallback>
                <p:oleObj name="Equation" r:id="rId13" imgW="32763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762625"/>
                        <a:ext cx="5662612" cy="7889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227763" y="333375"/>
            <a:ext cx="244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ANSWER x = 5, y = 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7235825" y="2019300"/>
            <a:ext cx="1728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5618521" y="1755007"/>
            <a:ext cx="1441450" cy="7191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/>
              <a:t>3x-2y = 11</a:t>
            </a:r>
          </a:p>
          <a:p>
            <a:pPr algn="ctr"/>
            <a:r>
              <a:rPr lang="en-GB" b="1" dirty="0"/>
              <a:t>2x+y =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2" grpId="0"/>
      <p:bldP spid="1075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1844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045A7CCC-717D-4448-9F8B-BB2555852307}" type="slidenum">
              <a:rPr lang="en-GB"/>
              <a:pPr/>
              <a:t>24</a:t>
            </a:fld>
            <a:endParaRPr lang="en-GB"/>
          </a:p>
        </p:txBody>
      </p:sp>
      <p:sp>
        <p:nvSpPr>
          <p:cNvPr id="18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8"/>
            <a:ext cx="6764338" cy="692150"/>
          </a:xfrm>
        </p:spPr>
        <p:txBody>
          <a:bodyPr/>
          <a:lstStyle/>
          <a:p>
            <a:r>
              <a:rPr lang="en-GB" sz="3600" smtClean="0"/>
              <a:t>Solve the following</a:t>
            </a:r>
          </a:p>
        </p:txBody>
      </p:sp>
      <p:sp>
        <p:nvSpPr>
          <p:cNvPr id="18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6472" y="908050"/>
            <a:ext cx="4038600" cy="5218113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3x +4y = 5</a:t>
            </a: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5x = 7-6y</a:t>
            </a:r>
          </a:p>
          <a:p>
            <a:pPr>
              <a:buFontTx/>
              <a:buNone/>
            </a:pPr>
            <a:endParaRPr lang="en-GB" sz="2800" dirty="0" smtClean="0">
              <a:solidFill>
                <a:srgbClr val="6600FF"/>
              </a:solidFill>
            </a:endParaRPr>
          </a:p>
          <a:p>
            <a:pPr>
              <a:buFontTx/>
              <a:buNone/>
            </a:pPr>
            <a:endParaRPr lang="en-GB" sz="2800" dirty="0" smtClean="0">
              <a:solidFill>
                <a:srgbClr val="6600FF"/>
              </a:solidFill>
            </a:endParaRP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x+7y = 1.24</a:t>
            </a: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3y -x = 0.76</a:t>
            </a:r>
          </a:p>
          <a:p>
            <a:pPr>
              <a:buFontTx/>
              <a:buNone/>
            </a:pPr>
            <a:endParaRPr lang="en-GB" sz="2800" dirty="0" smtClean="0">
              <a:solidFill>
                <a:srgbClr val="6600FF"/>
              </a:solidFill>
            </a:endParaRPr>
          </a:p>
          <a:p>
            <a:pPr>
              <a:buFontTx/>
              <a:buNone/>
            </a:pPr>
            <a:endParaRPr lang="en-GB" sz="2800" dirty="0" smtClean="0">
              <a:solidFill>
                <a:srgbClr val="6600FF"/>
              </a:solidFill>
            </a:endParaRP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8x = 3y -1</a:t>
            </a:r>
          </a:p>
          <a:p>
            <a:pPr>
              <a:buFontTx/>
              <a:buNone/>
            </a:pPr>
            <a:r>
              <a:rPr lang="en-GB" sz="2800" dirty="0" err="1" smtClean="0">
                <a:solidFill>
                  <a:srgbClr val="6600FF"/>
                </a:solidFill>
              </a:rPr>
              <a:t>x+y</a:t>
            </a:r>
            <a:r>
              <a:rPr lang="en-GB" sz="2800" dirty="0" smtClean="0">
                <a:solidFill>
                  <a:srgbClr val="6600FF"/>
                </a:solidFill>
              </a:rPr>
              <a:t> =-7</a:t>
            </a:r>
          </a:p>
          <a:p>
            <a:pPr>
              <a:buFontTx/>
              <a:buNone/>
            </a:pPr>
            <a:endParaRPr lang="en-GB" sz="2800" dirty="0" smtClean="0">
              <a:solidFill>
                <a:srgbClr val="6600FF"/>
              </a:solidFill>
            </a:endParaRP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2771775" y="4508500"/>
          <a:ext cx="24542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3" imgW="1282680" imgH="457200" progId="Equation.3">
                  <p:embed/>
                </p:oleObj>
              </mc:Choice>
              <mc:Fallback>
                <p:oleObj name="Equation" r:id="rId3" imgW="1282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08500"/>
                        <a:ext cx="2454275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2746375" y="2708275"/>
          <a:ext cx="26003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5" imgW="1358640" imgH="457200" progId="Equation.3">
                  <p:embed/>
                </p:oleObj>
              </mc:Choice>
              <mc:Fallback>
                <p:oleObj name="Equation" r:id="rId5" imgW="13586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2708275"/>
                        <a:ext cx="2600325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2700338" y="836613"/>
          <a:ext cx="20669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7" imgW="1079280" imgH="457200" progId="Equation.3">
                  <p:embed/>
                </p:oleObj>
              </mc:Choice>
              <mc:Fallback>
                <p:oleObj name="Equation" r:id="rId7" imgW="10792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836613"/>
                        <a:ext cx="206692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5" name="Object 19"/>
          <p:cNvGraphicFramePr>
            <a:graphicFrameLocks noChangeAspect="1"/>
          </p:cNvGraphicFramePr>
          <p:nvPr/>
        </p:nvGraphicFramePr>
        <p:xfrm>
          <a:off x="2339975" y="1700213"/>
          <a:ext cx="6502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9" imgW="3759120" imgH="457200" progId="Equation.3">
                  <p:embed/>
                </p:oleObj>
              </mc:Choice>
              <mc:Fallback>
                <p:oleObj name="Equation" r:id="rId9" imgW="375912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650240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5364163" y="979488"/>
            <a:ext cx="309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Answer x = -1 y = 2</a:t>
            </a:r>
          </a:p>
        </p:txBody>
      </p:sp>
      <p:graphicFrame>
        <p:nvGraphicFramePr>
          <p:cNvPr id="106523" name="Object 27"/>
          <p:cNvGraphicFramePr>
            <a:graphicFrameLocks noChangeAspect="1"/>
          </p:cNvGraphicFramePr>
          <p:nvPr/>
        </p:nvGraphicFramePr>
        <p:xfrm>
          <a:off x="2384425" y="5376863"/>
          <a:ext cx="61261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11" imgW="3543120" imgH="457200" progId="Equation.3">
                  <p:embed/>
                </p:oleObj>
              </mc:Choice>
              <mc:Fallback>
                <p:oleObj name="Equation" r:id="rId11" imgW="354312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5376863"/>
                        <a:ext cx="6126163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4" name="Object 28"/>
          <p:cNvGraphicFramePr>
            <a:graphicFrameLocks noChangeAspect="1"/>
          </p:cNvGraphicFramePr>
          <p:nvPr/>
        </p:nvGraphicFramePr>
        <p:xfrm>
          <a:off x="2105025" y="3644900"/>
          <a:ext cx="711676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13" imgW="4114800" imgH="457200" progId="Equation.3">
                  <p:embed/>
                </p:oleObj>
              </mc:Choice>
              <mc:Fallback>
                <p:oleObj name="Equation" r:id="rId13" imgW="411480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644900"/>
                        <a:ext cx="7116763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5508625" y="2997200"/>
            <a:ext cx="309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Answer x = -0.16 y = 0.2</a:t>
            </a: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5795963" y="4868863"/>
            <a:ext cx="309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Answer x = -2 y = -5</a:t>
            </a:r>
          </a:p>
        </p:txBody>
      </p:sp>
      <p:pic>
        <p:nvPicPr>
          <p:cNvPr id="18447" name="Picture 33" descr="PENCIL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flipV="1">
            <a:off x="6872288" y="6262688"/>
            <a:ext cx="137636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Picture 17" descr="CALCLAT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flipH="1">
            <a:off x="393700" y="4032250"/>
            <a:ext cx="1330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/>
          <p:nvPr/>
        </p:nvCxnSpPr>
        <p:spPr>
          <a:xfrm flipV="1">
            <a:off x="265471" y="2566219"/>
            <a:ext cx="8568813" cy="14749"/>
          </a:xfrm>
          <a:prstGeom prst="line">
            <a:avLst/>
          </a:prstGeom>
          <a:ln cmpd="dbl">
            <a:prstDash val="sysDash"/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9884" y="4503173"/>
            <a:ext cx="8568813" cy="14749"/>
          </a:xfrm>
          <a:prstGeom prst="line">
            <a:avLst/>
          </a:prstGeom>
          <a:ln cmpd="dbl">
            <a:prstDash val="sysDash"/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8" grpId="0"/>
      <p:bldP spid="106527" grpId="0"/>
      <p:bldP spid="1065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Transformations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Within the last 20 years the development of virtual worlds and the multimedia associated with games has led to an explosion in computer graphics</a:t>
            </a:r>
          </a:p>
          <a:p>
            <a:r>
              <a:rPr lang="en-GB" smtClean="0"/>
              <a:t>This second application of matrices gives an insight into how images can be manipulated in a plane ( a 2 dimensional space – not an aircraft!)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90F2455-8D15-4DDD-A5A4-D46458BA2DCA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D1E4D256-8C36-4B8C-B796-7A7D8DE4FF35}" type="slidenum">
              <a:rPr lang="en-GB"/>
              <a:pPr/>
              <a:t>26</a:t>
            </a:fld>
            <a:endParaRPr lang="en-GB"/>
          </a:p>
        </p:txBody>
      </p:sp>
      <p:graphicFrame>
        <p:nvGraphicFramePr>
          <p:cNvPr id="118786" name="Group 2"/>
          <p:cNvGraphicFramePr>
            <a:graphicFrameLocks noGrp="1"/>
          </p:cNvGraphicFramePr>
          <p:nvPr/>
        </p:nvGraphicFramePr>
        <p:xfrm>
          <a:off x="2676525" y="188913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587" name="Group 125"/>
          <p:cNvGrpSpPr>
            <a:grpSpLocks/>
          </p:cNvGrpSpPr>
          <p:nvPr/>
        </p:nvGrpSpPr>
        <p:grpSpPr bwMode="auto">
          <a:xfrm>
            <a:off x="2555875" y="115888"/>
            <a:ext cx="6264275" cy="5545137"/>
            <a:chOff x="884" y="300"/>
            <a:chExt cx="3946" cy="3493"/>
          </a:xfrm>
        </p:grpSpPr>
        <p:sp>
          <p:nvSpPr>
            <p:cNvPr id="19596" name="Text Box 126"/>
            <p:cNvSpPr txBox="1">
              <a:spLocks noChangeArrowheads="1"/>
            </p:cNvSpPr>
            <p:nvPr/>
          </p:nvSpPr>
          <p:spPr bwMode="auto">
            <a:xfrm>
              <a:off x="2699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  <p:sp>
          <p:nvSpPr>
            <p:cNvPr id="19597" name="Text Box 127"/>
            <p:cNvSpPr txBox="1">
              <a:spLocks noChangeArrowheads="1"/>
            </p:cNvSpPr>
            <p:nvPr/>
          </p:nvSpPr>
          <p:spPr bwMode="auto">
            <a:xfrm>
              <a:off x="2290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  <p:sp>
          <p:nvSpPr>
            <p:cNvPr id="19598" name="Text Box 128"/>
            <p:cNvSpPr txBox="1">
              <a:spLocks noChangeArrowheads="1"/>
            </p:cNvSpPr>
            <p:nvPr/>
          </p:nvSpPr>
          <p:spPr bwMode="auto">
            <a:xfrm>
              <a:off x="1927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19599" name="Text Box 129"/>
            <p:cNvSpPr txBox="1">
              <a:spLocks noChangeArrowheads="1"/>
            </p:cNvSpPr>
            <p:nvPr/>
          </p:nvSpPr>
          <p:spPr bwMode="auto">
            <a:xfrm>
              <a:off x="2729" y="16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19600" name="Text Box 130"/>
            <p:cNvSpPr txBox="1">
              <a:spLocks noChangeArrowheads="1"/>
            </p:cNvSpPr>
            <p:nvPr/>
          </p:nvSpPr>
          <p:spPr bwMode="auto">
            <a:xfrm>
              <a:off x="1519" y="192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19601" name="Text Box 131"/>
            <p:cNvSpPr txBox="1">
              <a:spLocks noChangeArrowheads="1"/>
            </p:cNvSpPr>
            <p:nvPr/>
          </p:nvSpPr>
          <p:spPr bwMode="auto">
            <a:xfrm>
              <a:off x="1156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19602" name="Text Box 132"/>
            <p:cNvSpPr txBox="1">
              <a:spLocks noChangeArrowheads="1"/>
            </p:cNvSpPr>
            <p:nvPr/>
          </p:nvSpPr>
          <p:spPr bwMode="auto">
            <a:xfrm>
              <a:off x="884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19603" name="Text Box 133"/>
            <p:cNvSpPr txBox="1">
              <a:spLocks noChangeArrowheads="1"/>
            </p:cNvSpPr>
            <p:nvPr/>
          </p:nvSpPr>
          <p:spPr bwMode="auto">
            <a:xfrm>
              <a:off x="2729" y="12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19604" name="Text Box 134"/>
            <p:cNvSpPr txBox="1">
              <a:spLocks noChangeArrowheads="1"/>
            </p:cNvSpPr>
            <p:nvPr/>
          </p:nvSpPr>
          <p:spPr bwMode="auto">
            <a:xfrm>
              <a:off x="2729" y="9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19605" name="Text Box 135"/>
            <p:cNvSpPr txBox="1">
              <a:spLocks noChangeArrowheads="1"/>
            </p:cNvSpPr>
            <p:nvPr/>
          </p:nvSpPr>
          <p:spPr bwMode="auto">
            <a:xfrm>
              <a:off x="2744" y="6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19606" name="Text Box 136"/>
            <p:cNvSpPr txBox="1">
              <a:spLocks noChangeArrowheads="1"/>
            </p:cNvSpPr>
            <p:nvPr/>
          </p:nvSpPr>
          <p:spPr bwMode="auto">
            <a:xfrm>
              <a:off x="2729" y="3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19607" name="Text Box 137"/>
            <p:cNvSpPr txBox="1">
              <a:spLocks noChangeArrowheads="1"/>
            </p:cNvSpPr>
            <p:nvPr/>
          </p:nvSpPr>
          <p:spPr bwMode="auto">
            <a:xfrm>
              <a:off x="3092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19608" name="Text Box 138"/>
            <p:cNvSpPr txBox="1">
              <a:spLocks noChangeArrowheads="1"/>
            </p:cNvSpPr>
            <p:nvPr/>
          </p:nvSpPr>
          <p:spPr bwMode="auto">
            <a:xfrm>
              <a:off x="3470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19609" name="Text Box 139"/>
            <p:cNvSpPr txBox="1">
              <a:spLocks noChangeArrowheads="1"/>
            </p:cNvSpPr>
            <p:nvPr/>
          </p:nvSpPr>
          <p:spPr bwMode="auto">
            <a:xfrm>
              <a:off x="3863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19610" name="Text Box 140"/>
            <p:cNvSpPr txBox="1">
              <a:spLocks noChangeArrowheads="1"/>
            </p:cNvSpPr>
            <p:nvPr/>
          </p:nvSpPr>
          <p:spPr bwMode="auto">
            <a:xfrm>
              <a:off x="4241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19611" name="Text Box 141"/>
            <p:cNvSpPr txBox="1">
              <a:spLocks noChangeArrowheads="1"/>
            </p:cNvSpPr>
            <p:nvPr/>
          </p:nvSpPr>
          <p:spPr bwMode="auto">
            <a:xfrm>
              <a:off x="4634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19612" name="Text Box 142"/>
            <p:cNvSpPr txBox="1">
              <a:spLocks noChangeArrowheads="1"/>
            </p:cNvSpPr>
            <p:nvPr/>
          </p:nvSpPr>
          <p:spPr bwMode="auto">
            <a:xfrm>
              <a:off x="2699" y="356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19613" name="Text Box 143"/>
            <p:cNvSpPr txBox="1">
              <a:spLocks noChangeArrowheads="1"/>
            </p:cNvSpPr>
            <p:nvPr/>
          </p:nvSpPr>
          <p:spPr bwMode="auto">
            <a:xfrm>
              <a:off x="2699" y="32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19614" name="Text Box 144"/>
            <p:cNvSpPr txBox="1">
              <a:spLocks noChangeArrowheads="1"/>
            </p:cNvSpPr>
            <p:nvPr/>
          </p:nvSpPr>
          <p:spPr bwMode="auto">
            <a:xfrm>
              <a:off x="2699" y="293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19615" name="Text Box 145"/>
            <p:cNvSpPr txBox="1">
              <a:spLocks noChangeArrowheads="1"/>
            </p:cNvSpPr>
            <p:nvPr/>
          </p:nvSpPr>
          <p:spPr bwMode="auto">
            <a:xfrm>
              <a:off x="271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19616" name="Text Box 146"/>
            <p:cNvSpPr txBox="1">
              <a:spLocks noChangeArrowheads="1"/>
            </p:cNvSpPr>
            <p:nvPr/>
          </p:nvSpPr>
          <p:spPr bwMode="auto">
            <a:xfrm>
              <a:off x="2699" y="225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</p:grpSp>
      <p:sp>
        <p:nvSpPr>
          <p:cNvPr id="118931" name="Text Box 147"/>
          <p:cNvSpPr txBox="1">
            <a:spLocks noChangeArrowheads="1"/>
          </p:cNvSpPr>
          <p:nvPr/>
        </p:nvSpPr>
        <p:spPr bwMode="auto">
          <a:xfrm>
            <a:off x="0" y="0"/>
            <a:ext cx="2555875" cy="62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First draw a shape on the plane</a:t>
            </a:r>
          </a:p>
          <a:p>
            <a:pPr>
              <a:spcBef>
                <a:spcPct val="50000"/>
              </a:spcBef>
            </a:pPr>
            <a:r>
              <a:rPr lang="en-GB" dirty="0"/>
              <a:t>Convert its co-ordinates into a matrix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Taking a matrix of transformation, R,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 use it to pre-multiply your shape giving  RT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Draw the  answer as a new shape RT</a:t>
            </a:r>
          </a:p>
        </p:txBody>
      </p:sp>
      <p:sp>
        <p:nvSpPr>
          <p:cNvPr id="118932" name="AutoShape 148"/>
          <p:cNvSpPr>
            <a:spLocks noChangeArrowheads="1"/>
          </p:cNvSpPr>
          <p:nvPr/>
        </p:nvSpPr>
        <p:spPr bwMode="auto">
          <a:xfrm>
            <a:off x="6334125" y="696913"/>
            <a:ext cx="614363" cy="1560512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8933" name="Object 149"/>
          <p:cNvGraphicFramePr>
            <a:graphicFrameLocks noChangeAspect="1"/>
          </p:cNvGraphicFramePr>
          <p:nvPr/>
        </p:nvGraphicFramePr>
        <p:xfrm>
          <a:off x="292100" y="1484313"/>
          <a:ext cx="12890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3" imgW="927000" imgH="457200" progId="Equation.3">
                  <p:embed/>
                </p:oleObj>
              </mc:Choice>
              <mc:Fallback>
                <p:oleObj name="Equation" r:id="rId3" imgW="927000" imgH="45720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1484313"/>
                        <a:ext cx="12890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934" name="Object 150"/>
          <p:cNvGraphicFramePr>
            <a:graphicFrameLocks noChangeAspect="1"/>
          </p:cNvGraphicFramePr>
          <p:nvPr/>
        </p:nvGraphicFramePr>
        <p:xfrm>
          <a:off x="477838" y="2828925"/>
          <a:ext cx="9985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5" imgW="825480" imgH="457200" progId="Equation.3">
                  <p:embed/>
                </p:oleObj>
              </mc:Choice>
              <mc:Fallback>
                <p:oleObj name="Equation" r:id="rId5" imgW="825480" imgH="45720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828925"/>
                        <a:ext cx="9985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935" name="Object 151"/>
          <p:cNvGraphicFramePr>
            <a:graphicFrameLocks noChangeAspect="1"/>
          </p:cNvGraphicFramePr>
          <p:nvPr/>
        </p:nvGraphicFramePr>
        <p:xfrm>
          <a:off x="323850" y="4005263"/>
          <a:ext cx="18176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7" imgW="1307880" imgH="457200" progId="Equation.3">
                  <p:embed/>
                </p:oleObj>
              </mc:Choice>
              <mc:Fallback>
                <p:oleObj name="Equation" r:id="rId7" imgW="1307880" imgH="45720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05263"/>
                        <a:ext cx="18176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936" name="Object 152"/>
          <p:cNvGraphicFramePr>
            <a:graphicFrameLocks noChangeAspect="1"/>
          </p:cNvGraphicFramePr>
          <p:nvPr/>
        </p:nvGraphicFramePr>
        <p:xfrm>
          <a:off x="468313" y="4797425"/>
          <a:ext cx="1358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9" imgW="977760" imgH="457200" progId="Equation.3">
                  <p:embed/>
                </p:oleObj>
              </mc:Choice>
              <mc:Fallback>
                <p:oleObj name="Equation" r:id="rId9" imgW="977760" imgH="457200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1358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37" name="Text Box 153"/>
          <p:cNvSpPr txBox="1">
            <a:spLocks noChangeArrowheads="1"/>
          </p:cNvSpPr>
          <p:nvPr/>
        </p:nvSpPr>
        <p:spPr bwMode="auto">
          <a:xfrm>
            <a:off x="6372225" y="1700213"/>
            <a:ext cx="360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T</a:t>
            </a:r>
          </a:p>
        </p:txBody>
      </p:sp>
      <p:sp>
        <p:nvSpPr>
          <p:cNvPr id="118938" name="AutoShape 154"/>
          <p:cNvSpPr>
            <a:spLocks noChangeArrowheads="1"/>
          </p:cNvSpPr>
          <p:nvPr/>
        </p:nvSpPr>
        <p:spPr bwMode="auto">
          <a:xfrm flipH="1">
            <a:off x="4500563" y="706438"/>
            <a:ext cx="609600" cy="1546225"/>
          </a:xfrm>
          <a:prstGeom prst="rtTriangle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939" name="Text Box 155"/>
          <p:cNvSpPr txBox="1">
            <a:spLocks noChangeArrowheads="1"/>
          </p:cNvSpPr>
          <p:nvPr/>
        </p:nvSpPr>
        <p:spPr bwMode="auto">
          <a:xfrm>
            <a:off x="4643438" y="1773238"/>
            <a:ext cx="576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/>
              <a:t>RT</a:t>
            </a:r>
          </a:p>
        </p:txBody>
      </p:sp>
      <p:sp>
        <p:nvSpPr>
          <p:cNvPr id="18591" name="Oval 159"/>
          <p:cNvSpPr>
            <a:spLocks noChangeArrowheads="1"/>
          </p:cNvSpPr>
          <p:nvPr/>
        </p:nvSpPr>
        <p:spPr bwMode="auto">
          <a:xfrm>
            <a:off x="6254750" y="2190750"/>
            <a:ext cx="146050" cy="1460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92" name="Oval 160"/>
          <p:cNvSpPr>
            <a:spLocks noChangeArrowheads="1"/>
          </p:cNvSpPr>
          <p:nvPr/>
        </p:nvSpPr>
        <p:spPr bwMode="auto">
          <a:xfrm>
            <a:off x="6892925" y="2203450"/>
            <a:ext cx="146050" cy="146050"/>
          </a:xfrm>
          <a:prstGeom prst="ellipse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93" name="Oval 161"/>
          <p:cNvSpPr>
            <a:spLocks noChangeArrowheads="1"/>
          </p:cNvSpPr>
          <p:nvPr/>
        </p:nvSpPr>
        <p:spPr bwMode="auto">
          <a:xfrm>
            <a:off x="6267450" y="622300"/>
            <a:ext cx="146050" cy="1460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59"/>
          <p:cNvSpPr>
            <a:spLocks noChangeArrowheads="1"/>
          </p:cNvSpPr>
          <p:nvPr/>
        </p:nvSpPr>
        <p:spPr bwMode="auto">
          <a:xfrm>
            <a:off x="703036" y="1340284"/>
            <a:ext cx="146050" cy="1460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60"/>
          <p:cNvSpPr>
            <a:spLocks noChangeArrowheads="1"/>
          </p:cNvSpPr>
          <p:nvPr/>
        </p:nvSpPr>
        <p:spPr bwMode="auto">
          <a:xfrm>
            <a:off x="1007382" y="1340284"/>
            <a:ext cx="146050" cy="146050"/>
          </a:xfrm>
          <a:prstGeom prst="ellipse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61"/>
          <p:cNvSpPr>
            <a:spLocks noChangeArrowheads="1"/>
          </p:cNvSpPr>
          <p:nvPr/>
        </p:nvSpPr>
        <p:spPr bwMode="auto">
          <a:xfrm>
            <a:off x="1293131" y="1340850"/>
            <a:ext cx="146050" cy="14605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32" grpId="0" animBg="1"/>
      <p:bldP spid="118937" grpId="0"/>
      <p:bldP spid="118938" grpId="0" animBg="1"/>
      <p:bldP spid="118939" grpId="0"/>
      <p:bldP spid="18591" grpId="0" animBg="1"/>
      <p:bldP spid="18592" grpId="0" animBg="1"/>
      <p:bldP spid="18593" grpId="0" animBg="1"/>
      <p:bldP spid="39" grpId="0" animBg="1"/>
      <p:bldP spid="40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048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949677" y="6477000"/>
            <a:ext cx="533400" cy="381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7539C11-EBB4-4549-BFA9-D1DDE8B8FC0C}" type="slidenum">
              <a:rPr lang="en-GB"/>
              <a:pPr/>
              <a:t>27</a:t>
            </a:fld>
            <a:endParaRPr lang="en-GB"/>
          </a:p>
        </p:txBody>
      </p:sp>
      <p:graphicFrame>
        <p:nvGraphicFramePr>
          <p:cNvPr id="119810" name="Group 2"/>
          <p:cNvGraphicFramePr>
            <a:graphicFrameLocks noGrp="1"/>
          </p:cNvGraphicFramePr>
          <p:nvPr/>
        </p:nvGraphicFramePr>
        <p:xfrm>
          <a:off x="2676525" y="188913"/>
          <a:ext cx="5892800" cy="5203826"/>
        </p:xfrm>
        <a:graphic>
          <a:graphicData uri="http://schemas.openxmlformats.org/drawingml/2006/table">
            <a:tbl>
              <a:tblPr/>
              <a:tblGrid>
                <a:gridCol w="588963"/>
                <a:gridCol w="588962"/>
                <a:gridCol w="590550"/>
                <a:gridCol w="588963"/>
                <a:gridCol w="588962"/>
                <a:gridCol w="588963"/>
                <a:gridCol w="588962"/>
                <a:gridCol w="590550"/>
                <a:gridCol w="588963"/>
                <a:gridCol w="588962"/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611" name="Group 125"/>
          <p:cNvGrpSpPr>
            <a:grpSpLocks/>
          </p:cNvGrpSpPr>
          <p:nvPr/>
        </p:nvGrpSpPr>
        <p:grpSpPr bwMode="auto">
          <a:xfrm>
            <a:off x="2555875" y="115888"/>
            <a:ext cx="6264275" cy="5545137"/>
            <a:chOff x="884" y="300"/>
            <a:chExt cx="3946" cy="3493"/>
          </a:xfrm>
        </p:grpSpPr>
        <p:sp>
          <p:nvSpPr>
            <p:cNvPr id="20619" name="Text Box 126"/>
            <p:cNvSpPr txBox="1">
              <a:spLocks noChangeArrowheads="1"/>
            </p:cNvSpPr>
            <p:nvPr/>
          </p:nvSpPr>
          <p:spPr bwMode="auto">
            <a:xfrm>
              <a:off x="2699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  <p:sp>
          <p:nvSpPr>
            <p:cNvPr id="20620" name="Text Box 127"/>
            <p:cNvSpPr txBox="1">
              <a:spLocks noChangeArrowheads="1"/>
            </p:cNvSpPr>
            <p:nvPr/>
          </p:nvSpPr>
          <p:spPr bwMode="auto">
            <a:xfrm>
              <a:off x="2290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  <p:sp>
          <p:nvSpPr>
            <p:cNvPr id="20621" name="Text Box 128"/>
            <p:cNvSpPr txBox="1">
              <a:spLocks noChangeArrowheads="1"/>
            </p:cNvSpPr>
            <p:nvPr/>
          </p:nvSpPr>
          <p:spPr bwMode="auto">
            <a:xfrm>
              <a:off x="1927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20622" name="Text Box 129"/>
            <p:cNvSpPr txBox="1">
              <a:spLocks noChangeArrowheads="1"/>
            </p:cNvSpPr>
            <p:nvPr/>
          </p:nvSpPr>
          <p:spPr bwMode="auto">
            <a:xfrm>
              <a:off x="2729" y="16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20623" name="Text Box 130"/>
            <p:cNvSpPr txBox="1">
              <a:spLocks noChangeArrowheads="1"/>
            </p:cNvSpPr>
            <p:nvPr/>
          </p:nvSpPr>
          <p:spPr bwMode="auto">
            <a:xfrm>
              <a:off x="1519" y="192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20624" name="Text Box 131"/>
            <p:cNvSpPr txBox="1">
              <a:spLocks noChangeArrowheads="1"/>
            </p:cNvSpPr>
            <p:nvPr/>
          </p:nvSpPr>
          <p:spPr bwMode="auto">
            <a:xfrm>
              <a:off x="1156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20625" name="Text Box 132"/>
            <p:cNvSpPr txBox="1">
              <a:spLocks noChangeArrowheads="1"/>
            </p:cNvSpPr>
            <p:nvPr/>
          </p:nvSpPr>
          <p:spPr bwMode="auto">
            <a:xfrm>
              <a:off x="884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20626" name="Text Box 133"/>
            <p:cNvSpPr txBox="1">
              <a:spLocks noChangeArrowheads="1"/>
            </p:cNvSpPr>
            <p:nvPr/>
          </p:nvSpPr>
          <p:spPr bwMode="auto">
            <a:xfrm>
              <a:off x="2729" y="12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0627" name="Text Box 134"/>
            <p:cNvSpPr txBox="1">
              <a:spLocks noChangeArrowheads="1"/>
            </p:cNvSpPr>
            <p:nvPr/>
          </p:nvSpPr>
          <p:spPr bwMode="auto">
            <a:xfrm>
              <a:off x="2729" y="9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0628" name="Text Box 135"/>
            <p:cNvSpPr txBox="1">
              <a:spLocks noChangeArrowheads="1"/>
            </p:cNvSpPr>
            <p:nvPr/>
          </p:nvSpPr>
          <p:spPr bwMode="auto">
            <a:xfrm>
              <a:off x="2744" y="6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20629" name="Text Box 136"/>
            <p:cNvSpPr txBox="1">
              <a:spLocks noChangeArrowheads="1"/>
            </p:cNvSpPr>
            <p:nvPr/>
          </p:nvSpPr>
          <p:spPr bwMode="auto">
            <a:xfrm>
              <a:off x="2729" y="3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20630" name="Text Box 137"/>
            <p:cNvSpPr txBox="1">
              <a:spLocks noChangeArrowheads="1"/>
            </p:cNvSpPr>
            <p:nvPr/>
          </p:nvSpPr>
          <p:spPr bwMode="auto">
            <a:xfrm>
              <a:off x="3092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20631" name="Text Box 138"/>
            <p:cNvSpPr txBox="1">
              <a:spLocks noChangeArrowheads="1"/>
            </p:cNvSpPr>
            <p:nvPr/>
          </p:nvSpPr>
          <p:spPr bwMode="auto">
            <a:xfrm>
              <a:off x="3470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0632" name="Text Box 139"/>
            <p:cNvSpPr txBox="1">
              <a:spLocks noChangeArrowheads="1"/>
            </p:cNvSpPr>
            <p:nvPr/>
          </p:nvSpPr>
          <p:spPr bwMode="auto">
            <a:xfrm>
              <a:off x="3863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0633" name="Text Box 140"/>
            <p:cNvSpPr txBox="1">
              <a:spLocks noChangeArrowheads="1"/>
            </p:cNvSpPr>
            <p:nvPr/>
          </p:nvSpPr>
          <p:spPr bwMode="auto">
            <a:xfrm>
              <a:off x="4241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20634" name="Text Box 141"/>
            <p:cNvSpPr txBox="1">
              <a:spLocks noChangeArrowheads="1"/>
            </p:cNvSpPr>
            <p:nvPr/>
          </p:nvSpPr>
          <p:spPr bwMode="auto">
            <a:xfrm>
              <a:off x="4634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20635" name="Text Box 142"/>
            <p:cNvSpPr txBox="1">
              <a:spLocks noChangeArrowheads="1"/>
            </p:cNvSpPr>
            <p:nvPr/>
          </p:nvSpPr>
          <p:spPr bwMode="auto">
            <a:xfrm>
              <a:off x="2699" y="356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20636" name="Text Box 143"/>
            <p:cNvSpPr txBox="1">
              <a:spLocks noChangeArrowheads="1"/>
            </p:cNvSpPr>
            <p:nvPr/>
          </p:nvSpPr>
          <p:spPr bwMode="auto">
            <a:xfrm>
              <a:off x="2699" y="32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20637" name="Text Box 144"/>
            <p:cNvSpPr txBox="1">
              <a:spLocks noChangeArrowheads="1"/>
            </p:cNvSpPr>
            <p:nvPr/>
          </p:nvSpPr>
          <p:spPr bwMode="auto">
            <a:xfrm>
              <a:off x="2699" y="293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20638" name="Text Box 145"/>
            <p:cNvSpPr txBox="1">
              <a:spLocks noChangeArrowheads="1"/>
            </p:cNvSpPr>
            <p:nvPr/>
          </p:nvSpPr>
          <p:spPr bwMode="auto">
            <a:xfrm>
              <a:off x="271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20639" name="Text Box 146"/>
            <p:cNvSpPr txBox="1">
              <a:spLocks noChangeArrowheads="1"/>
            </p:cNvSpPr>
            <p:nvPr/>
          </p:nvSpPr>
          <p:spPr bwMode="auto">
            <a:xfrm>
              <a:off x="2699" y="225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</p:grpSp>
      <p:sp>
        <p:nvSpPr>
          <p:cNvPr id="119955" name="Text Box 147"/>
          <p:cNvSpPr txBox="1">
            <a:spLocks noChangeArrowheads="1"/>
          </p:cNvSpPr>
          <p:nvPr/>
        </p:nvSpPr>
        <p:spPr bwMode="auto">
          <a:xfrm>
            <a:off x="0" y="221220"/>
            <a:ext cx="25558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Taking another  matrix of transformation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 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use it to pre-multiply your shape AT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sz="2800" dirty="0"/>
          </a:p>
          <a:p>
            <a:pPr>
              <a:spcBef>
                <a:spcPct val="50000"/>
              </a:spcBef>
            </a:pPr>
            <a:r>
              <a:rPr lang="en-GB" dirty="0"/>
              <a:t>Draw the  answer as a new shape AT</a:t>
            </a:r>
          </a:p>
        </p:txBody>
      </p:sp>
      <p:sp>
        <p:nvSpPr>
          <p:cNvPr id="20613" name="AutoShape 148"/>
          <p:cNvSpPr>
            <a:spLocks noChangeArrowheads="1"/>
          </p:cNvSpPr>
          <p:nvPr/>
        </p:nvSpPr>
        <p:spPr bwMode="auto">
          <a:xfrm>
            <a:off x="6218238" y="682625"/>
            <a:ext cx="557212" cy="1589088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82" name="Object 149"/>
          <p:cNvGraphicFramePr>
            <a:graphicFrameLocks noChangeAspect="1"/>
          </p:cNvGraphicFramePr>
          <p:nvPr/>
        </p:nvGraphicFramePr>
        <p:xfrm>
          <a:off x="582612" y="250716"/>
          <a:ext cx="1765999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3" imgW="927000" imgH="457200" progId="Equation.3">
                  <p:embed/>
                </p:oleObj>
              </mc:Choice>
              <mc:Fallback>
                <p:oleObj name="Equation" r:id="rId3" imgW="927000" imgH="45720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" y="250716"/>
                        <a:ext cx="1765999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958" name="Object 150"/>
          <p:cNvGraphicFramePr>
            <a:graphicFrameLocks noChangeAspect="1"/>
          </p:cNvGraphicFramePr>
          <p:nvPr/>
        </p:nvGraphicFramePr>
        <p:xfrm>
          <a:off x="520699" y="1686482"/>
          <a:ext cx="1563433" cy="864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5" imgW="825480" imgH="457200" progId="Equation.3">
                  <p:embed/>
                </p:oleObj>
              </mc:Choice>
              <mc:Fallback>
                <p:oleObj name="Equation" r:id="rId5" imgW="825480" imgH="45720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99" y="1686482"/>
                        <a:ext cx="1563433" cy="864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959" name="Object 151"/>
          <p:cNvGraphicFramePr>
            <a:graphicFrameLocks noChangeAspect="1"/>
          </p:cNvGraphicFramePr>
          <p:nvPr/>
        </p:nvGraphicFramePr>
        <p:xfrm>
          <a:off x="92325" y="3775581"/>
          <a:ext cx="2108666" cy="73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7" imgW="1307880" imgH="457200" progId="Equation.3">
                  <p:embed/>
                </p:oleObj>
              </mc:Choice>
              <mc:Fallback>
                <p:oleObj name="Equation" r:id="rId7" imgW="1307880" imgH="45720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5" y="3775581"/>
                        <a:ext cx="2108666" cy="736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960" name="Object 152"/>
          <p:cNvGraphicFramePr>
            <a:graphicFrameLocks noChangeAspect="1"/>
          </p:cNvGraphicFramePr>
          <p:nvPr/>
        </p:nvGraphicFramePr>
        <p:xfrm>
          <a:off x="413691" y="4610657"/>
          <a:ext cx="1621582" cy="75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9" imgW="977760" imgH="457200" progId="Equation.3">
                  <p:embed/>
                </p:oleObj>
              </mc:Choice>
              <mc:Fallback>
                <p:oleObj name="Equation" r:id="rId9" imgW="977760" imgH="457200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91" y="4610657"/>
                        <a:ext cx="1621582" cy="757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4" name="Text Box 153"/>
          <p:cNvSpPr txBox="1">
            <a:spLocks noChangeArrowheads="1"/>
          </p:cNvSpPr>
          <p:nvPr/>
        </p:nvSpPr>
        <p:spPr bwMode="auto">
          <a:xfrm>
            <a:off x="6300787" y="1700213"/>
            <a:ext cx="360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T</a:t>
            </a:r>
          </a:p>
        </p:txBody>
      </p:sp>
      <p:sp>
        <p:nvSpPr>
          <p:cNvPr id="20615" name="AutoShape 154"/>
          <p:cNvSpPr>
            <a:spLocks noChangeArrowheads="1"/>
          </p:cNvSpPr>
          <p:nvPr/>
        </p:nvSpPr>
        <p:spPr bwMode="auto">
          <a:xfrm flipH="1">
            <a:off x="4471988" y="720725"/>
            <a:ext cx="552450" cy="1546225"/>
          </a:xfrm>
          <a:prstGeom prst="rtTriangle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6" name="Text Box 155"/>
          <p:cNvSpPr txBox="1">
            <a:spLocks noChangeArrowheads="1"/>
          </p:cNvSpPr>
          <p:nvPr/>
        </p:nvSpPr>
        <p:spPr bwMode="auto">
          <a:xfrm>
            <a:off x="4547734" y="1761768"/>
            <a:ext cx="576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/>
              <a:t>RT</a:t>
            </a:r>
          </a:p>
        </p:txBody>
      </p:sp>
      <p:sp>
        <p:nvSpPr>
          <p:cNvPr id="119964" name="AutoShape 156"/>
          <p:cNvSpPr>
            <a:spLocks noChangeArrowheads="1"/>
          </p:cNvSpPr>
          <p:nvPr/>
        </p:nvSpPr>
        <p:spPr bwMode="auto">
          <a:xfrm flipV="1">
            <a:off x="6213475" y="3322638"/>
            <a:ext cx="1773238" cy="523875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966" name="Text Box 158"/>
          <p:cNvSpPr txBox="1">
            <a:spLocks noChangeArrowheads="1"/>
          </p:cNvSpPr>
          <p:nvPr/>
        </p:nvSpPr>
        <p:spPr bwMode="auto">
          <a:xfrm>
            <a:off x="6322898" y="3324225"/>
            <a:ext cx="57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64" grpId="0" animBg="1"/>
      <p:bldP spid="1199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GB" sz="4000" smtClean="0"/>
              <a:t>Method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7513" y="1549400"/>
            <a:ext cx="8435975" cy="5135563"/>
          </a:xfrm>
        </p:spPr>
        <p:txBody>
          <a:bodyPr>
            <a:noAutofit/>
          </a:bodyPr>
          <a:lstStyle/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First draw a shape, S,  on the </a:t>
            </a:r>
            <a:r>
              <a:rPr lang="en-GB" sz="2400" dirty="0" err="1" smtClean="0">
                <a:solidFill>
                  <a:srgbClr val="6600FF"/>
                </a:solidFill>
              </a:rPr>
              <a:t>xy</a:t>
            </a:r>
            <a:r>
              <a:rPr lang="en-GB" sz="2400" dirty="0" smtClean="0">
                <a:solidFill>
                  <a:srgbClr val="6600FF"/>
                </a:solidFill>
              </a:rPr>
              <a:t> plane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			say (x</a:t>
            </a:r>
            <a:r>
              <a:rPr lang="en-GB" sz="2400" baseline="-25000" dirty="0" smtClean="0">
                <a:solidFill>
                  <a:srgbClr val="6600FF"/>
                </a:solidFill>
              </a:rPr>
              <a:t>1</a:t>
            </a:r>
            <a:r>
              <a:rPr lang="en-GB" sz="2400" dirty="0" smtClean="0">
                <a:solidFill>
                  <a:srgbClr val="6600FF"/>
                </a:solidFill>
              </a:rPr>
              <a:t>y</a:t>
            </a:r>
            <a:r>
              <a:rPr lang="en-GB" sz="2400" baseline="-25000" dirty="0" smtClean="0">
                <a:solidFill>
                  <a:srgbClr val="6600FF"/>
                </a:solidFill>
              </a:rPr>
              <a:t>1</a:t>
            </a:r>
            <a:r>
              <a:rPr lang="en-GB" sz="2400" dirty="0" smtClean="0">
                <a:solidFill>
                  <a:srgbClr val="6600FF"/>
                </a:solidFill>
              </a:rPr>
              <a:t>) ,(x</a:t>
            </a:r>
            <a:r>
              <a:rPr lang="en-GB" sz="2400" baseline="-25000" dirty="0" smtClean="0">
                <a:solidFill>
                  <a:srgbClr val="6600FF"/>
                </a:solidFill>
              </a:rPr>
              <a:t>2</a:t>
            </a:r>
            <a:r>
              <a:rPr lang="en-GB" sz="2400" dirty="0" smtClean="0">
                <a:solidFill>
                  <a:srgbClr val="6600FF"/>
                </a:solidFill>
              </a:rPr>
              <a:t>y</a:t>
            </a:r>
            <a:r>
              <a:rPr lang="en-GB" sz="2400" baseline="-25000" dirty="0" smtClean="0">
                <a:solidFill>
                  <a:srgbClr val="6600FF"/>
                </a:solidFill>
              </a:rPr>
              <a:t>2</a:t>
            </a:r>
            <a:r>
              <a:rPr lang="en-GB" sz="2400" dirty="0" smtClean="0">
                <a:solidFill>
                  <a:srgbClr val="6600FF"/>
                </a:solidFill>
              </a:rPr>
              <a:t>), (x</a:t>
            </a:r>
            <a:r>
              <a:rPr lang="en-GB" sz="2400" baseline="-25000" dirty="0" smtClean="0">
                <a:solidFill>
                  <a:srgbClr val="6600FF"/>
                </a:solidFill>
              </a:rPr>
              <a:t>3</a:t>
            </a:r>
            <a:r>
              <a:rPr lang="en-GB" sz="2400" dirty="0" smtClean="0">
                <a:solidFill>
                  <a:srgbClr val="6600FF"/>
                </a:solidFill>
              </a:rPr>
              <a:t>y</a:t>
            </a:r>
            <a:r>
              <a:rPr lang="en-GB" sz="2400" baseline="-25000" dirty="0" smtClean="0">
                <a:solidFill>
                  <a:srgbClr val="6600FF"/>
                </a:solidFill>
              </a:rPr>
              <a:t>3</a:t>
            </a:r>
            <a:r>
              <a:rPr lang="en-GB" sz="2400" dirty="0" smtClean="0">
                <a:solidFill>
                  <a:srgbClr val="6600FF"/>
                </a:solidFill>
              </a:rPr>
              <a:t>), (x</a:t>
            </a:r>
            <a:r>
              <a:rPr lang="en-GB" sz="2400" baseline="-25000" dirty="0" smtClean="0">
                <a:solidFill>
                  <a:srgbClr val="6600FF"/>
                </a:solidFill>
              </a:rPr>
              <a:t>4</a:t>
            </a:r>
            <a:r>
              <a:rPr lang="en-GB" sz="2400" dirty="0" smtClean="0">
                <a:solidFill>
                  <a:srgbClr val="6600FF"/>
                </a:solidFill>
              </a:rPr>
              <a:t>y</a:t>
            </a:r>
            <a:r>
              <a:rPr lang="en-GB" sz="2400" baseline="-25000" dirty="0" smtClean="0">
                <a:solidFill>
                  <a:srgbClr val="6600FF"/>
                </a:solidFill>
              </a:rPr>
              <a:t>4</a:t>
            </a:r>
            <a:r>
              <a:rPr lang="en-GB" sz="2400" dirty="0" smtClean="0">
                <a:solidFill>
                  <a:srgbClr val="6600FF"/>
                </a:solidFill>
              </a:rPr>
              <a:t>)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Convert its co-ordinates into a matrix S changing the (</a:t>
            </a:r>
            <a:r>
              <a:rPr lang="en-GB" sz="2400" dirty="0" err="1" smtClean="0">
                <a:solidFill>
                  <a:srgbClr val="6600FF"/>
                </a:solidFill>
              </a:rPr>
              <a:t>x,y</a:t>
            </a:r>
            <a:r>
              <a:rPr lang="en-GB" sz="2400" dirty="0" smtClean="0">
                <a:solidFill>
                  <a:srgbClr val="6600FF"/>
                </a:solidFill>
              </a:rPr>
              <a:t>) pairs into columns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400" dirty="0" smtClean="0">
              <a:solidFill>
                <a:srgbClr val="6600FF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So (x</a:t>
            </a:r>
            <a:r>
              <a:rPr lang="en-GB" sz="2400" baseline="-25000" dirty="0" smtClean="0">
                <a:solidFill>
                  <a:srgbClr val="6600FF"/>
                </a:solidFill>
              </a:rPr>
              <a:t>1</a:t>
            </a:r>
            <a:r>
              <a:rPr lang="en-GB" sz="2400" dirty="0" smtClean="0">
                <a:solidFill>
                  <a:srgbClr val="6600FF"/>
                </a:solidFill>
              </a:rPr>
              <a:t>y</a:t>
            </a:r>
            <a:r>
              <a:rPr lang="en-GB" sz="2400" baseline="-25000" dirty="0" smtClean="0">
                <a:solidFill>
                  <a:srgbClr val="6600FF"/>
                </a:solidFill>
              </a:rPr>
              <a:t>1</a:t>
            </a:r>
            <a:r>
              <a:rPr lang="en-GB" sz="2400" dirty="0" smtClean="0">
                <a:solidFill>
                  <a:srgbClr val="6600FF"/>
                </a:solidFill>
              </a:rPr>
              <a:t>) ,(x</a:t>
            </a:r>
            <a:r>
              <a:rPr lang="en-GB" sz="2400" baseline="-25000" dirty="0" smtClean="0">
                <a:solidFill>
                  <a:srgbClr val="6600FF"/>
                </a:solidFill>
              </a:rPr>
              <a:t>2</a:t>
            </a:r>
            <a:r>
              <a:rPr lang="en-GB" sz="2400" dirty="0" smtClean="0">
                <a:solidFill>
                  <a:srgbClr val="6600FF"/>
                </a:solidFill>
              </a:rPr>
              <a:t>y</a:t>
            </a:r>
            <a:r>
              <a:rPr lang="en-GB" sz="2400" baseline="-25000" dirty="0" smtClean="0">
                <a:solidFill>
                  <a:srgbClr val="6600FF"/>
                </a:solidFill>
              </a:rPr>
              <a:t>2</a:t>
            </a:r>
            <a:r>
              <a:rPr lang="en-GB" sz="2400" dirty="0" smtClean="0">
                <a:solidFill>
                  <a:srgbClr val="6600FF"/>
                </a:solidFill>
              </a:rPr>
              <a:t>), (x</a:t>
            </a:r>
            <a:r>
              <a:rPr lang="en-GB" sz="2400" baseline="-25000" dirty="0" smtClean="0">
                <a:solidFill>
                  <a:srgbClr val="6600FF"/>
                </a:solidFill>
              </a:rPr>
              <a:t>3</a:t>
            </a:r>
            <a:r>
              <a:rPr lang="en-GB" sz="2400" dirty="0" smtClean="0">
                <a:solidFill>
                  <a:srgbClr val="6600FF"/>
                </a:solidFill>
              </a:rPr>
              <a:t>y</a:t>
            </a:r>
            <a:r>
              <a:rPr lang="en-GB" sz="2400" baseline="-25000" dirty="0" smtClean="0">
                <a:solidFill>
                  <a:srgbClr val="6600FF"/>
                </a:solidFill>
              </a:rPr>
              <a:t>3</a:t>
            </a:r>
            <a:r>
              <a:rPr lang="en-GB" sz="2400" dirty="0" smtClean="0">
                <a:solidFill>
                  <a:srgbClr val="6600FF"/>
                </a:solidFill>
              </a:rPr>
              <a:t>), (x</a:t>
            </a:r>
            <a:r>
              <a:rPr lang="en-GB" sz="2400" baseline="-25000" dirty="0" smtClean="0">
                <a:solidFill>
                  <a:srgbClr val="6600FF"/>
                </a:solidFill>
              </a:rPr>
              <a:t>4</a:t>
            </a:r>
            <a:r>
              <a:rPr lang="en-GB" sz="2400" dirty="0" smtClean="0">
                <a:solidFill>
                  <a:srgbClr val="6600FF"/>
                </a:solidFill>
              </a:rPr>
              <a:t>y</a:t>
            </a:r>
            <a:r>
              <a:rPr lang="en-GB" sz="2400" baseline="-25000" dirty="0" smtClean="0">
                <a:solidFill>
                  <a:srgbClr val="6600FF"/>
                </a:solidFill>
              </a:rPr>
              <a:t>4</a:t>
            </a:r>
            <a:r>
              <a:rPr lang="en-GB" sz="2400" dirty="0" smtClean="0">
                <a:solidFill>
                  <a:srgbClr val="6600FF"/>
                </a:solidFill>
              </a:rPr>
              <a:t>) becomes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400" dirty="0" smtClean="0">
              <a:solidFill>
                <a:srgbClr val="6600FF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400" dirty="0" smtClean="0">
              <a:solidFill>
                <a:srgbClr val="6600FF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Take a matrix M of transformation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400" dirty="0" smtClean="0">
              <a:solidFill>
                <a:srgbClr val="6600FF"/>
              </a:solidFill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use it to pre-multiply your shape MS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dirty="0" smtClean="0">
                <a:solidFill>
                  <a:srgbClr val="6600FF"/>
                </a:solidFill>
              </a:rPr>
              <a:t>Draw the answer as a new shape MS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b="1" dirty="0" smtClean="0"/>
              <a:t>HINT it helps to work out what the transformation has done if you label the vertices of the shape </a:t>
            </a:r>
          </a:p>
        </p:txBody>
      </p:sp>
      <p:graphicFrame>
        <p:nvGraphicFramePr>
          <p:cNvPr id="1208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96521" y="3189373"/>
          <a:ext cx="23320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3" imgW="1434960" imgH="482400" progId="Equation.3">
                  <p:embed/>
                </p:oleObj>
              </mc:Choice>
              <mc:Fallback>
                <p:oleObj name="Equation" r:id="rId3" imgW="14349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521" y="3189373"/>
                        <a:ext cx="233203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89625" y="4152113"/>
          <a:ext cx="13954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5" imgW="774360" imgH="457200" progId="Equation.3">
                  <p:embed/>
                </p:oleObj>
              </mc:Choice>
              <mc:Fallback>
                <p:oleObj name="Equation" r:id="rId5" imgW="7743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25" y="4152113"/>
                        <a:ext cx="1395413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9287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15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56E7442-B973-42DC-830E-1C6ABC0B36C6}" type="slidenum">
              <a:rPr lang="en-GB" smtClean="0"/>
              <a:pPr>
                <a:defRPr/>
              </a:pPr>
              <a:t>28</a:t>
            </a:fld>
            <a:endParaRPr lang="en-GB" smtClean="0"/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5198203" y="5177541"/>
          <a:ext cx="15335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7" imgW="850680" imgH="457200" progId="Equation.3">
                  <p:embed/>
                </p:oleObj>
              </mc:Choice>
              <mc:Fallback>
                <p:oleObj name="Equation" r:id="rId7" imgW="850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203" y="5177541"/>
                        <a:ext cx="1533525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6698390" y="5139441"/>
          <a:ext cx="21510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9" imgW="1206360" imgH="482400" progId="Equation.3">
                  <p:embed/>
                </p:oleObj>
              </mc:Choice>
              <mc:Fallback>
                <p:oleObj name="Equation" r:id="rId9" imgW="120636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8390" y="5139441"/>
                        <a:ext cx="215106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CEDB220-06B5-4FA3-8B1A-12F8B524E934}" type="slidenum">
              <a:rPr lang="en-GB"/>
              <a:pPr/>
              <a:t>29</a:t>
            </a:fld>
            <a:endParaRPr lang="en-GB"/>
          </a:p>
        </p:txBody>
      </p:sp>
      <p:graphicFrame>
        <p:nvGraphicFramePr>
          <p:cNvPr id="123906" name="Group 2"/>
          <p:cNvGraphicFramePr>
            <a:graphicFrameLocks noGrp="1"/>
          </p:cNvGraphicFramePr>
          <p:nvPr/>
        </p:nvGraphicFramePr>
        <p:xfrm>
          <a:off x="2676525" y="188913"/>
          <a:ext cx="5770790" cy="5181600"/>
        </p:xfrm>
        <a:graphic>
          <a:graphicData uri="http://schemas.openxmlformats.org/drawingml/2006/table">
            <a:tbl>
              <a:tblPr/>
              <a:tblGrid>
                <a:gridCol w="577079"/>
                <a:gridCol w="577079"/>
                <a:gridCol w="577079"/>
                <a:gridCol w="577079"/>
                <a:gridCol w="577079"/>
                <a:gridCol w="577079"/>
                <a:gridCol w="577079"/>
                <a:gridCol w="577079"/>
                <a:gridCol w="577079"/>
                <a:gridCol w="577079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658" name="Group 125"/>
          <p:cNvGrpSpPr>
            <a:grpSpLocks/>
          </p:cNvGrpSpPr>
          <p:nvPr/>
        </p:nvGrpSpPr>
        <p:grpSpPr bwMode="auto">
          <a:xfrm>
            <a:off x="2555875" y="115888"/>
            <a:ext cx="5930900" cy="5545137"/>
            <a:chOff x="884" y="300"/>
            <a:chExt cx="3736" cy="3493"/>
          </a:xfrm>
        </p:grpSpPr>
        <p:sp>
          <p:nvSpPr>
            <p:cNvPr id="22673" name="Text Box 126"/>
            <p:cNvSpPr txBox="1">
              <a:spLocks noChangeArrowheads="1"/>
            </p:cNvSpPr>
            <p:nvPr/>
          </p:nvSpPr>
          <p:spPr bwMode="auto">
            <a:xfrm>
              <a:off x="2699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  <p:sp>
          <p:nvSpPr>
            <p:cNvPr id="22674" name="Text Box 127"/>
            <p:cNvSpPr txBox="1">
              <a:spLocks noChangeArrowheads="1"/>
            </p:cNvSpPr>
            <p:nvPr/>
          </p:nvSpPr>
          <p:spPr bwMode="auto">
            <a:xfrm>
              <a:off x="2290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  <p:sp>
          <p:nvSpPr>
            <p:cNvPr id="22675" name="Text Box 128"/>
            <p:cNvSpPr txBox="1">
              <a:spLocks noChangeArrowheads="1"/>
            </p:cNvSpPr>
            <p:nvPr/>
          </p:nvSpPr>
          <p:spPr bwMode="auto">
            <a:xfrm>
              <a:off x="1927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22676" name="Text Box 129"/>
            <p:cNvSpPr txBox="1">
              <a:spLocks noChangeArrowheads="1"/>
            </p:cNvSpPr>
            <p:nvPr/>
          </p:nvSpPr>
          <p:spPr bwMode="auto">
            <a:xfrm>
              <a:off x="2729" y="16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22677" name="Text Box 130"/>
            <p:cNvSpPr txBox="1">
              <a:spLocks noChangeArrowheads="1"/>
            </p:cNvSpPr>
            <p:nvPr/>
          </p:nvSpPr>
          <p:spPr bwMode="auto">
            <a:xfrm>
              <a:off x="1519" y="192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22678" name="Text Box 131"/>
            <p:cNvSpPr txBox="1">
              <a:spLocks noChangeArrowheads="1"/>
            </p:cNvSpPr>
            <p:nvPr/>
          </p:nvSpPr>
          <p:spPr bwMode="auto">
            <a:xfrm>
              <a:off x="1156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22679" name="Text Box 132"/>
            <p:cNvSpPr txBox="1">
              <a:spLocks noChangeArrowheads="1"/>
            </p:cNvSpPr>
            <p:nvPr/>
          </p:nvSpPr>
          <p:spPr bwMode="auto">
            <a:xfrm>
              <a:off x="884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22680" name="Text Box 133"/>
            <p:cNvSpPr txBox="1">
              <a:spLocks noChangeArrowheads="1"/>
            </p:cNvSpPr>
            <p:nvPr/>
          </p:nvSpPr>
          <p:spPr bwMode="auto">
            <a:xfrm>
              <a:off x="2729" y="12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2681" name="Text Box 134"/>
            <p:cNvSpPr txBox="1">
              <a:spLocks noChangeArrowheads="1"/>
            </p:cNvSpPr>
            <p:nvPr/>
          </p:nvSpPr>
          <p:spPr bwMode="auto">
            <a:xfrm>
              <a:off x="2729" y="9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2682" name="Text Box 135"/>
            <p:cNvSpPr txBox="1">
              <a:spLocks noChangeArrowheads="1"/>
            </p:cNvSpPr>
            <p:nvPr/>
          </p:nvSpPr>
          <p:spPr bwMode="auto">
            <a:xfrm>
              <a:off x="2744" y="6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22683" name="Text Box 136"/>
            <p:cNvSpPr txBox="1">
              <a:spLocks noChangeArrowheads="1"/>
            </p:cNvSpPr>
            <p:nvPr/>
          </p:nvSpPr>
          <p:spPr bwMode="auto">
            <a:xfrm>
              <a:off x="2729" y="3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22684" name="Text Box 137"/>
            <p:cNvSpPr txBox="1">
              <a:spLocks noChangeArrowheads="1"/>
            </p:cNvSpPr>
            <p:nvPr/>
          </p:nvSpPr>
          <p:spPr bwMode="auto">
            <a:xfrm>
              <a:off x="2982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22685" name="Text Box 138"/>
            <p:cNvSpPr txBox="1">
              <a:spLocks noChangeArrowheads="1"/>
            </p:cNvSpPr>
            <p:nvPr/>
          </p:nvSpPr>
          <p:spPr bwMode="auto">
            <a:xfrm>
              <a:off x="3360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2686" name="Text Box 139"/>
            <p:cNvSpPr txBox="1">
              <a:spLocks noChangeArrowheads="1"/>
            </p:cNvSpPr>
            <p:nvPr/>
          </p:nvSpPr>
          <p:spPr bwMode="auto">
            <a:xfrm>
              <a:off x="3753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2687" name="Text Box 140"/>
            <p:cNvSpPr txBox="1">
              <a:spLocks noChangeArrowheads="1"/>
            </p:cNvSpPr>
            <p:nvPr/>
          </p:nvSpPr>
          <p:spPr bwMode="auto">
            <a:xfrm>
              <a:off x="4086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22688" name="Text Box 141"/>
            <p:cNvSpPr txBox="1">
              <a:spLocks noChangeArrowheads="1"/>
            </p:cNvSpPr>
            <p:nvPr/>
          </p:nvSpPr>
          <p:spPr bwMode="auto">
            <a:xfrm>
              <a:off x="4424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22689" name="Text Box 142"/>
            <p:cNvSpPr txBox="1">
              <a:spLocks noChangeArrowheads="1"/>
            </p:cNvSpPr>
            <p:nvPr/>
          </p:nvSpPr>
          <p:spPr bwMode="auto">
            <a:xfrm>
              <a:off x="2699" y="356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22690" name="Text Box 143"/>
            <p:cNvSpPr txBox="1">
              <a:spLocks noChangeArrowheads="1"/>
            </p:cNvSpPr>
            <p:nvPr/>
          </p:nvSpPr>
          <p:spPr bwMode="auto">
            <a:xfrm>
              <a:off x="2699" y="32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22691" name="Text Box 144"/>
            <p:cNvSpPr txBox="1">
              <a:spLocks noChangeArrowheads="1"/>
            </p:cNvSpPr>
            <p:nvPr/>
          </p:nvSpPr>
          <p:spPr bwMode="auto">
            <a:xfrm>
              <a:off x="2699" y="293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22692" name="Text Box 145"/>
            <p:cNvSpPr txBox="1">
              <a:spLocks noChangeArrowheads="1"/>
            </p:cNvSpPr>
            <p:nvPr/>
          </p:nvSpPr>
          <p:spPr bwMode="auto">
            <a:xfrm>
              <a:off x="271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22693" name="Text Box 146"/>
            <p:cNvSpPr txBox="1">
              <a:spLocks noChangeArrowheads="1"/>
            </p:cNvSpPr>
            <p:nvPr/>
          </p:nvSpPr>
          <p:spPr bwMode="auto">
            <a:xfrm>
              <a:off x="2699" y="225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</p:grpSp>
      <p:sp>
        <p:nvSpPr>
          <p:cNvPr id="124051" name="Text Box 147"/>
          <p:cNvSpPr txBox="1">
            <a:spLocks noChangeArrowheads="1"/>
          </p:cNvSpPr>
          <p:nvPr/>
        </p:nvSpPr>
        <p:spPr bwMode="auto">
          <a:xfrm>
            <a:off x="0" y="0"/>
            <a:ext cx="2555875" cy="62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Now we draw a new shape on the plane</a:t>
            </a:r>
          </a:p>
          <a:p>
            <a:pPr>
              <a:spcBef>
                <a:spcPct val="50000"/>
              </a:spcBef>
            </a:pPr>
            <a:r>
              <a:rPr lang="en-GB"/>
              <a:t>Convert its co-ordinates into a matrix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Taking a matrix of transformation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 use it to pre-multiply your shape RS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Draw the  answer as a new shape RS</a:t>
            </a:r>
          </a:p>
        </p:txBody>
      </p:sp>
      <p:graphicFrame>
        <p:nvGraphicFramePr>
          <p:cNvPr id="124053" name="Object 149"/>
          <p:cNvGraphicFramePr>
            <a:graphicFrameLocks noChangeAspect="1"/>
          </p:cNvGraphicFramePr>
          <p:nvPr/>
        </p:nvGraphicFramePr>
        <p:xfrm>
          <a:off x="133350" y="1484313"/>
          <a:ext cx="16049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3" imgW="1155600" imgH="457200" progId="Equation.3">
                  <p:embed/>
                </p:oleObj>
              </mc:Choice>
              <mc:Fallback>
                <p:oleObj name="Equation" r:id="rId3" imgW="1155600" imgH="45720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1484313"/>
                        <a:ext cx="1604963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54" name="Object 150"/>
          <p:cNvGraphicFramePr>
            <a:graphicFrameLocks noChangeAspect="1"/>
          </p:cNvGraphicFramePr>
          <p:nvPr/>
        </p:nvGraphicFramePr>
        <p:xfrm>
          <a:off x="477838" y="2828925"/>
          <a:ext cx="9985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5" imgW="825480" imgH="457200" progId="Equation.3">
                  <p:embed/>
                </p:oleObj>
              </mc:Choice>
              <mc:Fallback>
                <p:oleObj name="Equation" r:id="rId5" imgW="825480" imgH="45720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828925"/>
                        <a:ext cx="9985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60" name="Rectangle 156"/>
          <p:cNvSpPr>
            <a:spLocks noChangeArrowheads="1"/>
          </p:cNvSpPr>
          <p:nvPr/>
        </p:nvSpPr>
        <p:spPr bwMode="auto">
          <a:xfrm>
            <a:off x="6129564" y="682625"/>
            <a:ext cx="1146175" cy="10588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57" name="Text Box 153"/>
          <p:cNvSpPr txBox="1">
            <a:spLocks noChangeArrowheads="1"/>
          </p:cNvSpPr>
          <p:nvPr/>
        </p:nvSpPr>
        <p:spPr bwMode="auto">
          <a:xfrm>
            <a:off x="6456363" y="1090613"/>
            <a:ext cx="360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S</a:t>
            </a:r>
          </a:p>
        </p:txBody>
      </p:sp>
      <p:graphicFrame>
        <p:nvGraphicFramePr>
          <p:cNvPr id="124061" name="Object 157"/>
          <p:cNvGraphicFramePr>
            <a:graphicFrameLocks noChangeAspect="1"/>
          </p:cNvGraphicFramePr>
          <p:nvPr/>
        </p:nvGraphicFramePr>
        <p:xfrm>
          <a:off x="261938" y="3979863"/>
          <a:ext cx="201136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7" imgW="1447560" imgH="457200" progId="Equation.3">
                  <p:embed/>
                </p:oleObj>
              </mc:Choice>
              <mc:Fallback>
                <p:oleObj name="Equation" r:id="rId7" imgW="1447560" imgH="45720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979863"/>
                        <a:ext cx="2011362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62" name="Object 158"/>
          <p:cNvGraphicFramePr>
            <a:graphicFrameLocks noChangeAspect="1"/>
          </p:cNvGraphicFramePr>
          <p:nvPr/>
        </p:nvGraphicFramePr>
        <p:xfrm>
          <a:off x="169863" y="4806950"/>
          <a:ext cx="22574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9" imgW="1625400" imgH="457200" progId="Equation.3">
                  <p:embed/>
                </p:oleObj>
              </mc:Choice>
              <mc:Fallback>
                <p:oleObj name="Equation" r:id="rId9" imgW="1625400" imgH="4572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4806950"/>
                        <a:ext cx="225742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63" name="Rectangle 159"/>
          <p:cNvSpPr>
            <a:spLocks noChangeArrowheads="1"/>
          </p:cNvSpPr>
          <p:nvPr/>
        </p:nvSpPr>
        <p:spPr bwMode="auto">
          <a:xfrm>
            <a:off x="3859213" y="696913"/>
            <a:ext cx="1104900" cy="104298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59" name="Text Box 155"/>
          <p:cNvSpPr txBox="1">
            <a:spLocks noChangeArrowheads="1"/>
          </p:cNvSpPr>
          <p:nvPr/>
        </p:nvSpPr>
        <p:spPr bwMode="auto">
          <a:xfrm>
            <a:off x="4237038" y="1163638"/>
            <a:ext cx="576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/>
              <a:t>RS</a:t>
            </a:r>
          </a:p>
        </p:txBody>
      </p:sp>
      <p:sp>
        <p:nvSpPr>
          <p:cNvPr id="124064" name="Text Box 160"/>
          <p:cNvSpPr txBox="1">
            <a:spLocks noChangeArrowheads="1"/>
          </p:cNvSpPr>
          <p:nvPr/>
        </p:nvSpPr>
        <p:spPr bwMode="auto">
          <a:xfrm>
            <a:off x="2454275" y="5529263"/>
            <a:ext cx="64881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Here it is not clear what has happened to the square until the vertices are labelled</a:t>
            </a:r>
          </a:p>
          <a:p>
            <a:pPr>
              <a:spcBef>
                <a:spcPct val="50000"/>
              </a:spcBef>
            </a:pPr>
            <a:r>
              <a:rPr lang="en-GB"/>
              <a:t>Note the use of a’ ( a prime) to distinguish it from the original a</a:t>
            </a:r>
          </a:p>
        </p:txBody>
      </p:sp>
      <p:sp>
        <p:nvSpPr>
          <p:cNvPr id="124065" name="Text Box 161"/>
          <p:cNvSpPr txBox="1">
            <a:spLocks noChangeArrowheads="1"/>
          </p:cNvSpPr>
          <p:nvPr/>
        </p:nvSpPr>
        <p:spPr bwMode="auto">
          <a:xfrm>
            <a:off x="5948363" y="1757363"/>
            <a:ext cx="1889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a</a:t>
            </a:r>
          </a:p>
        </p:txBody>
      </p:sp>
      <p:sp>
        <p:nvSpPr>
          <p:cNvPr id="124066" name="Text Box 162"/>
          <p:cNvSpPr txBox="1">
            <a:spLocks noChangeArrowheads="1"/>
          </p:cNvSpPr>
          <p:nvPr/>
        </p:nvSpPr>
        <p:spPr bwMode="auto">
          <a:xfrm>
            <a:off x="5916613" y="420688"/>
            <a:ext cx="1889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d</a:t>
            </a:r>
          </a:p>
        </p:txBody>
      </p:sp>
      <p:sp>
        <p:nvSpPr>
          <p:cNvPr id="124067" name="Text Box 163"/>
          <p:cNvSpPr txBox="1">
            <a:spLocks noChangeArrowheads="1"/>
          </p:cNvSpPr>
          <p:nvPr/>
        </p:nvSpPr>
        <p:spPr bwMode="auto">
          <a:xfrm>
            <a:off x="7235825" y="417513"/>
            <a:ext cx="1889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c</a:t>
            </a:r>
          </a:p>
        </p:txBody>
      </p:sp>
      <p:sp>
        <p:nvSpPr>
          <p:cNvPr id="124068" name="Text Box 164"/>
          <p:cNvSpPr txBox="1">
            <a:spLocks noChangeArrowheads="1"/>
          </p:cNvSpPr>
          <p:nvPr/>
        </p:nvSpPr>
        <p:spPr bwMode="auto">
          <a:xfrm>
            <a:off x="7175500" y="1795463"/>
            <a:ext cx="1889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b</a:t>
            </a:r>
          </a:p>
        </p:txBody>
      </p:sp>
      <p:sp>
        <p:nvSpPr>
          <p:cNvPr id="124069" name="Text Box 165"/>
          <p:cNvSpPr txBox="1">
            <a:spLocks noChangeArrowheads="1"/>
          </p:cNvSpPr>
          <p:nvPr/>
        </p:nvSpPr>
        <p:spPr bwMode="auto">
          <a:xfrm>
            <a:off x="5033963" y="1760538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a’</a:t>
            </a:r>
          </a:p>
        </p:txBody>
      </p:sp>
      <p:sp>
        <p:nvSpPr>
          <p:cNvPr id="124070" name="Text Box 166"/>
          <p:cNvSpPr txBox="1">
            <a:spLocks noChangeArrowheads="1"/>
          </p:cNvSpPr>
          <p:nvPr/>
        </p:nvSpPr>
        <p:spPr bwMode="auto">
          <a:xfrm>
            <a:off x="5002213" y="422275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d’</a:t>
            </a:r>
          </a:p>
        </p:txBody>
      </p:sp>
      <p:sp>
        <p:nvSpPr>
          <p:cNvPr id="124071" name="Text Box 167"/>
          <p:cNvSpPr txBox="1">
            <a:spLocks noChangeArrowheads="1"/>
          </p:cNvSpPr>
          <p:nvPr/>
        </p:nvSpPr>
        <p:spPr bwMode="auto">
          <a:xfrm>
            <a:off x="3635375" y="417513"/>
            <a:ext cx="2905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c’</a:t>
            </a:r>
          </a:p>
        </p:txBody>
      </p:sp>
      <p:sp>
        <p:nvSpPr>
          <p:cNvPr id="124072" name="Text Box 168"/>
          <p:cNvSpPr txBox="1">
            <a:spLocks noChangeArrowheads="1"/>
          </p:cNvSpPr>
          <p:nvPr/>
        </p:nvSpPr>
        <p:spPr bwMode="auto">
          <a:xfrm>
            <a:off x="3649663" y="17526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57" grpId="0"/>
      <p:bldP spid="124063" grpId="0" animBg="1"/>
      <p:bldP spid="124059" grpId="0"/>
      <p:bldP spid="124065" grpId="0"/>
      <p:bldP spid="124066" grpId="0"/>
      <p:bldP spid="124067" grpId="0"/>
      <p:bldP spid="124068" grpId="0"/>
      <p:bldP spid="124069" grpId="0"/>
      <p:bldP spid="124070" grpId="0"/>
      <p:bldP spid="124071" grpId="0"/>
      <p:bldP spid="1240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Content Placeholder 2"/>
          <p:cNvSpPr txBox="1">
            <a:spLocks/>
          </p:cNvSpPr>
          <p:nvPr/>
        </p:nvSpPr>
        <p:spPr bwMode="auto">
          <a:xfrm>
            <a:off x="0" y="3875088"/>
            <a:ext cx="8839200" cy="27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</a:pPr>
            <a:r>
              <a:rPr lang="en-GB" sz="3200">
                <a:latin typeface="Calibri" pitchFamily="34" charset="0"/>
              </a:rPr>
              <a:t>If a =        and 2</a:t>
            </a:r>
            <a:r>
              <a:rPr lang="en-GB" sz="3200" b="1">
                <a:latin typeface="Calibri" pitchFamily="34" charset="0"/>
              </a:rPr>
              <a:t>i</a:t>
            </a:r>
            <a:r>
              <a:rPr lang="en-GB" sz="3200">
                <a:latin typeface="Calibri" pitchFamily="34" charset="0"/>
              </a:rPr>
              <a:t> + </a:t>
            </a:r>
            <a:r>
              <a:rPr lang="en-GB" sz="3200" b="1">
                <a:latin typeface="Calibri" pitchFamily="34" charset="0"/>
              </a:rPr>
              <a:t>j</a:t>
            </a:r>
          </a:p>
          <a:p>
            <a:pPr marL="800100" lvl="1" indent="-342900">
              <a:spcBef>
                <a:spcPct val="20000"/>
              </a:spcBef>
            </a:pPr>
            <a:endParaRPr lang="en-GB" sz="2400"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GB" sz="2400">
                <a:latin typeface="Calibri" pitchFamily="34" charset="0"/>
              </a:rPr>
              <a:t>Here are expressions for </a:t>
            </a:r>
            <a:r>
              <a:rPr lang="en-GB" sz="2400" b="1">
                <a:latin typeface="Calibri" pitchFamily="34" charset="0"/>
              </a:rPr>
              <a:t>b,c,</a:t>
            </a:r>
            <a:r>
              <a:rPr lang="en-GB" sz="2400">
                <a:latin typeface="Calibri" pitchFamily="34" charset="0"/>
              </a:rPr>
              <a:t> and </a:t>
            </a:r>
            <a:r>
              <a:rPr lang="en-GB" sz="2400" b="1">
                <a:latin typeface="Calibri" pitchFamily="34" charset="0"/>
              </a:rPr>
              <a:t>d</a:t>
            </a:r>
          </a:p>
          <a:p>
            <a:pPr marL="800100" lvl="1" indent="-342900">
              <a:spcBef>
                <a:spcPct val="20000"/>
              </a:spcBef>
            </a:pPr>
            <a:r>
              <a:rPr lang="en-GB" sz="3200" b="1">
                <a:latin typeface="Calibri" pitchFamily="34" charset="0"/>
              </a:rPr>
              <a:t>b =      = 3i+j  c =          = 3i-2j</a:t>
            </a:r>
            <a:r>
              <a:rPr lang="en-GB" sz="3200">
                <a:latin typeface="Calibri" pitchFamily="34" charset="0"/>
              </a:rPr>
              <a:t> and </a:t>
            </a:r>
            <a:r>
              <a:rPr lang="en-GB" sz="3200" b="1">
                <a:latin typeface="Calibri" pitchFamily="34" charset="0"/>
              </a:rPr>
              <a:t>d =         = -3i-2j</a:t>
            </a:r>
            <a:endParaRPr lang="en-GB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3200" b="1">
              <a:latin typeface="Calibri" pitchFamily="34" charset="0"/>
            </a:endParaRPr>
          </a:p>
        </p:txBody>
      </p:sp>
      <p:sp>
        <p:nvSpPr>
          <p:cNvPr id="205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Using coordinates(2)</a:t>
            </a:r>
          </a:p>
        </p:txBody>
      </p:sp>
      <p:sp>
        <p:nvSpPr>
          <p:cNvPr id="205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4950"/>
            <a:ext cx="8229600" cy="2001838"/>
          </a:xfrm>
        </p:spPr>
        <p:txBody>
          <a:bodyPr/>
          <a:lstStyle/>
          <a:p>
            <a:r>
              <a:rPr lang="en-GB" sz="2400" smtClean="0"/>
              <a:t>We can describe a vector in terms of the base vectors </a:t>
            </a:r>
            <a:r>
              <a:rPr lang="en-GB" sz="2400" b="1" smtClean="0"/>
              <a:t>i</a:t>
            </a:r>
            <a:r>
              <a:rPr lang="en-GB" sz="2400" smtClean="0"/>
              <a:t> and </a:t>
            </a:r>
            <a:r>
              <a:rPr lang="en-GB" sz="2400" b="1" smtClean="0"/>
              <a:t>j </a:t>
            </a:r>
            <a:r>
              <a:rPr lang="en-GB" sz="2400" smtClean="0"/>
              <a:t>which represent a unit in the x and y positive direction respectively. Notice they don’t all start at the origin now</a:t>
            </a:r>
          </a:p>
        </p:txBody>
      </p:sp>
      <p:sp>
        <p:nvSpPr>
          <p:cNvPr id="205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8017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061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EC92149-2191-4ACF-9FA4-B10E7DB0968F}" type="slidenum">
              <a:rPr lang="en-GB"/>
              <a:pPr>
                <a:defRPr/>
              </a:pPr>
              <a:t>3</a:t>
            </a:fld>
            <a:endParaRPr lang="en-GB"/>
          </a:p>
        </p:txBody>
      </p:sp>
      <p:grpSp>
        <p:nvGrpSpPr>
          <p:cNvPr id="2059" name="Group 112"/>
          <p:cNvGrpSpPr>
            <a:grpSpLocks/>
          </p:cNvGrpSpPr>
          <p:nvPr/>
        </p:nvGrpSpPr>
        <p:grpSpPr bwMode="auto">
          <a:xfrm>
            <a:off x="1028700" y="2724150"/>
            <a:ext cx="2590800" cy="1069975"/>
            <a:chOff x="5863" y="1310"/>
            <a:chExt cx="1800" cy="657"/>
          </a:xfrm>
        </p:grpSpPr>
        <p:sp>
          <p:nvSpPr>
            <p:cNvPr id="2111" name="Line 113"/>
            <p:cNvSpPr>
              <a:spLocks noChangeShapeType="1"/>
            </p:cNvSpPr>
            <p:nvPr/>
          </p:nvSpPr>
          <p:spPr bwMode="auto">
            <a:xfrm>
              <a:off x="5863" y="1966"/>
              <a:ext cx="7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12" name="Line 114"/>
            <p:cNvSpPr>
              <a:spLocks noChangeShapeType="1"/>
            </p:cNvSpPr>
            <p:nvPr/>
          </p:nvSpPr>
          <p:spPr bwMode="auto">
            <a:xfrm flipV="1">
              <a:off x="7283" y="1310"/>
              <a:ext cx="1" cy="5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13" name="Text Box 115"/>
            <p:cNvSpPr txBox="1">
              <a:spLocks noChangeArrowheads="1"/>
            </p:cNvSpPr>
            <p:nvPr/>
          </p:nvSpPr>
          <p:spPr bwMode="auto">
            <a:xfrm>
              <a:off x="6047" y="1507"/>
              <a:ext cx="220" cy="3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3200" b="1">
                  <a:latin typeface="Times New Roman" pitchFamily="18" charset="0"/>
                </a:rPr>
                <a:t>i</a:t>
              </a:r>
              <a:endParaRPr lang="en-US" sz="3200"/>
            </a:p>
          </p:txBody>
        </p:sp>
        <p:sp>
          <p:nvSpPr>
            <p:cNvPr id="2114" name="Text Box 116"/>
            <p:cNvSpPr txBox="1">
              <a:spLocks noChangeArrowheads="1"/>
            </p:cNvSpPr>
            <p:nvPr/>
          </p:nvSpPr>
          <p:spPr bwMode="auto">
            <a:xfrm>
              <a:off x="7491" y="1366"/>
              <a:ext cx="172" cy="3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3200" b="1">
                  <a:latin typeface="Times New Roman" pitchFamily="18" charset="0"/>
                </a:rPr>
                <a:t>j</a:t>
              </a:r>
              <a:endParaRPr lang="en-US" sz="3200"/>
            </a:p>
          </p:txBody>
        </p:sp>
      </p:grpSp>
      <p:grpSp>
        <p:nvGrpSpPr>
          <p:cNvPr id="2060" name="Group 117"/>
          <p:cNvGrpSpPr>
            <a:grpSpLocks/>
          </p:cNvGrpSpPr>
          <p:nvPr/>
        </p:nvGrpSpPr>
        <p:grpSpPr bwMode="auto">
          <a:xfrm>
            <a:off x="5573713" y="2808288"/>
            <a:ext cx="2974975" cy="2422525"/>
            <a:chOff x="3608" y="7622"/>
            <a:chExt cx="4684" cy="3815"/>
          </a:xfrm>
        </p:grpSpPr>
        <p:grpSp>
          <p:nvGrpSpPr>
            <p:cNvPr id="2062" name="Group 118"/>
            <p:cNvGrpSpPr>
              <a:grpSpLocks/>
            </p:cNvGrpSpPr>
            <p:nvPr/>
          </p:nvGrpSpPr>
          <p:grpSpPr bwMode="auto">
            <a:xfrm>
              <a:off x="3608" y="7622"/>
              <a:ext cx="4684" cy="3815"/>
              <a:chOff x="3608" y="6794"/>
              <a:chExt cx="4684" cy="3815"/>
            </a:xfrm>
          </p:grpSpPr>
          <p:grpSp>
            <p:nvGrpSpPr>
              <p:cNvPr id="2072" name="Group 119"/>
              <p:cNvGrpSpPr>
                <a:grpSpLocks/>
              </p:cNvGrpSpPr>
              <p:nvPr/>
            </p:nvGrpSpPr>
            <p:grpSpPr bwMode="auto">
              <a:xfrm>
                <a:off x="4084" y="6794"/>
                <a:ext cx="4208" cy="3368"/>
                <a:chOff x="4084" y="6794"/>
                <a:chExt cx="4208" cy="3368"/>
              </a:xfrm>
            </p:grpSpPr>
            <p:sp>
              <p:nvSpPr>
                <p:cNvPr id="2075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84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76" name="Rectangle 121"/>
                <p:cNvSpPr>
                  <a:spLocks noChangeArrowheads="1"/>
                </p:cNvSpPr>
                <p:nvPr/>
              </p:nvSpPr>
              <p:spPr bwMode="auto">
                <a:xfrm>
                  <a:off x="4084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77" name="Rectangle 122"/>
                <p:cNvSpPr>
                  <a:spLocks noChangeArrowheads="1"/>
                </p:cNvSpPr>
                <p:nvPr/>
              </p:nvSpPr>
              <p:spPr bwMode="auto">
                <a:xfrm>
                  <a:off x="4084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7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084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79" name="Rectangle 124"/>
                <p:cNvSpPr>
                  <a:spLocks noChangeArrowheads="1"/>
                </p:cNvSpPr>
                <p:nvPr/>
              </p:nvSpPr>
              <p:spPr bwMode="auto">
                <a:xfrm>
                  <a:off x="4084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0" name="Rectangle 125"/>
                <p:cNvSpPr>
                  <a:spLocks noChangeArrowheads="1"/>
                </p:cNvSpPr>
                <p:nvPr/>
              </p:nvSpPr>
              <p:spPr bwMode="auto">
                <a:xfrm>
                  <a:off x="4084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1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85" y="6794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2" name="Rectangle 127"/>
                <p:cNvSpPr>
                  <a:spLocks noChangeArrowheads="1"/>
                </p:cNvSpPr>
                <p:nvPr/>
              </p:nvSpPr>
              <p:spPr bwMode="auto">
                <a:xfrm>
                  <a:off x="4785" y="7356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3" name="Rectangle 128"/>
                <p:cNvSpPr>
                  <a:spLocks noChangeArrowheads="1"/>
                </p:cNvSpPr>
                <p:nvPr/>
              </p:nvSpPr>
              <p:spPr bwMode="auto">
                <a:xfrm>
                  <a:off x="4785" y="7919"/>
                  <a:ext cx="700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4" name="Rectangle 129"/>
                <p:cNvSpPr>
                  <a:spLocks noChangeArrowheads="1"/>
                </p:cNvSpPr>
                <p:nvPr/>
              </p:nvSpPr>
              <p:spPr bwMode="auto">
                <a:xfrm>
                  <a:off x="4785" y="8474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5" name="Rectangle 130"/>
                <p:cNvSpPr>
                  <a:spLocks noChangeArrowheads="1"/>
                </p:cNvSpPr>
                <p:nvPr/>
              </p:nvSpPr>
              <p:spPr bwMode="auto">
                <a:xfrm>
                  <a:off x="4785" y="9037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6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85" y="9599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7" name="Rectangle 132"/>
                <p:cNvSpPr>
                  <a:spLocks noChangeArrowheads="1"/>
                </p:cNvSpPr>
                <p:nvPr/>
              </p:nvSpPr>
              <p:spPr bwMode="auto">
                <a:xfrm>
                  <a:off x="5485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8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5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89" name="Rectangle 134"/>
                <p:cNvSpPr>
                  <a:spLocks noChangeArrowheads="1"/>
                </p:cNvSpPr>
                <p:nvPr/>
              </p:nvSpPr>
              <p:spPr bwMode="auto">
                <a:xfrm>
                  <a:off x="5485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0" name="Rectangle 135"/>
                <p:cNvSpPr>
                  <a:spLocks noChangeArrowheads="1"/>
                </p:cNvSpPr>
                <p:nvPr/>
              </p:nvSpPr>
              <p:spPr bwMode="auto">
                <a:xfrm>
                  <a:off x="5485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1" name="Rectangle 136"/>
                <p:cNvSpPr>
                  <a:spLocks noChangeArrowheads="1"/>
                </p:cNvSpPr>
                <p:nvPr/>
              </p:nvSpPr>
              <p:spPr bwMode="auto">
                <a:xfrm>
                  <a:off x="5485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2" name="Rectangle 137"/>
                <p:cNvSpPr>
                  <a:spLocks noChangeArrowheads="1"/>
                </p:cNvSpPr>
                <p:nvPr/>
              </p:nvSpPr>
              <p:spPr bwMode="auto">
                <a:xfrm>
                  <a:off x="5485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3" name="Rectangle 138"/>
                <p:cNvSpPr>
                  <a:spLocks noChangeArrowheads="1"/>
                </p:cNvSpPr>
                <p:nvPr/>
              </p:nvSpPr>
              <p:spPr bwMode="auto">
                <a:xfrm>
                  <a:off x="6186" y="6794"/>
                  <a:ext cx="705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4" name="Rectangle 139"/>
                <p:cNvSpPr>
                  <a:spLocks noChangeArrowheads="1"/>
                </p:cNvSpPr>
                <p:nvPr/>
              </p:nvSpPr>
              <p:spPr bwMode="auto">
                <a:xfrm>
                  <a:off x="6186" y="7356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5" name="Rectangle 140"/>
                <p:cNvSpPr>
                  <a:spLocks noChangeArrowheads="1"/>
                </p:cNvSpPr>
                <p:nvPr/>
              </p:nvSpPr>
              <p:spPr bwMode="auto">
                <a:xfrm>
                  <a:off x="6186" y="7919"/>
                  <a:ext cx="705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6" name="Rectangle 141"/>
                <p:cNvSpPr>
                  <a:spLocks noChangeArrowheads="1"/>
                </p:cNvSpPr>
                <p:nvPr/>
              </p:nvSpPr>
              <p:spPr bwMode="auto">
                <a:xfrm>
                  <a:off x="6186" y="8474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7" name="Rectangle 142"/>
                <p:cNvSpPr>
                  <a:spLocks noChangeArrowheads="1"/>
                </p:cNvSpPr>
                <p:nvPr/>
              </p:nvSpPr>
              <p:spPr bwMode="auto">
                <a:xfrm>
                  <a:off x="6186" y="9037"/>
                  <a:ext cx="705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8" name="Rectangle 143"/>
                <p:cNvSpPr>
                  <a:spLocks noChangeArrowheads="1"/>
                </p:cNvSpPr>
                <p:nvPr/>
              </p:nvSpPr>
              <p:spPr bwMode="auto">
                <a:xfrm>
                  <a:off x="6186" y="9599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99" name="Rectangle 144"/>
                <p:cNvSpPr>
                  <a:spLocks noChangeArrowheads="1"/>
                </p:cNvSpPr>
                <p:nvPr/>
              </p:nvSpPr>
              <p:spPr bwMode="auto">
                <a:xfrm>
                  <a:off x="6891" y="6794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0" name="Rectangle 145"/>
                <p:cNvSpPr>
                  <a:spLocks noChangeArrowheads="1"/>
                </p:cNvSpPr>
                <p:nvPr/>
              </p:nvSpPr>
              <p:spPr bwMode="auto">
                <a:xfrm>
                  <a:off x="6891" y="7356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1" name="Rectangle 146"/>
                <p:cNvSpPr>
                  <a:spLocks noChangeArrowheads="1"/>
                </p:cNvSpPr>
                <p:nvPr/>
              </p:nvSpPr>
              <p:spPr bwMode="auto">
                <a:xfrm>
                  <a:off x="6891" y="7919"/>
                  <a:ext cx="700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2" name="Rectangle 147"/>
                <p:cNvSpPr>
                  <a:spLocks noChangeArrowheads="1"/>
                </p:cNvSpPr>
                <p:nvPr/>
              </p:nvSpPr>
              <p:spPr bwMode="auto">
                <a:xfrm>
                  <a:off x="6891" y="8474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3" name="Rectangle 148"/>
                <p:cNvSpPr>
                  <a:spLocks noChangeArrowheads="1"/>
                </p:cNvSpPr>
                <p:nvPr/>
              </p:nvSpPr>
              <p:spPr bwMode="auto">
                <a:xfrm>
                  <a:off x="6891" y="9037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4" name="Rectangle 149"/>
                <p:cNvSpPr>
                  <a:spLocks noChangeArrowheads="1"/>
                </p:cNvSpPr>
                <p:nvPr/>
              </p:nvSpPr>
              <p:spPr bwMode="auto">
                <a:xfrm>
                  <a:off x="6891" y="9599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5" name="Rectangle 150"/>
                <p:cNvSpPr>
                  <a:spLocks noChangeArrowheads="1"/>
                </p:cNvSpPr>
                <p:nvPr/>
              </p:nvSpPr>
              <p:spPr bwMode="auto">
                <a:xfrm>
                  <a:off x="7591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6" name="Rectangle 151"/>
                <p:cNvSpPr>
                  <a:spLocks noChangeArrowheads="1"/>
                </p:cNvSpPr>
                <p:nvPr/>
              </p:nvSpPr>
              <p:spPr bwMode="auto">
                <a:xfrm>
                  <a:off x="7591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7" name="Rectangle 152"/>
                <p:cNvSpPr>
                  <a:spLocks noChangeArrowheads="1"/>
                </p:cNvSpPr>
                <p:nvPr/>
              </p:nvSpPr>
              <p:spPr bwMode="auto">
                <a:xfrm>
                  <a:off x="7591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8" name="Rectangle 153"/>
                <p:cNvSpPr>
                  <a:spLocks noChangeArrowheads="1"/>
                </p:cNvSpPr>
                <p:nvPr/>
              </p:nvSpPr>
              <p:spPr bwMode="auto">
                <a:xfrm>
                  <a:off x="7591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09" name="Rectangle 154"/>
                <p:cNvSpPr>
                  <a:spLocks noChangeArrowheads="1"/>
                </p:cNvSpPr>
                <p:nvPr/>
              </p:nvSpPr>
              <p:spPr bwMode="auto">
                <a:xfrm>
                  <a:off x="7591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110" name="Rectangle 155"/>
                <p:cNvSpPr>
                  <a:spLocks noChangeArrowheads="1"/>
                </p:cNvSpPr>
                <p:nvPr/>
              </p:nvSpPr>
              <p:spPr bwMode="auto">
                <a:xfrm>
                  <a:off x="7591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2073" name="Text Box 156"/>
              <p:cNvSpPr txBox="1">
                <a:spLocks noChangeArrowheads="1"/>
              </p:cNvSpPr>
              <p:nvPr/>
            </p:nvSpPr>
            <p:spPr bwMode="auto">
              <a:xfrm>
                <a:off x="4600" y="10193"/>
                <a:ext cx="3456" cy="4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1200">
                    <a:latin typeface="Times New Roman" pitchFamily="18" charset="0"/>
                  </a:rPr>
                  <a:t>1         2          3        4          5	</a:t>
                </a:r>
                <a:endParaRPr lang="en-US"/>
              </a:p>
            </p:txBody>
          </p:sp>
          <p:sp>
            <p:nvSpPr>
              <p:cNvPr id="2074" name="Text Box 157"/>
              <p:cNvSpPr txBox="1">
                <a:spLocks noChangeArrowheads="1"/>
              </p:cNvSpPr>
              <p:nvPr/>
            </p:nvSpPr>
            <p:spPr bwMode="auto">
              <a:xfrm>
                <a:off x="3608" y="7185"/>
                <a:ext cx="464" cy="28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1200">
                    <a:latin typeface="Times New Roman" pitchFamily="18" charset="0"/>
                  </a:rPr>
                  <a:t>5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4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3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2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  <p:sp>
          <p:nvSpPr>
            <p:cNvPr id="2063" name="Text Box 158"/>
            <p:cNvSpPr txBox="1">
              <a:spLocks noChangeArrowheads="1"/>
            </p:cNvSpPr>
            <p:nvPr/>
          </p:nvSpPr>
          <p:spPr bwMode="auto">
            <a:xfrm>
              <a:off x="3712" y="11005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2064" name="Line 159"/>
            <p:cNvSpPr>
              <a:spLocks noChangeShapeType="1"/>
            </p:cNvSpPr>
            <p:nvPr/>
          </p:nvSpPr>
          <p:spPr bwMode="auto">
            <a:xfrm flipV="1">
              <a:off x="4140" y="8820"/>
              <a:ext cx="126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5" name="Line 160"/>
            <p:cNvSpPr>
              <a:spLocks noChangeShapeType="1"/>
            </p:cNvSpPr>
            <p:nvPr/>
          </p:nvSpPr>
          <p:spPr bwMode="auto">
            <a:xfrm flipV="1">
              <a:off x="5580" y="9325"/>
              <a:ext cx="1988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6" name="Text Box 161"/>
            <p:cNvSpPr txBox="1">
              <a:spLocks noChangeArrowheads="1"/>
            </p:cNvSpPr>
            <p:nvPr/>
          </p:nvSpPr>
          <p:spPr bwMode="auto">
            <a:xfrm>
              <a:off x="4860" y="8730"/>
              <a:ext cx="33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a</a:t>
              </a:r>
              <a:endParaRPr lang="en-US" sz="2400"/>
            </a:p>
          </p:txBody>
        </p:sp>
        <p:sp>
          <p:nvSpPr>
            <p:cNvPr id="2067" name="Text Box 162"/>
            <p:cNvSpPr txBox="1">
              <a:spLocks noChangeArrowheads="1"/>
            </p:cNvSpPr>
            <p:nvPr/>
          </p:nvSpPr>
          <p:spPr bwMode="auto">
            <a:xfrm>
              <a:off x="5820" y="9210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b</a:t>
              </a:r>
              <a:endParaRPr lang="en-US" sz="2400"/>
            </a:p>
          </p:txBody>
        </p:sp>
        <p:sp>
          <p:nvSpPr>
            <p:cNvPr id="2068" name="Text Box 163"/>
            <p:cNvSpPr txBox="1">
              <a:spLocks noChangeArrowheads="1"/>
            </p:cNvSpPr>
            <p:nvPr/>
          </p:nvSpPr>
          <p:spPr bwMode="auto">
            <a:xfrm>
              <a:off x="7020" y="8130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c</a:t>
              </a:r>
              <a:endParaRPr lang="en-US" sz="2400"/>
            </a:p>
          </p:txBody>
        </p:sp>
        <p:sp>
          <p:nvSpPr>
            <p:cNvPr id="2069" name="Line 164"/>
            <p:cNvSpPr>
              <a:spLocks noChangeShapeType="1"/>
            </p:cNvSpPr>
            <p:nvPr/>
          </p:nvSpPr>
          <p:spPr bwMode="auto">
            <a:xfrm>
              <a:off x="6300" y="7668"/>
              <a:ext cx="198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70" name="Line 165"/>
            <p:cNvSpPr>
              <a:spLocks noChangeShapeType="1"/>
            </p:cNvSpPr>
            <p:nvPr/>
          </p:nvSpPr>
          <p:spPr bwMode="auto">
            <a:xfrm flipH="1">
              <a:off x="6300" y="9900"/>
              <a:ext cx="198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71" name="Text Box 166"/>
            <p:cNvSpPr txBox="1">
              <a:spLocks noChangeArrowheads="1"/>
            </p:cNvSpPr>
            <p:nvPr/>
          </p:nvSpPr>
          <p:spPr bwMode="auto">
            <a:xfrm>
              <a:off x="7020" y="9900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d</a:t>
              </a:r>
              <a:endParaRPr lang="en-US" sz="2400"/>
            </a:p>
          </p:txBody>
        </p:sp>
      </p:grpSp>
      <p:graphicFrame>
        <p:nvGraphicFramePr>
          <p:cNvPr id="23719" name="Object 167"/>
          <p:cNvGraphicFramePr>
            <a:graphicFrameLocks noChangeAspect="1"/>
          </p:cNvGraphicFramePr>
          <p:nvPr/>
        </p:nvGraphicFramePr>
        <p:xfrm>
          <a:off x="1390650" y="3817938"/>
          <a:ext cx="5524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266400" imgH="457200" progId="Equation.3">
                  <p:embed/>
                </p:oleObj>
              </mc:Choice>
              <mc:Fallback>
                <p:oleObj name="Equation" r:id="rId3" imgW="266400" imgH="457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817938"/>
                        <a:ext cx="55245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68"/>
          <p:cNvGraphicFramePr>
            <a:graphicFrameLocks noChangeAspect="1"/>
          </p:cNvGraphicFramePr>
          <p:nvPr/>
        </p:nvGraphicFramePr>
        <p:xfrm>
          <a:off x="1081088" y="5372100"/>
          <a:ext cx="5254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253800" imgH="457200" progId="Equation.3">
                  <p:embed/>
                </p:oleObj>
              </mc:Choice>
              <mc:Fallback>
                <p:oleObj name="Equation" r:id="rId5" imgW="253800" imgH="457200" progId="Equation.3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5372100"/>
                        <a:ext cx="525462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69"/>
          <p:cNvGraphicFramePr>
            <a:graphicFrameLocks noChangeAspect="1"/>
          </p:cNvGraphicFramePr>
          <p:nvPr/>
        </p:nvGraphicFramePr>
        <p:xfrm>
          <a:off x="3221038" y="5284788"/>
          <a:ext cx="8143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7" imgW="380880" imgH="457200" progId="Equation.3">
                  <p:embed/>
                </p:oleObj>
              </mc:Choice>
              <mc:Fallback>
                <p:oleObj name="Equation" r:id="rId7" imgW="380880" imgH="457200" progId="Equation.3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5284788"/>
                        <a:ext cx="814387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70"/>
          <p:cNvGraphicFramePr>
            <a:graphicFrameLocks noChangeAspect="1"/>
          </p:cNvGraphicFramePr>
          <p:nvPr/>
        </p:nvGraphicFramePr>
        <p:xfrm>
          <a:off x="6535738" y="5259388"/>
          <a:ext cx="7889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380880" imgH="457200" progId="Equation.3">
                  <p:embed/>
                </p:oleObj>
              </mc:Choice>
              <mc:Fallback>
                <p:oleObj name="Equation" r:id="rId9" imgW="380880" imgH="45720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5259388"/>
                        <a:ext cx="788987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8" descr="BSBALCAP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803060">
            <a:off x="7747298" y="385153"/>
            <a:ext cx="1185570" cy="6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35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3FF5637-369D-43F3-86E3-BE8B47FF9920}" type="slidenum">
              <a:rPr lang="en-GB"/>
              <a:pPr/>
              <a:t>30</a:t>
            </a:fld>
            <a:endParaRPr lang="en-GB"/>
          </a:p>
        </p:txBody>
      </p:sp>
      <p:graphicFrame>
        <p:nvGraphicFramePr>
          <p:cNvPr id="117920" name="Group 160"/>
          <p:cNvGraphicFramePr>
            <a:graphicFrameLocks noGrp="1"/>
          </p:cNvGraphicFramePr>
          <p:nvPr/>
        </p:nvGraphicFramePr>
        <p:xfrm>
          <a:off x="2852738" y="549275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682" name="Group 183"/>
          <p:cNvGrpSpPr>
            <a:grpSpLocks/>
          </p:cNvGrpSpPr>
          <p:nvPr/>
        </p:nvGrpSpPr>
        <p:grpSpPr bwMode="auto">
          <a:xfrm>
            <a:off x="2532063" y="476250"/>
            <a:ext cx="6264275" cy="5545138"/>
            <a:chOff x="884" y="300"/>
            <a:chExt cx="3946" cy="3493"/>
          </a:xfrm>
        </p:grpSpPr>
        <p:sp>
          <p:nvSpPr>
            <p:cNvPr id="23691" name="Text Box 161"/>
            <p:cNvSpPr txBox="1">
              <a:spLocks noChangeArrowheads="1"/>
            </p:cNvSpPr>
            <p:nvPr/>
          </p:nvSpPr>
          <p:spPr bwMode="auto">
            <a:xfrm>
              <a:off x="2699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  <p:sp>
          <p:nvSpPr>
            <p:cNvPr id="23692" name="Text Box 162"/>
            <p:cNvSpPr txBox="1">
              <a:spLocks noChangeArrowheads="1"/>
            </p:cNvSpPr>
            <p:nvPr/>
          </p:nvSpPr>
          <p:spPr bwMode="auto">
            <a:xfrm>
              <a:off x="2290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  <p:sp>
          <p:nvSpPr>
            <p:cNvPr id="23693" name="Text Box 163"/>
            <p:cNvSpPr txBox="1">
              <a:spLocks noChangeArrowheads="1"/>
            </p:cNvSpPr>
            <p:nvPr/>
          </p:nvSpPr>
          <p:spPr bwMode="auto">
            <a:xfrm>
              <a:off x="1927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23694" name="Text Box 164"/>
            <p:cNvSpPr txBox="1">
              <a:spLocks noChangeArrowheads="1"/>
            </p:cNvSpPr>
            <p:nvPr/>
          </p:nvSpPr>
          <p:spPr bwMode="auto">
            <a:xfrm>
              <a:off x="2729" y="16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23695" name="Text Box 165"/>
            <p:cNvSpPr txBox="1">
              <a:spLocks noChangeArrowheads="1"/>
            </p:cNvSpPr>
            <p:nvPr/>
          </p:nvSpPr>
          <p:spPr bwMode="auto">
            <a:xfrm>
              <a:off x="1519" y="192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23696" name="Text Box 166"/>
            <p:cNvSpPr txBox="1">
              <a:spLocks noChangeArrowheads="1"/>
            </p:cNvSpPr>
            <p:nvPr/>
          </p:nvSpPr>
          <p:spPr bwMode="auto">
            <a:xfrm>
              <a:off x="1156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23697" name="Text Box 167"/>
            <p:cNvSpPr txBox="1">
              <a:spLocks noChangeArrowheads="1"/>
            </p:cNvSpPr>
            <p:nvPr/>
          </p:nvSpPr>
          <p:spPr bwMode="auto">
            <a:xfrm>
              <a:off x="884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23698" name="Text Box 168"/>
            <p:cNvSpPr txBox="1">
              <a:spLocks noChangeArrowheads="1"/>
            </p:cNvSpPr>
            <p:nvPr/>
          </p:nvSpPr>
          <p:spPr bwMode="auto">
            <a:xfrm>
              <a:off x="2729" y="12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3699" name="Text Box 169"/>
            <p:cNvSpPr txBox="1">
              <a:spLocks noChangeArrowheads="1"/>
            </p:cNvSpPr>
            <p:nvPr/>
          </p:nvSpPr>
          <p:spPr bwMode="auto">
            <a:xfrm>
              <a:off x="2729" y="9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3700" name="Text Box 170"/>
            <p:cNvSpPr txBox="1">
              <a:spLocks noChangeArrowheads="1"/>
            </p:cNvSpPr>
            <p:nvPr/>
          </p:nvSpPr>
          <p:spPr bwMode="auto">
            <a:xfrm>
              <a:off x="2744" y="6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23701" name="Text Box 171"/>
            <p:cNvSpPr txBox="1">
              <a:spLocks noChangeArrowheads="1"/>
            </p:cNvSpPr>
            <p:nvPr/>
          </p:nvSpPr>
          <p:spPr bwMode="auto">
            <a:xfrm>
              <a:off x="2729" y="3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23702" name="Text Box 172"/>
            <p:cNvSpPr txBox="1">
              <a:spLocks noChangeArrowheads="1"/>
            </p:cNvSpPr>
            <p:nvPr/>
          </p:nvSpPr>
          <p:spPr bwMode="auto">
            <a:xfrm>
              <a:off x="3092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23703" name="Text Box 173"/>
            <p:cNvSpPr txBox="1">
              <a:spLocks noChangeArrowheads="1"/>
            </p:cNvSpPr>
            <p:nvPr/>
          </p:nvSpPr>
          <p:spPr bwMode="auto">
            <a:xfrm>
              <a:off x="3470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3704" name="Text Box 174"/>
            <p:cNvSpPr txBox="1">
              <a:spLocks noChangeArrowheads="1"/>
            </p:cNvSpPr>
            <p:nvPr/>
          </p:nvSpPr>
          <p:spPr bwMode="auto">
            <a:xfrm>
              <a:off x="3863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3705" name="Text Box 175"/>
            <p:cNvSpPr txBox="1">
              <a:spLocks noChangeArrowheads="1"/>
            </p:cNvSpPr>
            <p:nvPr/>
          </p:nvSpPr>
          <p:spPr bwMode="auto">
            <a:xfrm>
              <a:off x="4241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23706" name="Text Box 176"/>
            <p:cNvSpPr txBox="1">
              <a:spLocks noChangeArrowheads="1"/>
            </p:cNvSpPr>
            <p:nvPr/>
          </p:nvSpPr>
          <p:spPr bwMode="auto">
            <a:xfrm>
              <a:off x="4634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23707" name="Text Box 177"/>
            <p:cNvSpPr txBox="1">
              <a:spLocks noChangeArrowheads="1"/>
            </p:cNvSpPr>
            <p:nvPr/>
          </p:nvSpPr>
          <p:spPr bwMode="auto">
            <a:xfrm>
              <a:off x="2699" y="356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23708" name="Text Box 178"/>
            <p:cNvSpPr txBox="1">
              <a:spLocks noChangeArrowheads="1"/>
            </p:cNvSpPr>
            <p:nvPr/>
          </p:nvSpPr>
          <p:spPr bwMode="auto">
            <a:xfrm>
              <a:off x="2699" y="32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23709" name="Text Box 179"/>
            <p:cNvSpPr txBox="1">
              <a:spLocks noChangeArrowheads="1"/>
            </p:cNvSpPr>
            <p:nvPr/>
          </p:nvSpPr>
          <p:spPr bwMode="auto">
            <a:xfrm>
              <a:off x="2699" y="293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23710" name="Text Box 180"/>
            <p:cNvSpPr txBox="1">
              <a:spLocks noChangeArrowheads="1"/>
            </p:cNvSpPr>
            <p:nvPr/>
          </p:nvSpPr>
          <p:spPr bwMode="auto">
            <a:xfrm>
              <a:off x="271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23711" name="Text Box 181"/>
            <p:cNvSpPr txBox="1">
              <a:spLocks noChangeArrowheads="1"/>
            </p:cNvSpPr>
            <p:nvPr/>
          </p:nvSpPr>
          <p:spPr bwMode="auto">
            <a:xfrm>
              <a:off x="2699" y="225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</p:grpSp>
      <p:pic>
        <p:nvPicPr>
          <p:cNvPr id="23683" name="Picture 184" descr="PENCIL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6383338" y="6130925"/>
            <a:ext cx="16319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84" name="AutoShape 185"/>
          <p:cNvSpPr>
            <a:spLocks noChangeArrowheads="1"/>
          </p:cNvSpPr>
          <p:nvPr/>
        </p:nvSpPr>
        <p:spPr bwMode="auto">
          <a:xfrm>
            <a:off x="6502400" y="1589088"/>
            <a:ext cx="1233488" cy="1025525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 dirty="0"/>
              <a:t>P</a:t>
            </a:r>
          </a:p>
        </p:txBody>
      </p:sp>
      <p:sp>
        <p:nvSpPr>
          <p:cNvPr id="23685" name="Text Box 186"/>
          <p:cNvSpPr txBox="1">
            <a:spLocks noChangeArrowheads="1"/>
          </p:cNvSpPr>
          <p:nvPr/>
        </p:nvSpPr>
        <p:spPr bwMode="auto">
          <a:xfrm>
            <a:off x="6327775" y="2613025"/>
            <a:ext cx="188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a</a:t>
            </a:r>
          </a:p>
        </p:txBody>
      </p:sp>
      <p:sp>
        <p:nvSpPr>
          <p:cNvPr id="23686" name="Text Box 187"/>
          <p:cNvSpPr txBox="1">
            <a:spLocks noChangeArrowheads="1"/>
          </p:cNvSpPr>
          <p:nvPr/>
        </p:nvSpPr>
        <p:spPr bwMode="auto">
          <a:xfrm>
            <a:off x="7037388" y="1289050"/>
            <a:ext cx="1889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c</a:t>
            </a:r>
          </a:p>
        </p:txBody>
      </p:sp>
      <p:sp>
        <p:nvSpPr>
          <p:cNvPr id="23687" name="Text Box 188"/>
          <p:cNvSpPr txBox="1">
            <a:spLocks noChangeArrowheads="1"/>
          </p:cNvSpPr>
          <p:nvPr/>
        </p:nvSpPr>
        <p:spPr bwMode="auto">
          <a:xfrm>
            <a:off x="7761288" y="2593975"/>
            <a:ext cx="1889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b</a:t>
            </a:r>
          </a:p>
        </p:txBody>
      </p:sp>
      <p:sp>
        <p:nvSpPr>
          <p:cNvPr id="23688" name="Line 189"/>
          <p:cNvSpPr>
            <a:spLocks noChangeShapeType="1"/>
          </p:cNvSpPr>
          <p:nvPr/>
        </p:nvSpPr>
        <p:spPr bwMode="auto">
          <a:xfrm>
            <a:off x="2844800" y="3121025"/>
            <a:ext cx="6110288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689" name="Line 190"/>
          <p:cNvSpPr>
            <a:spLocks noChangeShapeType="1"/>
          </p:cNvSpPr>
          <p:nvPr/>
        </p:nvSpPr>
        <p:spPr bwMode="auto">
          <a:xfrm flipH="1">
            <a:off x="5892800" y="550863"/>
            <a:ext cx="14288" cy="5167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690" name="Text Box 194"/>
          <p:cNvSpPr txBox="1">
            <a:spLocks noChangeArrowheads="1"/>
          </p:cNvSpPr>
          <p:nvPr/>
        </p:nvSpPr>
        <p:spPr bwMode="auto">
          <a:xfrm>
            <a:off x="217488" y="231775"/>
            <a:ext cx="2555875" cy="394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First draw the shape on your sheet</a:t>
            </a:r>
          </a:p>
          <a:p>
            <a:pPr>
              <a:spcBef>
                <a:spcPct val="50000"/>
              </a:spcBef>
            </a:pPr>
            <a:r>
              <a:rPr lang="en-GB"/>
              <a:t>Convert its co-ordinates into a matrix</a:t>
            </a:r>
          </a:p>
          <a:p>
            <a:pPr>
              <a:spcBef>
                <a:spcPct val="50000"/>
              </a:spcBef>
            </a:pPr>
            <a:r>
              <a:rPr lang="en-GB"/>
              <a:t>Using the following matrices F,G,H</a:t>
            </a:r>
          </a:p>
          <a:p>
            <a:pPr>
              <a:spcBef>
                <a:spcPct val="50000"/>
              </a:spcBef>
            </a:pPr>
            <a:r>
              <a:rPr lang="en-GB"/>
              <a:t>find the new positions of the triangle </a:t>
            </a:r>
          </a:p>
          <a:p>
            <a:pPr>
              <a:spcBef>
                <a:spcPct val="50000"/>
              </a:spcBef>
            </a:pPr>
            <a:r>
              <a:rPr lang="en-GB"/>
              <a:t>FP</a:t>
            </a:r>
          </a:p>
          <a:p>
            <a:pPr>
              <a:spcBef>
                <a:spcPct val="50000"/>
              </a:spcBef>
            </a:pPr>
            <a:r>
              <a:rPr lang="en-GB"/>
              <a:t>GP</a:t>
            </a:r>
          </a:p>
          <a:p>
            <a:pPr>
              <a:spcBef>
                <a:spcPct val="50000"/>
              </a:spcBef>
            </a:pPr>
            <a:r>
              <a:rPr lang="en-GB"/>
              <a:t>HP </a:t>
            </a:r>
          </a:p>
        </p:txBody>
      </p:sp>
      <p:graphicFrame>
        <p:nvGraphicFramePr>
          <p:cNvPr id="23554" name="Object 195"/>
          <p:cNvGraphicFramePr>
            <a:graphicFrameLocks noChangeAspect="1"/>
          </p:cNvGraphicFramePr>
          <p:nvPr/>
        </p:nvGraphicFramePr>
        <p:xfrm>
          <a:off x="361950" y="4187825"/>
          <a:ext cx="13604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4" imgW="799920" imgH="457200" progId="Equation.3">
                  <p:embed/>
                </p:oleObj>
              </mc:Choice>
              <mc:Fallback>
                <p:oleObj name="Equation" r:id="rId4" imgW="799920" imgH="45720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187825"/>
                        <a:ext cx="1360488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196"/>
          <p:cNvGraphicFramePr>
            <a:graphicFrameLocks noChangeAspect="1"/>
          </p:cNvGraphicFramePr>
          <p:nvPr/>
        </p:nvGraphicFramePr>
        <p:xfrm>
          <a:off x="276225" y="4914900"/>
          <a:ext cx="14700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6" imgW="914400" imgH="457200" progId="Equation.3">
                  <p:embed/>
                </p:oleObj>
              </mc:Choice>
              <mc:Fallback>
                <p:oleObj name="Equation" r:id="rId6" imgW="914400" imgH="457200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4914900"/>
                        <a:ext cx="14700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97"/>
          <p:cNvGraphicFramePr>
            <a:graphicFrameLocks noChangeAspect="1"/>
          </p:cNvGraphicFramePr>
          <p:nvPr/>
        </p:nvGraphicFramePr>
        <p:xfrm>
          <a:off x="420688" y="5659438"/>
          <a:ext cx="12969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8" imgW="749160" imgH="457200" progId="Equation.3">
                  <p:embed/>
                </p:oleObj>
              </mc:Choice>
              <mc:Fallback>
                <p:oleObj name="Equation" r:id="rId8" imgW="749160" imgH="457200" progId="Equation.3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5659438"/>
                        <a:ext cx="1296987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45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AE332DFE-0A14-4A2F-A5B1-CF2552691EF6}" type="slidenum">
              <a:rPr lang="en-GB"/>
              <a:pPr/>
              <a:t>31</a:t>
            </a:fld>
            <a:endParaRPr lang="en-GB"/>
          </a:p>
        </p:txBody>
      </p:sp>
      <p:graphicFrame>
        <p:nvGraphicFramePr>
          <p:cNvPr id="133122" name="Group 2"/>
          <p:cNvGraphicFramePr>
            <a:graphicFrameLocks noGrp="1"/>
          </p:cNvGraphicFramePr>
          <p:nvPr/>
        </p:nvGraphicFramePr>
        <p:xfrm>
          <a:off x="2852738" y="185738"/>
          <a:ext cx="6096000" cy="5538792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707" name="Group 125"/>
          <p:cNvGrpSpPr>
            <a:grpSpLocks/>
          </p:cNvGrpSpPr>
          <p:nvPr/>
        </p:nvGrpSpPr>
        <p:grpSpPr bwMode="auto">
          <a:xfrm>
            <a:off x="2673350" y="271463"/>
            <a:ext cx="6264275" cy="5545137"/>
            <a:chOff x="884" y="300"/>
            <a:chExt cx="3946" cy="3493"/>
          </a:xfrm>
        </p:grpSpPr>
        <p:sp>
          <p:nvSpPr>
            <p:cNvPr id="24729" name="Text Box 126"/>
            <p:cNvSpPr txBox="1">
              <a:spLocks noChangeArrowheads="1"/>
            </p:cNvSpPr>
            <p:nvPr/>
          </p:nvSpPr>
          <p:spPr bwMode="auto">
            <a:xfrm>
              <a:off x="2699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  <p:sp>
          <p:nvSpPr>
            <p:cNvPr id="24730" name="Text Box 127"/>
            <p:cNvSpPr txBox="1">
              <a:spLocks noChangeArrowheads="1"/>
            </p:cNvSpPr>
            <p:nvPr/>
          </p:nvSpPr>
          <p:spPr bwMode="auto">
            <a:xfrm>
              <a:off x="2290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  <p:sp>
          <p:nvSpPr>
            <p:cNvPr id="24731" name="Text Box 128"/>
            <p:cNvSpPr txBox="1">
              <a:spLocks noChangeArrowheads="1"/>
            </p:cNvSpPr>
            <p:nvPr/>
          </p:nvSpPr>
          <p:spPr bwMode="auto">
            <a:xfrm>
              <a:off x="1927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24732" name="Text Box 129"/>
            <p:cNvSpPr txBox="1">
              <a:spLocks noChangeArrowheads="1"/>
            </p:cNvSpPr>
            <p:nvPr/>
          </p:nvSpPr>
          <p:spPr bwMode="auto">
            <a:xfrm>
              <a:off x="2729" y="16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24733" name="Text Box 130"/>
            <p:cNvSpPr txBox="1">
              <a:spLocks noChangeArrowheads="1"/>
            </p:cNvSpPr>
            <p:nvPr/>
          </p:nvSpPr>
          <p:spPr bwMode="auto">
            <a:xfrm>
              <a:off x="1519" y="192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24734" name="Text Box 131"/>
            <p:cNvSpPr txBox="1">
              <a:spLocks noChangeArrowheads="1"/>
            </p:cNvSpPr>
            <p:nvPr/>
          </p:nvSpPr>
          <p:spPr bwMode="auto">
            <a:xfrm>
              <a:off x="1156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24735" name="Text Box 132"/>
            <p:cNvSpPr txBox="1">
              <a:spLocks noChangeArrowheads="1"/>
            </p:cNvSpPr>
            <p:nvPr/>
          </p:nvSpPr>
          <p:spPr bwMode="auto">
            <a:xfrm>
              <a:off x="884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24736" name="Text Box 133"/>
            <p:cNvSpPr txBox="1">
              <a:spLocks noChangeArrowheads="1"/>
            </p:cNvSpPr>
            <p:nvPr/>
          </p:nvSpPr>
          <p:spPr bwMode="auto">
            <a:xfrm>
              <a:off x="2729" y="12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4737" name="Text Box 134"/>
            <p:cNvSpPr txBox="1">
              <a:spLocks noChangeArrowheads="1"/>
            </p:cNvSpPr>
            <p:nvPr/>
          </p:nvSpPr>
          <p:spPr bwMode="auto">
            <a:xfrm>
              <a:off x="2729" y="9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4738" name="Text Box 135"/>
            <p:cNvSpPr txBox="1">
              <a:spLocks noChangeArrowheads="1"/>
            </p:cNvSpPr>
            <p:nvPr/>
          </p:nvSpPr>
          <p:spPr bwMode="auto">
            <a:xfrm>
              <a:off x="2744" y="6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24739" name="Text Box 136"/>
            <p:cNvSpPr txBox="1">
              <a:spLocks noChangeArrowheads="1"/>
            </p:cNvSpPr>
            <p:nvPr/>
          </p:nvSpPr>
          <p:spPr bwMode="auto">
            <a:xfrm>
              <a:off x="2729" y="3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24740" name="Text Box 137"/>
            <p:cNvSpPr txBox="1">
              <a:spLocks noChangeArrowheads="1"/>
            </p:cNvSpPr>
            <p:nvPr/>
          </p:nvSpPr>
          <p:spPr bwMode="auto">
            <a:xfrm>
              <a:off x="3092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24741" name="Text Box 138"/>
            <p:cNvSpPr txBox="1">
              <a:spLocks noChangeArrowheads="1"/>
            </p:cNvSpPr>
            <p:nvPr/>
          </p:nvSpPr>
          <p:spPr bwMode="auto">
            <a:xfrm>
              <a:off x="3470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4742" name="Text Box 139"/>
            <p:cNvSpPr txBox="1">
              <a:spLocks noChangeArrowheads="1"/>
            </p:cNvSpPr>
            <p:nvPr/>
          </p:nvSpPr>
          <p:spPr bwMode="auto">
            <a:xfrm>
              <a:off x="3863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4743" name="Text Box 140"/>
            <p:cNvSpPr txBox="1">
              <a:spLocks noChangeArrowheads="1"/>
            </p:cNvSpPr>
            <p:nvPr/>
          </p:nvSpPr>
          <p:spPr bwMode="auto">
            <a:xfrm>
              <a:off x="4241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24744" name="Text Box 141"/>
            <p:cNvSpPr txBox="1">
              <a:spLocks noChangeArrowheads="1"/>
            </p:cNvSpPr>
            <p:nvPr/>
          </p:nvSpPr>
          <p:spPr bwMode="auto">
            <a:xfrm>
              <a:off x="4634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24745" name="Text Box 142"/>
            <p:cNvSpPr txBox="1">
              <a:spLocks noChangeArrowheads="1"/>
            </p:cNvSpPr>
            <p:nvPr/>
          </p:nvSpPr>
          <p:spPr bwMode="auto">
            <a:xfrm>
              <a:off x="2699" y="356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24746" name="Text Box 143"/>
            <p:cNvSpPr txBox="1">
              <a:spLocks noChangeArrowheads="1"/>
            </p:cNvSpPr>
            <p:nvPr/>
          </p:nvSpPr>
          <p:spPr bwMode="auto">
            <a:xfrm>
              <a:off x="2699" y="32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24747" name="Text Box 144"/>
            <p:cNvSpPr txBox="1">
              <a:spLocks noChangeArrowheads="1"/>
            </p:cNvSpPr>
            <p:nvPr/>
          </p:nvSpPr>
          <p:spPr bwMode="auto">
            <a:xfrm>
              <a:off x="2699" y="293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24748" name="Text Box 145"/>
            <p:cNvSpPr txBox="1">
              <a:spLocks noChangeArrowheads="1"/>
            </p:cNvSpPr>
            <p:nvPr/>
          </p:nvSpPr>
          <p:spPr bwMode="auto">
            <a:xfrm>
              <a:off x="271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24749" name="Text Box 146"/>
            <p:cNvSpPr txBox="1">
              <a:spLocks noChangeArrowheads="1"/>
            </p:cNvSpPr>
            <p:nvPr/>
          </p:nvSpPr>
          <p:spPr bwMode="auto">
            <a:xfrm>
              <a:off x="2699" y="225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</p:grpSp>
      <p:pic>
        <p:nvPicPr>
          <p:cNvPr id="24708" name="Picture 147" descr="PENCIL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7269163" y="5854700"/>
            <a:ext cx="16319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09" name="AutoShape 148"/>
          <p:cNvSpPr>
            <a:spLocks noChangeArrowheads="1"/>
          </p:cNvSpPr>
          <p:nvPr/>
        </p:nvSpPr>
        <p:spPr bwMode="auto">
          <a:xfrm>
            <a:off x="6510338" y="1301750"/>
            <a:ext cx="1211262" cy="1092200"/>
          </a:xfrm>
          <a:prstGeom prst="triangle">
            <a:avLst>
              <a:gd name="adj" fmla="val 50000"/>
            </a:avLst>
          </a:prstGeom>
          <a:solidFill>
            <a:schemeClr val="accent1">
              <a:alpha val="4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P</a:t>
            </a:r>
          </a:p>
        </p:txBody>
      </p:sp>
      <p:sp>
        <p:nvSpPr>
          <p:cNvPr id="24710" name="Text Box 149"/>
          <p:cNvSpPr txBox="1">
            <a:spLocks noChangeArrowheads="1"/>
          </p:cNvSpPr>
          <p:nvPr/>
        </p:nvSpPr>
        <p:spPr bwMode="auto">
          <a:xfrm>
            <a:off x="6530975" y="2447925"/>
            <a:ext cx="188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a</a:t>
            </a:r>
          </a:p>
        </p:txBody>
      </p:sp>
      <p:sp>
        <p:nvSpPr>
          <p:cNvPr id="24711" name="Text Box 150"/>
          <p:cNvSpPr txBox="1">
            <a:spLocks noChangeArrowheads="1"/>
          </p:cNvSpPr>
          <p:nvPr/>
        </p:nvSpPr>
        <p:spPr bwMode="auto">
          <a:xfrm>
            <a:off x="7177088" y="1060450"/>
            <a:ext cx="1889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c</a:t>
            </a:r>
          </a:p>
        </p:txBody>
      </p:sp>
      <p:sp>
        <p:nvSpPr>
          <p:cNvPr id="24712" name="Text Box 151"/>
          <p:cNvSpPr txBox="1">
            <a:spLocks noChangeArrowheads="1"/>
          </p:cNvSpPr>
          <p:nvPr/>
        </p:nvSpPr>
        <p:spPr bwMode="auto">
          <a:xfrm>
            <a:off x="7735888" y="2454275"/>
            <a:ext cx="1889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b</a:t>
            </a:r>
          </a:p>
        </p:txBody>
      </p:sp>
      <p:sp>
        <p:nvSpPr>
          <p:cNvPr id="24713" name="Line 152"/>
          <p:cNvSpPr>
            <a:spLocks noChangeShapeType="1"/>
          </p:cNvSpPr>
          <p:nvPr/>
        </p:nvSpPr>
        <p:spPr bwMode="auto">
          <a:xfrm>
            <a:off x="2830513" y="2946400"/>
            <a:ext cx="611028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714" name="Line 153"/>
          <p:cNvSpPr>
            <a:spLocks noChangeShapeType="1"/>
          </p:cNvSpPr>
          <p:nvPr/>
        </p:nvSpPr>
        <p:spPr bwMode="auto">
          <a:xfrm flipH="1">
            <a:off x="5892800" y="203200"/>
            <a:ext cx="14288" cy="5514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715" name="Text Box 154"/>
          <p:cNvSpPr txBox="1">
            <a:spLocks noChangeArrowheads="1"/>
          </p:cNvSpPr>
          <p:nvPr/>
        </p:nvSpPr>
        <p:spPr bwMode="auto">
          <a:xfrm>
            <a:off x="217488" y="231775"/>
            <a:ext cx="25558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Convert its co-ordinates into a matrix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Using  matrices F,G,H</a:t>
            </a:r>
          </a:p>
          <a:p>
            <a:pPr>
              <a:spcBef>
                <a:spcPct val="50000"/>
              </a:spcBef>
            </a:pPr>
            <a:r>
              <a:rPr lang="en-GB"/>
              <a:t>the new positions of the triangle are given by FP,GP and HP 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 </a:t>
            </a:r>
          </a:p>
        </p:txBody>
      </p:sp>
      <p:graphicFrame>
        <p:nvGraphicFramePr>
          <p:cNvPr id="24578" name="Object 158"/>
          <p:cNvGraphicFramePr>
            <a:graphicFrameLocks noChangeAspect="1"/>
          </p:cNvGraphicFramePr>
          <p:nvPr/>
        </p:nvGraphicFramePr>
        <p:xfrm>
          <a:off x="490538" y="915988"/>
          <a:ext cx="1711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4" imgW="901440" imgH="457200" progId="Equation.3">
                  <p:embed/>
                </p:oleObj>
              </mc:Choice>
              <mc:Fallback>
                <p:oleObj name="Equation" r:id="rId4" imgW="901440" imgH="4572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915988"/>
                        <a:ext cx="17113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9" name="Object 159"/>
          <p:cNvGraphicFramePr>
            <a:graphicFrameLocks noChangeAspect="1"/>
          </p:cNvGraphicFramePr>
          <p:nvPr/>
        </p:nvGraphicFramePr>
        <p:xfrm>
          <a:off x="276225" y="3149600"/>
          <a:ext cx="24590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6" imgW="1295280" imgH="457200" progId="Equation.3">
                  <p:embed/>
                </p:oleObj>
              </mc:Choice>
              <mc:Fallback>
                <p:oleObj name="Equation" r:id="rId6" imgW="1295280" imgH="45720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3149600"/>
                        <a:ext cx="24590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0" name="AutoShape 160"/>
          <p:cNvSpPr>
            <a:spLocks noChangeArrowheads="1"/>
          </p:cNvSpPr>
          <p:nvPr/>
        </p:nvSpPr>
        <p:spPr bwMode="auto">
          <a:xfrm flipV="1">
            <a:off x="6516688" y="3516313"/>
            <a:ext cx="1203325" cy="1098550"/>
          </a:xfrm>
          <a:prstGeom prst="triangle">
            <a:avLst>
              <a:gd name="adj" fmla="val 500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133281" name="Text Box 161"/>
          <p:cNvSpPr txBox="1">
            <a:spLocks noChangeArrowheads="1"/>
          </p:cNvSpPr>
          <p:nvPr/>
        </p:nvSpPr>
        <p:spPr bwMode="auto">
          <a:xfrm>
            <a:off x="6894513" y="3714750"/>
            <a:ext cx="477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FP</a:t>
            </a:r>
          </a:p>
        </p:txBody>
      </p:sp>
      <p:graphicFrame>
        <p:nvGraphicFramePr>
          <p:cNvPr id="133282" name="Object 162"/>
          <p:cNvGraphicFramePr>
            <a:graphicFrameLocks noChangeAspect="1"/>
          </p:cNvGraphicFramePr>
          <p:nvPr/>
        </p:nvGraphicFramePr>
        <p:xfrm>
          <a:off x="174625" y="4092575"/>
          <a:ext cx="25558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8" imgW="1346040" imgH="457200" progId="Equation.3">
                  <p:embed/>
                </p:oleObj>
              </mc:Choice>
              <mc:Fallback>
                <p:oleObj name="Equation" r:id="rId8" imgW="1346040" imgH="45720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4092575"/>
                        <a:ext cx="25558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3" name="Object 163"/>
          <p:cNvGraphicFramePr>
            <a:graphicFrameLocks noChangeAspect="1"/>
          </p:cNvGraphicFramePr>
          <p:nvPr/>
        </p:nvGraphicFramePr>
        <p:xfrm>
          <a:off x="307975" y="5137150"/>
          <a:ext cx="22018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10" imgW="1015920" imgH="457200" progId="Equation.3">
                  <p:embed/>
                </p:oleObj>
              </mc:Choice>
              <mc:Fallback>
                <p:oleObj name="Equation" r:id="rId10" imgW="1015920" imgH="45720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5137150"/>
                        <a:ext cx="22018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4" name="AutoShape 164"/>
          <p:cNvSpPr>
            <a:spLocks noChangeArrowheads="1"/>
          </p:cNvSpPr>
          <p:nvPr/>
        </p:nvSpPr>
        <p:spPr bwMode="auto">
          <a:xfrm flipV="1">
            <a:off x="4084638" y="3516313"/>
            <a:ext cx="1209675" cy="1093787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GB"/>
              <a:t>GP</a:t>
            </a:r>
          </a:p>
        </p:txBody>
      </p:sp>
      <p:sp>
        <p:nvSpPr>
          <p:cNvPr id="133286" name="AutoShape 166"/>
          <p:cNvSpPr>
            <a:spLocks noChangeArrowheads="1"/>
          </p:cNvSpPr>
          <p:nvPr/>
        </p:nvSpPr>
        <p:spPr bwMode="auto">
          <a:xfrm rot="5400000">
            <a:off x="6561931" y="1245394"/>
            <a:ext cx="1100138" cy="1193800"/>
          </a:xfrm>
          <a:prstGeom prst="triangle">
            <a:avLst>
              <a:gd name="adj" fmla="val 5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lang="en-GB"/>
              <a:t>HP</a:t>
            </a:r>
          </a:p>
        </p:txBody>
      </p:sp>
      <p:sp>
        <p:nvSpPr>
          <p:cNvPr id="133287" name="Text Box 167"/>
          <p:cNvSpPr txBox="1">
            <a:spLocks noChangeArrowheads="1"/>
          </p:cNvSpPr>
          <p:nvPr/>
        </p:nvSpPr>
        <p:spPr bwMode="auto">
          <a:xfrm>
            <a:off x="5311775" y="3197225"/>
            <a:ext cx="290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folHlink"/>
                </a:solidFill>
              </a:rPr>
              <a:t>a’</a:t>
            </a:r>
          </a:p>
        </p:txBody>
      </p:sp>
      <p:sp>
        <p:nvSpPr>
          <p:cNvPr id="133288" name="Text Box 168"/>
          <p:cNvSpPr txBox="1">
            <a:spLocks noChangeArrowheads="1"/>
          </p:cNvSpPr>
          <p:nvPr/>
        </p:nvSpPr>
        <p:spPr bwMode="auto">
          <a:xfrm>
            <a:off x="6264275" y="3273425"/>
            <a:ext cx="290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FF33CC"/>
                </a:solidFill>
              </a:rPr>
              <a:t>a’</a:t>
            </a:r>
          </a:p>
        </p:txBody>
      </p:sp>
      <p:sp>
        <p:nvSpPr>
          <p:cNvPr id="133289" name="Text Box 169"/>
          <p:cNvSpPr txBox="1">
            <a:spLocks noChangeArrowheads="1"/>
          </p:cNvSpPr>
          <p:nvPr/>
        </p:nvSpPr>
        <p:spPr bwMode="auto">
          <a:xfrm>
            <a:off x="6124575" y="2333625"/>
            <a:ext cx="290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6600FF"/>
                </a:solidFill>
              </a:rPr>
              <a:t>a’</a:t>
            </a:r>
          </a:p>
        </p:txBody>
      </p:sp>
      <p:sp>
        <p:nvSpPr>
          <p:cNvPr id="133290" name="Text Box 170"/>
          <p:cNvSpPr txBox="1">
            <a:spLocks noChangeArrowheads="1"/>
          </p:cNvSpPr>
          <p:nvPr/>
        </p:nvSpPr>
        <p:spPr bwMode="auto">
          <a:xfrm>
            <a:off x="7773988" y="3279775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FF33CC"/>
                </a:solidFill>
              </a:rPr>
              <a:t>b’</a:t>
            </a:r>
          </a:p>
        </p:txBody>
      </p:sp>
      <p:sp>
        <p:nvSpPr>
          <p:cNvPr id="133414" name="Text Box 294"/>
          <p:cNvSpPr txBox="1">
            <a:spLocks noChangeArrowheads="1"/>
          </p:cNvSpPr>
          <p:nvPr/>
        </p:nvSpPr>
        <p:spPr bwMode="auto">
          <a:xfrm>
            <a:off x="3811588" y="3241675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folHlink"/>
                </a:solidFill>
              </a:rPr>
              <a:t>b’</a:t>
            </a:r>
          </a:p>
        </p:txBody>
      </p:sp>
      <p:sp>
        <p:nvSpPr>
          <p:cNvPr id="133415" name="Text Box 295"/>
          <p:cNvSpPr txBox="1">
            <a:spLocks noChangeArrowheads="1"/>
          </p:cNvSpPr>
          <p:nvPr/>
        </p:nvSpPr>
        <p:spPr bwMode="auto">
          <a:xfrm>
            <a:off x="6199188" y="1108075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6600FF"/>
                </a:solidFill>
              </a:rPr>
              <a:t>b’</a:t>
            </a:r>
          </a:p>
        </p:txBody>
      </p:sp>
      <p:sp>
        <p:nvSpPr>
          <p:cNvPr id="133416" name="Text Box 296"/>
          <p:cNvSpPr txBox="1">
            <a:spLocks noChangeArrowheads="1"/>
          </p:cNvSpPr>
          <p:nvPr/>
        </p:nvSpPr>
        <p:spPr bwMode="auto">
          <a:xfrm>
            <a:off x="4611688" y="4654550"/>
            <a:ext cx="265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folHlink"/>
                </a:solidFill>
              </a:rPr>
              <a:t>c’</a:t>
            </a:r>
          </a:p>
        </p:txBody>
      </p:sp>
      <p:sp>
        <p:nvSpPr>
          <p:cNvPr id="133417" name="Text Box 297"/>
          <p:cNvSpPr txBox="1">
            <a:spLocks noChangeArrowheads="1"/>
          </p:cNvSpPr>
          <p:nvPr/>
        </p:nvSpPr>
        <p:spPr bwMode="auto">
          <a:xfrm>
            <a:off x="7088188" y="4679950"/>
            <a:ext cx="265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FF33CC"/>
                </a:solidFill>
              </a:rPr>
              <a:t>c’</a:t>
            </a:r>
          </a:p>
        </p:txBody>
      </p:sp>
      <p:sp>
        <p:nvSpPr>
          <p:cNvPr id="133418" name="Text Box 298"/>
          <p:cNvSpPr txBox="1">
            <a:spLocks noChangeArrowheads="1"/>
          </p:cNvSpPr>
          <p:nvPr/>
        </p:nvSpPr>
        <p:spPr bwMode="auto">
          <a:xfrm>
            <a:off x="7748588" y="1733550"/>
            <a:ext cx="265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6600FF"/>
                </a:solidFill>
              </a:rPr>
              <a:t>c’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0" grpId="0" animBg="1"/>
      <p:bldP spid="133281" grpId="0"/>
      <p:bldP spid="133284" grpId="0" animBg="1"/>
      <p:bldP spid="133286" grpId="0" animBg="1"/>
      <p:bldP spid="133287" grpId="0"/>
      <p:bldP spid="133288" grpId="0"/>
      <p:bldP spid="133289" grpId="0"/>
      <p:bldP spid="133290" grpId="0"/>
      <p:bldP spid="133414" grpId="0"/>
      <p:bldP spid="133415" grpId="0"/>
      <p:bldP spid="133416" grpId="0"/>
      <p:bldP spid="133417" grpId="0"/>
      <p:bldP spid="1334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6600"/>
          </a:xfrm>
        </p:spPr>
        <p:txBody>
          <a:bodyPr/>
          <a:lstStyle/>
          <a:p>
            <a:r>
              <a:rPr lang="en-GB" sz="4000" smtClean="0"/>
              <a:t>Reflection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913" y="1427163"/>
            <a:ext cx="8145462" cy="4525962"/>
          </a:xfrm>
        </p:spPr>
        <p:txBody>
          <a:bodyPr/>
          <a:lstStyle/>
          <a:p>
            <a:r>
              <a:rPr lang="en-GB" sz="2800" smtClean="0"/>
              <a:t>We have used the matrix R twice now and we can see it effects a reflection in the y axis</a:t>
            </a:r>
          </a:p>
          <a:p>
            <a:endParaRPr lang="en-GB" sz="2800" smtClean="0"/>
          </a:p>
        </p:txBody>
      </p:sp>
      <p:graphicFrame>
        <p:nvGraphicFramePr>
          <p:cNvPr id="1249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51125" y="2374900"/>
          <a:ext cx="413226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3" imgW="1650960" imgH="457200" progId="Equation.3">
                  <p:embed/>
                </p:oleObj>
              </mc:Choice>
              <mc:Fallback>
                <p:oleObj name="Equation" r:id="rId3" imgW="16509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374900"/>
                        <a:ext cx="4132263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508750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562100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4CF247DE-7EB5-4F33-B563-441E684F6649}" type="slidenum">
              <a:rPr lang="en-GB" smtClean="0"/>
              <a:pPr>
                <a:defRPr/>
              </a:pPr>
              <a:t>32</a:t>
            </a:fld>
            <a:endParaRPr lang="en-GB" smtClean="0"/>
          </a:p>
        </p:txBody>
      </p:sp>
      <p:graphicFrame>
        <p:nvGraphicFramePr>
          <p:cNvPr id="125057" name="Group 129"/>
          <p:cNvGraphicFramePr>
            <a:graphicFrameLocks noGrp="1"/>
          </p:cNvGraphicFramePr>
          <p:nvPr/>
        </p:nvGraphicFramePr>
        <p:xfrm>
          <a:off x="1568450" y="3684588"/>
          <a:ext cx="6096000" cy="2590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125" name="Line 197"/>
          <p:cNvSpPr>
            <a:spLocks noChangeShapeType="1"/>
          </p:cNvSpPr>
          <p:nvPr/>
        </p:nvSpPr>
        <p:spPr bwMode="auto">
          <a:xfrm>
            <a:off x="4586288" y="3686175"/>
            <a:ext cx="0" cy="2613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5126" name="Oval 198"/>
          <p:cNvSpPr>
            <a:spLocks noChangeArrowheads="1"/>
          </p:cNvSpPr>
          <p:nvPr/>
        </p:nvSpPr>
        <p:spPr bwMode="auto">
          <a:xfrm>
            <a:off x="7024688" y="465772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127" name="Oval 199"/>
          <p:cNvSpPr>
            <a:spLocks noChangeArrowheads="1"/>
          </p:cNvSpPr>
          <p:nvPr/>
        </p:nvSpPr>
        <p:spPr bwMode="auto">
          <a:xfrm>
            <a:off x="2146300" y="465772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128" name="Line 200"/>
          <p:cNvSpPr>
            <a:spLocks noChangeShapeType="1"/>
          </p:cNvSpPr>
          <p:nvPr/>
        </p:nvSpPr>
        <p:spPr bwMode="auto">
          <a:xfrm>
            <a:off x="1566863" y="6226175"/>
            <a:ext cx="61118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5129" name="Text Box 201"/>
          <p:cNvSpPr txBox="1">
            <a:spLocks noChangeArrowheads="1"/>
          </p:cNvSpPr>
          <p:nvPr/>
        </p:nvSpPr>
        <p:spPr bwMode="auto">
          <a:xfrm>
            <a:off x="7011988" y="42687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(4,3)</a:t>
            </a:r>
          </a:p>
        </p:txBody>
      </p:sp>
      <p:sp>
        <p:nvSpPr>
          <p:cNvPr id="125130" name="Text Box 202"/>
          <p:cNvSpPr txBox="1">
            <a:spLocks noChangeArrowheads="1"/>
          </p:cNvSpPr>
          <p:nvPr/>
        </p:nvSpPr>
        <p:spPr bwMode="auto">
          <a:xfrm>
            <a:off x="1539875" y="423703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(-4,3)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25" grpId="0" animBg="1"/>
      <p:bldP spid="125126" grpId="0" animBg="1"/>
      <p:bldP spid="125127" grpId="0" animBg="1"/>
      <p:bldP spid="125128" grpId="0" animBg="1"/>
      <p:bldP spid="125129" grpId="0"/>
      <p:bldP spid="1251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6600"/>
          </a:xfrm>
        </p:spPr>
        <p:txBody>
          <a:bodyPr/>
          <a:lstStyle/>
          <a:p>
            <a:r>
              <a:rPr lang="en-GB" sz="4000" smtClean="0"/>
              <a:t>Reflection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913" y="1528763"/>
            <a:ext cx="8145462" cy="4525962"/>
          </a:xfrm>
        </p:spPr>
        <p:txBody>
          <a:bodyPr/>
          <a:lstStyle/>
          <a:p>
            <a:r>
              <a:rPr lang="en-GB" sz="2800" smtClean="0"/>
              <a:t>Similarly we have used the matrix F and we can see it effects a reflection in the x axis</a:t>
            </a:r>
          </a:p>
          <a:p>
            <a:endParaRPr lang="en-GB" sz="2800" smtClean="0"/>
          </a:p>
        </p:txBody>
      </p:sp>
      <p:sp>
        <p:nvSpPr>
          <p:cNvPr id="2662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508750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257300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3E3D8518-F8BE-4A9B-AC6C-54DA49B818D6}" type="slidenum">
              <a:rPr lang="en-GB" smtClean="0"/>
              <a:pPr>
                <a:defRPr/>
              </a:pPr>
              <a:t>33</a:t>
            </a:fld>
            <a:endParaRPr lang="en-GB" dirty="0" smtClean="0"/>
          </a:p>
        </p:txBody>
      </p:sp>
      <p:graphicFrame>
        <p:nvGraphicFramePr>
          <p:cNvPr id="138245" name="Group 5"/>
          <p:cNvGraphicFramePr>
            <a:graphicFrameLocks noGrp="1"/>
          </p:cNvGraphicFramePr>
          <p:nvPr/>
        </p:nvGraphicFramePr>
        <p:xfrm>
          <a:off x="1568450" y="3843338"/>
          <a:ext cx="6096000" cy="2590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313" name="Line 73"/>
          <p:cNvSpPr>
            <a:spLocks noChangeShapeType="1"/>
          </p:cNvSpPr>
          <p:nvPr/>
        </p:nvSpPr>
        <p:spPr bwMode="auto">
          <a:xfrm>
            <a:off x="4586288" y="3844925"/>
            <a:ext cx="0" cy="2613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8314" name="Oval 74"/>
          <p:cNvSpPr>
            <a:spLocks noChangeArrowheads="1"/>
          </p:cNvSpPr>
          <p:nvPr/>
        </p:nvSpPr>
        <p:spPr bwMode="auto">
          <a:xfrm>
            <a:off x="7024688" y="48164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315" name="Oval 75"/>
          <p:cNvSpPr>
            <a:spLocks noChangeArrowheads="1"/>
          </p:cNvSpPr>
          <p:nvPr/>
        </p:nvSpPr>
        <p:spPr bwMode="auto">
          <a:xfrm>
            <a:off x="7023100" y="58832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316" name="Line 76"/>
          <p:cNvSpPr>
            <a:spLocks noChangeShapeType="1"/>
          </p:cNvSpPr>
          <p:nvPr/>
        </p:nvSpPr>
        <p:spPr bwMode="auto">
          <a:xfrm>
            <a:off x="1579563" y="5394325"/>
            <a:ext cx="61118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8317" name="Text Box 77"/>
          <p:cNvSpPr txBox="1">
            <a:spLocks noChangeArrowheads="1"/>
          </p:cNvSpPr>
          <p:nvPr/>
        </p:nvSpPr>
        <p:spPr bwMode="auto">
          <a:xfrm>
            <a:off x="7011988" y="442753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(4,3)</a:t>
            </a:r>
          </a:p>
        </p:txBody>
      </p:sp>
      <p:sp>
        <p:nvSpPr>
          <p:cNvPr id="138318" name="Text Box 78"/>
          <p:cNvSpPr txBox="1">
            <a:spLocks noChangeArrowheads="1"/>
          </p:cNvSpPr>
          <p:nvPr/>
        </p:nvSpPr>
        <p:spPr bwMode="auto">
          <a:xfrm>
            <a:off x="7013575" y="58689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(4,-3)</a:t>
            </a:r>
          </a:p>
        </p:txBody>
      </p:sp>
      <p:graphicFrame>
        <p:nvGraphicFramePr>
          <p:cNvPr id="138319" name="Object 79"/>
          <p:cNvGraphicFramePr>
            <a:graphicFrameLocks noChangeAspect="1"/>
          </p:cNvGraphicFramePr>
          <p:nvPr/>
        </p:nvGraphicFramePr>
        <p:xfrm>
          <a:off x="1989138" y="2501900"/>
          <a:ext cx="43830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501900"/>
                        <a:ext cx="4383087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13" grpId="0" animBg="1"/>
      <p:bldP spid="138314" grpId="0" animBg="1"/>
      <p:bldP spid="138315" grpId="0" animBg="1"/>
      <p:bldP spid="138316" grpId="0" animBg="1"/>
      <p:bldP spid="138317" grpId="0"/>
      <p:bldP spid="1383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Rotation</a:t>
            </a:r>
          </a:p>
        </p:txBody>
      </p:sp>
      <p:graphicFrame>
        <p:nvGraphicFramePr>
          <p:cNvPr id="2765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41463" y="1533525"/>
          <a:ext cx="58086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3" imgW="2755800" imgH="457200" progId="Equation.3">
                  <p:embed/>
                </p:oleObj>
              </mc:Choice>
              <mc:Fallback>
                <p:oleObj name="Equation" r:id="rId3" imgW="2755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1533525"/>
                        <a:ext cx="580866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51600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635125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DF512C7B-3E21-4DDE-B58C-27CB63CD3B3B}" type="slidenum">
              <a:rPr lang="en-GB"/>
              <a:pPr>
                <a:defRPr/>
              </a:pPr>
              <a:t>34</a:t>
            </a:fld>
            <a:endParaRPr lang="en-GB"/>
          </a:p>
        </p:txBody>
      </p:sp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781050" y="3540125"/>
          <a:ext cx="75104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5" imgW="3162240" imgH="457200" progId="Equation.3">
                  <p:embed/>
                </p:oleObj>
              </mc:Choice>
              <mc:Fallback>
                <p:oleObj name="Equation" r:id="rId5" imgW="3162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540125"/>
                        <a:ext cx="75104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4570413" y="5030788"/>
          <a:ext cx="4335462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7" imgW="1625400" imgH="457200" progId="Equation.3">
                  <p:embed/>
                </p:oleObj>
              </mc:Choice>
              <mc:Fallback>
                <p:oleObj name="Equation" r:id="rId7" imgW="16254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5030788"/>
                        <a:ext cx="4335462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/>
          <p:cNvGraphicFramePr>
            <a:graphicFrameLocks noChangeAspect="1"/>
          </p:cNvGraphicFramePr>
          <p:nvPr/>
        </p:nvGraphicFramePr>
        <p:xfrm>
          <a:off x="165100" y="4959350"/>
          <a:ext cx="4437063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9" imgW="1663560" imgH="457200" progId="Equation.3">
                  <p:embed/>
                </p:oleObj>
              </mc:Choice>
              <mc:Fallback>
                <p:oleObj name="Equation" r:id="rId9" imgW="16635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4959350"/>
                        <a:ext cx="4437063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10"/>
          <p:cNvGraphicFramePr>
            <a:graphicFrameLocks noChangeAspect="1"/>
          </p:cNvGraphicFramePr>
          <p:nvPr/>
        </p:nvGraphicFramePr>
        <p:xfrm>
          <a:off x="1004888" y="2308225"/>
          <a:ext cx="70881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11" imgW="2984400" imgH="457200" progId="Equation.3">
                  <p:embed/>
                </p:oleObj>
              </mc:Choice>
              <mc:Fallback>
                <p:oleObj name="Equation" r:id="rId11" imgW="2984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308225"/>
                        <a:ext cx="7088187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827088" y="64801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18062F6-038C-4AE0-B227-A7A2413749C9}" type="slidenum">
              <a:rPr lang="en-GB"/>
              <a:pPr/>
              <a:t>35</a:t>
            </a:fld>
            <a:endParaRPr lang="en-GB"/>
          </a:p>
        </p:txBody>
      </p:sp>
      <p:graphicFrame>
        <p:nvGraphicFramePr>
          <p:cNvPr id="129026" name="Group 2"/>
          <p:cNvGraphicFramePr>
            <a:graphicFrameLocks noGrp="1"/>
          </p:cNvGraphicFramePr>
          <p:nvPr/>
        </p:nvGraphicFramePr>
        <p:xfrm>
          <a:off x="2795588" y="549275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2674938" y="476250"/>
            <a:ext cx="6264275" cy="5545138"/>
            <a:chOff x="884" y="300"/>
            <a:chExt cx="3946" cy="3493"/>
          </a:xfrm>
        </p:grpSpPr>
        <p:sp>
          <p:nvSpPr>
            <p:cNvPr id="28809" name="Text Box 126"/>
            <p:cNvSpPr txBox="1">
              <a:spLocks noChangeArrowheads="1"/>
            </p:cNvSpPr>
            <p:nvPr/>
          </p:nvSpPr>
          <p:spPr bwMode="auto">
            <a:xfrm>
              <a:off x="2699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  <p:sp>
          <p:nvSpPr>
            <p:cNvPr id="28810" name="Text Box 127"/>
            <p:cNvSpPr txBox="1">
              <a:spLocks noChangeArrowheads="1"/>
            </p:cNvSpPr>
            <p:nvPr/>
          </p:nvSpPr>
          <p:spPr bwMode="auto">
            <a:xfrm>
              <a:off x="2290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  <p:sp>
          <p:nvSpPr>
            <p:cNvPr id="28811" name="Text Box 128"/>
            <p:cNvSpPr txBox="1">
              <a:spLocks noChangeArrowheads="1"/>
            </p:cNvSpPr>
            <p:nvPr/>
          </p:nvSpPr>
          <p:spPr bwMode="auto">
            <a:xfrm>
              <a:off x="1927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28812" name="Text Box 129"/>
            <p:cNvSpPr txBox="1">
              <a:spLocks noChangeArrowheads="1"/>
            </p:cNvSpPr>
            <p:nvPr/>
          </p:nvSpPr>
          <p:spPr bwMode="auto">
            <a:xfrm>
              <a:off x="2729" y="16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28813" name="Text Box 130"/>
            <p:cNvSpPr txBox="1">
              <a:spLocks noChangeArrowheads="1"/>
            </p:cNvSpPr>
            <p:nvPr/>
          </p:nvSpPr>
          <p:spPr bwMode="auto">
            <a:xfrm>
              <a:off x="1519" y="192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28814" name="Text Box 131"/>
            <p:cNvSpPr txBox="1">
              <a:spLocks noChangeArrowheads="1"/>
            </p:cNvSpPr>
            <p:nvPr/>
          </p:nvSpPr>
          <p:spPr bwMode="auto">
            <a:xfrm>
              <a:off x="1156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28815" name="Text Box 132"/>
            <p:cNvSpPr txBox="1">
              <a:spLocks noChangeArrowheads="1"/>
            </p:cNvSpPr>
            <p:nvPr/>
          </p:nvSpPr>
          <p:spPr bwMode="auto">
            <a:xfrm>
              <a:off x="884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28816" name="Text Box 133"/>
            <p:cNvSpPr txBox="1">
              <a:spLocks noChangeArrowheads="1"/>
            </p:cNvSpPr>
            <p:nvPr/>
          </p:nvSpPr>
          <p:spPr bwMode="auto">
            <a:xfrm>
              <a:off x="2729" y="12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8817" name="Text Box 134"/>
            <p:cNvSpPr txBox="1">
              <a:spLocks noChangeArrowheads="1"/>
            </p:cNvSpPr>
            <p:nvPr/>
          </p:nvSpPr>
          <p:spPr bwMode="auto">
            <a:xfrm>
              <a:off x="2729" y="9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8818" name="Text Box 135"/>
            <p:cNvSpPr txBox="1">
              <a:spLocks noChangeArrowheads="1"/>
            </p:cNvSpPr>
            <p:nvPr/>
          </p:nvSpPr>
          <p:spPr bwMode="auto">
            <a:xfrm>
              <a:off x="2744" y="6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28819" name="Text Box 136"/>
            <p:cNvSpPr txBox="1">
              <a:spLocks noChangeArrowheads="1"/>
            </p:cNvSpPr>
            <p:nvPr/>
          </p:nvSpPr>
          <p:spPr bwMode="auto">
            <a:xfrm>
              <a:off x="2729" y="3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28820" name="Text Box 137"/>
            <p:cNvSpPr txBox="1">
              <a:spLocks noChangeArrowheads="1"/>
            </p:cNvSpPr>
            <p:nvPr/>
          </p:nvSpPr>
          <p:spPr bwMode="auto">
            <a:xfrm>
              <a:off x="3092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28821" name="Text Box 138"/>
            <p:cNvSpPr txBox="1">
              <a:spLocks noChangeArrowheads="1"/>
            </p:cNvSpPr>
            <p:nvPr/>
          </p:nvSpPr>
          <p:spPr bwMode="auto">
            <a:xfrm>
              <a:off x="3470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8822" name="Text Box 139"/>
            <p:cNvSpPr txBox="1">
              <a:spLocks noChangeArrowheads="1"/>
            </p:cNvSpPr>
            <p:nvPr/>
          </p:nvSpPr>
          <p:spPr bwMode="auto">
            <a:xfrm>
              <a:off x="3863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28823" name="Text Box 140"/>
            <p:cNvSpPr txBox="1">
              <a:spLocks noChangeArrowheads="1"/>
            </p:cNvSpPr>
            <p:nvPr/>
          </p:nvSpPr>
          <p:spPr bwMode="auto">
            <a:xfrm>
              <a:off x="4241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28824" name="Text Box 141"/>
            <p:cNvSpPr txBox="1">
              <a:spLocks noChangeArrowheads="1"/>
            </p:cNvSpPr>
            <p:nvPr/>
          </p:nvSpPr>
          <p:spPr bwMode="auto">
            <a:xfrm>
              <a:off x="4634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28825" name="Text Box 142"/>
            <p:cNvSpPr txBox="1">
              <a:spLocks noChangeArrowheads="1"/>
            </p:cNvSpPr>
            <p:nvPr/>
          </p:nvSpPr>
          <p:spPr bwMode="auto">
            <a:xfrm>
              <a:off x="2699" y="356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28826" name="Text Box 143"/>
            <p:cNvSpPr txBox="1">
              <a:spLocks noChangeArrowheads="1"/>
            </p:cNvSpPr>
            <p:nvPr/>
          </p:nvSpPr>
          <p:spPr bwMode="auto">
            <a:xfrm>
              <a:off x="2699" y="32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28827" name="Text Box 144"/>
            <p:cNvSpPr txBox="1">
              <a:spLocks noChangeArrowheads="1"/>
            </p:cNvSpPr>
            <p:nvPr/>
          </p:nvSpPr>
          <p:spPr bwMode="auto">
            <a:xfrm>
              <a:off x="2699" y="293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28828" name="Text Box 145"/>
            <p:cNvSpPr txBox="1">
              <a:spLocks noChangeArrowheads="1"/>
            </p:cNvSpPr>
            <p:nvPr/>
          </p:nvSpPr>
          <p:spPr bwMode="auto">
            <a:xfrm>
              <a:off x="271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28829" name="Text Box 146"/>
            <p:cNvSpPr txBox="1">
              <a:spLocks noChangeArrowheads="1"/>
            </p:cNvSpPr>
            <p:nvPr/>
          </p:nvSpPr>
          <p:spPr bwMode="auto">
            <a:xfrm>
              <a:off x="2699" y="225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</p:grpSp>
      <p:sp>
        <p:nvSpPr>
          <p:cNvPr id="129171" name="Rectangle 147"/>
          <p:cNvSpPr>
            <a:spLocks noChangeArrowheads="1"/>
          </p:cNvSpPr>
          <p:nvPr/>
        </p:nvSpPr>
        <p:spPr bwMode="auto">
          <a:xfrm>
            <a:off x="6467475" y="2105025"/>
            <a:ext cx="1800225" cy="5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B</a:t>
            </a:r>
          </a:p>
        </p:txBody>
      </p:sp>
      <p:sp>
        <p:nvSpPr>
          <p:cNvPr id="129172" name="Rectangle 148"/>
          <p:cNvSpPr>
            <a:spLocks noChangeArrowheads="1"/>
          </p:cNvSpPr>
          <p:nvPr/>
        </p:nvSpPr>
        <p:spPr bwMode="auto">
          <a:xfrm>
            <a:off x="4624388" y="1058863"/>
            <a:ext cx="595312" cy="15541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SB</a:t>
            </a:r>
          </a:p>
        </p:txBody>
      </p:sp>
      <p:sp>
        <p:nvSpPr>
          <p:cNvPr id="129173" name="Line 149"/>
          <p:cNvSpPr>
            <a:spLocks noChangeShapeType="1"/>
          </p:cNvSpPr>
          <p:nvPr/>
        </p:nvSpPr>
        <p:spPr bwMode="auto">
          <a:xfrm flipH="1">
            <a:off x="5829300" y="2613025"/>
            <a:ext cx="595313" cy="5365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9174" name="Line 150"/>
          <p:cNvSpPr>
            <a:spLocks noChangeShapeType="1"/>
          </p:cNvSpPr>
          <p:nvPr/>
        </p:nvSpPr>
        <p:spPr bwMode="auto">
          <a:xfrm>
            <a:off x="5233988" y="2627313"/>
            <a:ext cx="623887" cy="5222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9176" name="AutoShape 152"/>
          <p:cNvSpPr>
            <a:spLocks noChangeArrowheads="1"/>
          </p:cNvSpPr>
          <p:nvPr/>
        </p:nvSpPr>
        <p:spPr bwMode="auto">
          <a:xfrm rot="9503251">
            <a:off x="5191125" y="2568575"/>
            <a:ext cx="1233488" cy="1320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9179" name="Rectangle 155"/>
          <p:cNvSpPr>
            <a:spLocks noChangeArrowheads="1"/>
          </p:cNvSpPr>
          <p:nvPr/>
        </p:nvSpPr>
        <p:spPr bwMode="auto">
          <a:xfrm>
            <a:off x="6465888" y="3668713"/>
            <a:ext cx="595312" cy="15541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AB</a:t>
            </a:r>
          </a:p>
        </p:txBody>
      </p:sp>
      <p:graphicFrame>
        <p:nvGraphicFramePr>
          <p:cNvPr id="28674" name="Object 156"/>
          <p:cNvGraphicFramePr>
            <a:graphicFrameLocks noChangeAspect="1"/>
          </p:cNvGraphicFramePr>
          <p:nvPr/>
        </p:nvGraphicFramePr>
        <p:xfrm>
          <a:off x="15875" y="4594225"/>
          <a:ext cx="33861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3" imgW="1663560" imgH="457200" progId="Equation.3">
                  <p:embed/>
                </p:oleObj>
              </mc:Choice>
              <mc:Fallback>
                <p:oleObj name="Equation" r:id="rId3" imgW="1663560" imgH="457200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" y="4594225"/>
                        <a:ext cx="3386138" cy="931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57"/>
          <p:cNvGraphicFramePr>
            <a:graphicFrameLocks noChangeAspect="1"/>
          </p:cNvGraphicFramePr>
          <p:nvPr/>
        </p:nvGraphicFramePr>
        <p:xfrm>
          <a:off x="0" y="979488"/>
          <a:ext cx="33623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5" imgW="1625400" imgH="457200" progId="Equation.3">
                  <p:embed/>
                </p:oleObj>
              </mc:Choice>
              <mc:Fallback>
                <p:oleObj name="Equation" r:id="rId5" imgW="1625400" imgH="45720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79488"/>
                        <a:ext cx="3362325" cy="946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182" name="Text Box 158"/>
          <p:cNvSpPr txBox="1">
            <a:spLocks noChangeArrowheads="1"/>
          </p:cNvSpPr>
          <p:nvPr/>
        </p:nvSpPr>
        <p:spPr bwMode="auto">
          <a:xfrm>
            <a:off x="5524500" y="3530600"/>
            <a:ext cx="63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71" grpId="0" animBg="1"/>
      <p:bldP spid="129172" grpId="0" animBg="1"/>
      <p:bldP spid="129173" grpId="0" animBg="1"/>
      <p:bldP spid="129174" grpId="0" animBg="1"/>
      <p:bldP spid="129176" grpId="0" animBg="1"/>
      <p:bldP spid="129179" grpId="0" animBg="1"/>
      <p:bldP spid="1291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97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35D0C29-8E2C-4B72-BBD9-A7C376C59B8F}" type="slidenum">
              <a:rPr lang="en-GB"/>
              <a:pPr/>
              <a:t>36</a:t>
            </a:fld>
            <a:endParaRPr lang="en-GB"/>
          </a:p>
        </p:txBody>
      </p:sp>
      <p:graphicFrame>
        <p:nvGraphicFramePr>
          <p:cNvPr id="131074" name="Group 2"/>
          <p:cNvGraphicFramePr>
            <a:graphicFrameLocks noGrp="1"/>
          </p:cNvGraphicFramePr>
          <p:nvPr/>
        </p:nvGraphicFramePr>
        <p:xfrm>
          <a:off x="2881313" y="549275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27" name="Text Box 126"/>
          <p:cNvSpPr txBox="1">
            <a:spLocks noChangeArrowheads="1"/>
          </p:cNvSpPr>
          <p:nvPr/>
        </p:nvSpPr>
        <p:spPr bwMode="auto">
          <a:xfrm>
            <a:off x="5641975" y="3582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0</a:t>
            </a:r>
          </a:p>
        </p:txBody>
      </p:sp>
      <p:sp>
        <p:nvSpPr>
          <p:cNvPr id="29828" name="Text Box 127"/>
          <p:cNvSpPr txBox="1">
            <a:spLocks noChangeArrowheads="1"/>
          </p:cNvSpPr>
          <p:nvPr/>
        </p:nvSpPr>
        <p:spPr bwMode="auto">
          <a:xfrm>
            <a:off x="4992688" y="35829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-1</a:t>
            </a:r>
          </a:p>
        </p:txBody>
      </p:sp>
      <p:sp>
        <p:nvSpPr>
          <p:cNvPr id="29829" name="Text Box 128"/>
          <p:cNvSpPr txBox="1">
            <a:spLocks noChangeArrowheads="1"/>
          </p:cNvSpPr>
          <p:nvPr/>
        </p:nvSpPr>
        <p:spPr bwMode="auto">
          <a:xfrm>
            <a:off x="4416425" y="35829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-2</a:t>
            </a:r>
          </a:p>
        </p:txBody>
      </p:sp>
      <p:sp>
        <p:nvSpPr>
          <p:cNvPr id="29830" name="Text Box 129"/>
          <p:cNvSpPr txBox="1">
            <a:spLocks noChangeArrowheads="1"/>
          </p:cNvSpPr>
          <p:nvPr/>
        </p:nvSpPr>
        <p:spPr bwMode="auto">
          <a:xfrm>
            <a:off x="5689600" y="307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29831" name="Text Box 130"/>
          <p:cNvSpPr txBox="1">
            <a:spLocks noChangeArrowheads="1"/>
          </p:cNvSpPr>
          <p:nvPr/>
        </p:nvSpPr>
        <p:spPr bwMode="auto">
          <a:xfrm>
            <a:off x="3768725" y="35766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-3</a:t>
            </a:r>
          </a:p>
        </p:txBody>
      </p:sp>
      <p:sp>
        <p:nvSpPr>
          <p:cNvPr id="29832" name="Text Box 131"/>
          <p:cNvSpPr txBox="1">
            <a:spLocks noChangeArrowheads="1"/>
          </p:cNvSpPr>
          <p:nvPr/>
        </p:nvSpPr>
        <p:spPr bwMode="auto">
          <a:xfrm>
            <a:off x="3192463" y="35829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-4</a:t>
            </a:r>
          </a:p>
        </p:txBody>
      </p:sp>
      <p:sp>
        <p:nvSpPr>
          <p:cNvPr id="29833" name="Text Box 132"/>
          <p:cNvSpPr txBox="1">
            <a:spLocks noChangeArrowheads="1"/>
          </p:cNvSpPr>
          <p:nvPr/>
        </p:nvSpPr>
        <p:spPr bwMode="auto">
          <a:xfrm>
            <a:off x="2760663" y="35829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-5</a:t>
            </a:r>
          </a:p>
        </p:txBody>
      </p:sp>
      <p:sp>
        <p:nvSpPr>
          <p:cNvPr id="29834" name="Text Box 133"/>
          <p:cNvSpPr txBox="1">
            <a:spLocks noChangeArrowheads="1"/>
          </p:cNvSpPr>
          <p:nvPr/>
        </p:nvSpPr>
        <p:spPr bwMode="auto">
          <a:xfrm>
            <a:off x="5689600" y="25685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29835" name="Text Box 134"/>
          <p:cNvSpPr txBox="1">
            <a:spLocks noChangeArrowheads="1"/>
          </p:cNvSpPr>
          <p:nvPr/>
        </p:nvSpPr>
        <p:spPr bwMode="auto">
          <a:xfrm>
            <a:off x="5689600" y="2071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29836" name="Text Box 135"/>
          <p:cNvSpPr txBox="1">
            <a:spLocks noChangeArrowheads="1"/>
          </p:cNvSpPr>
          <p:nvPr/>
        </p:nvSpPr>
        <p:spPr bwMode="auto">
          <a:xfrm>
            <a:off x="5713413" y="1495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4</a:t>
            </a:r>
          </a:p>
        </p:txBody>
      </p:sp>
      <p:sp>
        <p:nvSpPr>
          <p:cNvPr id="29837" name="Text Box 136"/>
          <p:cNvSpPr txBox="1">
            <a:spLocks noChangeArrowheads="1"/>
          </p:cNvSpPr>
          <p:nvPr/>
        </p:nvSpPr>
        <p:spPr bwMode="auto">
          <a:xfrm>
            <a:off x="5689600" y="990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5</a:t>
            </a:r>
          </a:p>
        </p:txBody>
      </p:sp>
      <p:sp>
        <p:nvSpPr>
          <p:cNvPr id="29838" name="Text Box 137"/>
          <p:cNvSpPr txBox="1">
            <a:spLocks noChangeArrowheads="1"/>
          </p:cNvSpPr>
          <p:nvPr/>
        </p:nvSpPr>
        <p:spPr bwMode="auto">
          <a:xfrm>
            <a:off x="6265863" y="3582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29839" name="Text Box 138"/>
          <p:cNvSpPr txBox="1">
            <a:spLocks noChangeArrowheads="1"/>
          </p:cNvSpPr>
          <p:nvPr/>
        </p:nvSpPr>
        <p:spPr bwMode="auto">
          <a:xfrm>
            <a:off x="6865938" y="3582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29840" name="Text Box 139"/>
          <p:cNvSpPr txBox="1">
            <a:spLocks noChangeArrowheads="1"/>
          </p:cNvSpPr>
          <p:nvPr/>
        </p:nvSpPr>
        <p:spPr bwMode="auto">
          <a:xfrm>
            <a:off x="7489825" y="3582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29841" name="Text Box 140"/>
          <p:cNvSpPr txBox="1">
            <a:spLocks noChangeArrowheads="1"/>
          </p:cNvSpPr>
          <p:nvPr/>
        </p:nvSpPr>
        <p:spPr bwMode="auto">
          <a:xfrm>
            <a:off x="8089900" y="3582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4</a:t>
            </a:r>
          </a:p>
        </p:txBody>
      </p:sp>
      <p:sp>
        <p:nvSpPr>
          <p:cNvPr id="29842" name="Text Box 141"/>
          <p:cNvSpPr txBox="1">
            <a:spLocks noChangeArrowheads="1"/>
          </p:cNvSpPr>
          <p:nvPr/>
        </p:nvSpPr>
        <p:spPr bwMode="auto">
          <a:xfrm>
            <a:off x="8713788" y="3582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5</a:t>
            </a:r>
          </a:p>
        </p:txBody>
      </p:sp>
      <p:sp>
        <p:nvSpPr>
          <p:cNvPr id="29843" name="Text Box 143"/>
          <p:cNvSpPr txBox="1">
            <a:spLocks noChangeArrowheads="1"/>
          </p:cNvSpPr>
          <p:nvPr/>
        </p:nvSpPr>
        <p:spPr bwMode="auto">
          <a:xfrm>
            <a:off x="5641975" y="56657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-4</a:t>
            </a:r>
          </a:p>
        </p:txBody>
      </p:sp>
      <p:sp>
        <p:nvSpPr>
          <p:cNvPr id="29844" name="Text Box 144"/>
          <p:cNvSpPr txBox="1">
            <a:spLocks noChangeArrowheads="1"/>
          </p:cNvSpPr>
          <p:nvPr/>
        </p:nvSpPr>
        <p:spPr bwMode="auto">
          <a:xfrm>
            <a:off x="5641975" y="51689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-3</a:t>
            </a:r>
          </a:p>
        </p:txBody>
      </p:sp>
      <p:sp>
        <p:nvSpPr>
          <p:cNvPr id="29845" name="Text Box 145"/>
          <p:cNvSpPr txBox="1">
            <a:spLocks noChangeArrowheads="1"/>
          </p:cNvSpPr>
          <p:nvPr/>
        </p:nvSpPr>
        <p:spPr bwMode="auto">
          <a:xfrm>
            <a:off x="5665788" y="45926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-2</a:t>
            </a:r>
          </a:p>
        </p:txBody>
      </p:sp>
      <p:sp>
        <p:nvSpPr>
          <p:cNvPr id="29846" name="Text Box 146"/>
          <p:cNvSpPr txBox="1">
            <a:spLocks noChangeArrowheads="1"/>
          </p:cNvSpPr>
          <p:nvPr/>
        </p:nvSpPr>
        <p:spPr bwMode="auto">
          <a:xfrm>
            <a:off x="5641975" y="40878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-1</a:t>
            </a:r>
          </a:p>
        </p:txBody>
      </p:sp>
      <p:sp>
        <p:nvSpPr>
          <p:cNvPr id="131219" name="Text Box 147"/>
          <p:cNvSpPr txBox="1">
            <a:spLocks noChangeArrowheads="1"/>
          </p:cNvSpPr>
          <p:nvPr/>
        </p:nvSpPr>
        <p:spPr bwMode="auto">
          <a:xfrm>
            <a:off x="261938" y="319088"/>
            <a:ext cx="2555875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Taking a  matrix of transformation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 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use it to pre-multiply your shape EN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Draw the answer as a new shape EN</a:t>
            </a:r>
          </a:p>
        </p:txBody>
      </p:sp>
      <p:sp>
        <p:nvSpPr>
          <p:cNvPr id="29848" name="AutoShape 148"/>
          <p:cNvSpPr>
            <a:spLocks noChangeArrowheads="1"/>
          </p:cNvSpPr>
          <p:nvPr/>
        </p:nvSpPr>
        <p:spPr bwMode="auto">
          <a:xfrm>
            <a:off x="6542088" y="2105025"/>
            <a:ext cx="598487" cy="1030288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N</a:t>
            </a:r>
          </a:p>
        </p:txBody>
      </p:sp>
      <p:sp>
        <p:nvSpPr>
          <p:cNvPr id="131221" name="AutoShape 149"/>
          <p:cNvSpPr>
            <a:spLocks noChangeArrowheads="1"/>
          </p:cNvSpPr>
          <p:nvPr/>
        </p:nvSpPr>
        <p:spPr bwMode="auto">
          <a:xfrm>
            <a:off x="7156450" y="552450"/>
            <a:ext cx="1208088" cy="2060575"/>
          </a:xfrm>
          <a:prstGeom prst="rtTriangle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EN</a:t>
            </a:r>
          </a:p>
        </p:txBody>
      </p:sp>
      <p:sp>
        <p:nvSpPr>
          <p:cNvPr id="29850" name="Text Box 150"/>
          <p:cNvSpPr txBox="1">
            <a:spLocks noChangeArrowheads="1"/>
          </p:cNvSpPr>
          <p:nvPr/>
        </p:nvSpPr>
        <p:spPr bwMode="auto">
          <a:xfrm>
            <a:off x="5688013" y="511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6</a:t>
            </a:r>
          </a:p>
        </p:txBody>
      </p:sp>
      <p:graphicFrame>
        <p:nvGraphicFramePr>
          <p:cNvPr id="29698" name="Object 151"/>
          <p:cNvGraphicFramePr>
            <a:graphicFrameLocks noChangeAspect="1"/>
          </p:cNvGraphicFramePr>
          <p:nvPr/>
        </p:nvGraphicFramePr>
        <p:xfrm>
          <a:off x="574675" y="234950"/>
          <a:ext cx="15382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3" imgW="939600" imgH="457200" progId="Equation.3">
                  <p:embed/>
                </p:oleObj>
              </mc:Choice>
              <mc:Fallback>
                <p:oleObj name="Equation" r:id="rId3" imgW="939600" imgH="45720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34950"/>
                        <a:ext cx="1538288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24" name="Object 152"/>
          <p:cNvGraphicFramePr>
            <a:graphicFrameLocks noChangeAspect="1"/>
          </p:cNvGraphicFramePr>
          <p:nvPr/>
        </p:nvGraphicFramePr>
        <p:xfrm>
          <a:off x="501650" y="1900238"/>
          <a:ext cx="13096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5" imgW="736560" imgH="457200" progId="Equation.3">
                  <p:embed/>
                </p:oleObj>
              </mc:Choice>
              <mc:Fallback>
                <p:oleObj name="Equation" r:id="rId5" imgW="736560" imgH="457200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900238"/>
                        <a:ext cx="1309688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51" name="Line 153"/>
          <p:cNvSpPr>
            <a:spLocks noChangeShapeType="1"/>
          </p:cNvSpPr>
          <p:nvPr/>
        </p:nvSpPr>
        <p:spPr bwMode="auto">
          <a:xfrm flipV="1">
            <a:off x="2887663" y="3613150"/>
            <a:ext cx="6053137" cy="14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9852" name="Line 154"/>
          <p:cNvSpPr>
            <a:spLocks noChangeShapeType="1"/>
          </p:cNvSpPr>
          <p:nvPr/>
        </p:nvSpPr>
        <p:spPr bwMode="auto">
          <a:xfrm>
            <a:off x="5921375" y="566738"/>
            <a:ext cx="0" cy="518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131227" name="Object 155"/>
          <p:cNvGraphicFramePr>
            <a:graphicFrameLocks noChangeAspect="1"/>
          </p:cNvGraphicFramePr>
          <p:nvPr/>
        </p:nvGraphicFramePr>
        <p:xfrm>
          <a:off x="288925" y="3714750"/>
          <a:ext cx="20669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7" imgW="1231560" imgH="457200" progId="Equation.3">
                  <p:embed/>
                </p:oleObj>
              </mc:Choice>
              <mc:Fallback>
                <p:oleObj name="Equation" r:id="rId7" imgW="1231560" imgH="45720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714750"/>
                        <a:ext cx="20669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28" name="Object 156"/>
          <p:cNvGraphicFramePr>
            <a:graphicFrameLocks noChangeAspect="1"/>
          </p:cNvGraphicFramePr>
          <p:nvPr/>
        </p:nvGraphicFramePr>
        <p:xfrm>
          <a:off x="731838" y="4578350"/>
          <a:ext cx="12366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9" imgW="698400" imgH="457200" progId="Equation.3">
                  <p:embed/>
                </p:oleObj>
              </mc:Choice>
              <mc:Fallback>
                <p:oleObj name="Equation" r:id="rId9" imgW="698400" imgH="457200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578350"/>
                        <a:ext cx="1236662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21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751263" y="274638"/>
            <a:ext cx="4935537" cy="722312"/>
          </a:xfrm>
        </p:spPr>
        <p:txBody>
          <a:bodyPr/>
          <a:lstStyle/>
          <a:p>
            <a:r>
              <a:rPr lang="en-GB" sz="4000" smtClean="0"/>
              <a:t>Enlargement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455738"/>
            <a:ext cx="3714750" cy="4525962"/>
          </a:xfrm>
        </p:spPr>
        <p:txBody>
          <a:bodyPr/>
          <a:lstStyle/>
          <a:p>
            <a:r>
              <a:rPr lang="en-GB" sz="2400" smtClean="0"/>
              <a:t>Multiplying the coordinates of a shape by a constant k will enlarge a shape by a factor of k.</a:t>
            </a:r>
          </a:p>
          <a:p>
            <a:r>
              <a:rPr lang="en-GB" sz="2400" smtClean="0"/>
              <a:t>The a centre of enlargement in this case is the origin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EACCE92-A871-41BD-9E88-E1283B32AC00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2466975" y="4586288"/>
            <a:ext cx="1320800" cy="1219200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2101" name="AutoShape 5"/>
          <p:cNvSpPr>
            <a:spLocks noChangeArrowheads="1"/>
          </p:cNvSpPr>
          <p:nvPr/>
        </p:nvSpPr>
        <p:spPr bwMode="auto">
          <a:xfrm>
            <a:off x="4906963" y="1012825"/>
            <a:ext cx="3930650" cy="3789363"/>
          </a:xfrm>
          <a:prstGeom prst="star5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/>
              <a:t>k=3</a:t>
            </a: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V="1">
            <a:off x="1292225" y="2424113"/>
            <a:ext cx="3556000" cy="3889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V="1">
            <a:off x="1277938" y="4775200"/>
            <a:ext cx="6850062" cy="15668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2105" name="Freeform 9"/>
          <p:cNvSpPr>
            <a:spLocks/>
          </p:cNvSpPr>
          <p:nvPr/>
        </p:nvSpPr>
        <p:spPr bwMode="auto">
          <a:xfrm>
            <a:off x="1292225" y="5819775"/>
            <a:ext cx="2249488" cy="868363"/>
          </a:xfrm>
          <a:custGeom>
            <a:avLst/>
            <a:gdLst>
              <a:gd name="T0" fmla="*/ 0 w 1417"/>
              <a:gd name="T1" fmla="*/ 2147483647 h 547"/>
              <a:gd name="T2" fmla="*/ 2147483647 w 1417"/>
              <a:gd name="T3" fmla="*/ 2147483647 h 547"/>
              <a:gd name="T4" fmla="*/ 2147483647 w 1417"/>
              <a:gd name="T5" fmla="*/ 0 h 547"/>
              <a:gd name="T6" fmla="*/ 0 60000 65536"/>
              <a:gd name="T7" fmla="*/ 0 60000 65536"/>
              <a:gd name="T8" fmla="*/ 0 60000 65536"/>
              <a:gd name="T9" fmla="*/ 0 w 1417"/>
              <a:gd name="T10" fmla="*/ 0 h 547"/>
              <a:gd name="T11" fmla="*/ 1417 w 1417"/>
              <a:gd name="T12" fmla="*/ 547 h 5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7" h="547">
                <a:moveTo>
                  <a:pt x="0" y="320"/>
                </a:moveTo>
                <a:cubicBezTo>
                  <a:pt x="165" y="433"/>
                  <a:pt x="331" y="547"/>
                  <a:pt x="567" y="494"/>
                </a:cubicBezTo>
                <a:cubicBezTo>
                  <a:pt x="803" y="441"/>
                  <a:pt x="1275" y="82"/>
                  <a:pt x="1417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6" name="Freeform 10"/>
          <p:cNvSpPr>
            <a:spLocks/>
          </p:cNvSpPr>
          <p:nvPr/>
        </p:nvSpPr>
        <p:spPr bwMode="auto">
          <a:xfrm>
            <a:off x="3584575" y="5324475"/>
            <a:ext cx="2249488" cy="868363"/>
          </a:xfrm>
          <a:custGeom>
            <a:avLst/>
            <a:gdLst>
              <a:gd name="T0" fmla="*/ 0 w 1417"/>
              <a:gd name="T1" fmla="*/ 2147483647 h 547"/>
              <a:gd name="T2" fmla="*/ 2147483647 w 1417"/>
              <a:gd name="T3" fmla="*/ 2147483647 h 547"/>
              <a:gd name="T4" fmla="*/ 2147483647 w 1417"/>
              <a:gd name="T5" fmla="*/ 0 h 547"/>
              <a:gd name="T6" fmla="*/ 0 60000 65536"/>
              <a:gd name="T7" fmla="*/ 0 60000 65536"/>
              <a:gd name="T8" fmla="*/ 0 60000 65536"/>
              <a:gd name="T9" fmla="*/ 0 w 1417"/>
              <a:gd name="T10" fmla="*/ 0 h 547"/>
              <a:gd name="T11" fmla="*/ 1417 w 1417"/>
              <a:gd name="T12" fmla="*/ 547 h 5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7" h="547">
                <a:moveTo>
                  <a:pt x="0" y="320"/>
                </a:moveTo>
                <a:cubicBezTo>
                  <a:pt x="165" y="433"/>
                  <a:pt x="331" y="547"/>
                  <a:pt x="567" y="494"/>
                </a:cubicBezTo>
                <a:cubicBezTo>
                  <a:pt x="803" y="441"/>
                  <a:pt x="1275" y="82"/>
                  <a:pt x="1417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7" name="Freeform 11"/>
          <p:cNvSpPr>
            <a:spLocks/>
          </p:cNvSpPr>
          <p:nvPr/>
        </p:nvSpPr>
        <p:spPr bwMode="auto">
          <a:xfrm>
            <a:off x="5857875" y="4829175"/>
            <a:ext cx="2249488" cy="868363"/>
          </a:xfrm>
          <a:custGeom>
            <a:avLst/>
            <a:gdLst>
              <a:gd name="T0" fmla="*/ 0 w 1417"/>
              <a:gd name="T1" fmla="*/ 2147483647 h 547"/>
              <a:gd name="T2" fmla="*/ 2147483647 w 1417"/>
              <a:gd name="T3" fmla="*/ 2147483647 h 547"/>
              <a:gd name="T4" fmla="*/ 2147483647 w 1417"/>
              <a:gd name="T5" fmla="*/ 0 h 547"/>
              <a:gd name="T6" fmla="*/ 0 60000 65536"/>
              <a:gd name="T7" fmla="*/ 0 60000 65536"/>
              <a:gd name="T8" fmla="*/ 0 60000 65536"/>
              <a:gd name="T9" fmla="*/ 0 w 1417"/>
              <a:gd name="T10" fmla="*/ 0 h 547"/>
              <a:gd name="T11" fmla="*/ 1417 w 1417"/>
              <a:gd name="T12" fmla="*/ 547 h 5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7" h="547">
                <a:moveTo>
                  <a:pt x="0" y="320"/>
                </a:moveTo>
                <a:cubicBezTo>
                  <a:pt x="165" y="433"/>
                  <a:pt x="331" y="547"/>
                  <a:pt x="567" y="494"/>
                </a:cubicBezTo>
                <a:cubicBezTo>
                  <a:pt x="803" y="441"/>
                  <a:pt x="1275" y="82"/>
                  <a:pt x="1417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8" name="Freeform 12"/>
          <p:cNvSpPr>
            <a:spLocks/>
          </p:cNvSpPr>
          <p:nvPr/>
        </p:nvSpPr>
        <p:spPr bwMode="auto">
          <a:xfrm>
            <a:off x="1189038" y="5041900"/>
            <a:ext cx="1277937" cy="1285875"/>
          </a:xfrm>
          <a:custGeom>
            <a:avLst/>
            <a:gdLst>
              <a:gd name="T0" fmla="*/ 2147483647 w 805"/>
              <a:gd name="T1" fmla="*/ 2147483647 h 810"/>
              <a:gd name="T2" fmla="*/ 2147483647 w 805"/>
              <a:gd name="T3" fmla="*/ 2147483647 h 810"/>
              <a:gd name="T4" fmla="*/ 2147483647 w 805"/>
              <a:gd name="T5" fmla="*/ 2147483647 h 810"/>
              <a:gd name="T6" fmla="*/ 0 60000 65536"/>
              <a:gd name="T7" fmla="*/ 0 60000 65536"/>
              <a:gd name="T8" fmla="*/ 0 60000 65536"/>
              <a:gd name="T9" fmla="*/ 0 w 805"/>
              <a:gd name="T10" fmla="*/ 0 h 810"/>
              <a:gd name="T11" fmla="*/ 805 w 805"/>
              <a:gd name="T12" fmla="*/ 810 h 8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5" h="810">
                <a:moveTo>
                  <a:pt x="83" y="810"/>
                </a:moveTo>
                <a:cubicBezTo>
                  <a:pt x="41" y="539"/>
                  <a:pt x="0" y="268"/>
                  <a:pt x="120" y="134"/>
                </a:cubicBezTo>
                <a:cubicBezTo>
                  <a:pt x="240" y="0"/>
                  <a:pt x="691" y="30"/>
                  <a:pt x="805" y="6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9" name="Freeform 13"/>
          <p:cNvSpPr>
            <a:spLocks/>
          </p:cNvSpPr>
          <p:nvPr/>
        </p:nvSpPr>
        <p:spPr bwMode="auto">
          <a:xfrm>
            <a:off x="3567113" y="2427288"/>
            <a:ext cx="1277937" cy="1285875"/>
          </a:xfrm>
          <a:custGeom>
            <a:avLst/>
            <a:gdLst>
              <a:gd name="T0" fmla="*/ 2147483647 w 805"/>
              <a:gd name="T1" fmla="*/ 2147483647 h 810"/>
              <a:gd name="T2" fmla="*/ 2147483647 w 805"/>
              <a:gd name="T3" fmla="*/ 2147483647 h 810"/>
              <a:gd name="T4" fmla="*/ 2147483647 w 805"/>
              <a:gd name="T5" fmla="*/ 2147483647 h 810"/>
              <a:gd name="T6" fmla="*/ 0 60000 65536"/>
              <a:gd name="T7" fmla="*/ 0 60000 65536"/>
              <a:gd name="T8" fmla="*/ 0 60000 65536"/>
              <a:gd name="T9" fmla="*/ 0 w 805"/>
              <a:gd name="T10" fmla="*/ 0 h 810"/>
              <a:gd name="T11" fmla="*/ 805 w 805"/>
              <a:gd name="T12" fmla="*/ 810 h 8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5" h="810">
                <a:moveTo>
                  <a:pt x="83" y="810"/>
                </a:moveTo>
                <a:cubicBezTo>
                  <a:pt x="41" y="539"/>
                  <a:pt x="0" y="268"/>
                  <a:pt x="120" y="134"/>
                </a:cubicBezTo>
                <a:cubicBezTo>
                  <a:pt x="240" y="0"/>
                  <a:pt x="691" y="30"/>
                  <a:pt x="805" y="6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10" name="Freeform 14"/>
          <p:cNvSpPr>
            <a:spLocks/>
          </p:cNvSpPr>
          <p:nvPr/>
        </p:nvSpPr>
        <p:spPr bwMode="auto">
          <a:xfrm>
            <a:off x="2374900" y="3732213"/>
            <a:ext cx="1277938" cy="1285875"/>
          </a:xfrm>
          <a:custGeom>
            <a:avLst/>
            <a:gdLst>
              <a:gd name="T0" fmla="*/ 2147483647 w 805"/>
              <a:gd name="T1" fmla="*/ 2147483647 h 810"/>
              <a:gd name="T2" fmla="*/ 2147483647 w 805"/>
              <a:gd name="T3" fmla="*/ 2147483647 h 810"/>
              <a:gd name="T4" fmla="*/ 2147483647 w 805"/>
              <a:gd name="T5" fmla="*/ 2147483647 h 810"/>
              <a:gd name="T6" fmla="*/ 0 60000 65536"/>
              <a:gd name="T7" fmla="*/ 0 60000 65536"/>
              <a:gd name="T8" fmla="*/ 0 60000 65536"/>
              <a:gd name="T9" fmla="*/ 0 w 805"/>
              <a:gd name="T10" fmla="*/ 0 h 810"/>
              <a:gd name="T11" fmla="*/ 805 w 805"/>
              <a:gd name="T12" fmla="*/ 810 h 8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5" h="810">
                <a:moveTo>
                  <a:pt x="83" y="810"/>
                </a:moveTo>
                <a:cubicBezTo>
                  <a:pt x="41" y="539"/>
                  <a:pt x="0" y="268"/>
                  <a:pt x="120" y="134"/>
                </a:cubicBezTo>
                <a:cubicBezTo>
                  <a:pt x="240" y="0"/>
                  <a:pt x="691" y="30"/>
                  <a:pt x="805" y="6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406400" y="6299200"/>
            <a:ext cx="841375" cy="333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origin</a:t>
            </a:r>
          </a:p>
        </p:txBody>
      </p:sp>
      <p:graphicFrame>
        <p:nvGraphicFramePr>
          <p:cNvPr id="30722" name="Object 16"/>
          <p:cNvGraphicFramePr>
            <a:graphicFrameLocks noChangeAspect="1"/>
          </p:cNvGraphicFramePr>
          <p:nvPr/>
        </p:nvGraphicFramePr>
        <p:xfrm>
          <a:off x="2333625" y="0"/>
          <a:ext cx="1370013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3" imgW="495000" imgH="457200" progId="Equation.3">
                  <p:embed/>
                </p:oleObj>
              </mc:Choice>
              <mc:Fallback>
                <p:oleObj name="Equation" r:id="rId3" imgW="4950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0"/>
                        <a:ext cx="1370013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nimBg="1"/>
      <p:bldP spid="132102" grpId="0" animBg="1"/>
      <p:bldP spid="132103" grpId="0" animBg="1"/>
      <p:bldP spid="132105" grpId="0" animBg="1"/>
      <p:bldP spid="132106" grpId="0" animBg="1"/>
      <p:bldP spid="132107" grpId="0" animBg="1"/>
      <p:bldP spid="132108" grpId="0" animBg="1"/>
      <p:bldP spid="132109" grpId="0" animBg="1"/>
      <p:bldP spid="132110" grpId="0" animBg="1"/>
      <p:bldP spid="1321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Translation-using vectors</a:t>
            </a:r>
          </a:p>
        </p:txBody>
      </p:sp>
      <p:sp>
        <p:nvSpPr>
          <p:cNvPr id="31750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140CCA9-7C18-4A4F-BAE5-A399B3F17C64}" type="slidenum">
              <a:rPr lang="en-GB"/>
              <a:pPr>
                <a:defRPr/>
              </a:pPr>
              <a:t>38</a:t>
            </a:fld>
            <a:endParaRPr lang="en-GB"/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631825" y="1568450"/>
          <a:ext cx="5580520" cy="5181600"/>
        </p:xfrm>
        <a:graphic>
          <a:graphicData uri="http://schemas.openxmlformats.org/drawingml/2006/table">
            <a:tbl>
              <a:tblPr/>
              <a:tblGrid>
                <a:gridCol w="558052"/>
                <a:gridCol w="558052"/>
                <a:gridCol w="558052"/>
                <a:gridCol w="558052"/>
                <a:gridCol w="558052"/>
                <a:gridCol w="558052"/>
                <a:gridCol w="558052"/>
                <a:gridCol w="558052"/>
                <a:gridCol w="558052"/>
                <a:gridCol w="558052"/>
              </a:tblGrid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HELICPT1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6850" y="2625725"/>
            <a:ext cx="1370013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627813" y="1479550"/>
          <a:ext cx="10541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4" imgW="380880" imgH="457200" progId="Equation.3">
                  <p:embed/>
                </p:oleObj>
              </mc:Choice>
              <mc:Fallback>
                <p:oleObj name="Equation" r:id="rId4" imgW="3808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1479550"/>
                        <a:ext cx="1054100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6581775" y="2928938"/>
          <a:ext cx="10541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6" imgW="380880" imgH="457200" progId="Equation.3">
                  <p:embed/>
                </p:oleObj>
              </mc:Choice>
              <mc:Fallback>
                <p:oleObj name="Equation" r:id="rId6" imgW="3808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2928938"/>
                        <a:ext cx="1054100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/>
          <p:cNvGraphicFramePr>
            <a:graphicFrameLocks noChangeAspect="1"/>
          </p:cNvGraphicFramePr>
          <p:nvPr/>
        </p:nvGraphicFramePr>
        <p:xfrm>
          <a:off x="6581775" y="4322763"/>
          <a:ext cx="10541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8" imgW="380880" imgH="457200" progId="Equation.3">
                  <p:embed/>
                </p:oleObj>
              </mc:Choice>
              <mc:Fallback>
                <p:oleObj name="Equation" r:id="rId8" imgW="3808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4322763"/>
                        <a:ext cx="1054100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0.28767  L -0.125 0.28767  L 0 0  Z" pathEditMode="relative" ptsTypes="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Translation-using vectors</a:t>
            </a:r>
          </a:p>
        </p:txBody>
      </p:sp>
      <p:sp>
        <p:nvSpPr>
          <p:cNvPr id="32774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F1F31D9-B2FB-4F2E-A0E0-0D30F731F32C}" type="slidenum">
              <a:rPr lang="en-GB"/>
              <a:pPr>
                <a:defRPr/>
              </a:pPr>
              <a:t>39</a:t>
            </a:fld>
            <a:endParaRPr lang="en-GB"/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284163" y="1611313"/>
          <a:ext cx="5580520" cy="5181600"/>
        </p:xfrm>
        <a:graphic>
          <a:graphicData uri="http://schemas.openxmlformats.org/drawingml/2006/table">
            <a:tbl>
              <a:tblPr/>
              <a:tblGrid>
                <a:gridCol w="558052"/>
                <a:gridCol w="558052"/>
                <a:gridCol w="558052"/>
                <a:gridCol w="558052"/>
                <a:gridCol w="558052"/>
                <a:gridCol w="558052"/>
                <a:gridCol w="558052"/>
                <a:gridCol w="558052"/>
                <a:gridCol w="558052"/>
                <a:gridCol w="558052"/>
              </a:tblGrid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872163" y="1479550"/>
          <a:ext cx="25654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927000" imgH="457200" progId="Equation.3">
                  <p:embed/>
                </p:oleObj>
              </mc:Choice>
              <mc:Fallback>
                <p:oleObj name="Equation" r:id="rId3" imgW="927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1479550"/>
                        <a:ext cx="2565400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6581775" y="2928938"/>
          <a:ext cx="10541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5" imgW="380880" imgH="457200" progId="Equation.3">
                  <p:embed/>
                </p:oleObj>
              </mc:Choice>
              <mc:Fallback>
                <p:oleObj name="Equation" r:id="rId5" imgW="3808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2928938"/>
                        <a:ext cx="1054100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842963" y="4730750"/>
            <a:ext cx="1668462" cy="104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5919788" y="4467225"/>
          <a:ext cx="2846387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7" imgW="1028520" imgH="457200" progId="Equation.3">
                  <p:embed/>
                </p:oleObj>
              </mc:Choice>
              <mc:Fallback>
                <p:oleObj name="Equation" r:id="rId7" imgW="1028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4467225"/>
                        <a:ext cx="2846387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835025" y="4724400"/>
            <a:ext cx="1668463" cy="10445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878" name="AutoShape 134"/>
          <p:cNvSpPr>
            <a:spLocks noChangeArrowheads="1"/>
          </p:cNvSpPr>
          <p:nvPr/>
        </p:nvSpPr>
        <p:spPr bwMode="auto">
          <a:xfrm>
            <a:off x="900113" y="5573713"/>
            <a:ext cx="1044575" cy="176212"/>
          </a:xfrm>
          <a:prstGeom prst="rightArrow">
            <a:avLst>
              <a:gd name="adj1" fmla="val 50000"/>
              <a:gd name="adj2" fmla="val 14819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79" name="AutoShape 135"/>
          <p:cNvSpPr>
            <a:spLocks noChangeArrowheads="1"/>
          </p:cNvSpPr>
          <p:nvPr/>
        </p:nvSpPr>
        <p:spPr bwMode="auto">
          <a:xfrm>
            <a:off x="1843088" y="4194175"/>
            <a:ext cx="160337" cy="1538288"/>
          </a:xfrm>
          <a:prstGeom prst="upArrow">
            <a:avLst>
              <a:gd name="adj1" fmla="val 50000"/>
              <a:gd name="adj2" fmla="val 239852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341E-7 L 0.12465 -0.225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00" y="-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878" grpId="0" animBg="1"/>
      <p:bldP spid="318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/>
          <p:cNvSpPr>
            <a:spLocks noGrp="1"/>
          </p:cNvSpPr>
          <p:nvPr>
            <p:ph type="title"/>
          </p:nvPr>
        </p:nvSpPr>
        <p:spPr>
          <a:xfrm>
            <a:off x="1001713" y="69850"/>
            <a:ext cx="7685087" cy="839788"/>
          </a:xfrm>
        </p:spPr>
        <p:txBody>
          <a:bodyPr/>
          <a:lstStyle/>
          <a:p>
            <a:r>
              <a:rPr lang="en-GB" sz="3600" smtClean="0"/>
              <a:t>Vector addition and subtraction</a:t>
            </a:r>
          </a:p>
        </p:txBody>
      </p:sp>
      <p:grpSp>
        <p:nvGrpSpPr>
          <p:cNvPr id="3081" name="Group 2"/>
          <p:cNvGrpSpPr>
            <a:grpSpLocks noGrp="1"/>
          </p:cNvGrpSpPr>
          <p:nvPr/>
        </p:nvGrpSpPr>
        <p:grpSpPr bwMode="auto">
          <a:xfrm>
            <a:off x="300038" y="3654425"/>
            <a:ext cx="8386762" cy="3089275"/>
            <a:chOff x="1058" y="7091"/>
            <a:chExt cx="9604" cy="2807"/>
          </a:xfrm>
        </p:grpSpPr>
        <p:sp>
          <p:nvSpPr>
            <p:cNvPr id="3088" name="Rectangle 3"/>
            <p:cNvSpPr>
              <a:spLocks noChangeArrowheads="1"/>
            </p:cNvSpPr>
            <p:nvPr/>
          </p:nvSpPr>
          <p:spPr bwMode="auto">
            <a:xfrm>
              <a:off x="1714" y="7196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89" name="Rectangle 4"/>
            <p:cNvSpPr>
              <a:spLocks noChangeArrowheads="1"/>
            </p:cNvSpPr>
            <p:nvPr/>
          </p:nvSpPr>
          <p:spPr bwMode="auto">
            <a:xfrm>
              <a:off x="1714" y="7751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0" name="Rectangle 5"/>
            <p:cNvSpPr>
              <a:spLocks noChangeArrowheads="1"/>
            </p:cNvSpPr>
            <p:nvPr/>
          </p:nvSpPr>
          <p:spPr bwMode="auto">
            <a:xfrm>
              <a:off x="1714" y="8314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1" name="Rectangle 6"/>
            <p:cNvSpPr>
              <a:spLocks noChangeArrowheads="1"/>
            </p:cNvSpPr>
            <p:nvPr/>
          </p:nvSpPr>
          <p:spPr bwMode="auto">
            <a:xfrm>
              <a:off x="1714" y="8876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2" name="Rectangle 7"/>
            <p:cNvSpPr>
              <a:spLocks noChangeArrowheads="1"/>
            </p:cNvSpPr>
            <p:nvPr/>
          </p:nvSpPr>
          <p:spPr bwMode="auto">
            <a:xfrm>
              <a:off x="2415" y="7196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3" name="Rectangle 8"/>
            <p:cNvSpPr>
              <a:spLocks noChangeArrowheads="1"/>
            </p:cNvSpPr>
            <p:nvPr/>
          </p:nvSpPr>
          <p:spPr bwMode="auto">
            <a:xfrm>
              <a:off x="2415" y="7751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4" name="Rectangle 9"/>
            <p:cNvSpPr>
              <a:spLocks noChangeArrowheads="1"/>
            </p:cNvSpPr>
            <p:nvPr/>
          </p:nvSpPr>
          <p:spPr bwMode="auto">
            <a:xfrm>
              <a:off x="2415" y="8314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5" name="Rectangle 10"/>
            <p:cNvSpPr>
              <a:spLocks noChangeArrowheads="1"/>
            </p:cNvSpPr>
            <p:nvPr/>
          </p:nvSpPr>
          <p:spPr bwMode="auto">
            <a:xfrm>
              <a:off x="2415" y="8876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6" name="Rectangle 11"/>
            <p:cNvSpPr>
              <a:spLocks noChangeArrowheads="1"/>
            </p:cNvSpPr>
            <p:nvPr/>
          </p:nvSpPr>
          <p:spPr bwMode="auto">
            <a:xfrm>
              <a:off x="3115" y="7196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7" name="Rectangle 12"/>
            <p:cNvSpPr>
              <a:spLocks noChangeArrowheads="1"/>
            </p:cNvSpPr>
            <p:nvPr/>
          </p:nvSpPr>
          <p:spPr bwMode="auto">
            <a:xfrm>
              <a:off x="3115" y="7751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8" name="Rectangle 13"/>
            <p:cNvSpPr>
              <a:spLocks noChangeArrowheads="1"/>
            </p:cNvSpPr>
            <p:nvPr/>
          </p:nvSpPr>
          <p:spPr bwMode="auto">
            <a:xfrm>
              <a:off x="3115" y="8314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99" name="Rectangle 14"/>
            <p:cNvSpPr>
              <a:spLocks noChangeArrowheads="1"/>
            </p:cNvSpPr>
            <p:nvPr/>
          </p:nvSpPr>
          <p:spPr bwMode="auto">
            <a:xfrm>
              <a:off x="3115" y="8876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00" name="Rectangle 15"/>
            <p:cNvSpPr>
              <a:spLocks noChangeArrowheads="1"/>
            </p:cNvSpPr>
            <p:nvPr/>
          </p:nvSpPr>
          <p:spPr bwMode="auto">
            <a:xfrm>
              <a:off x="3816" y="7196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01" name="Rectangle 16"/>
            <p:cNvSpPr>
              <a:spLocks noChangeArrowheads="1"/>
            </p:cNvSpPr>
            <p:nvPr/>
          </p:nvSpPr>
          <p:spPr bwMode="auto">
            <a:xfrm>
              <a:off x="3816" y="7751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02" name="Rectangle 17"/>
            <p:cNvSpPr>
              <a:spLocks noChangeArrowheads="1"/>
            </p:cNvSpPr>
            <p:nvPr/>
          </p:nvSpPr>
          <p:spPr bwMode="auto">
            <a:xfrm>
              <a:off x="3816" y="8314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03" name="Rectangle 18"/>
            <p:cNvSpPr>
              <a:spLocks noChangeArrowheads="1"/>
            </p:cNvSpPr>
            <p:nvPr/>
          </p:nvSpPr>
          <p:spPr bwMode="auto">
            <a:xfrm>
              <a:off x="3816" y="8876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04" name="Rectangle 19"/>
            <p:cNvSpPr>
              <a:spLocks noChangeArrowheads="1"/>
            </p:cNvSpPr>
            <p:nvPr/>
          </p:nvSpPr>
          <p:spPr bwMode="auto">
            <a:xfrm>
              <a:off x="4521" y="7196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05" name="Rectangle 20"/>
            <p:cNvSpPr>
              <a:spLocks noChangeArrowheads="1"/>
            </p:cNvSpPr>
            <p:nvPr/>
          </p:nvSpPr>
          <p:spPr bwMode="auto">
            <a:xfrm>
              <a:off x="4521" y="7751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06" name="Rectangle 21"/>
            <p:cNvSpPr>
              <a:spLocks noChangeArrowheads="1"/>
            </p:cNvSpPr>
            <p:nvPr/>
          </p:nvSpPr>
          <p:spPr bwMode="auto">
            <a:xfrm>
              <a:off x="4521" y="8314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07" name="Rectangle 22"/>
            <p:cNvSpPr>
              <a:spLocks noChangeArrowheads="1"/>
            </p:cNvSpPr>
            <p:nvPr/>
          </p:nvSpPr>
          <p:spPr bwMode="auto">
            <a:xfrm>
              <a:off x="4521" y="8876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08" name="Text Box 23"/>
            <p:cNvSpPr txBox="1">
              <a:spLocks noChangeArrowheads="1"/>
            </p:cNvSpPr>
            <p:nvPr/>
          </p:nvSpPr>
          <p:spPr bwMode="auto">
            <a:xfrm>
              <a:off x="1058" y="7091"/>
              <a:ext cx="480" cy="2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4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3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2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3109" name="Text Box 24"/>
            <p:cNvSpPr txBox="1">
              <a:spLocks noChangeArrowheads="1"/>
            </p:cNvSpPr>
            <p:nvPr/>
          </p:nvSpPr>
          <p:spPr bwMode="auto">
            <a:xfrm>
              <a:off x="1318" y="9454"/>
              <a:ext cx="313" cy="4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3110" name="Text Box 25"/>
            <p:cNvSpPr txBox="1">
              <a:spLocks noChangeArrowheads="1"/>
            </p:cNvSpPr>
            <p:nvPr/>
          </p:nvSpPr>
          <p:spPr bwMode="auto">
            <a:xfrm>
              <a:off x="3420" y="8460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</a:t>
              </a:r>
              <a:endParaRPr lang="en-US" sz="2400"/>
            </a:p>
          </p:txBody>
        </p:sp>
        <p:sp>
          <p:nvSpPr>
            <p:cNvPr id="3111" name="Text Box 26"/>
            <p:cNvSpPr txBox="1">
              <a:spLocks noChangeArrowheads="1"/>
            </p:cNvSpPr>
            <p:nvPr/>
          </p:nvSpPr>
          <p:spPr bwMode="auto">
            <a:xfrm>
              <a:off x="4140" y="7920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q</a:t>
              </a:r>
              <a:endParaRPr lang="en-US" sz="2400"/>
            </a:p>
          </p:txBody>
        </p:sp>
        <p:sp>
          <p:nvSpPr>
            <p:cNvPr id="3112" name="Line 27"/>
            <p:cNvSpPr>
              <a:spLocks noChangeShapeType="1"/>
            </p:cNvSpPr>
            <p:nvPr/>
          </p:nvSpPr>
          <p:spPr bwMode="auto">
            <a:xfrm flipV="1">
              <a:off x="1702" y="8280"/>
              <a:ext cx="2078" cy="5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13" name="Line 28"/>
            <p:cNvSpPr>
              <a:spLocks noChangeShapeType="1"/>
            </p:cNvSpPr>
            <p:nvPr/>
          </p:nvSpPr>
          <p:spPr bwMode="auto">
            <a:xfrm flipV="1">
              <a:off x="3780" y="7200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14" name="Line 29"/>
            <p:cNvSpPr>
              <a:spLocks noChangeShapeType="1"/>
            </p:cNvSpPr>
            <p:nvPr/>
          </p:nvSpPr>
          <p:spPr bwMode="auto">
            <a:xfrm flipV="1">
              <a:off x="1686" y="7200"/>
              <a:ext cx="2814" cy="16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15" name="Text Box 30"/>
            <p:cNvSpPr txBox="1">
              <a:spLocks noChangeArrowheads="1"/>
            </p:cNvSpPr>
            <p:nvPr/>
          </p:nvSpPr>
          <p:spPr bwMode="auto">
            <a:xfrm>
              <a:off x="2520" y="7200"/>
              <a:ext cx="797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p+q</a:t>
              </a:r>
              <a:endParaRPr lang="en-US" sz="2400"/>
            </a:p>
          </p:txBody>
        </p:sp>
        <p:sp>
          <p:nvSpPr>
            <p:cNvPr id="3116" name="Rectangle 31"/>
            <p:cNvSpPr>
              <a:spLocks noChangeArrowheads="1"/>
            </p:cNvSpPr>
            <p:nvPr/>
          </p:nvSpPr>
          <p:spPr bwMode="auto">
            <a:xfrm>
              <a:off x="6690" y="7208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17" name="Rectangle 32"/>
            <p:cNvSpPr>
              <a:spLocks noChangeArrowheads="1"/>
            </p:cNvSpPr>
            <p:nvPr/>
          </p:nvSpPr>
          <p:spPr bwMode="auto">
            <a:xfrm>
              <a:off x="6690" y="7763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18" name="Rectangle 33"/>
            <p:cNvSpPr>
              <a:spLocks noChangeArrowheads="1"/>
            </p:cNvSpPr>
            <p:nvPr/>
          </p:nvSpPr>
          <p:spPr bwMode="auto">
            <a:xfrm>
              <a:off x="6690" y="8326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19" name="Rectangle 34"/>
            <p:cNvSpPr>
              <a:spLocks noChangeArrowheads="1"/>
            </p:cNvSpPr>
            <p:nvPr/>
          </p:nvSpPr>
          <p:spPr bwMode="auto">
            <a:xfrm>
              <a:off x="6690" y="8888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20" name="Rectangle 35"/>
            <p:cNvSpPr>
              <a:spLocks noChangeArrowheads="1"/>
            </p:cNvSpPr>
            <p:nvPr/>
          </p:nvSpPr>
          <p:spPr bwMode="auto">
            <a:xfrm>
              <a:off x="7391" y="7208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21" name="Rectangle 36"/>
            <p:cNvSpPr>
              <a:spLocks noChangeArrowheads="1"/>
            </p:cNvSpPr>
            <p:nvPr/>
          </p:nvSpPr>
          <p:spPr bwMode="auto">
            <a:xfrm>
              <a:off x="7391" y="7763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22" name="Rectangle 37"/>
            <p:cNvSpPr>
              <a:spLocks noChangeArrowheads="1"/>
            </p:cNvSpPr>
            <p:nvPr/>
          </p:nvSpPr>
          <p:spPr bwMode="auto">
            <a:xfrm>
              <a:off x="7391" y="8326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23" name="Rectangle 38"/>
            <p:cNvSpPr>
              <a:spLocks noChangeArrowheads="1"/>
            </p:cNvSpPr>
            <p:nvPr/>
          </p:nvSpPr>
          <p:spPr bwMode="auto">
            <a:xfrm>
              <a:off x="7391" y="8888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24" name="Rectangle 39"/>
            <p:cNvSpPr>
              <a:spLocks noChangeArrowheads="1"/>
            </p:cNvSpPr>
            <p:nvPr/>
          </p:nvSpPr>
          <p:spPr bwMode="auto">
            <a:xfrm>
              <a:off x="8091" y="7208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25" name="Rectangle 40"/>
            <p:cNvSpPr>
              <a:spLocks noChangeArrowheads="1"/>
            </p:cNvSpPr>
            <p:nvPr/>
          </p:nvSpPr>
          <p:spPr bwMode="auto">
            <a:xfrm>
              <a:off x="8091" y="7763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26" name="Rectangle 41"/>
            <p:cNvSpPr>
              <a:spLocks noChangeArrowheads="1"/>
            </p:cNvSpPr>
            <p:nvPr/>
          </p:nvSpPr>
          <p:spPr bwMode="auto">
            <a:xfrm>
              <a:off x="8091" y="8326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27" name="Rectangle 42"/>
            <p:cNvSpPr>
              <a:spLocks noChangeArrowheads="1"/>
            </p:cNvSpPr>
            <p:nvPr/>
          </p:nvSpPr>
          <p:spPr bwMode="auto">
            <a:xfrm>
              <a:off x="8091" y="8888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28" name="Rectangle 43"/>
            <p:cNvSpPr>
              <a:spLocks noChangeArrowheads="1"/>
            </p:cNvSpPr>
            <p:nvPr/>
          </p:nvSpPr>
          <p:spPr bwMode="auto">
            <a:xfrm>
              <a:off x="8792" y="7208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29" name="Rectangle 44"/>
            <p:cNvSpPr>
              <a:spLocks noChangeArrowheads="1"/>
            </p:cNvSpPr>
            <p:nvPr/>
          </p:nvSpPr>
          <p:spPr bwMode="auto">
            <a:xfrm>
              <a:off x="8792" y="7763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30" name="Rectangle 45"/>
            <p:cNvSpPr>
              <a:spLocks noChangeArrowheads="1"/>
            </p:cNvSpPr>
            <p:nvPr/>
          </p:nvSpPr>
          <p:spPr bwMode="auto">
            <a:xfrm>
              <a:off x="8792" y="8326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31" name="Rectangle 46"/>
            <p:cNvSpPr>
              <a:spLocks noChangeArrowheads="1"/>
            </p:cNvSpPr>
            <p:nvPr/>
          </p:nvSpPr>
          <p:spPr bwMode="auto">
            <a:xfrm>
              <a:off x="8792" y="8888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32" name="Rectangle 47"/>
            <p:cNvSpPr>
              <a:spLocks noChangeArrowheads="1"/>
            </p:cNvSpPr>
            <p:nvPr/>
          </p:nvSpPr>
          <p:spPr bwMode="auto">
            <a:xfrm>
              <a:off x="9497" y="7208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33" name="Rectangle 48"/>
            <p:cNvSpPr>
              <a:spLocks noChangeArrowheads="1"/>
            </p:cNvSpPr>
            <p:nvPr/>
          </p:nvSpPr>
          <p:spPr bwMode="auto">
            <a:xfrm>
              <a:off x="9497" y="7763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34" name="Rectangle 49"/>
            <p:cNvSpPr>
              <a:spLocks noChangeArrowheads="1"/>
            </p:cNvSpPr>
            <p:nvPr/>
          </p:nvSpPr>
          <p:spPr bwMode="auto">
            <a:xfrm>
              <a:off x="9497" y="8326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35" name="Rectangle 50"/>
            <p:cNvSpPr>
              <a:spLocks noChangeArrowheads="1"/>
            </p:cNvSpPr>
            <p:nvPr/>
          </p:nvSpPr>
          <p:spPr bwMode="auto">
            <a:xfrm>
              <a:off x="9497" y="8888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36" name="Text Box 51"/>
            <p:cNvSpPr txBox="1">
              <a:spLocks noChangeArrowheads="1"/>
            </p:cNvSpPr>
            <p:nvPr/>
          </p:nvSpPr>
          <p:spPr bwMode="auto">
            <a:xfrm>
              <a:off x="7206" y="9482"/>
              <a:ext cx="3456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1         2         3         4          5	</a:t>
              </a:r>
              <a:endParaRPr lang="en-US"/>
            </a:p>
          </p:txBody>
        </p:sp>
        <p:sp>
          <p:nvSpPr>
            <p:cNvPr id="3137" name="Text Box 53"/>
            <p:cNvSpPr txBox="1">
              <a:spLocks noChangeArrowheads="1"/>
            </p:cNvSpPr>
            <p:nvPr/>
          </p:nvSpPr>
          <p:spPr bwMode="auto">
            <a:xfrm>
              <a:off x="6294" y="9466"/>
              <a:ext cx="507" cy="3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3138" name="Text Box 54"/>
            <p:cNvSpPr txBox="1">
              <a:spLocks noChangeArrowheads="1"/>
            </p:cNvSpPr>
            <p:nvPr/>
          </p:nvSpPr>
          <p:spPr bwMode="auto">
            <a:xfrm>
              <a:off x="7560" y="8100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</a:t>
              </a:r>
              <a:endParaRPr lang="en-US" sz="2400"/>
            </a:p>
          </p:txBody>
        </p:sp>
        <p:sp>
          <p:nvSpPr>
            <p:cNvPr id="3139" name="Text Box 55"/>
            <p:cNvSpPr txBox="1">
              <a:spLocks noChangeArrowheads="1"/>
            </p:cNvSpPr>
            <p:nvPr/>
          </p:nvSpPr>
          <p:spPr bwMode="auto">
            <a:xfrm>
              <a:off x="9000" y="7920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q</a:t>
              </a:r>
              <a:endParaRPr lang="en-US" sz="2400"/>
            </a:p>
          </p:txBody>
        </p:sp>
        <p:sp>
          <p:nvSpPr>
            <p:cNvPr id="3140" name="Line 56"/>
            <p:cNvSpPr>
              <a:spLocks noChangeShapeType="1"/>
            </p:cNvSpPr>
            <p:nvPr/>
          </p:nvSpPr>
          <p:spPr bwMode="auto">
            <a:xfrm flipV="1">
              <a:off x="6660" y="8280"/>
              <a:ext cx="2160" cy="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41" name="Line 57"/>
            <p:cNvSpPr>
              <a:spLocks noChangeShapeType="1"/>
            </p:cNvSpPr>
            <p:nvPr/>
          </p:nvSpPr>
          <p:spPr bwMode="auto">
            <a:xfrm flipV="1">
              <a:off x="8820" y="7200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42" name="Line 58"/>
            <p:cNvSpPr>
              <a:spLocks noChangeShapeType="1"/>
            </p:cNvSpPr>
            <p:nvPr/>
          </p:nvSpPr>
          <p:spPr bwMode="auto">
            <a:xfrm>
              <a:off x="6660" y="8860"/>
              <a:ext cx="144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43" name="Text Box 59"/>
            <p:cNvSpPr txBox="1">
              <a:spLocks noChangeArrowheads="1"/>
            </p:cNvSpPr>
            <p:nvPr/>
          </p:nvSpPr>
          <p:spPr bwMode="auto">
            <a:xfrm>
              <a:off x="6660" y="9000"/>
              <a:ext cx="1035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p-q</a:t>
              </a:r>
              <a:endParaRPr lang="en-US" sz="2400"/>
            </a:p>
          </p:txBody>
        </p:sp>
        <p:sp>
          <p:nvSpPr>
            <p:cNvPr id="3144" name="Line 60"/>
            <p:cNvSpPr>
              <a:spLocks noChangeShapeType="1"/>
            </p:cNvSpPr>
            <p:nvPr/>
          </p:nvSpPr>
          <p:spPr bwMode="auto">
            <a:xfrm flipH="1">
              <a:off x="8100" y="8280"/>
              <a:ext cx="724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45" name="Text Box 61"/>
            <p:cNvSpPr txBox="1">
              <a:spLocks noChangeArrowheads="1"/>
            </p:cNvSpPr>
            <p:nvPr/>
          </p:nvSpPr>
          <p:spPr bwMode="auto">
            <a:xfrm>
              <a:off x="8280" y="9000"/>
              <a:ext cx="589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-q</a:t>
              </a:r>
              <a:endParaRPr lang="en-US" sz="2400"/>
            </a:p>
          </p:txBody>
        </p:sp>
      </p:grpSp>
      <p:sp>
        <p:nvSpPr>
          <p:cNvPr id="307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675438"/>
            <a:ext cx="2895600" cy="1762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3087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4CE5CB1-042B-4066-9B5A-6E8B5150964C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3082" name="Content Placeholder 4"/>
          <p:cNvSpPr txBox="1">
            <a:spLocks/>
          </p:cNvSpPr>
          <p:nvPr/>
        </p:nvSpPr>
        <p:spPr bwMode="auto">
          <a:xfrm>
            <a:off x="0" y="800100"/>
            <a:ext cx="86868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3200">
                <a:latin typeface="Calibri" pitchFamily="34" charset="0"/>
              </a:rPr>
              <a:t>	Here we can see p = 3i + j and q = i + 2j</a:t>
            </a:r>
          </a:p>
          <a:p>
            <a:pPr marL="342900" indent="-342900">
              <a:spcBef>
                <a:spcPct val="20000"/>
              </a:spcBef>
            </a:pPr>
            <a:r>
              <a:rPr lang="en-GB" sz="3600" b="1">
                <a:latin typeface="Calibri" pitchFamily="34" charset="0"/>
              </a:rPr>
              <a:t>    </a:t>
            </a:r>
            <a:r>
              <a:rPr lang="en-GB" sz="3200" b="1">
                <a:latin typeface="Calibri" pitchFamily="34" charset="0"/>
              </a:rPr>
              <a:t>p + q = (</a:t>
            </a:r>
            <a:r>
              <a:rPr lang="en-GB" sz="3200">
                <a:latin typeface="Calibri" pitchFamily="34" charset="0"/>
              </a:rPr>
              <a:t>3i + j) + (i + 2j) = 4i + 3j</a:t>
            </a:r>
            <a:r>
              <a:rPr lang="en-GB" sz="3200" b="1">
                <a:latin typeface="Calibri" pitchFamily="34" charset="0"/>
              </a:rPr>
              <a:t>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b="1">
                <a:latin typeface="Calibri" pitchFamily="34" charset="0"/>
              </a:rPr>
              <a:t>    p - q = (</a:t>
            </a:r>
            <a:r>
              <a:rPr lang="en-GB" sz="3200">
                <a:latin typeface="Calibri" pitchFamily="34" charset="0"/>
              </a:rPr>
              <a:t>3i + j) - (i + 2j) = 2i –j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b="1">
                <a:latin typeface="Calibri" pitchFamily="34" charset="0"/>
              </a:rPr>
              <a:t>       p =          q =         p + q =            p – q =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b="1">
                <a:latin typeface="Calibri" pitchFamily="34" charset="0"/>
              </a:rPr>
              <a:t>   </a:t>
            </a:r>
            <a:endParaRPr lang="en-GB" sz="2800">
              <a:latin typeface="Calibri" pitchFamily="34" charset="0"/>
            </a:endParaRPr>
          </a:p>
        </p:txBody>
      </p:sp>
      <p:sp>
        <p:nvSpPr>
          <p:cNvPr id="3083" name="Text Box 51"/>
          <p:cNvSpPr txBox="1">
            <a:spLocks noChangeArrowheads="1"/>
          </p:cNvSpPr>
          <p:nvPr/>
        </p:nvSpPr>
        <p:spPr bwMode="auto">
          <a:xfrm>
            <a:off x="1335088" y="6275388"/>
            <a:ext cx="3017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>
                <a:latin typeface="Times New Roman" pitchFamily="18" charset="0"/>
              </a:rPr>
              <a:t>1         2         3         4          5	</a:t>
            </a:r>
            <a:endParaRPr lang="en-US"/>
          </a:p>
        </p:txBody>
      </p:sp>
      <p:sp>
        <p:nvSpPr>
          <p:cNvPr id="3084" name="Text Box 23"/>
          <p:cNvSpPr txBox="1">
            <a:spLocks noChangeArrowheads="1"/>
          </p:cNvSpPr>
          <p:nvPr/>
        </p:nvSpPr>
        <p:spPr bwMode="auto">
          <a:xfrm>
            <a:off x="4762500" y="3711575"/>
            <a:ext cx="419100" cy="2236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>
                <a:latin typeface="Times New Roman" pitchFamily="18" charset="0"/>
              </a:rPr>
              <a:t>4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3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2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1</a:t>
            </a:r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857500" y="2547938"/>
          <a:ext cx="577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266400" imgH="457200" progId="Equation.3">
                  <p:embed/>
                </p:oleObj>
              </mc:Choice>
              <mc:Fallback>
                <p:oleObj name="Equation" r:id="rId3" imgW="266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547938"/>
                        <a:ext cx="5778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870450" y="2590800"/>
          <a:ext cx="5524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266400" imgH="457200" progId="Equation.3">
                  <p:embed/>
                </p:oleObj>
              </mc:Choice>
              <mc:Fallback>
                <p:oleObj name="Equation" r:id="rId5" imgW="266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2590800"/>
                        <a:ext cx="55245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04063" y="2520950"/>
          <a:ext cx="7096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7" imgW="342720" imgH="457200" progId="Equation.3">
                  <p:embed/>
                </p:oleObj>
              </mc:Choice>
              <mc:Fallback>
                <p:oleObj name="Equation" r:id="rId7" imgW="342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2520950"/>
                        <a:ext cx="709612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600200" y="2554288"/>
          <a:ext cx="5254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9" imgW="253800" imgH="457200" progId="Equation.3">
                  <p:embed/>
                </p:oleObj>
              </mc:Choice>
              <mc:Fallback>
                <p:oleObj name="Equation" r:id="rId9" imgW="253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54288"/>
                        <a:ext cx="525463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/>
          <p:nvPr/>
        </p:nvSpPr>
        <p:spPr>
          <a:xfrm>
            <a:off x="3440113" y="2479675"/>
            <a:ext cx="2081212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5703888" y="2406650"/>
            <a:ext cx="2154237" cy="116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" name="Picture 8" descr="BSBALCAP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8248" y="435429"/>
            <a:ext cx="983212" cy="50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Composition of transformations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Two transformations can be combined by multiplying a shape by both the matrices one after the other (nesting like fog)</a:t>
            </a:r>
          </a:p>
          <a:p>
            <a:r>
              <a:rPr lang="en-GB" smtClean="0"/>
              <a:t>It will be the equivalent of multiplying by the single product matrix</a:t>
            </a:r>
          </a:p>
          <a:p>
            <a:r>
              <a:rPr lang="en-GB" smtClean="0"/>
              <a:t>As matrix multiplication is </a:t>
            </a:r>
            <a:r>
              <a:rPr lang="en-GB" smtClean="0">
                <a:solidFill>
                  <a:srgbClr val="6600FF"/>
                </a:solidFill>
              </a:rPr>
              <a:t>not</a:t>
            </a:r>
            <a:r>
              <a:rPr lang="en-GB" smtClean="0"/>
              <a:t> commutative the order is usually important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81025" y="649287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506E3E8-26F8-4DA9-8A68-858C6ABF345A}" type="slidenum">
              <a:rPr lang="en-GB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Group 2"/>
          <p:cNvGraphicFramePr>
            <a:graphicFrameLocks noGrp="1"/>
          </p:cNvGraphicFramePr>
          <p:nvPr/>
        </p:nvGraphicFramePr>
        <p:xfrm>
          <a:off x="2676525" y="188913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923" name="Group 125"/>
          <p:cNvGrpSpPr>
            <a:grpSpLocks/>
          </p:cNvGrpSpPr>
          <p:nvPr/>
        </p:nvGrpSpPr>
        <p:grpSpPr bwMode="auto">
          <a:xfrm>
            <a:off x="2555875" y="115888"/>
            <a:ext cx="6264275" cy="5545137"/>
            <a:chOff x="884" y="300"/>
            <a:chExt cx="3946" cy="3493"/>
          </a:xfrm>
        </p:grpSpPr>
        <p:sp>
          <p:nvSpPr>
            <p:cNvPr id="33932" name="Text Box 126"/>
            <p:cNvSpPr txBox="1">
              <a:spLocks noChangeArrowheads="1"/>
            </p:cNvSpPr>
            <p:nvPr/>
          </p:nvSpPr>
          <p:spPr bwMode="auto">
            <a:xfrm>
              <a:off x="2699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  <p:sp>
          <p:nvSpPr>
            <p:cNvPr id="33933" name="Text Box 127"/>
            <p:cNvSpPr txBox="1">
              <a:spLocks noChangeArrowheads="1"/>
            </p:cNvSpPr>
            <p:nvPr/>
          </p:nvSpPr>
          <p:spPr bwMode="auto">
            <a:xfrm>
              <a:off x="2290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  <p:sp>
          <p:nvSpPr>
            <p:cNvPr id="33934" name="Text Box 128"/>
            <p:cNvSpPr txBox="1">
              <a:spLocks noChangeArrowheads="1"/>
            </p:cNvSpPr>
            <p:nvPr/>
          </p:nvSpPr>
          <p:spPr bwMode="auto">
            <a:xfrm>
              <a:off x="1927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33935" name="Text Box 129"/>
            <p:cNvSpPr txBox="1">
              <a:spLocks noChangeArrowheads="1"/>
            </p:cNvSpPr>
            <p:nvPr/>
          </p:nvSpPr>
          <p:spPr bwMode="auto">
            <a:xfrm>
              <a:off x="2729" y="16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33936" name="Text Box 130"/>
            <p:cNvSpPr txBox="1">
              <a:spLocks noChangeArrowheads="1"/>
            </p:cNvSpPr>
            <p:nvPr/>
          </p:nvSpPr>
          <p:spPr bwMode="auto">
            <a:xfrm>
              <a:off x="1519" y="192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33937" name="Text Box 131"/>
            <p:cNvSpPr txBox="1">
              <a:spLocks noChangeArrowheads="1"/>
            </p:cNvSpPr>
            <p:nvPr/>
          </p:nvSpPr>
          <p:spPr bwMode="auto">
            <a:xfrm>
              <a:off x="1156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33938" name="Text Box 132"/>
            <p:cNvSpPr txBox="1">
              <a:spLocks noChangeArrowheads="1"/>
            </p:cNvSpPr>
            <p:nvPr/>
          </p:nvSpPr>
          <p:spPr bwMode="auto">
            <a:xfrm>
              <a:off x="884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33939" name="Text Box 133"/>
            <p:cNvSpPr txBox="1">
              <a:spLocks noChangeArrowheads="1"/>
            </p:cNvSpPr>
            <p:nvPr/>
          </p:nvSpPr>
          <p:spPr bwMode="auto">
            <a:xfrm>
              <a:off x="2729" y="12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33940" name="Text Box 134"/>
            <p:cNvSpPr txBox="1">
              <a:spLocks noChangeArrowheads="1"/>
            </p:cNvSpPr>
            <p:nvPr/>
          </p:nvSpPr>
          <p:spPr bwMode="auto">
            <a:xfrm>
              <a:off x="2729" y="9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33941" name="Text Box 135"/>
            <p:cNvSpPr txBox="1">
              <a:spLocks noChangeArrowheads="1"/>
            </p:cNvSpPr>
            <p:nvPr/>
          </p:nvSpPr>
          <p:spPr bwMode="auto">
            <a:xfrm>
              <a:off x="2744" y="6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33942" name="Text Box 136"/>
            <p:cNvSpPr txBox="1">
              <a:spLocks noChangeArrowheads="1"/>
            </p:cNvSpPr>
            <p:nvPr/>
          </p:nvSpPr>
          <p:spPr bwMode="auto">
            <a:xfrm>
              <a:off x="2729" y="3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33943" name="Text Box 137"/>
            <p:cNvSpPr txBox="1">
              <a:spLocks noChangeArrowheads="1"/>
            </p:cNvSpPr>
            <p:nvPr/>
          </p:nvSpPr>
          <p:spPr bwMode="auto">
            <a:xfrm>
              <a:off x="3092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33944" name="Text Box 138"/>
            <p:cNvSpPr txBox="1">
              <a:spLocks noChangeArrowheads="1"/>
            </p:cNvSpPr>
            <p:nvPr/>
          </p:nvSpPr>
          <p:spPr bwMode="auto">
            <a:xfrm>
              <a:off x="3470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33945" name="Text Box 139"/>
            <p:cNvSpPr txBox="1">
              <a:spLocks noChangeArrowheads="1"/>
            </p:cNvSpPr>
            <p:nvPr/>
          </p:nvSpPr>
          <p:spPr bwMode="auto">
            <a:xfrm>
              <a:off x="3863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33946" name="Text Box 140"/>
            <p:cNvSpPr txBox="1">
              <a:spLocks noChangeArrowheads="1"/>
            </p:cNvSpPr>
            <p:nvPr/>
          </p:nvSpPr>
          <p:spPr bwMode="auto">
            <a:xfrm>
              <a:off x="4241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33947" name="Text Box 141"/>
            <p:cNvSpPr txBox="1">
              <a:spLocks noChangeArrowheads="1"/>
            </p:cNvSpPr>
            <p:nvPr/>
          </p:nvSpPr>
          <p:spPr bwMode="auto">
            <a:xfrm>
              <a:off x="4634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33948" name="Text Box 142"/>
            <p:cNvSpPr txBox="1">
              <a:spLocks noChangeArrowheads="1"/>
            </p:cNvSpPr>
            <p:nvPr/>
          </p:nvSpPr>
          <p:spPr bwMode="auto">
            <a:xfrm>
              <a:off x="2699" y="356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33949" name="Text Box 143"/>
            <p:cNvSpPr txBox="1">
              <a:spLocks noChangeArrowheads="1"/>
            </p:cNvSpPr>
            <p:nvPr/>
          </p:nvSpPr>
          <p:spPr bwMode="auto">
            <a:xfrm>
              <a:off x="2699" y="32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33950" name="Text Box 144"/>
            <p:cNvSpPr txBox="1">
              <a:spLocks noChangeArrowheads="1"/>
            </p:cNvSpPr>
            <p:nvPr/>
          </p:nvSpPr>
          <p:spPr bwMode="auto">
            <a:xfrm>
              <a:off x="2699" y="293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33951" name="Text Box 145"/>
            <p:cNvSpPr txBox="1">
              <a:spLocks noChangeArrowheads="1"/>
            </p:cNvSpPr>
            <p:nvPr/>
          </p:nvSpPr>
          <p:spPr bwMode="auto">
            <a:xfrm>
              <a:off x="271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33952" name="Text Box 146"/>
            <p:cNvSpPr txBox="1">
              <a:spLocks noChangeArrowheads="1"/>
            </p:cNvSpPr>
            <p:nvPr/>
          </p:nvSpPr>
          <p:spPr bwMode="auto">
            <a:xfrm>
              <a:off x="2699" y="225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</p:grpSp>
      <p:sp>
        <p:nvSpPr>
          <p:cNvPr id="136339" name="Text Box 147"/>
          <p:cNvSpPr txBox="1">
            <a:spLocks noChangeArrowheads="1"/>
          </p:cNvSpPr>
          <p:nvPr/>
        </p:nvSpPr>
        <p:spPr bwMode="auto">
          <a:xfrm>
            <a:off x="0" y="0"/>
            <a:ext cx="2555875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Consider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Taking a matrix of transformation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 use it to pre-multiply your shape giving  RT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Now multiply </a:t>
            </a:r>
            <a:r>
              <a:rPr lang="en-GB" b="1">
                <a:solidFill>
                  <a:srgbClr val="6600FF"/>
                </a:solidFill>
              </a:rPr>
              <a:t>this new shape</a:t>
            </a:r>
            <a:r>
              <a:rPr lang="en-GB"/>
              <a:t> with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     F          RT</a:t>
            </a:r>
          </a:p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136340" name="AutoShape 148"/>
          <p:cNvSpPr>
            <a:spLocks noChangeArrowheads="1"/>
          </p:cNvSpPr>
          <p:nvPr/>
        </p:nvSpPr>
        <p:spPr bwMode="auto">
          <a:xfrm>
            <a:off x="6334125" y="696913"/>
            <a:ext cx="614363" cy="1560512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6341" name="Object 149"/>
          <p:cNvGraphicFramePr>
            <a:graphicFrameLocks noChangeAspect="1"/>
          </p:cNvGraphicFramePr>
          <p:nvPr/>
        </p:nvGraphicFramePr>
        <p:xfrm>
          <a:off x="508000" y="290513"/>
          <a:ext cx="12890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3" imgW="927000" imgH="457200" progId="Equation.3">
                  <p:embed/>
                </p:oleObj>
              </mc:Choice>
              <mc:Fallback>
                <p:oleObj name="Equation" r:id="rId3" imgW="927000" imgH="45720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90513"/>
                        <a:ext cx="12890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342" name="Object 150"/>
          <p:cNvGraphicFramePr>
            <a:graphicFrameLocks noChangeAspect="1"/>
          </p:cNvGraphicFramePr>
          <p:nvPr/>
        </p:nvGraphicFramePr>
        <p:xfrm>
          <a:off x="909638" y="1457325"/>
          <a:ext cx="9985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5" imgW="825480" imgH="457200" progId="Equation.3">
                  <p:embed/>
                </p:oleObj>
              </mc:Choice>
              <mc:Fallback>
                <p:oleObj name="Equation" r:id="rId5" imgW="825480" imgH="45720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457325"/>
                        <a:ext cx="9985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344" name="Object 152"/>
          <p:cNvGraphicFramePr>
            <a:graphicFrameLocks noChangeAspect="1"/>
          </p:cNvGraphicFramePr>
          <p:nvPr/>
        </p:nvGraphicFramePr>
        <p:xfrm>
          <a:off x="230188" y="5356225"/>
          <a:ext cx="3616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7" imgW="2603160" imgH="457200" progId="Equation.3">
                  <p:embed/>
                </p:oleObj>
              </mc:Choice>
              <mc:Fallback>
                <p:oleObj name="Equation" r:id="rId7" imgW="2603160" imgH="457200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5356225"/>
                        <a:ext cx="36163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345" name="Text Box 153"/>
          <p:cNvSpPr txBox="1">
            <a:spLocks noChangeArrowheads="1"/>
          </p:cNvSpPr>
          <p:nvPr/>
        </p:nvSpPr>
        <p:spPr bwMode="auto">
          <a:xfrm>
            <a:off x="6372225" y="17002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</a:t>
            </a:r>
          </a:p>
        </p:txBody>
      </p:sp>
      <p:sp>
        <p:nvSpPr>
          <p:cNvPr id="136346" name="AutoShape 154"/>
          <p:cNvSpPr>
            <a:spLocks noChangeArrowheads="1"/>
          </p:cNvSpPr>
          <p:nvPr/>
        </p:nvSpPr>
        <p:spPr bwMode="auto">
          <a:xfrm flipH="1">
            <a:off x="4500563" y="706438"/>
            <a:ext cx="609600" cy="1546225"/>
          </a:xfrm>
          <a:prstGeom prst="rtTriangle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347" name="Text Box 155"/>
          <p:cNvSpPr txBox="1">
            <a:spLocks noChangeArrowheads="1"/>
          </p:cNvSpPr>
          <p:nvPr/>
        </p:nvSpPr>
        <p:spPr bwMode="auto">
          <a:xfrm>
            <a:off x="4643438" y="17732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RT</a:t>
            </a:r>
          </a:p>
        </p:txBody>
      </p:sp>
      <p:sp>
        <p:nvSpPr>
          <p:cNvPr id="136348" name="AutoShape 156"/>
          <p:cNvSpPr>
            <a:spLocks noChangeArrowheads="1"/>
          </p:cNvSpPr>
          <p:nvPr/>
        </p:nvSpPr>
        <p:spPr bwMode="auto">
          <a:xfrm flipH="1" flipV="1">
            <a:off x="4487863" y="3309938"/>
            <a:ext cx="609600" cy="1546225"/>
          </a:xfrm>
          <a:prstGeom prst="rtTriangle">
            <a:avLst/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GB"/>
              <a:t>FRT</a:t>
            </a:r>
          </a:p>
        </p:txBody>
      </p:sp>
      <p:graphicFrame>
        <p:nvGraphicFramePr>
          <p:cNvPr id="136349" name="Object 157"/>
          <p:cNvGraphicFramePr>
            <a:graphicFrameLocks noChangeAspect="1"/>
          </p:cNvGraphicFramePr>
          <p:nvPr/>
        </p:nvGraphicFramePr>
        <p:xfrm>
          <a:off x="641350" y="4124325"/>
          <a:ext cx="12207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9" imgW="799920" imgH="457200" progId="Equation.3">
                  <p:embed/>
                </p:oleObj>
              </mc:Choice>
              <mc:Fallback>
                <p:oleObj name="Equation" r:id="rId9" imgW="799920" imgH="45720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124325"/>
                        <a:ext cx="1220788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350" name="Object 158"/>
          <p:cNvGraphicFramePr>
            <a:graphicFrameLocks noChangeAspect="1"/>
          </p:cNvGraphicFramePr>
          <p:nvPr/>
        </p:nvGraphicFramePr>
        <p:xfrm>
          <a:off x="61913" y="2651125"/>
          <a:ext cx="24542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11" imgW="1765080" imgH="583920" progId="Equation.3">
                  <p:embed/>
                </p:oleObj>
              </mc:Choice>
              <mc:Fallback>
                <p:oleObj name="Equation" r:id="rId11" imgW="1765080" imgH="58392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2651125"/>
                        <a:ext cx="245427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351" name="Text Box 159"/>
          <p:cNvSpPr txBox="1">
            <a:spLocks noChangeArrowheads="1"/>
          </p:cNvSpPr>
          <p:nvPr/>
        </p:nvSpPr>
        <p:spPr bwMode="auto">
          <a:xfrm>
            <a:off x="4559300" y="5626100"/>
            <a:ext cx="415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this will be known as F(R(T)) or FRT</a:t>
            </a:r>
          </a:p>
        </p:txBody>
      </p:sp>
      <p:sp>
        <p:nvSpPr>
          <p:cNvPr id="136352" name="Text Box 160"/>
          <p:cNvSpPr txBox="1">
            <a:spLocks noChangeArrowheads="1"/>
          </p:cNvSpPr>
          <p:nvPr/>
        </p:nvSpPr>
        <p:spPr bwMode="auto">
          <a:xfrm>
            <a:off x="317500" y="6083300"/>
            <a:ext cx="811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This is equivalent to the transformation with the single matrix</a:t>
            </a:r>
          </a:p>
        </p:txBody>
      </p:sp>
      <p:graphicFrame>
        <p:nvGraphicFramePr>
          <p:cNvPr id="136353" name="Object 161"/>
          <p:cNvGraphicFramePr>
            <a:graphicFrameLocks noChangeAspect="1"/>
          </p:cNvGraphicFramePr>
          <p:nvPr/>
        </p:nvGraphicFramePr>
        <p:xfrm>
          <a:off x="6719888" y="5926853"/>
          <a:ext cx="19954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13" imgW="1307880" imgH="583920" progId="Equation.3">
                  <p:embed/>
                </p:oleObj>
              </mc:Choice>
              <mc:Fallback>
                <p:oleObj name="Equation" r:id="rId13" imgW="1307880" imgH="58392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5926853"/>
                        <a:ext cx="1995487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40" grpId="0" animBg="1"/>
      <p:bldP spid="136345" grpId="0"/>
      <p:bldP spid="136346" grpId="0" animBg="1"/>
      <p:bldP spid="136347" grpId="0"/>
      <p:bldP spid="136348" grpId="0" animBg="1"/>
      <p:bldP spid="136351" grpId="0"/>
      <p:bldP spid="1363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Group 2"/>
          <p:cNvGraphicFramePr>
            <a:graphicFrameLocks noGrp="1"/>
          </p:cNvGraphicFramePr>
          <p:nvPr/>
        </p:nvGraphicFramePr>
        <p:xfrm>
          <a:off x="2676525" y="188913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947" name="Group 125"/>
          <p:cNvGrpSpPr>
            <a:grpSpLocks/>
          </p:cNvGrpSpPr>
          <p:nvPr/>
        </p:nvGrpSpPr>
        <p:grpSpPr bwMode="auto">
          <a:xfrm>
            <a:off x="2555875" y="115888"/>
            <a:ext cx="6264275" cy="5545137"/>
            <a:chOff x="884" y="300"/>
            <a:chExt cx="3946" cy="3493"/>
          </a:xfrm>
        </p:grpSpPr>
        <p:sp>
          <p:nvSpPr>
            <p:cNvPr id="34956" name="Text Box 126"/>
            <p:cNvSpPr txBox="1">
              <a:spLocks noChangeArrowheads="1"/>
            </p:cNvSpPr>
            <p:nvPr/>
          </p:nvSpPr>
          <p:spPr bwMode="auto">
            <a:xfrm>
              <a:off x="2699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  <p:sp>
          <p:nvSpPr>
            <p:cNvPr id="34957" name="Text Box 127"/>
            <p:cNvSpPr txBox="1">
              <a:spLocks noChangeArrowheads="1"/>
            </p:cNvSpPr>
            <p:nvPr/>
          </p:nvSpPr>
          <p:spPr bwMode="auto">
            <a:xfrm>
              <a:off x="2290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  <p:sp>
          <p:nvSpPr>
            <p:cNvPr id="34958" name="Text Box 128"/>
            <p:cNvSpPr txBox="1">
              <a:spLocks noChangeArrowheads="1"/>
            </p:cNvSpPr>
            <p:nvPr/>
          </p:nvSpPr>
          <p:spPr bwMode="auto">
            <a:xfrm>
              <a:off x="1927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34959" name="Text Box 129"/>
            <p:cNvSpPr txBox="1">
              <a:spLocks noChangeArrowheads="1"/>
            </p:cNvSpPr>
            <p:nvPr/>
          </p:nvSpPr>
          <p:spPr bwMode="auto">
            <a:xfrm>
              <a:off x="2729" y="16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34960" name="Text Box 130"/>
            <p:cNvSpPr txBox="1">
              <a:spLocks noChangeArrowheads="1"/>
            </p:cNvSpPr>
            <p:nvPr/>
          </p:nvSpPr>
          <p:spPr bwMode="auto">
            <a:xfrm>
              <a:off x="1519" y="192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34961" name="Text Box 131"/>
            <p:cNvSpPr txBox="1">
              <a:spLocks noChangeArrowheads="1"/>
            </p:cNvSpPr>
            <p:nvPr/>
          </p:nvSpPr>
          <p:spPr bwMode="auto">
            <a:xfrm>
              <a:off x="1156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34962" name="Text Box 132"/>
            <p:cNvSpPr txBox="1">
              <a:spLocks noChangeArrowheads="1"/>
            </p:cNvSpPr>
            <p:nvPr/>
          </p:nvSpPr>
          <p:spPr bwMode="auto">
            <a:xfrm>
              <a:off x="884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34963" name="Text Box 133"/>
            <p:cNvSpPr txBox="1">
              <a:spLocks noChangeArrowheads="1"/>
            </p:cNvSpPr>
            <p:nvPr/>
          </p:nvSpPr>
          <p:spPr bwMode="auto">
            <a:xfrm>
              <a:off x="2729" y="12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34964" name="Text Box 134"/>
            <p:cNvSpPr txBox="1">
              <a:spLocks noChangeArrowheads="1"/>
            </p:cNvSpPr>
            <p:nvPr/>
          </p:nvSpPr>
          <p:spPr bwMode="auto">
            <a:xfrm>
              <a:off x="2729" y="9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34965" name="Text Box 135"/>
            <p:cNvSpPr txBox="1">
              <a:spLocks noChangeArrowheads="1"/>
            </p:cNvSpPr>
            <p:nvPr/>
          </p:nvSpPr>
          <p:spPr bwMode="auto">
            <a:xfrm>
              <a:off x="2744" y="6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34966" name="Text Box 136"/>
            <p:cNvSpPr txBox="1">
              <a:spLocks noChangeArrowheads="1"/>
            </p:cNvSpPr>
            <p:nvPr/>
          </p:nvSpPr>
          <p:spPr bwMode="auto">
            <a:xfrm>
              <a:off x="2729" y="3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34967" name="Text Box 137"/>
            <p:cNvSpPr txBox="1">
              <a:spLocks noChangeArrowheads="1"/>
            </p:cNvSpPr>
            <p:nvPr/>
          </p:nvSpPr>
          <p:spPr bwMode="auto">
            <a:xfrm>
              <a:off x="3092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34968" name="Text Box 138"/>
            <p:cNvSpPr txBox="1">
              <a:spLocks noChangeArrowheads="1"/>
            </p:cNvSpPr>
            <p:nvPr/>
          </p:nvSpPr>
          <p:spPr bwMode="auto">
            <a:xfrm>
              <a:off x="3470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34969" name="Text Box 139"/>
            <p:cNvSpPr txBox="1">
              <a:spLocks noChangeArrowheads="1"/>
            </p:cNvSpPr>
            <p:nvPr/>
          </p:nvSpPr>
          <p:spPr bwMode="auto">
            <a:xfrm>
              <a:off x="3863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34970" name="Text Box 140"/>
            <p:cNvSpPr txBox="1">
              <a:spLocks noChangeArrowheads="1"/>
            </p:cNvSpPr>
            <p:nvPr/>
          </p:nvSpPr>
          <p:spPr bwMode="auto">
            <a:xfrm>
              <a:off x="4241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34971" name="Text Box 141"/>
            <p:cNvSpPr txBox="1">
              <a:spLocks noChangeArrowheads="1"/>
            </p:cNvSpPr>
            <p:nvPr/>
          </p:nvSpPr>
          <p:spPr bwMode="auto">
            <a:xfrm>
              <a:off x="4634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34972" name="Text Box 142"/>
            <p:cNvSpPr txBox="1">
              <a:spLocks noChangeArrowheads="1"/>
            </p:cNvSpPr>
            <p:nvPr/>
          </p:nvSpPr>
          <p:spPr bwMode="auto">
            <a:xfrm>
              <a:off x="2699" y="356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34973" name="Text Box 143"/>
            <p:cNvSpPr txBox="1">
              <a:spLocks noChangeArrowheads="1"/>
            </p:cNvSpPr>
            <p:nvPr/>
          </p:nvSpPr>
          <p:spPr bwMode="auto">
            <a:xfrm>
              <a:off x="2699" y="32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34974" name="Text Box 144"/>
            <p:cNvSpPr txBox="1">
              <a:spLocks noChangeArrowheads="1"/>
            </p:cNvSpPr>
            <p:nvPr/>
          </p:nvSpPr>
          <p:spPr bwMode="auto">
            <a:xfrm>
              <a:off x="2699" y="293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34975" name="Text Box 145"/>
            <p:cNvSpPr txBox="1">
              <a:spLocks noChangeArrowheads="1"/>
            </p:cNvSpPr>
            <p:nvPr/>
          </p:nvSpPr>
          <p:spPr bwMode="auto">
            <a:xfrm>
              <a:off x="271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34976" name="Text Box 146"/>
            <p:cNvSpPr txBox="1">
              <a:spLocks noChangeArrowheads="1"/>
            </p:cNvSpPr>
            <p:nvPr/>
          </p:nvSpPr>
          <p:spPr bwMode="auto">
            <a:xfrm>
              <a:off x="2699" y="225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</p:grpSp>
      <p:sp>
        <p:nvSpPr>
          <p:cNvPr id="141459" name="Text Box 147"/>
          <p:cNvSpPr txBox="1">
            <a:spLocks noChangeArrowheads="1"/>
          </p:cNvSpPr>
          <p:nvPr/>
        </p:nvSpPr>
        <p:spPr bwMode="auto">
          <a:xfrm>
            <a:off x="0" y="0"/>
            <a:ext cx="2555875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Consider now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Taking a matrix of transformation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 use it to pre-multiply your shape giving FT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Now multiply this new shape with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     R          FT</a:t>
            </a:r>
          </a:p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141460" name="AutoShape 148"/>
          <p:cNvSpPr>
            <a:spLocks noChangeArrowheads="1"/>
          </p:cNvSpPr>
          <p:nvPr/>
        </p:nvSpPr>
        <p:spPr bwMode="auto">
          <a:xfrm>
            <a:off x="6334125" y="696913"/>
            <a:ext cx="614363" cy="1560512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461" name="Object 149"/>
          <p:cNvGraphicFramePr>
            <a:graphicFrameLocks noChangeAspect="1"/>
          </p:cNvGraphicFramePr>
          <p:nvPr/>
        </p:nvGraphicFramePr>
        <p:xfrm>
          <a:off x="508000" y="290513"/>
          <a:ext cx="12890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3" imgW="927000" imgH="457200" progId="Equation.3">
                  <p:embed/>
                </p:oleObj>
              </mc:Choice>
              <mc:Fallback>
                <p:oleObj name="Equation" r:id="rId3" imgW="927000" imgH="45720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90513"/>
                        <a:ext cx="12890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463" name="Object 151"/>
          <p:cNvGraphicFramePr>
            <a:graphicFrameLocks noChangeAspect="1"/>
          </p:cNvGraphicFramePr>
          <p:nvPr/>
        </p:nvGraphicFramePr>
        <p:xfrm>
          <a:off x="290513" y="5381625"/>
          <a:ext cx="416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5" imgW="3479760" imgH="583920" progId="Equation.3">
                  <p:embed/>
                </p:oleObj>
              </mc:Choice>
              <mc:Fallback>
                <p:oleObj name="Equation" r:id="rId5" imgW="3479760" imgH="58392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5381625"/>
                        <a:ext cx="4165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464" name="Text Box 152"/>
          <p:cNvSpPr txBox="1">
            <a:spLocks noChangeArrowheads="1"/>
          </p:cNvSpPr>
          <p:nvPr/>
        </p:nvSpPr>
        <p:spPr bwMode="auto">
          <a:xfrm>
            <a:off x="6372225" y="17002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</a:t>
            </a:r>
          </a:p>
        </p:txBody>
      </p:sp>
      <p:sp>
        <p:nvSpPr>
          <p:cNvPr id="141465" name="AutoShape 153"/>
          <p:cNvSpPr>
            <a:spLocks noChangeArrowheads="1"/>
          </p:cNvSpPr>
          <p:nvPr/>
        </p:nvSpPr>
        <p:spPr bwMode="auto">
          <a:xfrm rot="10800000" flipH="1">
            <a:off x="6329363" y="3290888"/>
            <a:ext cx="609600" cy="1546225"/>
          </a:xfrm>
          <a:prstGeom prst="rtTriangle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466" name="Text Box 154"/>
          <p:cNvSpPr txBox="1">
            <a:spLocks noChangeArrowheads="1"/>
          </p:cNvSpPr>
          <p:nvPr/>
        </p:nvSpPr>
        <p:spPr bwMode="auto">
          <a:xfrm>
            <a:off x="6327775" y="354330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FT</a:t>
            </a:r>
          </a:p>
        </p:txBody>
      </p:sp>
      <p:sp>
        <p:nvSpPr>
          <p:cNvPr id="141467" name="AutoShape 155"/>
          <p:cNvSpPr>
            <a:spLocks noChangeArrowheads="1"/>
          </p:cNvSpPr>
          <p:nvPr/>
        </p:nvSpPr>
        <p:spPr bwMode="auto">
          <a:xfrm flipH="1" flipV="1">
            <a:off x="4487863" y="3309938"/>
            <a:ext cx="609600" cy="1546225"/>
          </a:xfrm>
          <a:prstGeom prst="rtTriangle">
            <a:avLst/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GB"/>
              <a:t>RFT</a:t>
            </a:r>
          </a:p>
        </p:txBody>
      </p:sp>
      <p:graphicFrame>
        <p:nvGraphicFramePr>
          <p:cNvPr id="141469" name="Object 157"/>
          <p:cNvGraphicFramePr>
            <a:graphicFrameLocks noChangeAspect="1"/>
          </p:cNvGraphicFramePr>
          <p:nvPr/>
        </p:nvGraphicFramePr>
        <p:xfrm>
          <a:off x="246063" y="2674938"/>
          <a:ext cx="21367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7" imgW="1739880" imgH="583920" progId="Equation.3">
                  <p:embed/>
                </p:oleObj>
              </mc:Choice>
              <mc:Fallback>
                <p:oleObj name="Equation" r:id="rId7" imgW="1739880" imgH="58392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674938"/>
                        <a:ext cx="213677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470" name="Text Box 158"/>
          <p:cNvSpPr txBox="1">
            <a:spLocks noChangeArrowheads="1"/>
          </p:cNvSpPr>
          <p:nvPr/>
        </p:nvSpPr>
        <p:spPr bwMode="auto">
          <a:xfrm>
            <a:off x="4559300" y="5626100"/>
            <a:ext cx="415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this will be known as R(F(T)) or RFT</a:t>
            </a:r>
          </a:p>
        </p:txBody>
      </p:sp>
      <p:sp>
        <p:nvSpPr>
          <p:cNvPr id="141471" name="Text Box 159"/>
          <p:cNvSpPr txBox="1">
            <a:spLocks noChangeArrowheads="1"/>
          </p:cNvSpPr>
          <p:nvPr/>
        </p:nvSpPr>
        <p:spPr bwMode="auto">
          <a:xfrm>
            <a:off x="317500" y="6083300"/>
            <a:ext cx="811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This is equivalent to the transformation with the single matrix</a:t>
            </a:r>
          </a:p>
        </p:txBody>
      </p:sp>
      <p:graphicFrame>
        <p:nvGraphicFramePr>
          <p:cNvPr id="141472" name="Object 160"/>
          <p:cNvGraphicFramePr>
            <a:graphicFrameLocks noChangeAspect="1"/>
          </p:cNvGraphicFramePr>
          <p:nvPr/>
        </p:nvGraphicFramePr>
        <p:xfrm>
          <a:off x="6875463" y="5940474"/>
          <a:ext cx="18462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9" imgW="1295280" imgH="583920" progId="Equation.3">
                  <p:embed/>
                </p:oleObj>
              </mc:Choice>
              <mc:Fallback>
                <p:oleObj name="Equation" r:id="rId9" imgW="1295280" imgH="583920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5940474"/>
                        <a:ext cx="18462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473" name="Object 161"/>
          <p:cNvGraphicFramePr>
            <a:graphicFrameLocks noChangeAspect="1"/>
          </p:cNvGraphicFramePr>
          <p:nvPr/>
        </p:nvGraphicFramePr>
        <p:xfrm>
          <a:off x="909638" y="4030663"/>
          <a:ext cx="13319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11" imgW="825480" imgH="457200" progId="Equation.3">
                  <p:embed/>
                </p:oleObj>
              </mc:Choice>
              <mc:Fallback>
                <p:oleObj name="Equation" r:id="rId11" imgW="825480" imgH="45720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030663"/>
                        <a:ext cx="133191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468" name="Object 156"/>
          <p:cNvGraphicFramePr>
            <a:graphicFrameLocks noChangeAspect="1"/>
          </p:cNvGraphicFramePr>
          <p:nvPr/>
        </p:nvGraphicFramePr>
        <p:xfrm>
          <a:off x="641350" y="1352550"/>
          <a:ext cx="12207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13" imgW="799920" imgH="457200" progId="Equation.3">
                  <p:embed/>
                </p:oleObj>
              </mc:Choice>
              <mc:Fallback>
                <p:oleObj name="Equation" r:id="rId13" imgW="799920" imgH="457200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2550"/>
                        <a:ext cx="1220788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60" grpId="0" animBg="1"/>
      <p:bldP spid="141464" grpId="0"/>
      <p:bldP spid="141465" grpId="0" animBg="1"/>
      <p:bldP spid="141466" grpId="0"/>
      <p:bldP spid="141467" grpId="0" animBg="1"/>
      <p:bldP spid="141470" grpId="0"/>
      <p:bldP spid="14147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Order of composition</a:t>
            </a:r>
          </a:p>
        </p:txBody>
      </p:sp>
      <p:sp>
        <p:nvSpPr>
          <p:cNvPr id="358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54175"/>
            <a:ext cx="8229600" cy="4471988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In this case we can see the composition of </a:t>
            </a:r>
          </a:p>
          <a:p>
            <a:pPr>
              <a:buFontTx/>
              <a:buNone/>
            </a:pPr>
            <a:r>
              <a:rPr lang="en-GB" smtClean="0"/>
              <a:t>the transformations gives the same result</a:t>
            </a:r>
          </a:p>
          <a:p>
            <a:pPr>
              <a:buFontTx/>
              <a:buNone/>
            </a:pPr>
            <a:r>
              <a:rPr lang="en-GB" smtClean="0"/>
              <a:t>because in this case FR = RF i.e. the</a:t>
            </a:r>
          </a:p>
          <a:p>
            <a:pPr>
              <a:buFontTx/>
              <a:buNone/>
            </a:pPr>
            <a:r>
              <a:rPr lang="en-GB" smtClean="0"/>
              <a:t>multiplication of these particular matrices is</a:t>
            </a:r>
          </a:p>
          <a:p>
            <a:pPr>
              <a:buFontTx/>
              <a:buNone/>
            </a:pPr>
            <a:r>
              <a:rPr lang="en-GB" smtClean="0"/>
              <a:t>commutative, but consider another example</a:t>
            </a:r>
          </a:p>
          <a:p>
            <a:pPr>
              <a:buFontTx/>
              <a:buNone/>
            </a:pPr>
            <a:r>
              <a:rPr lang="en-GB" smtClean="0"/>
              <a:t> 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244A19-8F4B-44DE-9008-49EC429C0FD9}" type="slidenum">
              <a:rPr lang="en-GB"/>
              <a:pPr>
                <a:defRPr/>
              </a:pPr>
              <a:t>43</a:t>
            </a:fld>
            <a:endParaRPr lang="en-GB"/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327572"/>
              </p:ext>
            </p:extLst>
          </p:nvPr>
        </p:nvGraphicFramePr>
        <p:xfrm>
          <a:off x="1111250" y="4486275"/>
          <a:ext cx="263366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" imgW="1041120" imgH="583920" progId="Equation.3">
                  <p:embed/>
                </p:oleObj>
              </mc:Choice>
              <mc:Fallback>
                <p:oleObj name="Equation" r:id="rId3" imgW="104112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486275"/>
                        <a:ext cx="2633663" cy="1476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277687"/>
              </p:ext>
            </p:extLst>
          </p:nvPr>
        </p:nvGraphicFramePr>
        <p:xfrm>
          <a:off x="4644537" y="4430469"/>
          <a:ext cx="264953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5" imgW="1054080" imgH="583920" progId="Equation.3">
                  <p:embed/>
                </p:oleObj>
              </mc:Choice>
              <mc:Fallback>
                <p:oleObj name="Equation" r:id="rId5" imgW="105408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537" y="4430469"/>
                        <a:ext cx="2649538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0FD66233-E2AD-43E5-AB52-A25EB15C061C}" type="slidenum">
              <a:rPr lang="en-GB"/>
              <a:pPr/>
              <a:t>44</a:t>
            </a:fld>
            <a:endParaRPr lang="en-GB"/>
          </a:p>
        </p:txBody>
      </p:sp>
      <p:graphicFrame>
        <p:nvGraphicFramePr>
          <p:cNvPr id="143362" name="Group 2"/>
          <p:cNvGraphicFramePr>
            <a:graphicFrameLocks noGrp="1"/>
          </p:cNvGraphicFramePr>
          <p:nvPr/>
        </p:nvGraphicFramePr>
        <p:xfrm>
          <a:off x="2735263" y="317500"/>
          <a:ext cx="6096000" cy="5185412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2600325" y="273050"/>
            <a:ext cx="6264275" cy="5545138"/>
            <a:chOff x="884" y="300"/>
            <a:chExt cx="3946" cy="3493"/>
          </a:xfrm>
        </p:grpSpPr>
        <p:sp>
          <p:nvSpPr>
            <p:cNvPr id="37000" name="Text Box 126"/>
            <p:cNvSpPr txBox="1">
              <a:spLocks noChangeArrowheads="1"/>
            </p:cNvSpPr>
            <p:nvPr/>
          </p:nvSpPr>
          <p:spPr bwMode="auto">
            <a:xfrm>
              <a:off x="2699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  <p:sp>
          <p:nvSpPr>
            <p:cNvPr id="37001" name="Text Box 127"/>
            <p:cNvSpPr txBox="1">
              <a:spLocks noChangeArrowheads="1"/>
            </p:cNvSpPr>
            <p:nvPr/>
          </p:nvSpPr>
          <p:spPr bwMode="auto">
            <a:xfrm>
              <a:off x="2290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  <p:sp>
          <p:nvSpPr>
            <p:cNvPr id="37002" name="Text Box 128"/>
            <p:cNvSpPr txBox="1">
              <a:spLocks noChangeArrowheads="1"/>
            </p:cNvSpPr>
            <p:nvPr/>
          </p:nvSpPr>
          <p:spPr bwMode="auto">
            <a:xfrm>
              <a:off x="1927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37003" name="Text Box 129"/>
            <p:cNvSpPr txBox="1">
              <a:spLocks noChangeArrowheads="1"/>
            </p:cNvSpPr>
            <p:nvPr/>
          </p:nvSpPr>
          <p:spPr bwMode="auto">
            <a:xfrm>
              <a:off x="2729" y="16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37004" name="Text Box 130"/>
            <p:cNvSpPr txBox="1">
              <a:spLocks noChangeArrowheads="1"/>
            </p:cNvSpPr>
            <p:nvPr/>
          </p:nvSpPr>
          <p:spPr bwMode="auto">
            <a:xfrm>
              <a:off x="1519" y="192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37005" name="Text Box 131"/>
            <p:cNvSpPr txBox="1">
              <a:spLocks noChangeArrowheads="1"/>
            </p:cNvSpPr>
            <p:nvPr/>
          </p:nvSpPr>
          <p:spPr bwMode="auto">
            <a:xfrm>
              <a:off x="1156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37006" name="Text Box 132"/>
            <p:cNvSpPr txBox="1">
              <a:spLocks noChangeArrowheads="1"/>
            </p:cNvSpPr>
            <p:nvPr/>
          </p:nvSpPr>
          <p:spPr bwMode="auto">
            <a:xfrm>
              <a:off x="884" y="193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37007" name="Text Box 133"/>
            <p:cNvSpPr txBox="1">
              <a:spLocks noChangeArrowheads="1"/>
            </p:cNvSpPr>
            <p:nvPr/>
          </p:nvSpPr>
          <p:spPr bwMode="auto">
            <a:xfrm>
              <a:off x="2729" y="12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37008" name="Text Box 134"/>
            <p:cNvSpPr txBox="1">
              <a:spLocks noChangeArrowheads="1"/>
            </p:cNvSpPr>
            <p:nvPr/>
          </p:nvSpPr>
          <p:spPr bwMode="auto">
            <a:xfrm>
              <a:off x="2729" y="9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37009" name="Text Box 135"/>
            <p:cNvSpPr txBox="1">
              <a:spLocks noChangeArrowheads="1"/>
            </p:cNvSpPr>
            <p:nvPr/>
          </p:nvSpPr>
          <p:spPr bwMode="auto">
            <a:xfrm>
              <a:off x="2744" y="6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37010" name="Text Box 136"/>
            <p:cNvSpPr txBox="1">
              <a:spLocks noChangeArrowheads="1"/>
            </p:cNvSpPr>
            <p:nvPr/>
          </p:nvSpPr>
          <p:spPr bwMode="auto">
            <a:xfrm>
              <a:off x="2729" y="3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37011" name="Text Box 137"/>
            <p:cNvSpPr txBox="1">
              <a:spLocks noChangeArrowheads="1"/>
            </p:cNvSpPr>
            <p:nvPr/>
          </p:nvSpPr>
          <p:spPr bwMode="auto">
            <a:xfrm>
              <a:off x="3092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1</a:t>
              </a:r>
            </a:p>
          </p:txBody>
        </p:sp>
        <p:sp>
          <p:nvSpPr>
            <p:cNvPr id="37012" name="Text Box 138"/>
            <p:cNvSpPr txBox="1">
              <a:spLocks noChangeArrowheads="1"/>
            </p:cNvSpPr>
            <p:nvPr/>
          </p:nvSpPr>
          <p:spPr bwMode="auto">
            <a:xfrm>
              <a:off x="3470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37013" name="Text Box 139"/>
            <p:cNvSpPr txBox="1">
              <a:spLocks noChangeArrowheads="1"/>
            </p:cNvSpPr>
            <p:nvPr/>
          </p:nvSpPr>
          <p:spPr bwMode="auto">
            <a:xfrm>
              <a:off x="3863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37014" name="Text Box 140"/>
            <p:cNvSpPr txBox="1">
              <a:spLocks noChangeArrowheads="1"/>
            </p:cNvSpPr>
            <p:nvPr/>
          </p:nvSpPr>
          <p:spPr bwMode="auto">
            <a:xfrm>
              <a:off x="4241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4</a:t>
              </a:r>
            </a:p>
          </p:txBody>
        </p:sp>
        <p:sp>
          <p:nvSpPr>
            <p:cNvPr id="37015" name="Text Box 141"/>
            <p:cNvSpPr txBox="1">
              <a:spLocks noChangeArrowheads="1"/>
            </p:cNvSpPr>
            <p:nvPr/>
          </p:nvSpPr>
          <p:spPr bwMode="auto">
            <a:xfrm>
              <a:off x="4634" y="19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37016" name="Text Box 142"/>
            <p:cNvSpPr txBox="1">
              <a:spLocks noChangeArrowheads="1"/>
            </p:cNvSpPr>
            <p:nvPr/>
          </p:nvSpPr>
          <p:spPr bwMode="auto">
            <a:xfrm>
              <a:off x="2699" y="356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-5</a:t>
              </a:r>
            </a:p>
          </p:txBody>
        </p:sp>
        <p:sp>
          <p:nvSpPr>
            <p:cNvPr id="37017" name="Text Box 143"/>
            <p:cNvSpPr txBox="1">
              <a:spLocks noChangeArrowheads="1"/>
            </p:cNvSpPr>
            <p:nvPr/>
          </p:nvSpPr>
          <p:spPr bwMode="auto">
            <a:xfrm>
              <a:off x="2699" y="32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-4</a:t>
              </a:r>
            </a:p>
          </p:txBody>
        </p:sp>
        <p:sp>
          <p:nvSpPr>
            <p:cNvPr id="37018" name="Text Box 144"/>
            <p:cNvSpPr txBox="1">
              <a:spLocks noChangeArrowheads="1"/>
            </p:cNvSpPr>
            <p:nvPr/>
          </p:nvSpPr>
          <p:spPr bwMode="auto">
            <a:xfrm>
              <a:off x="2699" y="293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-3</a:t>
              </a:r>
            </a:p>
          </p:txBody>
        </p:sp>
        <p:sp>
          <p:nvSpPr>
            <p:cNvPr id="37019" name="Text Box 145"/>
            <p:cNvSpPr txBox="1">
              <a:spLocks noChangeArrowheads="1"/>
            </p:cNvSpPr>
            <p:nvPr/>
          </p:nvSpPr>
          <p:spPr bwMode="auto">
            <a:xfrm>
              <a:off x="271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-2</a:t>
              </a:r>
            </a:p>
          </p:txBody>
        </p:sp>
        <p:sp>
          <p:nvSpPr>
            <p:cNvPr id="37020" name="Text Box 146"/>
            <p:cNvSpPr txBox="1">
              <a:spLocks noChangeArrowheads="1"/>
            </p:cNvSpPr>
            <p:nvPr/>
          </p:nvSpPr>
          <p:spPr bwMode="auto">
            <a:xfrm>
              <a:off x="2699" y="225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-1</a:t>
              </a:r>
            </a:p>
          </p:txBody>
        </p:sp>
      </p:grpSp>
      <p:sp>
        <p:nvSpPr>
          <p:cNvPr id="143507" name="Rectangle 147"/>
          <p:cNvSpPr>
            <a:spLocks noChangeArrowheads="1"/>
          </p:cNvSpPr>
          <p:nvPr/>
        </p:nvSpPr>
        <p:spPr bwMode="auto">
          <a:xfrm>
            <a:off x="6407150" y="1873250"/>
            <a:ext cx="1800225" cy="5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B</a:t>
            </a:r>
          </a:p>
        </p:txBody>
      </p:sp>
      <p:sp>
        <p:nvSpPr>
          <p:cNvPr id="143508" name="Rectangle 148"/>
          <p:cNvSpPr>
            <a:spLocks noChangeArrowheads="1"/>
          </p:cNvSpPr>
          <p:nvPr/>
        </p:nvSpPr>
        <p:spPr bwMode="auto">
          <a:xfrm>
            <a:off x="4564063" y="827088"/>
            <a:ext cx="595312" cy="1554162"/>
          </a:xfrm>
          <a:prstGeom prst="rect">
            <a:avLst/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SB</a:t>
            </a:r>
          </a:p>
        </p:txBody>
      </p:sp>
      <p:sp>
        <p:nvSpPr>
          <p:cNvPr id="143512" name="Rectangle 152"/>
          <p:cNvSpPr>
            <a:spLocks noChangeArrowheads="1"/>
          </p:cNvSpPr>
          <p:nvPr/>
        </p:nvSpPr>
        <p:spPr bwMode="auto">
          <a:xfrm>
            <a:off x="4576763" y="3422650"/>
            <a:ext cx="595312" cy="15541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FSB</a:t>
            </a:r>
          </a:p>
        </p:txBody>
      </p:sp>
      <p:sp>
        <p:nvSpPr>
          <p:cNvPr id="143516" name="Rectangle 156"/>
          <p:cNvSpPr>
            <a:spLocks noChangeArrowheads="1"/>
          </p:cNvSpPr>
          <p:nvPr/>
        </p:nvSpPr>
        <p:spPr bwMode="auto">
          <a:xfrm>
            <a:off x="6419850" y="3425825"/>
            <a:ext cx="1800225" cy="508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FB</a:t>
            </a:r>
          </a:p>
        </p:txBody>
      </p:sp>
      <p:sp>
        <p:nvSpPr>
          <p:cNvPr id="143517" name="Rectangle 157"/>
          <p:cNvSpPr>
            <a:spLocks noChangeArrowheads="1"/>
          </p:cNvSpPr>
          <p:nvPr/>
        </p:nvSpPr>
        <p:spPr bwMode="auto">
          <a:xfrm>
            <a:off x="6394450" y="814388"/>
            <a:ext cx="595313" cy="1554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SFB</a:t>
            </a:r>
          </a:p>
        </p:txBody>
      </p:sp>
      <p:graphicFrame>
        <p:nvGraphicFramePr>
          <p:cNvPr id="143518" name="Object 158"/>
          <p:cNvGraphicFramePr>
            <a:graphicFrameLocks noChangeAspect="1"/>
          </p:cNvGraphicFramePr>
          <p:nvPr/>
        </p:nvGraphicFramePr>
        <p:xfrm>
          <a:off x="893763" y="5595938"/>
          <a:ext cx="18684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3" imgW="1041120" imgH="583920" progId="Equation.3">
                  <p:embed/>
                </p:oleObj>
              </mc:Choice>
              <mc:Fallback>
                <p:oleObj name="Equation" r:id="rId3" imgW="1041120" imgH="58392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595938"/>
                        <a:ext cx="1868487" cy="1047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9" name="Object 159"/>
          <p:cNvGraphicFramePr>
            <a:graphicFrameLocks noChangeAspect="1"/>
          </p:cNvGraphicFramePr>
          <p:nvPr/>
        </p:nvGraphicFramePr>
        <p:xfrm>
          <a:off x="3438525" y="5629275"/>
          <a:ext cx="18796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5" imgW="1054080" imgH="583920" progId="Equation.3">
                  <p:embed/>
                </p:oleObj>
              </mc:Choice>
              <mc:Fallback>
                <p:oleObj name="Equation" r:id="rId5" imgW="1054080" imgH="58392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5629275"/>
                        <a:ext cx="187960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998" name="Picture 184" descr="PENCIL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7512050" y="5767388"/>
            <a:ext cx="16319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99" name="Text Box 158"/>
          <p:cNvSpPr txBox="1">
            <a:spLocks noChangeArrowheads="1"/>
          </p:cNvSpPr>
          <p:nvPr/>
        </p:nvSpPr>
        <p:spPr bwMode="auto">
          <a:xfrm>
            <a:off x="304800" y="1292225"/>
            <a:ext cx="16875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Starting with B find the final resting place of SFB and FSB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7" grpId="0" animBg="1"/>
      <p:bldP spid="143508" grpId="0" animBg="1"/>
      <p:bldP spid="143512" grpId="0" animBg="1"/>
      <p:bldP spid="143516" grpId="0" animBg="1"/>
      <p:bldP spid="1435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 smtClean="0"/>
              <a:t>This is because </a:t>
            </a:r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r>
              <a:rPr lang="en-GB" dirty="0" smtClean="0"/>
              <a:t>                                   transforming (</a:t>
            </a:r>
            <a:r>
              <a:rPr lang="en-GB" dirty="0" err="1" smtClean="0"/>
              <a:t>x,y</a:t>
            </a:r>
            <a:r>
              <a:rPr lang="en-GB" dirty="0" smtClean="0"/>
              <a:t>) </a:t>
            </a:r>
          </a:p>
          <a:p>
            <a:pPr>
              <a:buFontTx/>
              <a:buNone/>
            </a:pPr>
            <a:r>
              <a:rPr lang="en-GB" dirty="0" smtClean="0"/>
              <a:t>								to (-y,-x)</a:t>
            </a:r>
          </a:p>
          <a:p>
            <a:pPr>
              <a:buFontTx/>
              <a:buNone/>
            </a:pPr>
            <a:r>
              <a:rPr lang="en-GB" dirty="0" smtClean="0"/>
              <a:t>while</a:t>
            </a:r>
          </a:p>
          <a:p>
            <a:pPr>
              <a:buFontTx/>
              <a:buNone/>
            </a:pPr>
            <a:r>
              <a:rPr lang="en-GB" dirty="0" smtClean="0"/>
              <a:t>				          </a:t>
            </a:r>
            <a:r>
              <a:rPr lang="en-GB" dirty="0" err="1" smtClean="0"/>
              <a:t>tranforming</a:t>
            </a:r>
            <a:r>
              <a:rPr lang="en-GB" dirty="0" smtClean="0"/>
              <a:t> (</a:t>
            </a:r>
            <a:r>
              <a:rPr lang="en-GB" dirty="0" err="1" smtClean="0"/>
              <a:t>x,y</a:t>
            </a:r>
            <a:r>
              <a:rPr lang="en-GB" dirty="0" smtClean="0"/>
              <a:t>) </a:t>
            </a:r>
          </a:p>
          <a:p>
            <a:pPr>
              <a:buFontTx/>
              <a:buNone/>
            </a:pPr>
            <a:r>
              <a:rPr lang="en-GB" dirty="0" smtClean="0"/>
              <a:t>								to (</a:t>
            </a:r>
            <a:r>
              <a:rPr lang="en-GB" dirty="0" err="1" smtClean="0"/>
              <a:t>y,x</a:t>
            </a:r>
            <a:r>
              <a:rPr lang="en-GB" dirty="0" smtClean="0"/>
              <a:t>)</a:t>
            </a:r>
          </a:p>
          <a:p>
            <a:endParaRPr lang="en-GB" dirty="0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743707F-6125-4A7C-A1CF-CE80E6416F0B}" type="slidenum">
              <a:rPr lang="en-GB"/>
              <a:pPr>
                <a:defRPr/>
              </a:pPr>
              <a:t>45</a:t>
            </a:fld>
            <a:endParaRPr lang="en-GB"/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587375" y="2363789"/>
          <a:ext cx="2554031" cy="1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3" imgW="1269720" imgH="583920" progId="Equation.3">
                  <p:embed/>
                </p:oleObj>
              </mc:Choice>
              <mc:Fallback>
                <p:oleObj name="Equation" r:id="rId3" imgW="126972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363789"/>
                        <a:ext cx="2554031" cy="117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930275" y="4640264"/>
          <a:ext cx="2284873" cy="128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5" imgW="1041120" imgH="583920" progId="Equation.3">
                  <p:embed/>
                </p:oleObj>
              </mc:Choice>
              <mc:Fallback>
                <p:oleObj name="Equation" r:id="rId5" imgW="104112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4640264"/>
                        <a:ext cx="2284873" cy="128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Group 2"/>
          <p:cNvGraphicFramePr>
            <a:graphicFrameLocks noGrp="1"/>
          </p:cNvGraphicFramePr>
          <p:nvPr/>
        </p:nvGraphicFramePr>
        <p:xfrm>
          <a:off x="215900" y="765175"/>
          <a:ext cx="8234363" cy="5181600"/>
        </p:xfrm>
        <a:graphic>
          <a:graphicData uri="http://schemas.openxmlformats.org/drawingml/2006/table">
            <a:tbl>
              <a:tblPr/>
              <a:tblGrid>
                <a:gridCol w="515938"/>
                <a:gridCol w="514350"/>
                <a:gridCol w="514350"/>
                <a:gridCol w="515937"/>
                <a:gridCol w="514350"/>
                <a:gridCol w="512763"/>
                <a:gridCol w="515937"/>
                <a:gridCol w="512763"/>
                <a:gridCol w="515937"/>
                <a:gridCol w="514350"/>
                <a:gridCol w="514350"/>
                <a:gridCol w="515938"/>
                <a:gridCol w="512762"/>
                <a:gridCol w="514350"/>
                <a:gridCol w="515938"/>
                <a:gridCol w="514350"/>
              </a:tblGrid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0607" name="Group 191"/>
          <p:cNvGrpSpPr>
            <a:grpSpLocks/>
          </p:cNvGrpSpPr>
          <p:nvPr/>
        </p:nvGrpSpPr>
        <p:grpSpPr bwMode="auto">
          <a:xfrm>
            <a:off x="-36513" y="620713"/>
            <a:ext cx="8748713" cy="5383212"/>
            <a:chOff x="-68" y="391"/>
            <a:chExt cx="5511" cy="3391"/>
          </a:xfrm>
        </p:grpSpPr>
        <p:sp>
          <p:nvSpPr>
            <p:cNvPr id="60609" name="Text Box 192"/>
            <p:cNvSpPr txBox="1">
              <a:spLocks noChangeArrowheads="1"/>
            </p:cNvSpPr>
            <p:nvPr/>
          </p:nvSpPr>
          <p:spPr bwMode="auto">
            <a:xfrm>
              <a:off x="-68" y="2115"/>
              <a:ext cx="55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-8    -7    -6     -5      -4    -3     -2      -1      0      1      2      3      4       5     6       7      8</a:t>
              </a:r>
            </a:p>
          </p:txBody>
        </p:sp>
        <p:sp>
          <p:nvSpPr>
            <p:cNvPr id="60610" name="Text Box 193"/>
            <p:cNvSpPr txBox="1">
              <a:spLocks noChangeArrowheads="1"/>
            </p:cNvSpPr>
            <p:nvPr/>
          </p:nvSpPr>
          <p:spPr bwMode="auto">
            <a:xfrm>
              <a:off x="2517" y="391"/>
              <a:ext cx="227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GB"/>
                <a:t>5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GB"/>
                <a:t>4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GB"/>
                <a:t>3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GB"/>
                <a:t>2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GB"/>
                <a:t>1</a:t>
              </a:r>
            </a:p>
            <a:p>
              <a:pPr>
                <a:spcBef>
                  <a:spcPct val="50000"/>
                </a:spcBef>
              </a:pPr>
              <a:endParaRPr lang="en-GB"/>
            </a:p>
          </p:txBody>
        </p:sp>
        <p:sp>
          <p:nvSpPr>
            <p:cNvPr id="60611" name="Text Box 194"/>
            <p:cNvSpPr txBox="1">
              <a:spLocks noChangeArrowheads="1"/>
            </p:cNvSpPr>
            <p:nvPr/>
          </p:nvSpPr>
          <p:spPr bwMode="auto">
            <a:xfrm>
              <a:off x="2472" y="2251"/>
              <a:ext cx="317" cy="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GB"/>
                <a:t>-1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GB"/>
                <a:t>-2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GB"/>
                <a:t>-3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GB"/>
                <a:t>-4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GB"/>
                <a:t>-5</a:t>
              </a:r>
            </a:p>
          </p:txBody>
        </p:sp>
      </p:grpSp>
      <p:sp>
        <p:nvSpPr>
          <p:cNvPr id="60608" name="Text Box 155"/>
          <p:cNvSpPr txBox="1">
            <a:spLocks noChangeArrowheads="1"/>
          </p:cNvSpPr>
          <p:nvPr/>
        </p:nvSpPr>
        <p:spPr bwMode="auto">
          <a:xfrm>
            <a:off x="855663" y="0"/>
            <a:ext cx="6981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You will need this grid or a similar one to complete your 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Scalar multiplication</a:t>
            </a:r>
          </a:p>
        </p:txBody>
      </p:sp>
      <p:sp>
        <p:nvSpPr>
          <p:cNvPr id="410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9713"/>
            <a:ext cx="8229600" cy="4616450"/>
          </a:xfrm>
        </p:spPr>
        <p:txBody>
          <a:bodyPr/>
          <a:lstStyle/>
          <a:p>
            <a:r>
              <a:rPr lang="en-GB" smtClean="0"/>
              <a:t>We can ‘scale’ a vector by multiplying it by a scalar quantity (as 2m is just m+m)</a:t>
            </a:r>
          </a:p>
          <a:p>
            <a:endParaRPr lang="en-GB" sz="1600" smtClean="0"/>
          </a:p>
          <a:p>
            <a:r>
              <a:rPr lang="en-GB" smtClean="0"/>
              <a:t> if m =           2m = 2x         =  </a:t>
            </a:r>
          </a:p>
        </p:txBody>
      </p:sp>
      <p:sp>
        <p:nvSpPr>
          <p:cNvPr id="410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16200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4108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4E81638-4626-43CD-89A5-B105F9F8B0F7}" type="slidenum">
              <a:rPr lang="en-GB"/>
              <a:pPr>
                <a:defRPr/>
              </a:pPr>
              <a:t>5</a:t>
            </a:fld>
            <a:endParaRPr lang="en-GB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911350" y="2657475"/>
          <a:ext cx="78898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380880" imgH="457200" progId="Equation.3">
                  <p:embed/>
                </p:oleObj>
              </mc:Choice>
              <mc:Fallback>
                <p:oleObj name="Equation" r:id="rId3" imgW="380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2657475"/>
                        <a:ext cx="788988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379913" y="2679700"/>
          <a:ext cx="78898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5" imgW="380880" imgH="457200" progId="Equation.3">
                  <p:embed/>
                </p:oleObj>
              </mc:Choice>
              <mc:Fallback>
                <p:oleObj name="Equation" r:id="rId5" imgW="3808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2679700"/>
                        <a:ext cx="788987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646738" y="2700338"/>
          <a:ext cx="7889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7" imgW="380880" imgH="457200" progId="Equation.3">
                  <p:embed/>
                </p:oleObj>
              </mc:Choice>
              <mc:Fallback>
                <p:oleObj name="Equation" r:id="rId7" imgW="3808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2700338"/>
                        <a:ext cx="788987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" name="Group 8"/>
          <p:cNvGrpSpPr>
            <a:grpSpLocks/>
          </p:cNvGrpSpPr>
          <p:nvPr/>
        </p:nvGrpSpPr>
        <p:grpSpPr bwMode="auto">
          <a:xfrm>
            <a:off x="785813" y="3752850"/>
            <a:ext cx="3690937" cy="2457450"/>
            <a:chOff x="1238" y="6919"/>
            <a:chExt cx="4378" cy="3014"/>
          </a:xfrm>
        </p:grpSpPr>
        <p:sp>
          <p:nvSpPr>
            <p:cNvPr id="4166" name="Rectangle 9"/>
            <p:cNvSpPr>
              <a:spLocks noChangeArrowheads="1"/>
            </p:cNvSpPr>
            <p:nvPr/>
          </p:nvSpPr>
          <p:spPr bwMode="auto">
            <a:xfrm>
              <a:off x="1714" y="7196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67" name="Rectangle 10"/>
            <p:cNvSpPr>
              <a:spLocks noChangeArrowheads="1"/>
            </p:cNvSpPr>
            <p:nvPr/>
          </p:nvSpPr>
          <p:spPr bwMode="auto">
            <a:xfrm>
              <a:off x="1714" y="7751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68" name="Rectangle 11"/>
            <p:cNvSpPr>
              <a:spLocks noChangeArrowheads="1"/>
            </p:cNvSpPr>
            <p:nvPr/>
          </p:nvSpPr>
          <p:spPr bwMode="auto">
            <a:xfrm>
              <a:off x="1714" y="8314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69" name="Rectangle 12"/>
            <p:cNvSpPr>
              <a:spLocks noChangeArrowheads="1"/>
            </p:cNvSpPr>
            <p:nvPr/>
          </p:nvSpPr>
          <p:spPr bwMode="auto">
            <a:xfrm>
              <a:off x="1714" y="8876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70" name="Rectangle 13"/>
            <p:cNvSpPr>
              <a:spLocks noChangeArrowheads="1"/>
            </p:cNvSpPr>
            <p:nvPr/>
          </p:nvSpPr>
          <p:spPr bwMode="auto">
            <a:xfrm>
              <a:off x="2415" y="7196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71" name="Rectangle 14"/>
            <p:cNvSpPr>
              <a:spLocks noChangeArrowheads="1"/>
            </p:cNvSpPr>
            <p:nvPr/>
          </p:nvSpPr>
          <p:spPr bwMode="auto">
            <a:xfrm>
              <a:off x="2415" y="7751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72" name="Rectangle 15"/>
            <p:cNvSpPr>
              <a:spLocks noChangeArrowheads="1"/>
            </p:cNvSpPr>
            <p:nvPr/>
          </p:nvSpPr>
          <p:spPr bwMode="auto">
            <a:xfrm>
              <a:off x="2415" y="8314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73" name="Rectangle 16"/>
            <p:cNvSpPr>
              <a:spLocks noChangeArrowheads="1"/>
            </p:cNvSpPr>
            <p:nvPr/>
          </p:nvSpPr>
          <p:spPr bwMode="auto">
            <a:xfrm>
              <a:off x="2415" y="8876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74" name="Rectangle 17"/>
            <p:cNvSpPr>
              <a:spLocks noChangeArrowheads="1"/>
            </p:cNvSpPr>
            <p:nvPr/>
          </p:nvSpPr>
          <p:spPr bwMode="auto">
            <a:xfrm>
              <a:off x="3115" y="7196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75" name="Rectangle 18"/>
            <p:cNvSpPr>
              <a:spLocks noChangeArrowheads="1"/>
            </p:cNvSpPr>
            <p:nvPr/>
          </p:nvSpPr>
          <p:spPr bwMode="auto">
            <a:xfrm>
              <a:off x="3115" y="7751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76" name="Rectangle 19"/>
            <p:cNvSpPr>
              <a:spLocks noChangeArrowheads="1"/>
            </p:cNvSpPr>
            <p:nvPr/>
          </p:nvSpPr>
          <p:spPr bwMode="auto">
            <a:xfrm>
              <a:off x="3115" y="8314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77" name="Rectangle 20"/>
            <p:cNvSpPr>
              <a:spLocks noChangeArrowheads="1"/>
            </p:cNvSpPr>
            <p:nvPr/>
          </p:nvSpPr>
          <p:spPr bwMode="auto">
            <a:xfrm>
              <a:off x="3115" y="8876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78" name="Rectangle 21"/>
            <p:cNvSpPr>
              <a:spLocks noChangeArrowheads="1"/>
            </p:cNvSpPr>
            <p:nvPr/>
          </p:nvSpPr>
          <p:spPr bwMode="auto">
            <a:xfrm>
              <a:off x="3816" y="7196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79" name="Rectangle 22"/>
            <p:cNvSpPr>
              <a:spLocks noChangeArrowheads="1"/>
            </p:cNvSpPr>
            <p:nvPr/>
          </p:nvSpPr>
          <p:spPr bwMode="auto">
            <a:xfrm>
              <a:off x="3816" y="7751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80" name="Rectangle 23"/>
            <p:cNvSpPr>
              <a:spLocks noChangeArrowheads="1"/>
            </p:cNvSpPr>
            <p:nvPr/>
          </p:nvSpPr>
          <p:spPr bwMode="auto">
            <a:xfrm>
              <a:off x="3816" y="8314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81" name="Rectangle 24"/>
            <p:cNvSpPr>
              <a:spLocks noChangeArrowheads="1"/>
            </p:cNvSpPr>
            <p:nvPr/>
          </p:nvSpPr>
          <p:spPr bwMode="auto">
            <a:xfrm>
              <a:off x="3816" y="8876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82" name="Rectangle 25"/>
            <p:cNvSpPr>
              <a:spLocks noChangeArrowheads="1"/>
            </p:cNvSpPr>
            <p:nvPr/>
          </p:nvSpPr>
          <p:spPr bwMode="auto">
            <a:xfrm>
              <a:off x="4521" y="7196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83" name="Rectangle 26"/>
            <p:cNvSpPr>
              <a:spLocks noChangeArrowheads="1"/>
            </p:cNvSpPr>
            <p:nvPr/>
          </p:nvSpPr>
          <p:spPr bwMode="auto">
            <a:xfrm>
              <a:off x="4521" y="7751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84" name="Rectangle 27"/>
            <p:cNvSpPr>
              <a:spLocks noChangeArrowheads="1"/>
            </p:cNvSpPr>
            <p:nvPr/>
          </p:nvSpPr>
          <p:spPr bwMode="auto">
            <a:xfrm>
              <a:off x="4521" y="8314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85" name="Rectangle 28"/>
            <p:cNvSpPr>
              <a:spLocks noChangeArrowheads="1"/>
            </p:cNvSpPr>
            <p:nvPr/>
          </p:nvSpPr>
          <p:spPr bwMode="auto">
            <a:xfrm>
              <a:off x="4521" y="8876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86" name="Text Box 29"/>
            <p:cNvSpPr txBox="1">
              <a:spLocks noChangeArrowheads="1"/>
            </p:cNvSpPr>
            <p:nvPr/>
          </p:nvSpPr>
          <p:spPr bwMode="auto">
            <a:xfrm>
              <a:off x="1238" y="6919"/>
              <a:ext cx="464" cy="23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4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3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2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4187" name="Text Box 30"/>
            <p:cNvSpPr txBox="1">
              <a:spLocks noChangeArrowheads="1"/>
            </p:cNvSpPr>
            <p:nvPr/>
          </p:nvSpPr>
          <p:spPr bwMode="auto">
            <a:xfrm>
              <a:off x="1318" y="9431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4188" name="Text Box 31"/>
            <p:cNvSpPr txBox="1">
              <a:spLocks noChangeArrowheads="1"/>
            </p:cNvSpPr>
            <p:nvPr/>
          </p:nvSpPr>
          <p:spPr bwMode="auto">
            <a:xfrm>
              <a:off x="3420" y="825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b="1">
                  <a:latin typeface="Times New Roman" pitchFamily="18" charset="0"/>
                </a:rPr>
                <a:t>m</a:t>
              </a:r>
              <a:endParaRPr lang="en-US"/>
            </a:p>
          </p:txBody>
        </p:sp>
        <p:sp>
          <p:nvSpPr>
            <p:cNvPr id="4189" name="Line 32"/>
            <p:cNvSpPr>
              <a:spLocks noChangeShapeType="1"/>
            </p:cNvSpPr>
            <p:nvPr/>
          </p:nvSpPr>
          <p:spPr bwMode="auto">
            <a:xfrm flipH="1" flipV="1">
              <a:off x="2340" y="8280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90" name="Line 33"/>
            <p:cNvSpPr>
              <a:spLocks noChangeShapeType="1"/>
            </p:cNvSpPr>
            <p:nvPr/>
          </p:nvSpPr>
          <p:spPr bwMode="auto">
            <a:xfrm flipH="1" flipV="1">
              <a:off x="1620" y="7200"/>
              <a:ext cx="288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91" name="Text Box 34"/>
            <p:cNvSpPr txBox="1">
              <a:spLocks noChangeArrowheads="1"/>
            </p:cNvSpPr>
            <p:nvPr/>
          </p:nvSpPr>
          <p:spPr bwMode="auto">
            <a:xfrm>
              <a:off x="2520" y="7177"/>
              <a:ext cx="797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b="1">
                  <a:latin typeface="Times New Roman" pitchFamily="18" charset="0"/>
                </a:rPr>
                <a:t>2m</a:t>
              </a:r>
              <a:endParaRPr lang="en-US"/>
            </a:p>
          </p:txBody>
        </p:sp>
        <p:sp>
          <p:nvSpPr>
            <p:cNvPr id="4192" name="Text Box 35"/>
            <p:cNvSpPr txBox="1">
              <a:spLocks noChangeArrowheads="1"/>
            </p:cNvSpPr>
            <p:nvPr/>
          </p:nvSpPr>
          <p:spPr bwMode="auto">
            <a:xfrm>
              <a:off x="2160" y="9517"/>
              <a:ext cx="3456" cy="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1         2         3         4          5	</a:t>
              </a:r>
              <a:endParaRPr lang="en-US"/>
            </a:p>
          </p:txBody>
        </p:sp>
      </p:grpSp>
      <p:grpSp>
        <p:nvGrpSpPr>
          <p:cNvPr id="4107" name="Group 36"/>
          <p:cNvGrpSpPr>
            <a:grpSpLocks/>
          </p:cNvGrpSpPr>
          <p:nvPr/>
        </p:nvGrpSpPr>
        <p:grpSpPr bwMode="auto">
          <a:xfrm>
            <a:off x="5445125" y="3762375"/>
            <a:ext cx="3211513" cy="2844800"/>
            <a:chOff x="1146" y="1960"/>
            <a:chExt cx="5056" cy="4480"/>
          </a:xfrm>
        </p:grpSpPr>
        <p:sp>
          <p:nvSpPr>
            <p:cNvPr id="4109" name="Rectangle 37"/>
            <p:cNvSpPr>
              <a:spLocks noChangeArrowheads="1"/>
            </p:cNvSpPr>
            <p:nvPr/>
          </p:nvSpPr>
          <p:spPr bwMode="auto">
            <a:xfrm>
              <a:off x="1622" y="2062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10" name="Rectangle 38"/>
            <p:cNvSpPr>
              <a:spLocks noChangeArrowheads="1"/>
            </p:cNvSpPr>
            <p:nvPr/>
          </p:nvSpPr>
          <p:spPr bwMode="auto">
            <a:xfrm>
              <a:off x="1622" y="2625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11" name="Rectangle 39"/>
            <p:cNvSpPr>
              <a:spLocks noChangeArrowheads="1"/>
            </p:cNvSpPr>
            <p:nvPr/>
          </p:nvSpPr>
          <p:spPr bwMode="auto">
            <a:xfrm>
              <a:off x="1622" y="3187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12" name="Rectangle 40"/>
            <p:cNvSpPr>
              <a:spLocks noChangeArrowheads="1"/>
            </p:cNvSpPr>
            <p:nvPr/>
          </p:nvSpPr>
          <p:spPr bwMode="auto">
            <a:xfrm>
              <a:off x="1622" y="3750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13" name="Rectangle 41"/>
            <p:cNvSpPr>
              <a:spLocks noChangeArrowheads="1"/>
            </p:cNvSpPr>
            <p:nvPr/>
          </p:nvSpPr>
          <p:spPr bwMode="auto">
            <a:xfrm>
              <a:off x="1622" y="4305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14" name="Rectangle 42"/>
            <p:cNvSpPr>
              <a:spLocks noChangeArrowheads="1"/>
            </p:cNvSpPr>
            <p:nvPr/>
          </p:nvSpPr>
          <p:spPr bwMode="auto">
            <a:xfrm>
              <a:off x="1622" y="4868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15" name="Rectangle 43"/>
            <p:cNvSpPr>
              <a:spLocks noChangeArrowheads="1"/>
            </p:cNvSpPr>
            <p:nvPr/>
          </p:nvSpPr>
          <p:spPr bwMode="auto">
            <a:xfrm>
              <a:off x="1622" y="5430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16" name="Rectangle 44"/>
            <p:cNvSpPr>
              <a:spLocks noChangeArrowheads="1"/>
            </p:cNvSpPr>
            <p:nvPr/>
          </p:nvSpPr>
          <p:spPr bwMode="auto">
            <a:xfrm>
              <a:off x="2323" y="2062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17" name="Rectangle 45"/>
            <p:cNvSpPr>
              <a:spLocks noChangeArrowheads="1"/>
            </p:cNvSpPr>
            <p:nvPr/>
          </p:nvSpPr>
          <p:spPr bwMode="auto">
            <a:xfrm>
              <a:off x="2323" y="2625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18" name="Rectangle 46"/>
            <p:cNvSpPr>
              <a:spLocks noChangeArrowheads="1"/>
            </p:cNvSpPr>
            <p:nvPr/>
          </p:nvSpPr>
          <p:spPr bwMode="auto">
            <a:xfrm>
              <a:off x="2323" y="3187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19" name="Rectangle 47"/>
            <p:cNvSpPr>
              <a:spLocks noChangeArrowheads="1"/>
            </p:cNvSpPr>
            <p:nvPr/>
          </p:nvSpPr>
          <p:spPr bwMode="auto">
            <a:xfrm>
              <a:off x="2323" y="3750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20" name="Rectangle 48"/>
            <p:cNvSpPr>
              <a:spLocks noChangeArrowheads="1"/>
            </p:cNvSpPr>
            <p:nvPr/>
          </p:nvSpPr>
          <p:spPr bwMode="auto">
            <a:xfrm>
              <a:off x="2323" y="4305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21" name="Rectangle 49"/>
            <p:cNvSpPr>
              <a:spLocks noChangeArrowheads="1"/>
            </p:cNvSpPr>
            <p:nvPr/>
          </p:nvSpPr>
          <p:spPr bwMode="auto">
            <a:xfrm>
              <a:off x="2323" y="4868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22" name="Rectangle 50"/>
            <p:cNvSpPr>
              <a:spLocks noChangeArrowheads="1"/>
            </p:cNvSpPr>
            <p:nvPr/>
          </p:nvSpPr>
          <p:spPr bwMode="auto">
            <a:xfrm>
              <a:off x="2323" y="5430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23" name="Rectangle 51"/>
            <p:cNvSpPr>
              <a:spLocks noChangeArrowheads="1"/>
            </p:cNvSpPr>
            <p:nvPr/>
          </p:nvSpPr>
          <p:spPr bwMode="auto">
            <a:xfrm>
              <a:off x="3023" y="2062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24" name="Rectangle 52"/>
            <p:cNvSpPr>
              <a:spLocks noChangeArrowheads="1"/>
            </p:cNvSpPr>
            <p:nvPr/>
          </p:nvSpPr>
          <p:spPr bwMode="auto">
            <a:xfrm>
              <a:off x="3023" y="2625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25" name="Rectangle 53"/>
            <p:cNvSpPr>
              <a:spLocks noChangeArrowheads="1"/>
            </p:cNvSpPr>
            <p:nvPr/>
          </p:nvSpPr>
          <p:spPr bwMode="auto">
            <a:xfrm>
              <a:off x="3023" y="3187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26" name="Rectangle 54"/>
            <p:cNvSpPr>
              <a:spLocks noChangeArrowheads="1"/>
            </p:cNvSpPr>
            <p:nvPr/>
          </p:nvSpPr>
          <p:spPr bwMode="auto">
            <a:xfrm>
              <a:off x="3023" y="3750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27" name="Rectangle 55"/>
            <p:cNvSpPr>
              <a:spLocks noChangeArrowheads="1"/>
            </p:cNvSpPr>
            <p:nvPr/>
          </p:nvSpPr>
          <p:spPr bwMode="auto">
            <a:xfrm>
              <a:off x="3023" y="4305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28" name="Rectangle 56"/>
            <p:cNvSpPr>
              <a:spLocks noChangeArrowheads="1"/>
            </p:cNvSpPr>
            <p:nvPr/>
          </p:nvSpPr>
          <p:spPr bwMode="auto">
            <a:xfrm>
              <a:off x="3023" y="4868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29" name="Rectangle 57"/>
            <p:cNvSpPr>
              <a:spLocks noChangeArrowheads="1"/>
            </p:cNvSpPr>
            <p:nvPr/>
          </p:nvSpPr>
          <p:spPr bwMode="auto">
            <a:xfrm>
              <a:off x="3023" y="5430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0" name="Rectangle 58"/>
            <p:cNvSpPr>
              <a:spLocks noChangeArrowheads="1"/>
            </p:cNvSpPr>
            <p:nvPr/>
          </p:nvSpPr>
          <p:spPr bwMode="auto">
            <a:xfrm>
              <a:off x="3724" y="2062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1" name="Rectangle 59"/>
            <p:cNvSpPr>
              <a:spLocks noChangeArrowheads="1"/>
            </p:cNvSpPr>
            <p:nvPr/>
          </p:nvSpPr>
          <p:spPr bwMode="auto">
            <a:xfrm>
              <a:off x="3724" y="2625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2" name="Rectangle 60"/>
            <p:cNvSpPr>
              <a:spLocks noChangeArrowheads="1"/>
            </p:cNvSpPr>
            <p:nvPr/>
          </p:nvSpPr>
          <p:spPr bwMode="auto">
            <a:xfrm>
              <a:off x="3724" y="3187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3" name="Rectangle 61"/>
            <p:cNvSpPr>
              <a:spLocks noChangeArrowheads="1"/>
            </p:cNvSpPr>
            <p:nvPr/>
          </p:nvSpPr>
          <p:spPr bwMode="auto">
            <a:xfrm>
              <a:off x="3724" y="3750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4" name="Rectangle 62"/>
            <p:cNvSpPr>
              <a:spLocks noChangeArrowheads="1"/>
            </p:cNvSpPr>
            <p:nvPr/>
          </p:nvSpPr>
          <p:spPr bwMode="auto">
            <a:xfrm>
              <a:off x="3724" y="4305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5" name="Rectangle 63"/>
            <p:cNvSpPr>
              <a:spLocks noChangeArrowheads="1"/>
            </p:cNvSpPr>
            <p:nvPr/>
          </p:nvSpPr>
          <p:spPr bwMode="auto">
            <a:xfrm>
              <a:off x="3724" y="4868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6" name="Rectangle 64"/>
            <p:cNvSpPr>
              <a:spLocks noChangeArrowheads="1"/>
            </p:cNvSpPr>
            <p:nvPr/>
          </p:nvSpPr>
          <p:spPr bwMode="auto">
            <a:xfrm>
              <a:off x="3724" y="5430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7" name="Rectangle 65"/>
            <p:cNvSpPr>
              <a:spLocks noChangeArrowheads="1"/>
            </p:cNvSpPr>
            <p:nvPr/>
          </p:nvSpPr>
          <p:spPr bwMode="auto">
            <a:xfrm>
              <a:off x="4429" y="2062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8" name="Rectangle 66"/>
            <p:cNvSpPr>
              <a:spLocks noChangeArrowheads="1"/>
            </p:cNvSpPr>
            <p:nvPr/>
          </p:nvSpPr>
          <p:spPr bwMode="auto">
            <a:xfrm>
              <a:off x="4429" y="2625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39" name="Rectangle 67"/>
            <p:cNvSpPr>
              <a:spLocks noChangeArrowheads="1"/>
            </p:cNvSpPr>
            <p:nvPr/>
          </p:nvSpPr>
          <p:spPr bwMode="auto">
            <a:xfrm>
              <a:off x="4429" y="3187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40" name="Rectangle 68"/>
            <p:cNvSpPr>
              <a:spLocks noChangeArrowheads="1"/>
            </p:cNvSpPr>
            <p:nvPr/>
          </p:nvSpPr>
          <p:spPr bwMode="auto">
            <a:xfrm>
              <a:off x="4429" y="3750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41" name="Rectangle 69"/>
            <p:cNvSpPr>
              <a:spLocks noChangeArrowheads="1"/>
            </p:cNvSpPr>
            <p:nvPr/>
          </p:nvSpPr>
          <p:spPr bwMode="auto">
            <a:xfrm>
              <a:off x="4429" y="4305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42" name="Rectangle 70"/>
            <p:cNvSpPr>
              <a:spLocks noChangeArrowheads="1"/>
            </p:cNvSpPr>
            <p:nvPr/>
          </p:nvSpPr>
          <p:spPr bwMode="auto">
            <a:xfrm>
              <a:off x="4429" y="4868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43" name="Rectangle 71"/>
            <p:cNvSpPr>
              <a:spLocks noChangeArrowheads="1"/>
            </p:cNvSpPr>
            <p:nvPr/>
          </p:nvSpPr>
          <p:spPr bwMode="auto">
            <a:xfrm>
              <a:off x="4429" y="5430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44" name="Rectangle 72"/>
            <p:cNvSpPr>
              <a:spLocks noChangeArrowheads="1"/>
            </p:cNvSpPr>
            <p:nvPr/>
          </p:nvSpPr>
          <p:spPr bwMode="auto">
            <a:xfrm>
              <a:off x="5129" y="2062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45" name="Rectangle 73"/>
            <p:cNvSpPr>
              <a:spLocks noChangeArrowheads="1"/>
            </p:cNvSpPr>
            <p:nvPr/>
          </p:nvSpPr>
          <p:spPr bwMode="auto">
            <a:xfrm>
              <a:off x="5129" y="2625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46" name="Rectangle 74"/>
            <p:cNvSpPr>
              <a:spLocks noChangeArrowheads="1"/>
            </p:cNvSpPr>
            <p:nvPr/>
          </p:nvSpPr>
          <p:spPr bwMode="auto">
            <a:xfrm>
              <a:off x="5129" y="3187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47" name="Rectangle 75"/>
            <p:cNvSpPr>
              <a:spLocks noChangeArrowheads="1"/>
            </p:cNvSpPr>
            <p:nvPr/>
          </p:nvSpPr>
          <p:spPr bwMode="auto">
            <a:xfrm>
              <a:off x="5129" y="3750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48" name="Rectangle 76"/>
            <p:cNvSpPr>
              <a:spLocks noChangeArrowheads="1"/>
            </p:cNvSpPr>
            <p:nvPr/>
          </p:nvSpPr>
          <p:spPr bwMode="auto">
            <a:xfrm>
              <a:off x="5129" y="4305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49" name="Rectangle 77"/>
            <p:cNvSpPr>
              <a:spLocks noChangeArrowheads="1"/>
            </p:cNvSpPr>
            <p:nvPr/>
          </p:nvSpPr>
          <p:spPr bwMode="auto">
            <a:xfrm>
              <a:off x="5129" y="4868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50" name="Rectangle 78"/>
            <p:cNvSpPr>
              <a:spLocks noChangeArrowheads="1"/>
            </p:cNvSpPr>
            <p:nvPr/>
          </p:nvSpPr>
          <p:spPr bwMode="auto">
            <a:xfrm>
              <a:off x="5129" y="5430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51" name="Text Box 79"/>
            <p:cNvSpPr txBox="1">
              <a:spLocks noChangeArrowheads="1"/>
            </p:cNvSpPr>
            <p:nvPr/>
          </p:nvSpPr>
          <p:spPr bwMode="auto">
            <a:xfrm>
              <a:off x="2138" y="6024"/>
              <a:ext cx="4064" cy="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>
                  <a:latin typeface="Times New Roman" pitchFamily="18" charset="0"/>
                </a:rPr>
                <a:t>1         2          3         4          5          6	 	</a:t>
              </a:r>
              <a:endParaRPr lang="en-US"/>
            </a:p>
          </p:txBody>
        </p:sp>
        <p:sp>
          <p:nvSpPr>
            <p:cNvPr id="4152" name="Text Box 80"/>
            <p:cNvSpPr txBox="1">
              <a:spLocks noChangeArrowheads="1"/>
            </p:cNvSpPr>
            <p:nvPr/>
          </p:nvSpPr>
          <p:spPr bwMode="auto">
            <a:xfrm>
              <a:off x="1146" y="1960"/>
              <a:ext cx="464" cy="38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>
                  <a:latin typeface="Times New Roman" pitchFamily="18" charset="0"/>
                </a:rPr>
                <a:t>7</a:t>
              </a:r>
            </a:p>
            <a:p>
              <a:r>
                <a:rPr lang="en-GB" sz="1200">
                  <a:latin typeface="Times New Roman" pitchFamily="18" charset="0"/>
                </a:rPr>
                <a:t> 6</a:t>
              </a:r>
            </a:p>
            <a:p>
              <a:r>
                <a:rPr lang="en-GB" sz="1200">
                  <a:latin typeface="Times New Roman" pitchFamily="18" charset="0"/>
                </a:rPr>
                <a:t>   5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4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3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2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4153" name="Text Box 81"/>
            <p:cNvSpPr txBox="1">
              <a:spLocks noChangeArrowheads="1"/>
            </p:cNvSpPr>
            <p:nvPr/>
          </p:nvSpPr>
          <p:spPr bwMode="auto">
            <a:xfrm>
              <a:off x="1226" y="6008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4154" name="Line 82"/>
            <p:cNvSpPr>
              <a:spLocks noChangeShapeType="1"/>
            </p:cNvSpPr>
            <p:nvPr/>
          </p:nvSpPr>
          <p:spPr bwMode="auto">
            <a:xfrm flipV="1">
              <a:off x="3734" y="2620"/>
              <a:ext cx="640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55" name="Line 83"/>
            <p:cNvSpPr>
              <a:spLocks noChangeShapeType="1"/>
            </p:cNvSpPr>
            <p:nvPr/>
          </p:nvSpPr>
          <p:spPr bwMode="auto">
            <a:xfrm flipV="1">
              <a:off x="4498" y="4848"/>
              <a:ext cx="1360" cy="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56" name="Text Box 84"/>
            <p:cNvSpPr txBox="1">
              <a:spLocks noChangeArrowheads="1"/>
            </p:cNvSpPr>
            <p:nvPr/>
          </p:nvSpPr>
          <p:spPr bwMode="auto">
            <a:xfrm>
              <a:off x="3582" y="3136"/>
              <a:ext cx="425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>
                  <a:latin typeface="Times New Roman" pitchFamily="18" charset="0"/>
                </a:rPr>
                <a:t>p</a:t>
              </a:r>
              <a:endParaRPr lang="en-US" sz="2000"/>
            </a:p>
          </p:txBody>
        </p:sp>
        <p:sp>
          <p:nvSpPr>
            <p:cNvPr id="4157" name="Text Box 85"/>
            <p:cNvSpPr txBox="1">
              <a:spLocks noChangeArrowheads="1"/>
            </p:cNvSpPr>
            <p:nvPr/>
          </p:nvSpPr>
          <p:spPr bwMode="auto">
            <a:xfrm>
              <a:off x="3411" y="4231"/>
              <a:ext cx="1088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>
                  <a:latin typeface="Times New Roman" pitchFamily="18" charset="0"/>
                </a:rPr>
                <a:t>3q</a:t>
              </a:r>
              <a:endParaRPr lang="en-US" sz="2000"/>
            </a:p>
          </p:txBody>
        </p:sp>
        <p:sp>
          <p:nvSpPr>
            <p:cNvPr id="4158" name="Line 86"/>
            <p:cNvSpPr>
              <a:spLocks noChangeShapeType="1"/>
            </p:cNvSpPr>
            <p:nvPr/>
          </p:nvSpPr>
          <p:spPr bwMode="auto">
            <a:xfrm flipV="1">
              <a:off x="2366" y="2036"/>
              <a:ext cx="1336" cy="3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59" name="Text Box 87"/>
            <p:cNvSpPr txBox="1">
              <a:spLocks noChangeArrowheads="1"/>
            </p:cNvSpPr>
            <p:nvPr/>
          </p:nvSpPr>
          <p:spPr bwMode="auto">
            <a:xfrm>
              <a:off x="2251" y="3600"/>
              <a:ext cx="1038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>
                  <a:latin typeface="Times New Roman" pitchFamily="18" charset="0"/>
                </a:rPr>
                <a:t>2p</a:t>
              </a:r>
              <a:endParaRPr lang="en-US" sz="2000"/>
            </a:p>
          </p:txBody>
        </p:sp>
        <p:sp>
          <p:nvSpPr>
            <p:cNvPr id="4160" name="Line 88"/>
            <p:cNvSpPr>
              <a:spLocks noChangeShapeType="1"/>
            </p:cNvSpPr>
            <p:nvPr/>
          </p:nvSpPr>
          <p:spPr bwMode="auto">
            <a:xfrm flipV="1">
              <a:off x="1638" y="4296"/>
              <a:ext cx="4132" cy="16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61" name="Text Box 89"/>
            <p:cNvSpPr txBox="1">
              <a:spLocks noChangeArrowheads="1"/>
            </p:cNvSpPr>
            <p:nvPr/>
          </p:nvSpPr>
          <p:spPr bwMode="auto">
            <a:xfrm>
              <a:off x="4443" y="5271"/>
              <a:ext cx="1088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>
                  <a:latin typeface="Times New Roman" pitchFamily="18" charset="0"/>
                </a:rPr>
                <a:t>q</a:t>
              </a:r>
              <a:endParaRPr lang="en-US" sz="2000"/>
            </a:p>
          </p:txBody>
        </p:sp>
        <p:sp>
          <p:nvSpPr>
            <p:cNvPr id="4162" name="Line 90"/>
            <p:cNvSpPr>
              <a:spLocks noChangeShapeType="1"/>
            </p:cNvSpPr>
            <p:nvPr/>
          </p:nvSpPr>
          <p:spPr bwMode="auto">
            <a:xfrm flipH="1">
              <a:off x="5136" y="2076"/>
              <a:ext cx="672" cy="1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63" name="Text Box 91"/>
            <p:cNvSpPr txBox="1">
              <a:spLocks noChangeArrowheads="1"/>
            </p:cNvSpPr>
            <p:nvPr/>
          </p:nvSpPr>
          <p:spPr bwMode="auto">
            <a:xfrm>
              <a:off x="4734" y="2188"/>
              <a:ext cx="929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>
                  <a:latin typeface="Times New Roman" pitchFamily="18" charset="0"/>
                </a:rPr>
                <a:t>-p</a:t>
              </a:r>
              <a:endParaRPr lang="en-US" sz="2000"/>
            </a:p>
          </p:txBody>
        </p:sp>
        <p:sp>
          <p:nvSpPr>
            <p:cNvPr id="4164" name="Line 92"/>
            <p:cNvSpPr>
              <a:spLocks noChangeShapeType="1"/>
            </p:cNvSpPr>
            <p:nvPr/>
          </p:nvSpPr>
          <p:spPr bwMode="auto">
            <a:xfrm flipV="1">
              <a:off x="1670" y="2920"/>
              <a:ext cx="340" cy="8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65" name="Text Box 93"/>
            <p:cNvSpPr txBox="1">
              <a:spLocks noChangeArrowheads="1"/>
            </p:cNvSpPr>
            <p:nvPr/>
          </p:nvSpPr>
          <p:spPr bwMode="auto">
            <a:xfrm>
              <a:off x="1674" y="3220"/>
              <a:ext cx="643" cy="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Rectangle 9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6718" name="Object 94"/>
          <p:cNvGraphicFramePr>
            <a:graphicFrameLocks noChangeAspect="1"/>
          </p:cNvGraphicFramePr>
          <p:nvPr/>
        </p:nvGraphicFramePr>
        <p:xfrm>
          <a:off x="6018213" y="4013200"/>
          <a:ext cx="457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9" imgW="330200" imgH="508000" progId="Equation.3">
                  <p:embed/>
                </p:oleObj>
              </mc:Choice>
              <mc:Fallback>
                <p:oleObj name="Equation" r:id="rId9" imgW="330200" imgH="5080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013200"/>
                        <a:ext cx="4572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1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Converting formats</a:t>
            </a:r>
          </a:p>
        </p:txBody>
      </p:sp>
      <p:sp>
        <p:nvSpPr>
          <p:cNvPr id="5127" name="Content Placeholder 2"/>
          <p:cNvSpPr>
            <a:spLocks noGrp="1"/>
          </p:cNvSpPr>
          <p:nvPr>
            <p:ph sz="quarter" idx="1"/>
          </p:nvPr>
        </p:nvSpPr>
        <p:spPr>
          <a:xfrm>
            <a:off x="149225" y="1436688"/>
            <a:ext cx="8229600" cy="4624387"/>
          </a:xfrm>
        </p:spPr>
        <p:txBody>
          <a:bodyPr/>
          <a:lstStyle/>
          <a:p>
            <a:r>
              <a:rPr lang="en-GB" sz="2800" smtClean="0"/>
              <a:t>If a vector is given in terms of x,y coordinates we can convert it to magnitude and angle format using Pythagoras and trigonometry</a:t>
            </a:r>
          </a:p>
          <a:p>
            <a:r>
              <a:rPr lang="en-GB" sz="2800" smtClean="0"/>
              <a:t>It is easy to see this using triangles but you must be careful with the angles from the calculator</a:t>
            </a:r>
          </a:p>
          <a:p>
            <a:endParaRPr lang="en-GB" smtClean="0"/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5140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537212F-C258-42B3-802B-79A2779FE384}" type="slidenum">
              <a:rPr lang="en-GB"/>
              <a:pPr>
                <a:defRPr/>
              </a:pPr>
              <a:t>6</a:t>
            </a:fld>
            <a:endParaRPr lang="en-GB"/>
          </a:p>
        </p:txBody>
      </p:sp>
      <p:grpSp>
        <p:nvGrpSpPr>
          <p:cNvPr id="5128" name="Group 1"/>
          <p:cNvGrpSpPr>
            <a:grpSpLocks/>
          </p:cNvGrpSpPr>
          <p:nvPr/>
        </p:nvGrpSpPr>
        <p:grpSpPr bwMode="auto">
          <a:xfrm>
            <a:off x="211138" y="4011613"/>
            <a:ext cx="2824162" cy="1868487"/>
            <a:chOff x="720" y="7984"/>
            <a:chExt cx="4448" cy="2944"/>
          </a:xfrm>
        </p:grpSpPr>
        <p:sp>
          <p:nvSpPr>
            <p:cNvPr id="5150" name="Rectangle 2"/>
            <p:cNvSpPr>
              <a:spLocks noChangeArrowheads="1"/>
            </p:cNvSpPr>
            <p:nvPr/>
          </p:nvSpPr>
          <p:spPr bwMode="auto">
            <a:xfrm>
              <a:off x="1196" y="8238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51" name="Rectangle 3"/>
            <p:cNvSpPr>
              <a:spLocks noChangeArrowheads="1"/>
            </p:cNvSpPr>
            <p:nvPr/>
          </p:nvSpPr>
          <p:spPr bwMode="auto">
            <a:xfrm>
              <a:off x="1196" y="8793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52" name="Rectangle 4"/>
            <p:cNvSpPr>
              <a:spLocks noChangeArrowheads="1"/>
            </p:cNvSpPr>
            <p:nvPr/>
          </p:nvSpPr>
          <p:spPr bwMode="auto">
            <a:xfrm>
              <a:off x="1196" y="9356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53" name="Rectangle 5"/>
            <p:cNvSpPr>
              <a:spLocks noChangeArrowheads="1"/>
            </p:cNvSpPr>
            <p:nvPr/>
          </p:nvSpPr>
          <p:spPr bwMode="auto">
            <a:xfrm>
              <a:off x="1196" y="9918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54" name="Rectangle 6"/>
            <p:cNvSpPr>
              <a:spLocks noChangeArrowheads="1"/>
            </p:cNvSpPr>
            <p:nvPr/>
          </p:nvSpPr>
          <p:spPr bwMode="auto">
            <a:xfrm>
              <a:off x="1897" y="8238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55" name="Rectangle 7"/>
            <p:cNvSpPr>
              <a:spLocks noChangeArrowheads="1"/>
            </p:cNvSpPr>
            <p:nvPr/>
          </p:nvSpPr>
          <p:spPr bwMode="auto">
            <a:xfrm>
              <a:off x="1897" y="8793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56" name="Rectangle 8"/>
            <p:cNvSpPr>
              <a:spLocks noChangeArrowheads="1"/>
            </p:cNvSpPr>
            <p:nvPr/>
          </p:nvSpPr>
          <p:spPr bwMode="auto">
            <a:xfrm>
              <a:off x="1897" y="9356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57" name="Rectangle 9"/>
            <p:cNvSpPr>
              <a:spLocks noChangeArrowheads="1"/>
            </p:cNvSpPr>
            <p:nvPr/>
          </p:nvSpPr>
          <p:spPr bwMode="auto">
            <a:xfrm>
              <a:off x="1897" y="9918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58" name="Rectangle 10"/>
            <p:cNvSpPr>
              <a:spLocks noChangeArrowheads="1"/>
            </p:cNvSpPr>
            <p:nvPr/>
          </p:nvSpPr>
          <p:spPr bwMode="auto">
            <a:xfrm>
              <a:off x="2597" y="8238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59" name="Rectangle 11"/>
            <p:cNvSpPr>
              <a:spLocks noChangeArrowheads="1"/>
            </p:cNvSpPr>
            <p:nvPr/>
          </p:nvSpPr>
          <p:spPr bwMode="auto">
            <a:xfrm>
              <a:off x="2597" y="8793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60" name="Rectangle 12"/>
            <p:cNvSpPr>
              <a:spLocks noChangeArrowheads="1"/>
            </p:cNvSpPr>
            <p:nvPr/>
          </p:nvSpPr>
          <p:spPr bwMode="auto">
            <a:xfrm>
              <a:off x="2597" y="9356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61" name="Rectangle 13"/>
            <p:cNvSpPr>
              <a:spLocks noChangeArrowheads="1"/>
            </p:cNvSpPr>
            <p:nvPr/>
          </p:nvSpPr>
          <p:spPr bwMode="auto">
            <a:xfrm>
              <a:off x="2597" y="9918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62" name="Rectangle 14"/>
            <p:cNvSpPr>
              <a:spLocks noChangeArrowheads="1"/>
            </p:cNvSpPr>
            <p:nvPr/>
          </p:nvSpPr>
          <p:spPr bwMode="auto">
            <a:xfrm>
              <a:off x="3298" y="8238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63" name="Rectangle 15"/>
            <p:cNvSpPr>
              <a:spLocks noChangeArrowheads="1"/>
            </p:cNvSpPr>
            <p:nvPr/>
          </p:nvSpPr>
          <p:spPr bwMode="auto">
            <a:xfrm>
              <a:off x="3298" y="8793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64" name="Rectangle 16"/>
            <p:cNvSpPr>
              <a:spLocks noChangeArrowheads="1"/>
            </p:cNvSpPr>
            <p:nvPr/>
          </p:nvSpPr>
          <p:spPr bwMode="auto">
            <a:xfrm>
              <a:off x="3298" y="9356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65" name="Rectangle 17"/>
            <p:cNvSpPr>
              <a:spLocks noChangeArrowheads="1"/>
            </p:cNvSpPr>
            <p:nvPr/>
          </p:nvSpPr>
          <p:spPr bwMode="auto">
            <a:xfrm>
              <a:off x="3298" y="9918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66" name="Rectangle 18"/>
            <p:cNvSpPr>
              <a:spLocks noChangeArrowheads="1"/>
            </p:cNvSpPr>
            <p:nvPr/>
          </p:nvSpPr>
          <p:spPr bwMode="auto">
            <a:xfrm>
              <a:off x="4003" y="8238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67" name="Rectangle 19"/>
            <p:cNvSpPr>
              <a:spLocks noChangeArrowheads="1"/>
            </p:cNvSpPr>
            <p:nvPr/>
          </p:nvSpPr>
          <p:spPr bwMode="auto">
            <a:xfrm>
              <a:off x="4003" y="8793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68" name="Rectangle 20"/>
            <p:cNvSpPr>
              <a:spLocks noChangeArrowheads="1"/>
            </p:cNvSpPr>
            <p:nvPr/>
          </p:nvSpPr>
          <p:spPr bwMode="auto">
            <a:xfrm>
              <a:off x="4003" y="9356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69" name="Rectangle 21"/>
            <p:cNvSpPr>
              <a:spLocks noChangeArrowheads="1"/>
            </p:cNvSpPr>
            <p:nvPr/>
          </p:nvSpPr>
          <p:spPr bwMode="auto">
            <a:xfrm>
              <a:off x="4003" y="9918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70" name="Text Box 22"/>
            <p:cNvSpPr txBox="1">
              <a:spLocks noChangeArrowheads="1"/>
            </p:cNvSpPr>
            <p:nvPr/>
          </p:nvSpPr>
          <p:spPr bwMode="auto">
            <a:xfrm>
              <a:off x="1712" y="10512"/>
              <a:ext cx="3456" cy="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>
                  <a:latin typeface="Times New Roman" pitchFamily="18" charset="0"/>
                </a:rPr>
                <a:t>1         2         3         4          5	</a:t>
              </a:r>
              <a:endParaRPr lang="en-US"/>
            </a:p>
          </p:txBody>
        </p:sp>
        <p:sp>
          <p:nvSpPr>
            <p:cNvPr id="5171" name="Text Box 23"/>
            <p:cNvSpPr txBox="1">
              <a:spLocks noChangeArrowheads="1"/>
            </p:cNvSpPr>
            <p:nvPr/>
          </p:nvSpPr>
          <p:spPr bwMode="auto">
            <a:xfrm>
              <a:off x="720" y="7984"/>
              <a:ext cx="464" cy="23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>
                  <a:latin typeface="Times New Roman" pitchFamily="18" charset="0"/>
                </a:rPr>
                <a:t>4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3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2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172" name="Text Box 24"/>
            <p:cNvSpPr txBox="1">
              <a:spLocks noChangeArrowheads="1"/>
            </p:cNvSpPr>
            <p:nvPr/>
          </p:nvSpPr>
          <p:spPr bwMode="auto">
            <a:xfrm>
              <a:off x="800" y="10496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5173" name="Text Box 25"/>
            <p:cNvSpPr txBox="1">
              <a:spLocks noChangeArrowheads="1"/>
            </p:cNvSpPr>
            <p:nvPr/>
          </p:nvSpPr>
          <p:spPr bwMode="auto">
            <a:xfrm>
              <a:off x="1920" y="9424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a</a:t>
              </a:r>
              <a:endParaRPr lang="en-US" sz="2400"/>
            </a:p>
          </p:txBody>
        </p:sp>
        <p:sp>
          <p:nvSpPr>
            <p:cNvPr id="5174" name="Text Box 26"/>
            <p:cNvSpPr txBox="1">
              <a:spLocks noChangeArrowheads="1"/>
            </p:cNvSpPr>
            <p:nvPr/>
          </p:nvSpPr>
          <p:spPr bwMode="auto">
            <a:xfrm>
              <a:off x="3477" y="8847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b</a:t>
              </a:r>
              <a:endParaRPr lang="en-US" sz="2400"/>
            </a:p>
          </p:txBody>
        </p:sp>
        <p:sp>
          <p:nvSpPr>
            <p:cNvPr id="5175" name="Line 27"/>
            <p:cNvSpPr>
              <a:spLocks noChangeShapeType="1"/>
            </p:cNvSpPr>
            <p:nvPr/>
          </p:nvSpPr>
          <p:spPr bwMode="auto">
            <a:xfrm>
              <a:off x="4048" y="8207"/>
              <a:ext cx="690" cy="1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76" name="Line 28"/>
            <p:cNvSpPr>
              <a:spLocks noChangeShapeType="1"/>
            </p:cNvSpPr>
            <p:nvPr/>
          </p:nvSpPr>
          <p:spPr bwMode="auto">
            <a:xfrm flipV="1">
              <a:off x="1184" y="8297"/>
              <a:ext cx="1394" cy="2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129" name="Group 29"/>
          <p:cNvGrpSpPr>
            <a:grpSpLocks/>
          </p:cNvGrpSpPr>
          <p:nvPr/>
        </p:nvGrpSpPr>
        <p:grpSpPr bwMode="auto">
          <a:xfrm>
            <a:off x="3592513" y="3697288"/>
            <a:ext cx="1389062" cy="1762125"/>
            <a:chOff x="8271" y="6892"/>
            <a:chExt cx="2187" cy="2776"/>
          </a:xfrm>
        </p:grpSpPr>
        <p:grpSp>
          <p:nvGrpSpPr>
            <p:cNvPr id="5141" name="Group 30"/>
            <p:cNvGrpSpPr>
              <a:grpSpLocks/>
            </p:cNvGrpSpPr>
            <p:nvPr/>
          </p:nvGrpSpPr>
          <p:grpSpPr bwMode="auto">
            <a:xfrm>
              <a:off x="8271" y="6892"/>
              <a:ext cx="2187" cy="2776"/>
              <a:chOff x="5547" y="6880"/>
              <a:chExt cx="2187" cy="2776"/>
            </a:xfrm>
          </p:grpSpPr>
          <p:sp>
            <p:nvSpPr>
              <p:cNvPr id="5144" name="Line 31"/>
              <p:cNvSpPr>
                <a:spLocks noChangeShapeType="1"/>
              </p:cNvSpPr>
              <p:nvPr/>
            </p:nvSpPr>
            <p:spPr bwMode="auto">
              <a:xfrm flipV="1">
                <a:off x="5569" y="6880"/>
                <a:ext cx="1560" cy="2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5" name="Line 32"/>
              <p:cNvSpPr>
                <a:spLocks noChangeShapeType="1"/>
              </p:cNvSpPr>
              <p:nvPr/>
            </p:nvSpPr>
            <p:spPr bwMode="auto">
              <a:xfrm flipV="1">
                <a:off x="5594" y="9126"/>
                <a:ext cx="149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6" name="Line 33"/>
              <p:cNvSpPr>
                <a:spLocks noChangeShapeType="1"/>
              </p:cNvSpPr>
              <p:nvPr/>
            </p:nvSpPr>
            <p:spPr bwMode="auto">
              <a:xfrm flipH="1">
                <a:off x="7087" y="6880"/>
                <a:ext cx="72" cy="2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7" name="Text Box 34"/>
              <p:cNvSpPr txBox="1">
                <a:spLocks noChangeArrowheads="1"/>
              </p:cNvSpPr>
              <p:nvPr/>
            </p:nvSpPr>
            <p:spPr bwMode="auto">
              <a:xfrm>
                <a:off x="6411" y="9200"/>
                <a:ext cx="444" cy="45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400">
                    <a:latin typeface="Times New Roman" pitchFamily="18" charset="0"/>
                  </a:rPr>
                  <a:t>2</a:t>
                </a:r>
                <a:endParaRPr lang="en-US" sz="2400"/>
              </a:p>
            </p:txBody>
          </p:sp>
          <p:sp>
            <p:nvSpPr>
              <p:cNvPr id="5148" name="Text Box 35"/>
              <p:cNvSpPr txBox="1">
                <a:spLocks noChangeArrowheads="1"/>
              </p:cNvSpPr>
              <p:nvPr/>
            </p:nvSpPr>
            <p:spPr bwMode="auto">
              <a:xfrm>
                <a:off x="7290" y="7884"/>
                <a:ext cx="444" cy="45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400">
                    <a:latin typeface="Times New Roman" pitchFamily="18" charset="0"/>
                  </a:rPr>
                  <a:t>4</a:t>
                </a:r>
                <a:endParaRPr lang="en-US" sz="2400"/>
              </a:p>
            </p:txBody>
          </p:sp>
          <p:sp>
            <p:nvSpPr>
              <p:cNvPr id="5149" name="Text Box 36"/>
              <p:cNvSpPr txBox="1">
                <a:spLocks noChangeArrowheads="1"/>
              </p:cNvSpPr>
              <p:nvPr/>
            </p:nvSpPr>
            <p:spPr bwMode="auto">
              <a:xfrm>
                <a:off x="5547" y="7388"/>
                <a:ext cx="444" cy="45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2400" b="1">
                    <a:latin typeface="Times New Roman" pitchFamily="18" charset="0"/>
                  </a:rPr>
                  <a:t>a</a:t>
                </a:r>
                <a:endParaRPr lang="en-US" sz="2400"/>
              </a:p>
            </p:txBody>
          </p:sp>
        </p:grpSp>
        <p:sp>
          <p:nvSpPr>
            <p:cNvPr id="5142" name="Freeform 37"/>
            <p:cNvSpPr>
              <a:spLocks/>
            </p:cNvSpPr>
            <p:nvPr/>
          </p:nvSpPr>
          <p:spPr bwMode="auto">
            <a:xfrm rot="10342636" flipH="1" flipV="1">
              <a:off x="8639" y="8783"/>
              <a:ext cx="161" cy="387"/>
            </a:xfrm>
            <a:custGeom>
              <a:avLst/>
              <a:gdLst>
                <a:gd name="T0" fmla="*/ 0 w 112"/>
                <a:gd name="T1" fmla="*/ 0 h 240"/>
                <a:gd name="T2" fmla="*/ 3618 w 112"/>
                <a:gd name="T3" fmla="*/ 8558 h 240"/>
                <a:gd name="T4" fmla="*/ 3618 w 112"/>
                <a:gd name="T5" fmla="*/ 28511 h 240"/>
                <a:gd name="T6" fmla="*/ 0 60000 65536"/>
                <a:gd name="T7" fmla="*/ 0 60000 65536"/>
                <a:gd name="T8" fmla="*/ 0 60000 65536"/>
                <a:gd name="T9" fmla="*/ 0 w 112"/>
                <a:gd name="T10" fmla="*/ 0 h 240"/>
                <a:gd name="T11" fmla="*/ 112 w 1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40">
                  <a:moveTo>
                    <a:pt x="0" y="0"/>
                  </a:moveTo>
                  <a:cubicBezTo>
                    <a:pt x="40" y="16"/>
                    <a:pt x="80" y="32"/>
                    <a:pt x="96" y="72"/>
                  </a:cubicBezTo>
                  <a:cubicBezTo>
                    <a:pt x="112" y="112"/>
                    <a:pt x="96" y="212"/>
                    <a:pt x="96" y="2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Text Box 38"/>
            <p:cNvSpPr txBox="1">
              <a:spLocks noChangeArrowheads="1"/>
            </p:cNvSpPr>
            <p:nvPr/>
          </p:nvSpPr>
          <p:spPr bwMode="auto">
            <a:xfrm>
              <a:off x="8988" y="8628"/>
              <a:ext cx="20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400">
                  <a:latin typeface="Times New Roman" pitchFamily="18" charset="0"/>
                </a:rPr>
                <a:t>θ</a:t>
              </a:r>
              <a:endParaRPr lang="en-US" sz="2400"/>
            </a:p>
          </p:txBody>
        </p:sp>
      </p:grpSp>
      <p:sp>
        <p:nvSpPr>
          <p:cNvPr id="5130" name="Line 27"/>
          <p:cNvSpPr>
            <a:spLocks noChangeShapeType="1"/>
          </p:cNvSpPr>
          <p:nvPr/>
        </p:nvSpPr>
        <p:spPr bwMode="auto">
          <a:xfrm>
            <a:off x="3638550" y="5719763"/>
            <a:ext cx="43815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31" name="Text Box 26"/>
          <p:cNvSpPr txBox="1">
            <a:spLocks noChangeArrowheads="1"/>
          </p:cNvSpPr>
          <p:nvPr/>
        </p:nvSpPr>
        <p:spPr bwMode="auto">
          <a:xfrm>
            <a:off x="3567113" y="6067425"/>
            <a:ext cx="155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 b="1">
                <a:latin typeface="Times New Roman" pitchFamily="18" charset="0"/>
              </a:rPr>
              <a:t>b</a:t>
            </a:r>
            <a:endParaRPr lang="en-US" sz="240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 flipV="1">
            <a:off x="3848101" y="5489575"/>
            <a:ext cx="4762" cy="452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556794" y="6234907"/>
            <a:ext cx="104457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4" name="Text Box 38"/>
          <p:cNvSpPr txBox="1">
            <a:spLocks noChangeArrowheads="1"/>
          </p:cNvSpPr>
          <p:nvPr/>
        </p:nvSpPr>
        <p:spPr bwMode="auto">
          <a:xfrm>
            <a:off x="3838575" y="5735638"/>
            <a:ext cx="166688" cy="219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2400">
                <a:latin typeface="Times New Roman" pitchFamily="18" charset="0"/>
              </a:rPr>
              <a:t>θ</a:t>
            </a:r>
            <a:endParaRPr lang="en-US" sz="2400"/>
          </a:p>
        </p:txBody>
      </p:sp>
      <p:sp>
        <p:nvSpPr>
          <p:cNvPr id="5135" name="Freeform 37"/>
          <p:cNvSpPr>
            <a:spLocks/>
          </p:cNvSpPr>
          <p:nvPr/>
        </p:nvSpPr>
        <p:spPr bwMode="auto">
          <a:xfrm rot="19522198" flipV="1">
            <a:off x="3667125" y="5734050"/>
            <a:ext cx="166688" cy="147638"/>
          </a:xfrm>
          <a:custGeom>
            <a:avLst/>
            <a:gdLst>
              <a:gd name="T0" fmla="*/ 0 w 112"/>
              <a:gd name="T1" fmla="*/ 0 h 240"/>
              <a:gd name="T2" fmla="*/ 2147483647 w 112"/>
              <a:gd name="T3" fmla="*/ 2147483647 h 240"/>
              <a:gd name="T4" fmla="*/ 2147483647 w 112"/>
              <a:gd name="T5" fmla="*/ 2147483647 h 240"/>
              <a:gd name="T6" fmla="*/ 0 60000 65536"/>
              <a:gd name="T7" fmla="*/ 0 60000 65536"/>
              <a:gd name="T8" fmla="*/ 0 60000 65536"/>
              <a:gd name="T9" fmla="*/ 0 w 112"/>
              <a:gd name="T10" fmla="*/ 0 h 240"/>
              <a:gd name="T11" fmla="*/ 112 w 11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40">
                <a:moveTo>
                  <a:pt x="0" y="0"/>
                </a:moveTo>
                <a:cubicBezTo>
                  <a:pt x="40" y="16"/>
                  <a:pt x="80" y="32"/>
                  <a:pt x="96" y="72"/>
                </a:cubicBezTo>
                <a:cubicBezTo>
                  <a:pt x="112" y="112"/>
                  <a:pt x="96" y="212"/>
                  <a:pt x="96" y="2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Text Box 34"/>
          <p:cNvSpPr txBox="1">
            <a:spLocks noChangeArrowheads="1"/>
          </p:cNvSpPr>
          <p:nvPr/>
        </p:nvSpPr>
        <p:spPr bwMode="auto">
          <a:xfrm>
            <a:off x="4087813" y="6030913"/>
            <a:ext cx="538162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latin typeface="Times New Roman" pitchFamily="18" charset="0"/>
              </a:rPr>
              <a:t>-3</a:t>
            </a:r>
            <a:endParaRPr lang="en-US" sz="2400"/>
          </a:p>
        </p:txBody>
      </p:sp>
      <p:sp>
        <p:nvSpPr>
          <p:cNvPr id="5137" name="Text Box 34"/>
          <p:cNvSpPr txBox="1">
            <a:spLocks noChangeArrowheads="1"/>
          </p:cNvSpPr>
          <p:nvPr/>
        </p:nvSpPr>
        <p:spPr bwMode="auto">
          <a:xfrm>
            <a:off x="3713163" y="5334000"/>
            <a:ext cx="255587" cy="219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latin typeface="Times New Roman" pitchFamily="18" charset="0"/>
              </a:rPr>
              <a:t>1</a:t>
            </a:r>
            <a:endParaRPr lang="en-US" sz="2400"/>
          </a:p>
        </p:txBody>
      </p:sp>
      <p:sp>
        <p:nvSpPr>
          <p:cNvPr id="513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7687" name="Object 39"/>
          <p:cNvGraphicFramePr>
            <a:graphicFrameLocks noChangeAspect="1"/>
          </p:cNvGraphicFramePr>
          <p:nvPr/>
        </p:nvGraphicFramePr>
        <p:xfrm>
          <a:off x="5754688" y="3673475"/>
          <a:ext cx="261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1320480" imgH="291960" progId="Equation.3">
                  <p:embed/>
                </p:oleObj>
              </mc:Choice>
              <mc:Fallback>
                <p:oleObj name="Equation" r:id="rId3" imgW="1320480" imgH="2919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3673475"/>
                        <a:ext cx="2616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9" name="Object 41"/>
          <p:cNvGraphicFramePr>
            <a:graphicFrameLocks noChangeAspect="1"/>
          </p:cNvGraphicFramePr>
          <p:nvPr/>
        </p:nvGraphicFramePr>
        <p:xfrm>
          <a:off x="5327650" y="5346700"/>
          <a:ext cx="2790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1409400" imgH="291960" progId="Equation.3">
                  <p:embed/>
                </p:oleObj>
              </mc:Choice>
              <mc:Fallback>
                <p:oleObj name="Equation" r:id="rId5" imgW="1409400" imgH="2919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346700"/>
                        <a:ext cx="27908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42"/>
          <p:cNvSpPr>
            <a:spLocks noChangeArrowheads="1"/>
          </p:cNvSpPr>
          <p:nvPr/>
        </p:nvSpPr>
        <p:spPr bwMode="auto">
          <a:xfrm>
            <a:off x="5054600" y="4464050"/>
            <a:ext cx="408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de-DE" sz="2000">
                <a:latin typeface="Times Roman" charset="0"/>
                <a:cs typeface="Times New Roman" pitchFamily="18" charset="0"/>
              </a:rPr>
              <a:t>tan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de-DE" sz="2000">
                <a:latin typeface="Times Roman" charset="0"/>
                <a:cs typeface="Times New Roman" pitchFamily="18" charset="0"/>
              </a:rPr>
              <a:t> = 4/2  so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de-DE" sz="2000">
                <a:latin typeface="Times New Roman" pitchFamily="18" charset="0"/>
                <a:cs typeface="Times New Roman" pitchFamily="18" charset="0"/>
              </a:rPr>
              <a:t> = tan</a:t>
            </a:r>
            <a:r>
              <a:rPr lang="de-DE" sz="20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de-DE" sz="2000">
                <a:latin typeface="Times New Roman" pitchFamily="18" charset="0"/>
                <a:cs typeface="Times New Roman" pitchFamily="18" charset="0"/>
              </a:rPr>
              <a:t> (2) = 63.4</a:t>
            </a:r>
            <a:r>
              <a:rPr lang="de-DE" sz="2000" baseline="30000">
                <a:latin typeface="Times New Roman" pitchFamily="18" charset="0"/>
                <a:cs typeface="Times New Roman" pitchFamily="18" charset="0"/>
              </a:rPr>
              <a:t>o</a:t>
            </a:r>
            <a:endParaRPr lang="de-DE" sz="2000"/>
          </a:p>
        </p:txBody>
      </p:sp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4735513" y="6175375"/>
            <a:ext cx="408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de-DE" sz="2000">
                <a:latin typeface="Times Roman" charset="0"/>
                <a:cs typeface="Times New Roman" pitchFamily="18" charset="0"/>
              </a:rPr>
              <a:t>tan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de-DE" sz="2000">
                <a:latin typeface="Times Roman" charset="0"/>
                <a:cs typeface="Times New Roman" pitchFamily="18" charset="0"/>
              </a:rPr>
              <a:t> = -3/1 so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de-DE" sz="2000">
                <a:latin typeface="Times New Roman" pitchFamily="18" charset="0"/>
                <a:cs typeface="Times New Roman" pitchFamily="18" charset="0"/>
              </a:rPr>
              <a:t> = tan</a:t>
            </a:r>
            <a:r>
              <a:rPr lang="de-DE" sz="20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de-DE" sz="2000">
                <a:latin typeface="Times New Roman" pitchFamily="18" charset="0"/>
                <a:cs typeface="Times New Roman" pitchFamily="18" charset="0"/>
              </a:rPr>
              <a:t> (-3) = -71.6</a:t>
            </a:r>
            <a:r>
              <a:rPr lang="de-DE" sz="2000" baseline="30000">
                <a:latin typeface="Times New Roman" pitchFamily="18" charset="0"/>
                <a:cs typeface="Times New Roman" pitchFamily="18" charset="0"/>
              </a:rPr>
              <a:t>o</a:t>
            </a:r>
            <a:endParaRPr lang="de-DE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Matrices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84338"/>
            <a:ext cx="8075613" cy="477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 smtClean="0"/>
              <a:t>Parcels of numbers in rows and columns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These are the bases for a variety of applications where multi-dimensional data storing is important.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They are the theory behind arrays in programming.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A matrix is said to have </a:t>
            </a:r>
            <a:r>
              <a:rPr lang="en-GB" sz="2600" b="1" dirty="0" smtClean="0"/>
              <a:t>dimension </a:t>
            </a:r>
            <a:r>
              <a:rPr lang="en-GB" sz="2600" dirty="0" smtClean="0"/>
              <a:t>m x n ( m by n) where there are m </a:t>
            </a:r>
            <a:r>
              <a:rPr lang="en-GB" sz="2600" dirty="0" smtClean="0">
                <a:solidFill>
                  <a:srgbClr val="3366FF"/>
                </a:solidFill>
              </a:rPr>
              <a:t>rows</a:t>
            </a:r>
            <a:r>
              <a:rPr lang="en-GB" sz="2600" dirty="0" smtClean="0"/>
              <a:t> and n </a:t>
            </a:r>
            <a:r>
              <a:rPr lang="en-GB" sz="2600" dirty="0" smtClean="0">
                <a:solidFill>
                  <a:srgbClr val="3366FF"/>
                </a:solidFill>
              </a:rPr>
              <a:t>columns</a:t>
            </a:r>
            <a:r>
              <a:rPr lang="en-GB" sz="2600" dirty="0" smtClean="0"/>
              <a:t>   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Two matrices are equal if they have the same size </a:t>
            </a:r>
            <a:r>
              <a:rPr lang="en-GB" sz="2600" b="1" dirty="0" smtClean="0"/>
              <a:t>and </a:t>
            </a:r>
            <a:r>
              <a:rPr lang="en-GB" sz="2600" dirty="0" smtClean="0"/>
              <a:t>corresponding elements are equal.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An n x n matrix is called a </a:t>
            </a:r>
            <a:r>
              <a:rPr lang="en-GB" sz="2600" b="1" dirty="0" smtClean="0"/>
              <a:t>square matrix</a:t>
            </a:r>
            <a:r>
              <a:rPr lang="en-GB" sz="26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An n x 1 matrix is called a </a:t>
            </a:r>
            <a:r>
              <a:rPr lang="en-GB" sz="2600" b="1" dirty="0" smtClean="0"/>
              <a:t>column vector</a:t>
            </a:r>
            <a:r>
              <a:rPr lang="en-GB" sz="2600" dirty="0" smtClean="0"/>
              <a:t>; </a:t>
            </a:r>
          </a:p>
          <a:p>
            <a:pPr>
              <a:lnSpc>
                <a:spcPct val="90000"/>
              </a:lnSpc>
            </a:pPr>
            <a:r>
              <a:rPr lang="en-GB" sz="2600" dirty="0" smtClean="0"/>
              <a:t>an 1 x n matrix is called a </a:t>
            </a:r>
            <a:r>
              <a:rPr lang="en-GB" sz="2600" b="1" dirty="0" smtClean="0"/>
              <a:t>row vector.</a:t>
            </a:r>
          </a:p>
        </p:txBody>
      </p:sp>
      <p:graphicFrame>
        <p:nvGraphicFramePr>
          <p:cNvPr id="614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34163" y="0"/>
          <a:ext cx="12620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901700" imgH="927100" progId="Equation.3">
                  <p:embed/>
                </p:oleObj>
              </mc:Choice>
              <mc:Fallback>
                <p:oleObj name="Equation" r:id="rId3" imgW="9017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0"/>
                        <a:ext cx="1262062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8" descr="BSBALCAP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 rot="2305527">
            <a:off x="8133587" y="496396"/>
            <a:ext cx="1129227" cy="575368"/>
          </a:xfrm>
          <a:noFill/>
        </p:spPr>
      </p:pic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51600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614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15E9E02-77BC-425F-8EED-3E2A30DF719E}" type="slidenum">
              <a:rPr lang="en-GB" smtClean="0"/>
              <a:pPr>
                <a:defRPr/>
              </a:pPr>
              <a:t>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Multiplication</a:t>
            </a:r>
          </a:p>
        </p:txBody>
      </p:sp>
      <p:pic>
        <p:nvPicPr>
          <p:cNvPr id="53251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73125" y="1585913"/>
            <a:ext cx="2743200" cy="1357312"/>
          </a:xfrm>
          <a:noFill/>
        </p:spPr>
      </p:pic>
      <p:pic>
        <p:nvPicPr>
          <p:cNvPr id="53252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87675" y="1557338"/>
            <a:ext cx="1604963" cy="1871662"/>
          </a:xfrm>
          <a:noFill/>
        </p:spPr>
      </p:pic>
      <p:pic>
        <p:nvPicPr>
          <p:cNvPr id="53253" name="Picture 159" descr="BSBALCAP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 rot="4028049">
            <a:off x="8249141" y="414252"/>
            <a:ext cx="899962" cy="458453"/>
          </a:xfrm>
          <a:noFill/>
        </p:spPr>
      </p:pic>
      <p:sp>
        <p:nvSpPr>
          <p:cNvPr id="53254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9287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4198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BF4BDF3-F355-4D89-AA99-BCC083D2994B}" type="slidenum">
              <a:rPr lang="en-GB" smtClean="0"/>
              <a:pPr>
                <a:defRPr/>
              </a:pPr>
              <a:t>8</a:t>
            </a:fld>
            <a:endParaRPr lang="en-GB" smtClean="0"/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3957638" y="1887538"/>
            <a:ext cx="334962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600">
                <a:latin typeface="Times Roman" charset="0"/>
                <a:cs typeface="Times New Roman" pitchFamily="18" charset="0"/>
              </a:rPr>
              <a:t>=</a:t>
            </a:r>
            <a:endParaRPr lang="en-GB"/>
          </a:p>
        </p:txBody>
      </p:sp>
      <p:sp>
        <p:nvSpPr>
          <p:cNvPr id="53257" name="AutoShape 11"/>
          <p:cNvSpPr>
            <a:spLocks noChangeAspect="1" noChangeArrowheads="1" noTextEdit="1"/>
          </p:cNvSpPr>
          <p:nvPr/>
        </p:nvSpPr>
        <p:spPr bwMode="auto">
          <a:xfrm>
            <a:off x="7304088" y="1404938"/>
            <a:ext cx="1162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7939088" y="2117725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/>
          </a:p>
        </p:txBody>
      </p:sp>
      <p:sp>
        <p:nvSpPr>
          <p:cNvPr id="53259" name="Rectangle 13"/>
          <p:cNvSpPr>
            <a:spLocks noChangeArrowheads="1"/>
          </p:cNvSpPr>
          <p:nvPr/>
        </p:nvSpPr>
        <p:spPr bwMode="auto">
          <a:xfrm>
            <a:off x="7939088" y="1920875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/>
          </a:p>
        </p:txBody>
      </p:sp>
      <p:sp>
        <p:nvSpPr>
          <p:cNvPr id="53260" name="Rectangle 14"/>
          <p:cNvSpPr>
            <a:spLocks noChangeArrowheads="1"/>
          </p:cNvSpPr>
          <p:nvPr/>
        </p:nvSpPr>
        <p:spPr bwMode="auto">
          <a:xfrm>
            <a:off x="7939088" y="2444750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/>
          </a:p>
        </p:txBody>
      </p:sp>
      <p:sp>
        <p:nvSpPr>
          <p:cNvPr id="53261" name="Rectangle 15"/>
          <p:cNvSpPr>
            <a:spLocks noChangeArrowheads="1"/>
          </p:cNvSpPr>
          <p:nvPr/>
        </p:nvSpPr>
        <p:spPr bwMode="auto">
          <a:xfrm>
            <a:off x="7939088" y="1593850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/>
          </a:p>
        </p:txBody>
      </p:sp>
      <p:sp>
        <p:nvSpPr>
          <p:cNvPr id="53262" name="Rectangle 16"/>
          <p:cNvSpPr>
            <a:spLocks noChangeArrowheads="1"/>
          </p:cNvSpPr>
          <p:nvPr/>
        </p:nvSpPr>
        <p:spPr bwMode="auto">
          <a:xfrm>
            <a:off x="7132638" y="2117725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/>
          </a:p>
        </p:txBody>
      </p:sp>
      <p:sp>
        <p:nvSpPr>
          <p:cNvPr id="53263" name="Rectangle 17"/>
          <p:cNvSpPr>
            <a:spLocks noChangeArrowheads="1"/>
          </p:cNvSpPr>
          <p:nvPr/>
        </p:nvSpPr>
        <p:spPr bwMode="auto">
          <a:xfrm>
            <a:off x="7132638" y="1920875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/>
          </a:p>
        </p:txBody>
      </p:sp>
      <p:sp>
        <p:nvSpPr>
          <p:cNvPr id="53264" name="Rectangle 18"/>
          <p:cNvSpPr>
            <a:spLocks noChangeArrowheads="1"/>
          </p:cNvSpPr>
          <p:nvPr/>
        </p:nvSpPr>
        <p:spPr bwMode="auto">
          <a:xfrm>
            <a:off x="7132638" y="2444750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/>
          </a:p>
        </p:txBody>
      </p:sp>
      <p:sp>
        <p:nvSpPr>
          <p:cNvPr id="53265" name="Rectangle 19"/>
          <p:cNvSpPr>
            <a:spLocks noChangeArrowheads="1"/>
          </p:cNvSpPr>
          <p:nvPr/>
        </p:nvSpPr>
        <p:spPr bwMode="auto">
          <a:xfrm>
            <a:off x="7132638" y="1593850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7391400" y="2381250"/>
            <a:ext cx="4238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FF3300"/>
                </a:solidFill>
                <a:latin typeface="Times New Roman" pitchFamily="18" charset="0"/>
              </a:rPr>
              <a:t>-6</a:t>
            </a:r>
            <a:endParaRPr lang="en-GB">
              <a:solidFill>
                <a:srgbClr val="FF3300"/>
              </a:solidFill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7362825" y="1614488"/>
            <a:ext cx="50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chemeClr val="accent2"/>
                </a:solidFill>
                <a:latin typeface="Times New Roman" pitchFamily="18" charset="0"/>
              </a:rPr>
              <a:t>23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53268" name="Text Box 22"/>
          <p:cNvSpPr txBox="1">
            <a:spLocks noChangeArrowheads="1"/>
          </p:cNvSpPr>
          <p:nvPr/>
        </p:nvSpPr>
        <p:spPr bwMode="auto">
          <a:xfrm>
            <a:off x="6804025" y="1828800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600">
                <a:latin typeface="Times Roman" charset="0"/>
                <a:cs typeface="Times New Roman" pitchFamily="18" charset="0"/>
              </a:rPr>
              <a:t>=</a:t>
            </a:r>
            <a:endParaRPr lang="en-GB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579938" y="1612900"/>
            <a:ext cx="58102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chemeClr val="accent2"/>
                </a:solidFill>
                <a:latin typeface="Times New Roman" pitchFamily="18" charset="0"/>
              </a:rPr>
              <a:t>8+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291138" y="1612900"/>
            <a:ext cx="58102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4300">
                <a:solidFill>
                  <a:schemeClr val="accent2"/>
                </a:solidFill>
                <a:latin typeface="Times New Roman" pitchFamily="18" charset="0"/>
              </a:rPr>
              <a:t>3+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5940425" y="1612900"/>
            <a:ext cx="5461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chemeClr val="accent2"/>
                </a:solidFill>
                <a:latin typeface="Times New Roman" pitchFamily="18" charset="0"/>
              </a:rPr>
              <a:t>12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4427538" y="2405063"/>
            <a:ext cx="1036637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-12+</a:t>
            </a:r>
            <a:endParaRPr lang="en-GB">
              <a:solidFill>
                <a:srgbClr val="FF3300"/>
              </a:solidFill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435600" y="2405063"/>
            <a:ext cx="58102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0+</a:t>
            </a:r>
            <a:endParaRPr lang="en-GB">
              <a:solidFill>
                <a:srgbClr val="FF3300"/>
              </a:solidFill>
            </a:endParaRP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146800" y="2433638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6</a:t>
            </a:r>
            <a:endParaRPr lang="en-GB">
              <a:solidFill>
                <a:srgbClr val="FF3300"/>
              </a:solidFill>
            </a:endParaRPr>
          </a:p>
        </p:txBody>
      </p:sp>
      <p:sp>
        <p:nvSpPr>
          <p:cNvPr id="53275" name="Rectangle 29"/>
          <p:cNvSpPr>
            <a:spLocks noChangeArrowheads="1"/>
          </p:cNvSpPr>
          <p:nvPr/>
        </p:nvSpPr>
        <p:spPr bwMode="auto">
          <a:xfrm>
            <a:off x="4314825" y="1601788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/>
          </a:p>
        </p:txBody>
      </p:sp>
      <p:sp>
        <p:nvSpPr>
          <p:cNvPr id="53276" name="Rectangle 30"/>
          <p:cNvSpPr>
            <a:spLocks noChangeArrowheads="1"/>
          </p:cNvSpPr>
          <p:nvPr/>
        </p:nvSpPr>
        <p:spPr bwMode="auto">
          <a:xfrm>
            <a:off x="4314825" y="23939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/>
          </a:p>
        </p:txBody>
      </p:sp>
      <p:sp>
        <p:nvSpPr>
          <p:cNvPr id="53277" name="Rectangle 31"/>
          <p:cNvSpPr>
            <a:spLocks noChangeArrowheads="1"/>
          </p:cNvSpPr>
          <p:nvPr/>
        </p:nvSpPr>
        <p:spPr bwMode="auto">
          <a:xfrm>
            <a:off x="4314825" y="2027238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/>
          </a:p>
        </p:txBody>
      </p:sp>
      <p:sp>
        <p:nvSpPr>
          <p:cNvPr id="53278" name="Rectangle 32"/>
          <p:cNvSpPr>
            <a:spLocks noChangeArrowheads="1"/>
          </p:cNvSpPr>
          <p:nvPr/>
        </p:nvSpPr>
        <p:spPr bwMode="auto">
          <a:xfrm>
            <a:off x="6419850" y="1601788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/>
          </a:p>
        </p:txBody>
      </p:sp>
      <p:sp>
        <p:nvSpPr>
          <p:cNvPr id="53279" name="Rectangle 33"/>
          <p:cNvSpPr>
            <a:spLocks noChangeArrowheads="1"/>
          </p:cNvSpPr>
          <p:nvPr/>
        </p:nvSpPr>
        <p:spPr bwMode="auto">
          <a:xfrm>
            <a:off x="6419850" y="23939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/>
          </a:p>
        </p:txBody>
      </p:sp>
      <p:sp>
        <p:nvSpPr>
          <p:cNvPr id="53280" name="Rectangle 34"/>
          <p:cNvSpPr>
            <a:spLocks noChangeArrowheads="1"/>
          </p:cNvSpPr>
          <p:nvPr/>
        </p:nvSpPr>
        <p:spPr bwMode="auto">
          <a:xfrm>
            <a:off x="6419850" y="2027238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/>
          </a:p>
        </p:txBody>
      </p:sp>
      <p:grpSp>
        <p:nvGrpSpPr>
          <p:cNvPr id="53281" name="Group 161"/>
          <p:cNvGrpSpPr>
            <a:grpSpLocks/>
          </p:cNvGrpSpPr>
          <p:nvPr/>
        </p:nvGrpSpPr>
        <p:grpSpPr bwMode="auto">
          <a:xfrm>
            <a:off x="6732588" y="333375"/>
            <a:ext cx="1152525" cy="936625"/>
            <a:chOff x="340" y="300"/>
            <a:chExt cx="726" cy="590"/>
          </a:xfrm>
        </p:grpSpPr>
        <p:sp>
          <p:nvSpPr>
            <p:cNvPr id="53359" name="Line 36"/>
            <p:cNvSpPr>
              <a:spLocks noChangeShapeType="1"/>
            </p:cNvSpPr>
            <p:nvPr/>
          </p:nvSpPr>
          <p:spPr bwMode="auto">
            <a:xfrm>
              <a:off x="340" y="300"/>
              <a:ext cx="6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360" name="Line 37"/>
            <p:cNvSpPr>
              <a:spLocks noChangeShapeType="1"/>
            </p:cNvSpPr>
            <p:nvPr/>
          </p:nvSpPr>
          <p:spPr bwMode="auto">
            <a:xfrm>
              <a:off x="1066" y="300"/>
              <a:ext cx="0" cy="5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3282" name="Text Box 38"/>
          <p:cNvSpPr txBox="1">
            <a:spLocks noChangeArrowheads="1"/>
          </p:cNvSpPr>
          <p:nvPr/>
        </p:nvSpPr>
        <p:spPr bwMode="auto">
          <a:xfrm>
            <a:off x="3813175" y="3559175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000">
                <a:latin typeface="Times Roman" charset="0"/>
                <a:cs typeface="Times New Roman" pitchFamily="18" charset="0"/>
              </a:rPr>
              <a:t>=</a:t>
            </a:r>
            <a:endParaRPr lang="en-GB" sz="2000"/>
          </a:p>
        </p:txBody>
      </p:sp>
      <p:sp>
        <p:nvSpPr>
          <p:cNvPr id="53283" name="AutoShape 39"/>
          <p:cNvSpPr>
            <a:spLocks noChangeAspect="1" noChangeArrowheads="1" noTextEdit="1"/>
          </p:cNvSpPr>
          <p:nvPr/>
        </p:nvSpPr>
        <p:spPr bwMode="auto">
          <a:xfrm>
            <a:off x="7188200" y="3352800"/>
            <a:ext cx="1162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84" name="Rectangle 40"/>
          <p:cNvSpPr>
            <a:spLocks noChangeArrowheads="1"/>
          </p:cNvSpPr>
          <p:nvPr/>
        </p:nvSpPr>
        <p:spPr bwMode="auto">
          <a:xfrm>
            <a:off x="6953250" y="380365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÷</a:t>
            </a:r>
            <a:endParaRPr lang="en-GB" sz="2000"/>
          </a:p>
        </p:txBody>
      </p:sp>
      <p:sp>
        <p:nvSpPr>
          <p:cNvPr id="53285" name="Rectangle 41"/>
          <p:cNvSpPr>
            <a:spLocks noChangeArrowheads="1"/>
          </p:cNvSpPr>
          <p:nvPr/>
        </p:nvSpPr>
        <p:spPr bwMode="auto">
          <a:xfrm>
            <a:off x="6953250" y="360680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÷</a:t>
            </a:r>
            <a:endParaRPr lang="en-GB" sz="2000"/>
          </a:p>
        </p:txBody>
      </p:sp>
      <p:sp>
        <p:nvSpPr>
          <p:cNvPr id="53286" name="Rectangle 42"/>
          <p:cNvSpPr>
            <a:spLocks noChangeArrowheads="1"/>
          </p:cNvSpPr>
          <p:nvPr/>
        </p:nvSpPr>
        <p:spPr bwMode="auto">
          <a:xfrm>
            <a:off x="6953250" y="4086225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/>
          </a:p>
        </p:txBody>
      </p:sp>
      <p:sp>
        <p:nvSpPr>
          <p:cNvPr id="53287" name="Rectangle 43"/>
          <p:cNvSpPr>
            <a:spLocks noChangeArrowheads="1"/>
          </p:cNvSpPr>
          <p:nvPr/>
        </p:nvSpPr>
        <p:spPr bwMode="auto">
          <a:xfrm>
            <a:off x="6953250" y="3322638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/>
          </a:p>
        </p:txBody>
      </p:sp>
      <p:sp>
        <p:nvSpPr>
          <p:cNvPr id="53288" name="Rectangle 44"/>
          <p:cNvSpPr>
            <a:spLocks noChangeArrowheads="1"/>
          </p:cNvSpPr>
          <p:nvPr/>
        </p:nvSpPr>
        <p:spPr bwMode="auto">
          <a:xfrm>
            <a:off x="6146800" y="380365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ç</a:t>
            </a:r>
            <a:endParaRPr lang="en-GB" sz="2000"/>
          </a:p>
        </p:txBody>
      </p:sp>
      <p:sp>
        <p:nvSpPr>
          <p:cNvPr id="53289" name="Rectangle 45"/>
          <p:cNvSpPr>
            <a:spLocks noChangeArrowheads="1"/>
          </p:cNvSpPr>
          <p:nvPr/>
        </p:nvSpPr>
        <p:spPr bwMode="auto">
          <a:xfrm>
            <a:off x="6146800" y="360680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ç</a:t>
            </a:r>
            <a:endParaRPr lang="en-GB" sz="2000"/>
          </a:p>
        </p:txBody>
      </p:sp>
      <p:sp>
        <p:nvSpPr>
          <p:cNvPr id="53290" name="Rectangle 46"/>
          <p:cNvSpPr>
            <a:spLocks noChangeArrowheads="1"/>
          </p:cNvSpPr>
          <p:nvPr/>
        </p:nvSpPr>
        <p:spPr bwMode="auto">
          <a:xfrm>
            <a:off x="6146800" y="4086225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/>
          </a:p>
        </p:txBody>
      </p:sp>
      <p:sp>
        <p:nvSpPr>
          <p:cNvPr id="53291" name="Rectangle 47"/>
          <p:cNvSpPr>
            <a:spLocks noChangeArrowheads="1"/>
          </p:cNvSpPr>
          <p:nvPr/>
        </p:nvSpPr>
        <p:spPr bwMode="auto">
          <a:xfrm>
            <a:off x="6146800" y="335121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/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6405563" y="406717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folHlink"/>
                </a:solidFill>
                <a:latin typeface="Times New Roman" pitchFamily="18" charset="0"/>
              </a:rPr>
              <a:t>31</a:t>
            </a:r>
            <a:endParaRPr lang="en-GB" sz="2000">
              <a:solidFill>
                <a:schemeClr val="folHlink"/>
              </a:solidFill>
            </a:endParaRPr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6376988" y="3300413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21</a:t>
            </a:r>
            <a:endParaRPr lang="en-GB" sz="2000">
              <a:solidFill>
                <a:schemeClr val="accent2"/>
              </a:solidFill>
            </a:endParaRPr>
          </a:p>
        </p:txBody>
      </p:sp>
      <p:sp>
        <p:nvSpPr>
          <p:cNvPr id="53294" name="AutoShape 50"/>
          <p:cNvSpPr>
            <a:spLocks noChangeAspect="1" noChangeArrowheads="1" noTextEdit="1"/>
          </p:cNvSpPr>
          <p:nvPr/>
        </p:nvSpPr>
        <p:spPr bwMode="auto">
          <a:xfrm>
            <a:off x="-685800" y="1382713"/>
            <a:ext cx="25241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95" name="Rectangle 51"/>
          <p:cNvSpPr>
            <a:spLocks noChangeArrowheads="1"/>
          </p:cNvSpPr>
          <p:nvPr/>
        </p:nvSpPr>
        <p:spPr bwMode="auto">
          <a:xfrm>
            <a:off x="1717675" y="342741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6</a:t>
            </a:r>
            <a:endParaRPr lang="en-GB" sz="2000">
              <a:solidFill>
                <a:schemeClr val="accent2"/>
              </a:solidFill>
            </a:endParaRPr>
          </a:p>
        </p:txBody>
      </p:sp>
      <p:sp>
        <p:nvSpPr>
          <p:cNvPr id="53296" name="Rectangle 52"/>
          <p:cNvSpPr>
            <a:spLocks noChangeArrowheads="1"/>
          </p:cNvSpPr>
          <p:nvPr/>
        </p:nvSpPr>
        <p:spPr bwMode="auto">
          <a:xfrm>
            <a:off x="1671638" y="3689350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FF3300"/>
                </a:solidFill>
                <a:latin typeface="Times New Roman" pitchFamily="18" charset="0"/>
              </a:rPr>
              <a:t>1</a:t>
            </a:r>
            <a:endParaRPr lang="en-GB" sz="2000">
              <a:solidFill>
                <a:srgbClr val="FF3300"/>
              </a:solidFill>
            </a:endParaRPr>
          </a:p>
        </p:txBody>
      </p:sp>
      <p:sp>
        <p:nvSpPr>
          <p:cNvPr id="53297" name="Rectangle 53"/>
          <p:cNvSpPr>
            <a:spLocks noChangeArrowheads="1"/>
          </p:cNvSpPr>
          <p:nvPr/>
        </p:nvSpPr>
        <p:spPr bwMode="auto">
          <a:xfrm>
            <a:off x="2390775" y="347186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en-GB" sz="2000">
              <a:solidFill>
                <a:schemeClr val="accent2"/>
              </a:solidFill>
            </a:endParaRPr>
          </a:p>
        </p:txBody>
      </p:sp>
      <p:sp>
        <p:nvSpPr>
          <p:cNvPr id="53298" name="Rectangle 54"/>
          <p:cNvSpPr>
            <a:spLocks noChangeArrowheads="1"/>
          </p:cNvSpPr>
          <p:nvPr/>
        </p:nvSpPr>
        <p:spPr bwMode="auto">
          <a:xfrm>
            <a:off x="1717675" y="403383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folHlink"/>
                </a:solidFill>
                <a:latin typeface="Times New Roman" pitchFamily="18" charset="0"/>
              </a:rPr>
              <a:t>5</a:t>
            </a:r>
            <a:endParaRPr lang="en-GB" sz="2000">
              <a:solidFill>
                <a:schemeClr val="folHlink"/>
              </a:solidFill>
            </a:endParaRPr>
          </a:p>
        </p:txBody>
      </p:sp>
      <p:sp>
        <p:nvSpPr>
          <p:cNvPr id="53299" name="Rectangle 55"/>
          <p:cNvSpPr>
            <a:spLocks noChangeArrowheads="1"/>
          </p:cNvSpPr>
          <p:nvPr/>
        </p:nvSpPr>
        <p:spPr bwMode="auto">
          <a:xfrm>
            <a:off x="2319338" y="404971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folHlink"/>
                </a:solidFill>
                <a:latin typeface="Times New Roman" pitchFamily="18" charset="0"/>
              </a:rPr>
              <a:t>7</a:t>
            </a:r>
            <a:endParaRPr lang="en-GB" sz="2000">
              <a:solidFill>
                <a:schemeClr val="folHlink"/>
              </a:solidFill>
            </a:endParaRPr>
          </a:p>
        </p:txBody>
      </p:sp>
      <p:sp>
        <p:nvSpPr>
          <p:cNvPr id="53300" name="Rectangle 56"/>
          <p:cNvSpPr>
            <a:spLocks noChangeArrowheads="1"/>
          </p:cNvSpPr>
          <p:nvPr/>
        </p:nvSpPr>
        <p:spPr bwMode="auto">
          <a:xfrm>
            <a:off x="2319338" y="37607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FF3300"/>
                </a:solidFill>
                <a:latin typeface="Times New Roman" pitchFamily="18" charset="0"/>
              </a:rPr>
              <a:t>2</a:t>
            </a:r>
            <a:endParaRPr lang="en-GB" sz="2000">
              <a:solidFill>
                <a:srgbClr val="FF3300"/>
              </a:solidFill>
            </a:endParaRPr>
          </a:p>
        </p:txBody>
      </p:sp>
      <p:sp>
        <p:nvSpPr>
          <p:cNvPr id="53301" name="Rectangle 57"/>
          <p:cNvSpPr>
            <a:spLocks noChangeArrowheads="1"/>
          </p:cNvSpPr>
          <p:nvPr/>
        </p:nvSpPr>
        <p:spPr bwMode="auto">
          <a:xfrm>
            <a:off x="1452563" y="341630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/>
          </a:p>
        </p:txBody>
      </p:sp>
      <p:sp>
        <p:nvSpPr>
          <p:cNvPr id="53302" name="Rectangle 58"/>
          <p:cNvSpPr>
            <a:spLocks noChangeArrowheads="1"/>
          </p:cNvSpPr>
          <p:nvPr/>
        </p:nvSpPr>
        <p:spPr bwMode="auto">
          <a:xfrm>
            <a:off x="1452563" y="399415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/>
          </a:p>
        </p:txBody>
      </p:sp>
      <p:sp>
        <p:nvSpPr>
          <p:cNvPr id="53303" name="Rectangle 59"/>
          <p:cNvSpPr>
            <a:spLocks noChangeArrowheads="1"/>
          </p:cNvSpPr>
          <p:nvPr/>
        </p:nvSpPr>
        <p:spPr bwMode="auto">
          <a:xfrm>
            <a:off x="1452563" y="3698875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ç</a:t>
            </a:r>
            <a:endParaRPr lang="en-GB" sz="2000"/>
          </a:p>
        </p:txBody>
      </p:sp>
      <p:sp>
        <p:nvSpPr>
          <p:cNvPr id="53304" name="Rectangle 60"/>
          <p:cNvSpPr>
            <a:spLocks noChangeArrowheads="1"/>
          </p:cNvSpPr>
          <p:nvPr/>
        </p:nvSpPr>
        <p:spPr bwMode="auto">
          <a:xfrm>
            <a:off x="2679700" y="34718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/>
          </a:p>
        </p:txBody>
      </p:sp>
      <p:sp>
        <p:nvSpPr>
          <p:cNvPr id="53305" name="Rectangle 61"/>
          <p:cNvSpPr>
            <a:spLocks noChangeArrowheads="1"/>
          </p:cNvSpPr>
          <p:nvPr/>
        </p:nvSpPr>
        <p:spPr bwMode="auto">
          <a:xfrm>
            <a:off x="2679700" y="404971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/>
          </a:p>
        </p:txBody>
      </p:sp>
      <p:sp>
        <p:nvSpPr>
          <p:cNvPr id="53306" name="Rectangle 62"/>
          <p:cNvSpPr>
            <a:spLocks noChangeArrowheads="1"/>
          </p:cNvSpPr>
          <p:nvPr/>
        </p:nvSpPr>
        <p:spPr bwMode="auto">
          <a:xfrm>
            <a:off x="2679700" y="3754438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÷</a:t>
            </a:r>
            <a:endParaRPr lang="en-GB" sz="2000"/>
          </a:p>
        </p:txBody>
      </p:sp>
      <p:sp>
        <p:nvSpPr>
          <p:cNvPr id="53307" name="Text Box 63"/>
          <p:cNvSpPr txBox="1">
            <a:spLocks noChangeArrowheads="1"/>
          </p:cNvSpPr>
          <p:nvPr/>
        </p:nvSpPr>
        <p:spPr bwMode="auto">
          <a:xfrm>
            <a:off x="5802313" y="3660775"/>
            <a:ext cx="334962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000">
                <a:latin typeface="Times Roman" charset="0"/>
                <a:cs typeface="Times New Roman" pitchFamily="18" charset="0"/>
              </a:rPr>
              <a:t>=</a:t>
            </a:r>
            <a:endParaRPr lang="en-GB" sz="2000"/>
          </a:p>
        </p:txBody>
      </p: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4579938" y="3444875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12+</a:t>
            </a:r>
            <a:endParaRPr lang="en-GB" sz="2000">
              <a:solidFill>
                <a:schemeClr val="accent2"/>
              </a:solidFill>
            </a:endParaRP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5148263" y="344487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9</a:t>
            </a:r>
            <a:endParaRPr lang="en-GB" sz="2000">
              <a:solidFill>
                <a:schemeClr val="accent2"/>
              </a:solidFill>
            </a:endParaRP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4579938" y="4060825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folHlink"/>
                </a:solidFill>
                <a:latin typeface="Times New Roman" pitchFamily="18" charset="0"/>
              </a:rPr>
              <a:t>10+</a:t>
            </a:r>
            <a:endParaRPr lang="en-GB" sz="2000">
              <a:solidFill>
                <a:schemeClr val="folHlink"/>
              </a:solidFill>
            </a:endParaRP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5148263" y="40608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folHlink"/>
                </a:solidFill>
                <a:latin typeface="Times New Roman" pitchFamily="18" charset="0"/>
              </a:rPr>
              <a:t>21</a:t>
            </a:r>
            <a:endParaRPr lang="en-GB" sz="2000">
              <a:solidFill>
                <a:schemeClr val="folHlink"/>
              </a:solidFill>
            </a:endParaRPr>
          </a:p>
        </p:txBody>
      </p:sp>
      <p:sp>
        <p:nvSpPr>
          <p:cNvPr id="53312" name="Rectangle 70"/>
          <p:cNvSpPr>
            <a:spLocks noChangeArrowheads="1"/>
          </p:cNvSpPr>
          <p:nvPr/>
        </p:nvSpPr>
        <p:spPr bwMode="auto">
          <a:xfrm>
            <a:off x="4314825" y="34337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/>
          </a:p>
        </p:txBody>
      </p:sp>
      <p:sp>
        <p:nvSpPr>
          <p:cNvPr id="53313" name="Rectangle 71"/>
          <p:cNvSpPr>
            <a:spLocks noChangeArrowheads="1"/>
          </p:cNvSpPr>
          <p:nvPr/>
        </p:nvSpPr>
        <p:spPr bwMode="auto">
          <a:xfrm>
            <a:off x="4314825" y="4021138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/>
          </a:p>
        </p:txBody>
      </p:sp>
      <p:sp>
        <p:nvSpPr>
          <p:cNvPr id="53314" name="Rectangle 72"/>
          <p:cNvSpPr>
            <a:spLocks noChangeArrowheads="1"/>
          </p:cNvSpPr>
          <p:nvPr/>
        </p:nvSpPr>
        <p:spPr bwMode="auto">
          <a:xfrm>
            <a:off x="4314825" y="373380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ç</a:t>
            </a:r>
            <a:endParaRPr lang="en-GB" sz="2000"/>
          </a:p>
        </p:txBody>
      </p:sp>
      <p:sp>
        <p:nvSpPr>
          <p:cNvPr id="53315" name="Rectangle 73"/>
          <p:cNvSpPr>
            <a:spLocks noChangeArrowheads="1"/>
          </p:cNvSpPr>
          <p:nvPr/>
        </p:nvSpPr>
        <p:spPr bwMode="auto">
          <a:xfrm>
            <a:off x="5421313" y="3433763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/>
          </a:p>
        </p:txBody>
      </p:sp>
      <p:sp>
        <p:nvSpPr>
          <p:cNvPr id="53316" name="Rectangle 74"/>
          <p:cNvSpPr>
            <a:spLocks noChangeArrowheads="1"/>
          </p:cNvSpPr>
          <p:nvPr/>
        </p:nvSpPr>
        <p:spPr bwMode="auto">
          <a:xfrm>
            <a:off x="5421313" y="4021138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/>
          </a:p>
        </p:txBody>
      </p:sp>
      <p:sp>
        <p:nvSpPr>
          <p:cNvPr id="53317" name="Rectangle 75"/>
          <p:cNvSpPr>
            <a:spLocks noChangeArrowheads="1"/>
          </p:cNvSpPr>
          <p:nvPr/>
        </p:nvSpPr>
        <p:spPr bwMode="auto">
          <a:xfrm>
            <a:off x="5421313" y="373380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÷</a:t>
            </a:r>
            <a:endParaRPr lang="en-GB" sz="2000"/>
          </a:p>
        </p:txBody>
      </p:sp>
      <p:sp>
        <p:nvSpPr>
          <p:cNvPr id="53318" name="Text Box 76"/>
          <p:cNvSpPr txBox="1">
            <a:spLocks noChangeArrowheads="1"/>
          </p:cNvSpPr>
          <p:nvPr/>
        </p:nvSpPr>
        <p:spPr bwMode="auto">
          <a:xfrm>
            <a:off x="3708400" y="5448300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000">
                <a:latin typeface="Times Roman" charset="0"/>
                <a:cs typeface="Times New Roman" pitchFamily="18" charset="0"/>
              </a:rPr>
              <a:t>=</a:t>
            </a:r>
            <a:endParaRPr lang="en-GB" sz="2000"/>
          </a:p>
        </p:txBody>
      </p:sp>
      <p:sp>
        <p:nvSpPr>
          <p:cNvPr id="53319" name="Rectangle 81"/>
          <p:cNvSpPr>
            <a:spLocks noChangeArrowheads="1"/>
          </p:cNvSpPr>
          <p:nvPr/>
        </p:nvSpPr>
        <p:spPr bwMode="auto">
          <a:xfrm>
            <a:off x="8748713" y="534670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/>
          </a:p>
        </p:txBody>
      </p:sp>
      <p:sp>
        <p:nvSpPr>
          <p:cNvPr id="53320" name="Rectangle 85"/>
          <p:cNvSpPr>
            <a:spLocks noChangeArrowheads="1"/>
          </p:cNvSpPr>
          <p:nvPr/>
        </p:nvSpPr>
        <p:spPr bwMode="auto">
          <a:xfrm>
            <a:off x="7439025" y="53260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/>
          </a:p>
        </p:txBody>
      </p:sp>
      <p:sp>
        <p:nvSpPr>
          <p:cNvPr id="36950" name="Rectangle 86"/>
          <p:cNvSpPr>
            <a:spLocks noChangeArrowheads="1"/>
          </p:cNvSpPr>
          <p:nvPr/>
        </p:nvSpPr>
        <p:spPr bwMode="auto">
          <a:xfrm>
            <a:off x="8243888" y="53467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12</a:t>
            </a:r>
            <a:endParaRPr lang="en-GB" sz="2000"/>
          </a:p>
        </p:txBody>
      </p:sp>
      <p:sp>
        <p:nvSpPr>
          <p:cNvPr id="36951" name="Rectangle 87"/>
          <p:cNvSpPr>
            <a:spLocks noChangeArrowheads="1"/>
          </p:cNvSpPr>
          <p:nvPr/>
        </p:nvSpPr>
        <p:spPr bwMode="auto">
          <a:xfrm>
            <a:off x="7669213" y="53467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34</a:t>
            </a:r>
            <a:endParaRPr lang="en-GB" sz="2000"/>
          </a:p>
        </p:txBody>
      </p:sp>
      <p:sp>
        <p:nvSpPr>
          <p:cNvPr id="53323" name="Rectangle 88"/>
          <p:cNvSpPr>
            <a:spLocks noChangeArrowheads="1"/>
          </p:cNvSpPr>
          <p:nvPr/>
        </p:nvSpPr>
        <p:spPr bwMode="auto">
          <a:xfrm>
            <a:off x="803275" y="533241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4</a:t>
            </a:r>
            <a:endParaRPr lang="en-GB" sz="2000"/>
          </a:p>
        </p:txBody>
      </p:sp>
      <p:sp>
        <p:nvSpPr>
          <p:cNvPr id="53324" name="Rectangle 90"/>
          <p:cNvSpPr>
            <a:spLocks noChangeArrowheads="1"/>
          </p:cNvSpPr>
          <p:nvPr/>
        </p:nvSpPr>
        <p:spPr bwMode="auto">
          <a:xfrm>
            <a:off x="1476375" y="537686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2</a:t>
            </a:r>
            <a:endParaRPr lang="en-GB" sz="2000"/>
          </a:p>
        </p:txBody>
      </p:sp>
      <p:sp>
        <p:nvSpPr>
          <p:cNvPr id="53325" name="Rectangle 94"/>
          <p:cNvSpPr>
            <a:spLocks noChangeArrowheads="1"/>
          </p:cNvSpPr>
          <p:nvPr/>
        </p:nvSpPr>
        <p:spPr bwMode="auto">
          <a:xfrm>
            <a:off x="538163" y="532130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/>
          </a:p>
        </p:txBody>
      </p:sp>
      <p:sp>
        <p:nvSpPr>
          <p:cNvPr id="53326" name="Rectangle 97"/>
          <p:cNvSpPr>
            <a:spLocks noChangeArrowheads="1"/>
          </p:cNvSpPr>
          <p:nvPr/>
        </p:nvSpPr>
        <p:spPr bwMode="auto">
          <a:xfrm>
            <a:off x="1765300" y="53768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/>
          </a:p>
        </p:txBody>
      </p:sp>
      <p:sp>
        <p:nvSpPr>
          <p:cNvPr id="53327" name="Text Box 100"/>
          <p:cNvSpPr txBox="1">
            <a:spLocks noChangeArrowheads="1"/>
          </p:cNvSpPr>
          <p:nvPr/>
        </p:nvSpPr>
        <p:spPr bwMode="auto">
          <a:xfrm>
            <a:off x="6877050" y="5346700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000">
                <a:latin typeface="Times Roman" charset="0"/>
                <a:cs typeface="Times New Roman" pitchFamily="18" charset="0"/>
              </a:rPr>
              <a:t>=</a:t>
            </a:r>
            <a:endParaRPr lang="en-GB" sz="2000"/>
          </a:p>
        </p:txBody>
      </p:sp>
      <p:sp>
        <p:nvSpPr>
          <p:cNvPr id="36965" name="Rectangle 101"/>
          <p:cNvSpPr>
            <a:spLocks noChangeArrowheads="1"/>
          </p:cNvSpPr>
          <p:nvPr/>
        </p:nvSpPr>
        <p:spPr bwMode="auto">
          <a:xfrm>
            <a:off x="4652963" y="5340350"/>
            <a:ext cx="650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24+10</a:t>
            </a:r>
            <a:endParaRPr lang="en-GB" sz="2000"/>
          </a:p>
        </p:txBody>
      </p:sp>
      <p:sp>
        <p:nvSpPr>
          <p:cNvPr id="36968" name="Rectangle 104"/>
          <p:cNvSpPr>
            <a:spLocks noChangeArrowheads="1"/>
          </p:cNvSpPr>
          <p:nvPr/>
        </p:nvSpPr>
        <p:spPr bwMode="auto">
          <a:xfrm>
            <a:off x="6011863" y="534035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4+8</a:t>
            </a:r>
            <a:endParaRPr lang="en-GB" sz="2000"/>
          </a:p>
        </p:txBody>
      </p:sp>
      <p:sp>
        <p:nvSpPr>
          <p:cNvPr id="53330" name="Rectangle 107"/>
          <p:cNvSpPr>
            <a:spLocks noChangeArrowheads="1"/>
          </p:cNvSpPr>
          <p:nvPr/>
        </p:nvSpPr>
        <p:spPr bwMode="auto">
          <a:xfrm>
            <a:off x="4387850" y="529431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/>
          </a:p>
        </p:txBody>
      </p:sp>
      <p:sp>
        <p:nvSpPr>
          <p:cNvPr id="53331" name="Rectangle 110"/>
          <p:cNvSpPr>
            <a:spLocks noChangeArrowheads="1"/>
          </p:cNvSpPr>
          <p:nvPr/>
        </p:nvSpPr>
        <p:spPr bwMode="auto">
          <a:xfrm>
            <a:off x="6492875" y="529431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/>
          </a:p>
        </p:txBody>
      </p:sp>
      <p:sp>
        <p:nvSpPr>
          <p:cNvPr id="53332" name="Rectangle 114"/>
          <p:cNvSpPr>
            <a:spLocks noChangeArrowheads="1"/>
          </p:cNvSpPr>
          <p:nvPr/>
        </p:nvSpPr>
        <p:spPr bwMode="auto">
          <a:xfrm>
            <a:off x="3471863" y="3760788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÷</a:t>
            </a:r>
            <a:endParaRPr lang="en-GB" sz="2000"/>
          </a:p>
        </p:txBody>
      </p:sp>
      <p:sp>
        <p:nvSpPr>
          <p:cNvPr id="53333" name="Rectangle 115"/>
          <p:cNvSpPr>
            <a:spLocks noChangeArrowheads="1"/>
          </p:cNvSpPr>
          <p:nvPr/>
        </p:nvSpPr>
        <p:spPr bwMode="auto">
          <a:xfrm>
            <a:off x="3471863" y="404495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/>
          </a:p>
        </p:txBody>
      </p:sp>
      <p:sp>
        <p:nvSpPr>
          <p:cNvPr id="53334" name="Rectangle 116"/>
          <p:cNvSpPr>
            <a:spLocks noChangeArrowheads="1"/>
          </p:cNvSpPr>
          <p:nvPr/>
        </p:nvSpPr>
        <p:spPr bwMode="auto">
          <a:xfrm>
            <a:off x="3471863" y="347345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/>
          </a:p>
        </p:txBody>
      </p:sp>
      <p:sp>
        <p:nvSpPr>
          <p:cNvPr id="53335" name="Rectangle 118"/>
          <p:cNvSpPr>
            <a:spLocks noChangeArrowheads="1"/>
          </p:cNvSpPr>
          <p:nvPr/>
        </p:nvSpPr>
        <p:spPr bwMode="auto">
          <a:xfrm>
            <a:off x="3024188" y="3760788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ç</a:t>
            </a:r>
            <a:endParaRPr lang="en-GB" sz="2000"/>
          </a:p>
        </p:txBody>
      </p:sp>
      <p:sp>
        <p:nvSpPr>
          <p:cNvPr id="53336" name="Rectangle 119"/>
          <p:cNvSpPr>
            <a:spLocks noChangeArrowheads="1"/>
          </p:cNvSpPr>
          <p:nvPr/>
        </p:nvSpPr>
        <p:spPr bwMode="auto">
          <a:xfrm>
            <a:off x="3024188" y="4059238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/>
          </a:p>
        </p:txBody>
      </p:sp>
      <p:sp>
        <p:nvSpPr>
          <p:cNvPr id="53337" name="Rectangle 120"/>
          <p:cNvSpPr>
            <a:spLocks noChangeArrowheads="1"/>
          </p:cNvSpPr>
          <p:nvPr/>
        </p:nvSpPr>
        <p:spPr bwMode="auto">
          <a:xfrm>
            <a:off x="3024188" y="347345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/>
          </a:p>
        </p:txBody>
      </p:sp>
      <p:sp>
        <p:nvSpPr>
          <p:cNvPr id="53338" name="Rectangle 121"/>
          <p:cNvSpPr>
            <a:spLocks noChangeArrowheads="1"/>
          </p:cNvSpPr>
          <p:nvPr/>
        </p:nvSpPr>
        <p:spPr bwMode="auto">
          <a:xfrm>
            <a:off x="3297238" y="401002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3</a:t>
            </a:r>
            <a:endParaRPr lang="en-GB" sz="2000"/>
          </a:p>
        </p:txBody>
      </p:sp>
      <p:sp>
        <p:nvSpPr>
          <p:cNvPr id="53339" name="Rectangle 122"/>
          <p:cNvSpPr>
            <a:spLocks noChangeArrowheads="1"/>
          </p:cNvSpPr>
          <p:nvPr/>
        </p:nvSpPr>
        <p:spPr bwMode="auto">
          <a:xfrm>
            <a:off x="3254375" y="34940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2</a:t>
            </a:r>
            <a:endParaRPr lang="en-GB" sz="2000"/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4643438" y="3733800"/>
            <a:ext cx="269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FF3300"/>
                </a:solidFill>
                <a:latin typeface="Times New Roman" pitchFamily="18" charset="0"/>
              </a:rPr>
              <a:t>2+</a:t>
            </a:r>
            <a:endParaRPr lang="en-GB" sz="2000">
              <a:solidFill>
                <a:srgbClr val="FF3300"/>
              </a:solidFill>
            </a:endParaRP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5157788" y="375126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FF3300"/>
                </a:solidFill>
                <a:latin typeface="Times New Roman" pitchFamily="18" charset="0"/>
              </a:rPr>
              <a:t>6</a:t>
            </a:r>
            <a:endParaRPr lang="en-GB" sz="2000">
              <a:solidFill>
                <a:srgbClr val="FF3300"/>
              </a:solidFill>
            </a:endParaRP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6376988" y="366077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FF3300"/>
                </a:solidFill>
                <a:latin typeface="Times New Roman" pitchFamily="18" charset="0"/>
              </a:rPr>
              <a:t>8</a:t>
            </a:r>
            <a:endParaRPr lang="en-GB" sz="2000">
              <a:solidFill>
                <a:srgbClr val="FF3300"/>
              </a:solidFill>
            </a:endParaRPr>
          </a:p>
        </p:txBody>
      </p:sp>
      <p:sp>
        <p:nvSpPr>
          <p:cNvPr id="53343" name="Rectangle 140"/>
          <p:cNvSpPr>
            <a:spLocks noChangeArrowheads="1"/>
          </p:cNvSpPr>
          <p:nvPr/>
        </p:nvSpPr>
        <p:spPr bwMode="auto">
          <a:xfrm>
            <a:off x="2141538" y="5232400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6</a:t>
            </a:r>
            <a:endParaRPr lang="en-GB" sz="2000"/>
          </a:p>
        </p:txBody>
      </p:sp>
      <p:sp>
        <p:nvSpPr>
          <p:cNvPr id="53344" name="Rectangle 141"/>
          <p:cNvSpPr>
            <a:spLocks noChangeArrowheads="1"/>
          </p:cNvSpPr>
          <p:nvPr/>
        </p:nvSpPr>
        <p:spPr bwMode="auto">
          <a:xfrm>
            <a:off x="2925763" y="5232400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1</a:t>
            </a:r>
            <a:endParaRPr lang="en-GB" sz="2000"/>
          </a:p>
        </p:txBody>
      </p:sp>
      <p:sp>
        <p:nvSpPr>
          <p:cNvPr id="53345" name="Rectangle 143"/>
          <p:cNvSpPr>
            <a:spLocks noChangeArrowheads="1"/>
          </p:cNvSpPr>
          <p:nvPr/>
        </p:nvSpPr>
        <p:spPr bwMode="auto">
          <a:xfrm>
            <a:off x="2141538" y="5543550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5</a:t>
            </a:r>
            <a:endParaRPr lang="en-GB" sz="2000"/>
          </a:p>
        </p:txBody>
      </p:sp>
      <p:sp>
        <p:nvSpPr>
          <p:cNvPr id="53346" name="Rectangle 144"/>
          <p:cNvSpPr>
            <a:spLocks noChangeArrowheads="1"/>
          </p:cNvSpPr>
          <p:nvPr/>
        </p:nvSpPr>
        <p:spPr bwMode="auto">
          <a:xfrm>
            <a:off x="2916238" y="5543550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4</a:t>
            </a:r>
            <a:endParaRPr lang="en-GB" sz="2000"/>
          </a:p>
        </p:txBody>
      </p:sp>
      <p:sp>
        <p:nvSpPr>
          <p:cNvPr id="53347" name="Rectangle 146"/>
          <p:cNvSpPr>
            <a:spLocks noChangeArrowheads="1"/>
          </p:cNvSpPr>
          <p:nvPr/>
        </p:nvSpPr>
        <p:spPr bwMode="auto">
          <a:xfrm>
            <a:off x="1876425" y="5221288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/>
          </a:p>
        </p:txBody>
      </p:sp>
      <p:sp>
        <p:nvSpPr>
          <p:cNvPr id="53348" name="Rectangle 147"/>
          <p:cNvSpPr>
            <a:spLocks noChangeArrowheads="1"/>
          </p:cNvSpPr>
          <p:nvPr/>
        </p:nvSpPr>
        <p:spPr bwMode="auto">
          <a:xfrm>
            <a:off x="1876425" y="55038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/>
          </a:p>
        </p:txBody>
      </p:sp>
      <p:sp>
        <p:nvSpPr>
          <p:cNvPr id="53349" name="Rectangle 149"/>
          <p:cNvSpPr>
            <a:spLocks noChangeArrowheads="1"/>
          </p:cNvSpPr>
          <p:nvPr/>
        </p:nvSpPr>
        <p:spPr bwMode="auto">
          <a:xfrm>
            <a:off x="3203575" y="523875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/>
          </a:p>
        </p:txBody>
      </p:sp>
      <p:sp>
        <p:nvSpPr>
          <p:cNvPr id="53350" name="Rectangle 150"/>
          <p:cNvSpPr>
            <a:spLocks noChangeArrowheads="1"/>
          </p:cNvSpPr>
          <p:nvPr/>
        </p:nvSpPr>
        <p:spPr bwMode="auto">
          <a:xfrm>
            <a:off x="3203575" y="5521325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/>
          </a:p>
        </p:txBody>
      </p:sp>
      <p:sp>
        <p:nvSpPr>
          <p:cNvPr id="53351" name="Oval 152"/>
          <p:cNvSpPr>
            <a:spLocks noChangeArrowheads="1"/>
          </p:cNvSpPr>
          <p:nvPr/>
        </p:nvSpPr>
        <p:spPr bwMode="auto">
          <a:xfrm>
            <a:off x="539750" y="5232400"/>
            <a:ext cx="1295400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52" name="Oval 153"/>
          <p:cNvSpPr>
            <a:spLocks noChangeArrowheads="1"/>
          </p:cNvSpPr>
          <p:nvPr/>
        </p:nvSpPr>
        <p:spPr bwMode="auto">
          <a:xfrm>
            <a:off x="1979613" y="5087938"/>
            <a:ext cx="576262" cy="1009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18" name="Arc 154"/>
          <p:cNvSpPr>
            <a:spLocks/>
          </p:cNvSpPr>
          <p:nvPr/>
        </p:nvSpPr>
        <p:spPr bwMode="auto">
          <a:xfrm>
            <a:off x="2411413" y="4513263"/>
            <a:ext cx="2528887" cy="814387"/>
          </a:xfrm>
          <a:custGeom>
            <a:avLst/>
            <a:gdLst>
              <a:gd name="T0" fmla="*/ 0 w 42461"/>
              <a:gd name="T1" fmla="*/ 2147483647 h 21600"/>
              <a:gd name="T2" fmla="*/ 2147483647 w 42461"/>
              <a:gd name="T3" fmla="*/ 2147483647 h 21600"/>
              <a:gd name="T4" fmla="*/ 2147483647 w 42461"/>
              <a:gd name="T5" fmla="*/ 2147483647 h 21600"/>
              <a:gd name="T6" fmla="*/ 0 60000 65536"/>
              <a:gd name="T7" fmla="*/ 0 60000 65536"/>
              <a:gd name="T8" fmla="*/ 0 60000 65536"/>
              <a:gd name="T9" fmla="*/ 0 w 42461"/>
              <a:gd name="T10" fmla="*/ 0 h 21600"/>
              <a:gd name="T11" fmla="*/ 42461 w 424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461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583" y="0"/>
                  <a:pt x="40456" y="7286"/>
                  <a:pt x="42461" y="17398"/>
                </a:cubicBezTo>
              </a:path>
              <a:path w="42461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583" y="0"/>
                  <a:pt x="40456" y="7286"/>
                  <a:pt x="42461" y="1739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019" name="Arc 155"/>
          <p:cNvSpPr>
            <a:spLocks/>
          </p:cNvSpPr>
          <p:nvPr/>
        </p:nvSpPr>
        <p:spPr bwMode="auto">
          <a:xfrm>
            <a:off x="755650" y="4729163"/>
            <a:ext cx="1439863" cy="503237"/>
          </a:xfrm>
          <a:custGeom>
            <a:avLst/>
            <a:gdLst>
              <a:gd name="T0" fmla="*/ 0 w 42243"/>
              <a:gd name="T1" fmla="*/ 2147483647 h 21600"/>
              <a:gd name="T2" fmla="*/ 2147483647 w 42243"/>
              <a:gd name="T3" fmla="*/ 2147483647 h 21600"/>
              <a:gd name="T4" fmla="*/ 2147483647 w 42243"/>
              <a:gd name="T5" fmla="*/ 2147483647 h 21600"/>
              <a:gd name="T6" fmla="*/ 0 60000 65536"/>
              <a:gd name="T7" fmla="*/ 0 60000 65536"/>
              <a:gd name="T8" fmla="*/ 0 60000 65536"/>
              <a:gd name="T9" fmla="*/ 0 w 42243"/>
              <a:gd name="T10" fmla="*/ 0 h 21600"/>
              <a:gd name="T11" fmla="*/ 42243 w 422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3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</a:path>
              <a:path w="42243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355" name="Oval 156"/>
          <p:cNvSpPr>
            <a:spLocks noChangeArrowheads="1"/>
          </p:cNvSpPr>
          <p:nvPr/>
        </p:nvSpPr>
        <p:spPr bwMode="auto">
          <a:xfrm>
            <a:off x="2627313" y="5087938"/>
            <a:ext cx="576262" cy="1009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21" name="Arc 157"/>
          <p:cNvSpPr>
            <a:spLocks/>
          </p:cNvSpPr>
          <p:nvPr/>
        </p:nvSpPr>
        <p:spPr bwMode="auto">
          <a:xfrm rot="21207577" flipV="1">
            <a:off x="3132138" y="5808663"/>
            <a:ext cx="3241675" cy="504825"/>
          </a:xfrm>
          <a:custGeom>
            <a:avLst/>
            <a:gdLst>
              <a:gd name="T0" fmla="*/ 0 w 42461"/>
              <a:gd name="T1" fmla="*/ 2147483647 h 21600"/>
              <a:gd name="T2" fmla="*/ 2147483647 w 42461"/>
              <a:gd name="T3" fmla="*/ 2147483647 h 21600"/>
              <a:gd name="T4" fmla="*/ 2147483647 w 42461"/>
              <a:gd name="T5" fmla="*/ 2147483647 h 21600"/>
              <a:gd name="T6" fmla="*/ 0 60000 65536"/>
              <a:gd name="T7" fmla="*/ 0 60000 65536"/>
              <a:gd name="T8" fmla="*/ 0 60000 65536"/>
              <a:gd name="T9" fmla="*/ 0 w 42461"/>
              <a:gd name="T10" fmla="*/ 0 h 21600"/>
              <a:gd name="T11" fmla="*/ 42461 w 424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461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583" y="0"/>
                  <a:pt x="40456" y="7286"/>
                  <a:pt x="42461" y="17398"/>
                </a:cubicBezTo>
              </a:path>
              <a:path w="42461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583" y="0"/>
                  <a:pt x="40456" y="7286"/>
                  <a:pt x="42461" y="1739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022" name="Arc 158"/>
          <p:cNvSpPr>
            <a:spLocks/>
          </p:cNvSpPr>
          <p:nvPr/>
        </p:nvSpPr>
        <p:spPr bwMode="auto">
          <a:xfrm flipV="1">
            <a:off x="755650" y="5808663"/>
            <a:ext cx="2016125" cy="503237"/>
          </a:xfrm>
          <a:custGeom>
            <a:avLst/>
            <a:gdLst>
              <a:gd name="T0" fmla="*/ 0 w 42243"/>
              <a:gd name="T1" fmla="*/ 2147483647 h 21600"/>
              <a:gd name="T2" fmla="*/ 2147483647 w 42243"/>
              <a:gd name="T3" fmla="*/ 2147483647 h 21600"/>
              <a:gd name="T4" fmla="*/ 2147483647 w 42243"/>
              <a:gd name="T5" fmla="*/ 2147483647 h 21600"/>
              <a:gd name="T6" fmla="*/ 0 60000 65536"/>
              <a:gd name="T7" fmla="*/ 0 60000 65536"/>
              <a:gd name="T8" fmla="*/ 0 60000 65536"/>
              <a:gd name="T9" fmla="*/ 0 w 42243"/>
              <a:gd name="T10" fmla="*/ 0 h 21600"/>
              <a:gd name="T11" fmla="*/ 42243 w 422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3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</a:path>
              <a:path w="42243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3358" name="Picture 20" descr="PENCIL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7469188" y="6232525"/>
            <a:ext cx="13906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4" grpId="0"/>
      <p:bldP spid="36885" grpId="0"/>
      <p:bldP spid="36887" grpId="0"/>
      <p:bldP spid="36888" grpId="0"/>
      <p:bldP spid="36889" grpId="0"/>
      <p:bldP spid="36890" grpId="0"/>
      <p:bldP spid="36891" grpId="0"/>
      <p:bldP spid="36892" grpId="0"/>
      <p:bldP spid="36912" grpId="0"/>
      <p:bldP spid="36913" grpId="0"/>
      <p:bldP spid="36928" grpId="0"/>
      <p:bldP spid="36930" grpId="0"/>
      <p:bldP spid="36931" grpId="0"/>
      <p:bldP spid="36933" grpId="0"/>
      <p:bldP spid="36950" grpId="0"/>
      <p:bldP spid="36951" grpId="0"/>
      <p:bldP spid="36965" grpId="0"/>
      <p:bldP spid="36968" grpId="0"/>
      <p:bldP spid="36998" grpId="0"/>
      <p:bldP spid="37000" grpId="0"/>
      <p:bldP spid="37003" grpId="0"/>
      <p:bldP spid="37018" grpId="0" animBg="1"/>
      <p:bldP spid="37019" grpId="0" animBg="1"/>
      <p:bldP spid="37021" grpId="0" animBg="1"/>
      <p:bldP spid="370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Shapes and sizes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11313"/>
            <a:ext cx="8075613" cy="4514850"/>
          </a:xfrm>
        </p:spPr>
        <p:txBody>
          <a:bodyPr/>
          <a:lstStyle/>
          <a:p>
            <a:r>
              <a:rPr lang="en-GB" sz="2800" smtClean="0"/>
              <a:t>Dimensions and compatibility given by the domino rule</a:t>
            </a:r>
          </a:p>
        </p:txBody>
      </p:sp>
      <p:pic>
        <p:nvPicPr>
          <p:cNvPr id="54276" name="Picture 41" descr="BSBALCA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748588" y="317500"/>
            <a:ext cx="1395412" cy="711200"/>
          </a:xfrm>
          <a:noFill/>
        </p:spPr>
      </p:pic>
      <p:sp>
        <p:nvSpPr>
          <p:cNvPr id="5427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2302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4 AMC</a:t>
            </a:r>
            <a:endParaRPr lang="en-GB" dirty="0"/>
          </a:p>
        </p:txBody>
      </p:sp>
      <p:sp>
        <p:nvSpPr>
          <p:cNvPr id="430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589FF1-61B4-463E-87E3-7D5173E0809F}" type="slidenum">
              <a:rPr lang="en-GB" smtClean="0"/>
              <a:pPr>
                <a:defRPr/>
              </a:pPr>
              <a:t>9</a:t>
            </a:fld>
            <a:endParaRPr lang="en-GB" smtClean="0"/>
          </a:p>
        </p:txBody>
      </p:sp>
      <p:grpSp>
        <p:nvGrpSpPr>
          <p:cNvPr id="54279" name="Group 36"/>
          <p:cNvGrpSpPr>
            <a:grpSpLocks/>
          </p:cNvGrpSpPr>
          <p:nvPr/>
        </p:nvGrpSpPr>
        <p:grpSpPr bwMode="auto">
          <a:xfrm>
            <a:off x="755650" y="2625725"/>
            <a:ext cx="7467600" cy="1873250"/>
            <a:chOff x="521" y="1797"/>
            <a:chExt cx="4704" cy="1180"/>
          </a:xfrm>
        </p:grpSpPr>
        <p:grpSp>
          <p:nvGrpSpPr>
            <p:cNvPr id="54289" name="Group 13"/>
            <p:cNvGrpSpPr>
              <a:grpSpLocks/>
            </p:cNvGrpSpPr>
            <p:nvPr/>
          </p:nvGrpSpPr>
          <p:grpSpPr bwMode="auto">
            <a:xfrm>
              <a:off x="521" y="1797"/>
              <a:ext cx="4704" cy="400"/>
              <a:chOff x="567" y="4562"/>
              <a:chExt cx="9073" cy="865"/>
            </a:xfrm>
          </p:grpSpPr>
          <p:sp>
            <p:nvSpPr>
              <p:cNvPr id="54299" name="Rectangle 31"/>
              <p:cNvSpPr>
                <a:spLocks noChangeArrowheads="1"/>
              </p:cNvSpPr>
              <p:nvPr/>
            </p:nvSpPr>
            <p:spPr bwMode="auto">
              <a:xfrm>
                <a:off x="567" y="4562"/>
                <a:ext cx="2449" cy="86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0" name="Rectangle 30"/>
              <p:cNvSpPr>
                <a:spLocks noChangeArrowheads="1"/>
              </p:cNvSpPr>
              <p:nvPr/>
            </p:nvSpPr>
            <p:spPr bwMode="auto">
              <a:xfrm>
                <a:off x="7191" y="4562"/>
                <a:ext cx="2449" cy="86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3159" y="4562"/>
                <a:ext cx="2449" cy="86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2" name="Line 28"/>
              <p:cNvSpPr>
                <a:spLocks noChangeShapeType="1"/>
              </p:cNvSpPr>
              <p:nvPr/>
            </p:nvSpPr>
            <p:spPr bwMode="auto">
              <a:xfrm>
                <a:off x="4311" y="4562"/>
                <a:ext cx="1" cy="8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303" name="Line 27"/>
              <p:cNvSpPr>
                <a:spLocks noChangeShapeType="1"/>
              </p:cNvSpPr>
              <p:nvPr/>
            </p:nvSpPr>
            <p:spPr bwMode="auto">
              <a:xfrm>
                <a:off x="1719" y="4562"/>
                <a:ext cx="1" cy="8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304" name="Line 26"/>
              <p:cNvSpPr>
                <a:spLocks noChangeShapeType="1"/>
              </p:cNvSpPr>
              <p:nvPr/>
            </p:nvSpPr>
            <p:spPr bwMode="auto">
              <a:xfrm>
                <a:off x="8487" y="4562"/>
                <a:ext cx="1" cy="8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305" name="Oval 25"/>
              <p:cNvSpPr>
                <a:spLocks noChangeArrowheads="1"/>
              </p:cNvSpPr>
              <p:nvPr/>
            </p:nvSpPr>
            <p:spPr bwMode="auto">
              <a:xfrm>
                <a:off x="3303" y="5138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6" name="Oval 24"/>
              <p:cNvSpPr>
                <a:spLocks noChangeArrowheads="1"/>
              </p:cNvSpPr>
              <p:nvPr/>
            </p:nvSpPr>
            <p:spPr bwMode="auto">
              <a:xfrm>
                <a:off x="999" y="4994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7" name="Oval 23"/>
              <p:cNvSpPr>
                <a:spLocks noChangeArrowheads="1"/>
              </p:cNvSpPr>
              <p:nvPr/>
            </p:nvSpPr>
            <p:spPr bwMode="auto">
              <a:xfrm>
                <a:off x="1431" y="4706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8" name="Oval 22"/>
              <p:cNvSpPr>
                <a:spLocks noChangeArrowheads="1"/>
              </p:cNvSpPr>
              <p:nvPr/>
            </p:nvSpPr>
            <p:spPr bwMode="auto">
              <a:xfrm>
                <a:off x="2007" y="5138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9" name="Oval 21"/>
              <p:cNvSpPr>
                <a:spLocks noChangeArrowheads="1"/>
              </p:cNvSpPr>
              <p:nvPr/>
            </p:nvSpPr>
            <p:spPr bwMode="auto">
              <a:xfrm>
                <a:off x="2295" y="4994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0" name="Oval 20"/>
              <p:cNvSpPr>
                <a:spLocks noChangeArrowheads="1"/>
              </p:cNvSpPr>
              <p:nvPr/>
            </p:nvSpPr>
            <p:spPr bwMode="auto">
              <a:xfrm>
                <a:off x="2583" y="4850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1" name="Oval 19"/>
              <p:cNvSpPr>
                <a:spLocks noChangeArrowheads="1"/>
              </p:cNvSpPr>
              <p:nvPr/>
            </p:nvSpPr>
            <p:spPr bwMode="auto">
              <a:xfrm>
                <a:off x="3879" y="4850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2" name="Oval 18"/>
              <p:cNvSpPr>
                <a:spLocks noChangeArrowheads="1"/>
              </p:cNvSpPr>
              <p:nvPr/>
            </p:nvSpPr>
            <p:spPr bwMode="auto">
              <a:xfrm>
                <a:off x="3591" y="4994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3" name="Oval 17"/>
              <p:cNvSpPr>
                <a:spLocks noChangeArrowheads="1"/>
              </p:cNvSpPr>
              <p:nvPr/>
            </p:nvSpPr>
            <p:spPr bwMode="auto">
              <a:xfrm>
                <a:off x="8913" y="5015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4" name="Oval 16"/>
              <p:cNvSpPr>
                <a:spLocks noChangeArrowheads="1"/>
              </p:cNvSpPr>
              <p:nvPr/>
            </p:nvSpPr>
            <p:spPr bwMode="auto">
              <a:xfrm>
                <a:off x="7911" y="4850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5" name="Oval 15"/>
              <p:cNvSpPr>
                <a:spLocks noChangeArrowheads="1"/>
              </p:cNvSpPr>
              <p:nvPr/>
            </p:nvSpPr>
            <p:spPr bwMode="auto">
              <a:xfrm>
                <a:off x="7479" y="5138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6" name="Oval 14"/>
              <p:cNvSpPr>
                <a:spLocks noChangeArrowheads="1"/>
              </p:cNvSpPr>
              <p:nvPr/>
            </p:nvSpPr>
            <p:spPr bwMode="auto">
              <a:xfrm>
                <a:off x="4842" y="4895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>
              <a:off x="1078" y="2726"/>
              <a:ext cx="124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291" name="Line 11"/>
            <p:cNvSpPr>
              <a:spLocks noChangeShapeType="1"/>
            </p:cNvSpPr>
            <p:nvPr/>
          </p:nvSpPr>
          <p:spPr bwMode="auto">
            <a:xfrm>
              <a:off x="1202" y="2976"/>
              <a:ext cx="8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292" name="Line 10"/>
            <p:cNvSpPr>
              <a:spLocks noChangeShapeType="1"/>
            </p:cNvSpPr>
            <p:nvPr/>
          </p:nvSpPr>
          <p:spPr bwMode="auto">
            <a:xfrm flipH="1">
              <a:off x="2066" y="2726"/>
              <a:ext cx="124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4293" name="Group 5"/>
            <p:cNvGrpSpPr>
              <a:grpSpLocks/>
            </p:cNvGrpSpPr>
            <p:nvPr/>
          </p:nvGrpSpPr>
          <p:grpSpPr bwMode="auto">
            <a:xfrm>
              <a:off x="1061" y="2262"/>
              <a:ext cx="3629" cy="160"/>
              <a:chOff x="2007" y="5832"/>
              <a:chExt cx="6514" cy="319"/>
            </a:xfrm>
          </p:grpSpPr>
          <p:sp>
            <p:nvSpPr>
              <p:cNvPr id="54295" name="Line 9"/>
              <p:cNvSpPr>
                <a:spLocks noChangeShapeType="1"/>
              </p:cNvSpPr>
              <p:nvPr/>
            </p:nvSpPr>
            <p:spPr bwMode="auto">
              <a:xfrm flipV="1">
                <a:off x="2007" y="5832"/>
                <a:ext cx="1" cy="2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296" name="Line 8"/>
              <p:cNvSpPr>
                <a:spLocks noChangeShapeType="1"/>
              </p:cNvSpPr>
              <p:nvPr/>
            </p:nvSpPr>
            <p:spPr bwMode="auto">
              <a:xfrm flipV="1">
                <a:off x="4311" y="5832"/>
                <a:ext cx="1" cy="2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297" name="Line 7"/>
              <p:cNvSpPr>
                <a:spLocks noChangeShapeType="1"/>
              </p:cNvSpPr>
              <p:nvPr/>
            </p:nvSpPr>
            <p:spPr bwMode="auto">
              <a:xfrm>
                <a:off x="2007" y="5832"/>
                <a:ext cx="651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298" name="Line 6"/>
              <p:cNvSpPr>
                <a:spLocks noChangeShapeType="1"/>
              </p:cNvSpPr>
              <p:nvPr/>
            </p:nvSpPr>
            <p:spPr bwMode="auto">
              <a:xfrm flipV="1">
                <a:off x="8496" y="5862"/>
                <a:ext cx="1" cy="2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4294" name="Rectangle 34"/>
            <p:cNvSpPr>
              <a:spLocks noChangeArrowheads="1"/>
            </p:cNvSpPr>
            <p:nvPr/>
          </p:nvSpPr>
          <p:spPr bwMode="auto">
            <a:xfrm>
              <a:off x="780" y="2459"/>
              <a:ext cx="412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/>
              <a:r>
                <a:rPr lang="en-GB" sz="2400"/>
                <a:t>2</a:t>
              </a:r>
              <a:r>
                <a:rPr lang="en-GB" sz="2400">
                  <a:sym typeface="Symbol" pitchFamily="18" charset="2"/>
                </a:rPr>
                <a:t></a:t>
              </a:r>
              <a:r>
                <a:rPr lang="en-GB" sz="2400"/>
                <a:t>3</a:t>
              </a:r>
              <a:r>
                <a:rPr lang="en-GB" sz="2400">
                  <a:sym typeface="Symbol" pitchFamily="18" charset="2"/>
                </a:rPr>
                <a:t>          </a:t>
              </a:r>
              <a:r>
                <a:rPr lang="en-GB" sz="2400"/>
                <a:t>	  </a:t>
              </a:r>
              <a:r>
                <a:rPr lang="en-GB" sz="2400">
                  <a:sym typeface="Symbol" pitchFamily="18" charset="2"/>
                </a:rPr>
                <a:t>3</a:t>
              </a:r>
              <a:r>
                <a:rPr lang="en-GB" sz="2400"/>
                <a:t>1</a:t>
              </a:r>
              <a:r>
                <a:rPr lang="en-GB" sz="2400">
                  <a:sym typeface="Symbol" pitchFamily="18" charset="2"/>
                </a:rPr>
                <a:t>		                         2</a:t>
              </a:r>
              <a:r>
                <a:rPr lang="en-GB" sz="2400"/>
                <a:t>1</a:t>
              </a:r>
              <a:r>
                <a:rPr lang="en-GB" sz="2400">
                  <a:sym typeface="Symbol" pitchFamily="18" charset="2"/>
                </a:rPr>
                <a:t>	</a:t>
              </a:r>
            </a:p>
          </p:txBody>
        </p:sp>
      </p:grpSp>
      <p:sp>
        <p:nvSpPr>
          <p:cNvPr id="54280" name="Rectangle 37"/>
          <p:cNvSpPr>
            <a:spLocks noChangeArrowheads="1"/>
          </p:cNvSpPr>
          <p:nvPr/>
        </p:nvSpPr>
        <p:spPr bwMode="auto">
          <a:xfrm>
            <a:off x="900113" y="5616575"/>
            <a:ext cx="75612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GB" sz="2400">
                <a:solidFill>
                  <a:srgbClr val="6600FF"/>
                </a:solidFill>
              </a:rPr>
              <a:t>Note</a:t>
            </a:r>
            <a:r>
              <a:rPr lang="en-GB" sz="2400"/>
              <a:t> matrix multiplication is </a:t>
            </a:r>
            <a:r>
              <a:rPr lang="en-GB" sz="2400" b="1">
                <a:solidFill>
                  <a:srgbClr val="6600FF"/>
                </a:solidFill>
              </a:rPr>
              <a:t>not</a:t>
            </a:r>
            <a:r>
              <a:rPr lang="en-GB" sz="2400"/>
              <a:t> commutative.</a:t>
            </a:r>
          </a:p>
          <a:p>
            <a:pPr algn="just"/>
            <a:r>
              <a:rPr lang="en-GB" sz="2400"/>
              <a:t>If A is a 3x1 and B is a 1x3 then AB is </a:t>
            </a:r>
            <a:r>
              <a:rPr lang="en-GB" sz="2400">
                <a:solidFill>
                  <a:schemeClr val="accent2"/>
                </a:solidFill>
              </a:rPr>
              <a:t>3x3</a:t>
            </a:r>
            <a:r>
              <a:rPr lang="en-GB" sz="2400"/>
              <a:t> BA is </a:t>
            </a:r>
            <a:r>
              <a:rPr lang="en-GB" sz="2400">
                <a:solidFill>
                  <a:schemeClr val="accent2"/>
                </a:solidFill>
              </a:rPr>
              <a:t>1x1</a:t>
            </a:r>
          </a:p>
        </p:txBody>
      </p:sp>
      <p:sp>
        <p:nvSpPr>
          <p:cNvPr id="54281" name="Text Box 38"/>
          <p:cNvSpPr txBox="1">
            <a:spLocks noChangeArrowheads="1"/>
          </p:cNvSpPr>
          <p:nvPr/>
        </p:nvSpPr>
        <p:spPr bwMode="auto">
          <a:xfrm>
            <a:off x="755650" y="4497388"/>
            <a:ext cx="35290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To </a:t>
            </a:r>
            <a:r>
              <a:rPr lang="en-GB">
                <a:solidFill>
                  <a:srgbClr val="6600FF"/>
                </a:solidFill>
              </a:rPr>
              <a:t>multiply</a:t>
            </a:r>
            <a:r>
              <a:rPr lang="en-GB"/>
              <a:t> the </a:t>
            </a:r>
            <a:r>
              <a:rPr lang="en-GB">
                <a:solidFill>
                  <a:srgbClr val="FF3300"/>
                </a:solidFill>
              </a:rPr>
              <a:t>columns </a:t>
            </a:r>
            <a:r>
              <a:rPr lang="en-GB"/>
              <a:t>of the first must be equal to the </a:t>
            </a:r>
            <a:r>
              <a:rPr lang="en-GB">
                <a:solidFill>
                  <a:srgbClr val="FF3300"/>
                </a:solidFill>
              </a:rPr>
              <a:t>rows</a:t>
            </a:r>
            <a:r>
              <a:rPr lang="en-GB"/>
              <a:t> of the second</a:t>
            </a:r>
          </a:p>
        </p:txBody>
      </p:sp>
      <p:sp>
        <p:nvSpPr>
          <p:cNvPr id="54282" name="Text Box 40"/>
          <p:cNvSpPr txBox="1">
            <a:spLocks noChangeArrowheads="1"/>
          </p:cNvSpPr>
          <p:nvPr/>
        </p:nvSpPr>
        <p:spPr bwMode="auto">
          <a:xfrm>
            <a:off x="5795963" y="4497388"/>
            <a:ext cx="25923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/>
              <a:t>The </a:t>
            </a:r>
            <a:r>
              <a:rPr lang="en-GB">
                <a:solidFill>
                  <a:srgbClr val="6600FF"/>
                </a:solidFill>
              </a:rPr>
              <a:t>dimensions</a:t>
            </a:r>
            <a:r>
              <a:rPr lang="en-GB"/>
              <a:t> of the result are given by the 2 outer numbers</a:t>
            </a:r>
          </a:p>
        </p:txBody>
      </p:sp>
      <p:sp>
        <p:nvSpPr>
          <p:cNvPr id="54283" name="Oval 43"/>
          <p:cNvSpPr>
            <a:spLocks noChangeArrowheads="1"/>
          </p:cNvSpPr>
          <p:nvPr/>
        </p:nvSpPr>
        <p:spPr bwMode="auto">
          <a:xfrm>
            <a:off x="1547813" y="3705225"/>
            <a:ext cx="287337" cy="431800"/>
          </a:xfrm>
          <a:prstGeom prst="ellipse">
            <a:avLst/>
          </a:prstGeom>
          <a:solidFill>
            <a:srgbClr val="FF3300">
              <a:alpha val="4313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Oval 44"/>
          <p:cNvSpPr>
            <a:spLocks noChangeArrowheads="1"/>
          </p:cNvSpPr>
          <p:nvPr/>
        </p:nvSpPr>
        <p:spPr bwMode="auto">
          <a:xfrm>
            <a:off x="3203575" y="3705225"/>
            <a:ext cx="287338" cy="431800"/>
          </a:xfrm>
          <a:prstGeom prst="ellipse">
            <a:avLst/>
          </a:prstGeom>
          <a:solidFill>
            <a:srgbClr val="FF3300">
              <a:alpha val="4313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Oval 45"/>
          <p:cNvSpPr>
            <a:spLocks noChangeArrowheads="1"/>
          </p:cNvSpPr>
          <p:nvPr/>
        </p:nvSpPr>
        <p:spPr bwMode="auto">
          <a:xfrm>
            <a:off x="1166813" y="3692525"/>
            <a:ext cx="287337" cy="431800"/>
          </a:xfrm>
          <a:prstGeom prst="ellipse">
            <a:avLst/>
          </a:prstGeom>
          <a:solidFill>
            <a:srgbClr val="6600FF">
              <a:alpha val="4313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Oval 46"/>
          <p:cNvSpPr>
            <a:spLocks noChangeArrowheads="1"/>
          </p:cNvSpPr>
          <p:nvPr/>
        </p:nvSpPr>
        <p:spPr bwMode="auto">
          <a:xfrm>
            <a:off x="3579813" y="3679825"/>
            <a:ext cx="287337" cy="431800"/>
          </a:xfrm>
          <a:prstGeom prst="ellipse">
            <a:avLst/>
          </a:prstGeom>
          <a:solidFill>
            <a:srgbClr val="6600FF">
              <a:alpha val="4313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Oval 47"/>
          <p:cNvSpPr>
            <a:spLocks noChangeArrowheads="1"/>
          </p:cNvSpPr>
          <p:nvPr/>
        </p:nvSpPr>
        <p:spPr bwMode="auto">
          <a:xfrm>
            <a:off x="6970713" y="3705225"/>
            <a:ext cx="287337" cy="431800"/>
          </a:xfrm>
          <a:prstGeom prst="ellipse">
            <a:avLst/>
          </a:prstGeom>
          <a:solidFill>
            <a:srgbClr val="6600FF">
              <a:alpha val="4313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Oval 48"/>
          <p:cNvSpPr>
            <a:spLocks noChangeArrowheads="1"/>
          </p:cNvSpPr>
          <p:nvPr/>
        </p:nvSpPr>
        <p:spPr bwMode="auto">
          <a:xfrm>
            <a:off x="7351713" y="3705225"/>
            <a:ext cx="287337" cy="431800"/>
          </a:xfrm>
          <a:prstGeom prst="ellipse">
            <a:avLst/>
          </a:prstGeom>
          <a:solidFill>
            <a:srgbClr val="6600FF">
              <a:alpha val="4313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mfc">
  <a:themeElements>
    <a:clrScheme name="Custom 3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002060"/>
      </a:accent1>
      <a:accent2>
        <a:srgbClr val="5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2453</Words>
  <Application>Microsoft Office PowerPoint</Application>
  <PresentationFormat>On-screen Show (4:3)</PresentationFormat>
  <Paragraphs>898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Symbol</vt:lpstr>
      <vt:lpstr>Times New Roman</vt:lpstr>
      <vt:lpstr>Times Roman</vt:lpstr>
      <vt:lpstr>Tw Cen MT</vt:lpstr>
      <vt:lpstr>Wingdings</vt:lpstr>
      <vt:lpstr>Wingdings 2</vt:lpstr>
      <vt:lpstr>1_Default Design</vt:lpstr>
      <vt:lpstr>amfc</vt:lpstr>
      <vt:lpstr>Equation</vt:lpstr>
      <vt:lpstr>Applications of Vectors &amp; Matrices</vt:lpstr>
      <vt:lpstr>Describing vectors</vt:lpstr>
      <vt:lpstr>Using coordinates(2)</vt:lpstr>
      <vt:lpstr>Vector addition and subtraction</vt:lpstr>
      <vt:lpstr>Scalar multiplication</vt:lpstr>
      <vt:lpstr>Converting formats</vt:lpstr>
      <vt:lpstr>Matrices</vt:lpstr>
      <vt:lpstr>Multiplication</vt:lpstr>
      <vt:lpstr>Shapes and sizes</vt:lpstr>
      <vt:lpstr>Division????</vt:lpstr>
      <vt:lpstr>Fractions reminder- you can’t divide fractions  you invert and multiply</vt:lpstr>
      <vt:lpstr>The multiplicative inverse of a matrix</vt:lpstr>
      <vt:lpstr>How do we find the inverse?</vt:lpstr>
      <vt:lpstr>Example finding the inverse</vt:lpstr>
      <vt:lpstr>Find the inverses and check them</vt:lpstr>
      <vt:lpstr>More inverses to find and check</vt:lpstr>
      <vt:lpstr>Applications of matrices</vt:lpstr>
      <vt:lpstr>Solving simultaneous equations</vt:lpstr>
      <vt:lpstr>Solving simultaneous equations</vt:lpstr>
      <vt:lpstr>PowerPoint Presentation</vt:lpstr>
      <vt:lpstr>PowerPoint Presentation</vt:lpstr>
      <vt:lpstr>Summary of method</vt:lpstr>
      <vt:lpstr>PowerPoint Presentation</vt:lpstr>
      <vt:lpstr>Solve the following</vt:lpstr>
      <vt:lpstr>Transformations</vt:lpstr>
      <vt:lpstr>PowerPoint Presentation</vt:lpstr>
      <vt:lpstr>PowerPoint Presentation</vt:lpstr>
      <vt:lpstr>Method</vt:lpstr>
      <vt:lpstr>PowerPoint Presentation</vt:lpstr>
      <vt:lpstr>PowerPoint Presentation</vt:lpstr>
      <vt:lpstr>PowerPoint Presentation</vt:lpstr>
      <vt:lpstr>Reflection</vt:lpstr>
      <vt:lpstr>Reflection</vt:lpstr>
      <vt:lpstr>Rotation</vt:lpstr>
      <vt:lpstr>PowerPoint Presentation</vt:lpstr>
      <vt:lpstr>PowerPoint Presentation</vt:lpstr>
      <vt:lpstr>Enlargement</vt:lpstr>
      <vt:lpstr>Translation-using vectors</vt:lpstr>
      <vt:lpstr>Translation-using vectors</vt:lpstr>
      <vt:lpstr>Composition of transformations</vt:lpstr>
      <vt:lpstr>PowerPoint Presentation</vt:lpstr>
      <vt:lpstr>PowerPoint Presentation</vt:lpstr>
      <vt:lpstr>Order of composition</vt:lpstr>
      <vt:lpstr>PowerPoint Presentation</vt:lpstr>
      <vt:lpstr>PowerPoint Presentation</vt:lpstr>
      <vt:lpstr>PowerPoint Presentation</vt:lpstr>
    </vt:vector>
  </TitlesOfParts>
  <Company>CMS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Vectors &amp; Matrices</dc:title>
  <dc:creator>Yvonne Fryer</dc:creator>
  <cp:lastModifiedBy>Usman Basharat</cp:lastModifiedBy>
  <cp:revision>80</cp:revision>
  <dcterms:created xsi:type="dcterms:W3CDTF">2003-11-18T22:23:34Z</dcterms:created>
  <dcterms:modified xsi:type="dcterms:W3CDTF">2016-02-25T14:33:27Z</dcterms:modified>
</cp:coreProperties>
</file>