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1" r:id="rId39"/>
    <p:sldId id="312" r:id="rId40"/>
    <p:sldId id="313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9FBFD"/>
    <a:srgbClr val="ED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94660"/>
  </p:normalViewPr>
  <p:slideViewPr>
    <p:cSldViewPr>
      <p:cViewPr varScale="1">
        <p:scale>
          <a:sx n="105" d="100"/>
          <a:sy n="105" d="100"/>
        </p:scale>
        <p:origin x="96" y="6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1EB2A-92DB-471A-B413-6C64ADC9C58F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0F8513D1-4433-4BA3-ADE1-E5AA750AF5BF}">
      <dgm:prSet phldrT="[Text]"/>
      <dgm:spPr/>
      <dgm:t>
        <a:bodyPr/>
        <a:lstStyle/>
        <a:p>
          <a:r>
            <a:rPr lang="en-GB" dirty="0" smtClean="0"/>
            <a:t>Simple – no loops, no multiple edges</a:t>
          </a:r>
          <a:endParaRPr lang="en-GB" dirty="0"/>
        </a:p>
      </dgm:t>
    </dgm:pt>
    <dgm:pt modelId="{4539B932-ED85-468C-9F17-727FF29638E3}" type="parTrans" cxnId="{54857EA6-5F70-429F-80B2-02D45AB23F68}">
      <dgm:prSet/>
      <dgm:spPr/>
      <dgm:t>
        <a:bodyPr/>
        <a:lstStyle/>
        <a:p>
          <a:endParaRPr lang="en-GB"/>
        </a:p>
      </dgm:t>
    </dgm:pt>
    <dgm:pt modelId="{865631B2-1330-4588-9F0C-A07C959FEAB1}" type="sibTrans" cxnId="{54857EA6-5F70-429F-80B2-02D45AB23F68}">
      <dgm:prSet/>
      <dgm:spPr/>
      <dgm:t>
        <a:bodyPr/>
        <a:lstStyle/>
        <a:p>
          <a:endParaRPr lang="en-GB"/>
        </a:p>
      </dgm:t>
    </dgm:pt>
    <dgm:pt modelId="{A4648D59-898C-4CDD-A744-C660BDF674F1}">
      <dgm:prSet phldrT="[Text]"/>
      <dgm:spPr/>
      <dgm:t>
        <a:bodyPr/>
        <a:lstStyle/>
        <a:p>
          <a:r>
            <a:rPr lang="en-GB" dirty="0" smtClean="0"/>
            <a:t>Not simple (loop)</a:t>
          </a:r>
          <a:endParaRPr lang="en-GB" dirty="0"/>
        </a:p>
      </dgm:t>
    </dgm:pt>
    <dgm:pt modelId="{128BFF63-44B6-45D5-9A40-3AF20808601C}" type="parTrans" cxnId="{7624288E-103F-4B80-826B-6BC9A977C7B6}">
      <dgm:prSet/>
      <dgm:spPr/>
      <dgm:t>
        <a:bodyPr/>
        <a:lstStyle/>
        <a:p>
          <a:endParaRPr lang="en-GB"/>
        </a:p>
      </dgm:t>
    </dgm:pt>
    <dgm:pt modelId="{F276456E-E391-43A6-BC78-F9FE25419191}" type="sibTrans" cxnId="{7624288E-103F-4B80-826B-6BC9A977C7B6}">
      <dgm:prSet/>
      <dgm:spPr/>
      <dgm:t>
        <a:bodyPr/>
        <a:lstStyle/>
        <a:p>
          <a:endParaRPr lang="en-GB"/>
        </a:p>
      </dgm:t>
    </dgm:pt>
    <dgm:pt modelId="{872D0D4B-5EB9-4704-8CAF-51E54403168E}">
      <dgm:prSet phldrT="[Text]"/>
      <dgm:spPr/>
      <dgm:t>
        <a:bodyPr/>
        <a:lstStyle/>
        <a:p>
          <a:r>
            <a:rPr lang="en-GB" dirty="0" smtClean="0"/>
            <a:t>Not simple (multiple edge)</a:t>
          </a:r>
          <a:endParaRPr lang="en-GB" dirty="0"/>
        </a:p>
      </dgm:t>
    </dgm:pt>
    <dgm:pt modelId="{AA0B1D2E-97FE-4F85-95D0-84C6D1ED7661}" type="parTrans" cxnId="{5A15330F-C695-4956-9E30-0283F8EBB598}">
      <dgm:prSet/>
      <dgm:spPr/>
      <dgm:t>
        <a:bodyPr/>
        <a:lstStyle/>
        <a:p>
          <a:endParaRPr lang="en-GB"/>
        </a:p>
      </dgm:t>
    </dgm:pt>
    <dgm:pt modelId="{CCD0FE8B-7604-4EC8-BE53-396430355780}" type="sibTrans" cxnId="{5A15330F-C695-4956-9E30-0283F8EBB598}">
      <dgm:prSet/>
      <dgm:spPr/>
      <dgm:t>
        <a:bodyPr/>
        <a:lstStyle/>
        <a:p>
          <a:endParaRPr lang="en-GB"/>
        </a:p>
      </dgm:t>
    </dgm:pt>
    <dgm:pt modelId="{E579514B-A25D-4F56-9100-67D4B85F1E18}" type="pres">
      <dgm:prSet presAssocID="{9761EB2A-92DB-471A-B413-6C64ADC9C58F}" presName="Name0" presStyleCnt="0">
        <dgm:presLayoutVars>
          <dgm:dir/>
          <dgm:resizeHandles val="exact"/>
        </dgm:presLayoutVars>
      </dgm:prSet>
      <dgm:spPr/>
    </dgm:pt>
    <dgm:pt modelId="{D0C7C4B2-7BD8-4C75-8753-16D3D139BFC9}" type="pres">
      <dgm:prSet presAssocID="{9761EB2A-92DB-471A-B413-6C64ADC9C58F}" presName="bkgdShp" presStyleLbl="alignAccFollowNode1" presStyleIdx="0" presStyleCnt="1"/>
      <dgm:spPr/>
    </dgm:pt>
    <dgm:pt modelId="{5BB87201-94D9-47B5-B9BF-CF2FF534F257}" type="pres">
      <dgm:prSet presAssocID="{9761EB2A-92DB-471A-B413-6C64ADC9C58F}" presName="linComp" presStyleCnt="0"/>
      <dgm:spPr/>
    </dgm:pt>
    <dgm:pt modelId="{CE60BB67-5C4A-4E92-ABC6-9CD4D75BE5F6}" type="pres">
      <dgm:prSet presAssocID="{0F8513D1-4433-4BA3-ADE1-E5AA750AF5BF}" presName="compNode" presStyleCnt="0"/>
      <dgm:spPr/>
    </dgm:pt>
    <dgm:pt modelId="{739A04BC-9621-4243-B6CA-8501DB6FF605}" type="pres">
      <dgm:prSet presAssocID="{0F8513D1-4433-4BA3-ADE1-E5AA750AF5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DCEC4A2-0852-4D40-9372-7FF71600F88E}" type="pres">
      <dgm:prSet presAssocID="{0F8513D1-4433-4BA3-ADE1-E5AA750AF5BF}" presName="invisiNode" presStyleLbl="node1" presStyleIdx="0" presStyleCnt="3"/>
      <dgm:spPr/>
    </dgm:pt>
    <dgm:pt modelId="{5DF96821-6B0A-4A8C-BA8C-5EF0A3BDAE54}" type="pres">
      <dgm:prSet presAssocID="{0F8513D1-4433-4BA3-ADE1-E5AA750AF5BF}" presName="imagNode" presStyleLbl="fgImgPlace1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19970" t="3020" r="18272" b="2751"/>
          </a:stretch>
        </a:blipFill>
      </dgm:spPr>
    </dgm:pt>
    <dgm:pt modelId="{6160D931-EB18-4646-857A-EF5874C01480}" type="pres">
      <dgm:prSet presAssocID="{865631B2-1330-4588-9F0C-A07C959FEAB1}" presName="sibTrans" presStyleLbl="sibTrans2D1" presStyleIdx="0" presStyleCnt="0"/>
      <dgm:spPr/>
      <dgm:t>
        <a:bodyPr/>
        <a:lstStyle/>
        <a:p>
          <a:endParaRPr lang="en-GB"/>
        </a:p>
      </dgm:t>
    </dgm:pt>
    <dgm:pt modelId="{A6BE2FCC-37B8-412F-9DFA-6A63CB7AC19D}" type="pres">
      <dgm:prSet presAssocID="{A4648D59-898C-4CDD-A744-C660BDF674F1}" presName="compNode" presStyleCnt="0"/>
      <dgm:spPr/>
    </dgm:pt>
    <dgm:pt modelId="{767D7850-48AE-4901-8BC6-33D85FCCE5A6}" type="pres">
      <dgm:prSet presAssocID="{A4648D59-898C-4CDD-A744-C660BDF674F1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90C5A3A-A573-4EEC-880B-48A1ABF096C5}" type="pres">
      <dgm:prSet presAssocID="{A4648D59-898C-4CDD-A744-C660BDF674F1}" presName="invisiNode" presStyleLbl="node1" presStyleIdx="1" presStyleCnt="3"/>
      <dgm:spPr/>
    </dgm:pt>
    <dgm:pt modelId="{4E03A80F-6C64-4138-B16A-DA885A645905}" type="pres">
      <dgm:prSet presAssocID="{A4648D59-898C-4CDD-A744-C660BDF674F1}" presName="imagNode" presStyleLbl="fgImgPlace1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97" t="-20385" r="1497" b="-65615"/>
          </a:stretch>
        </a:blipFill>
      </dgm:spPr>
    </dgm:pt>
    <dgm:pt modelId="{123C37AB-4890-435C-BF61-C2AB63D0CE60}" type="pres">
      <dgm:prSet presAssocID="{F276456E-E391-43A6-BC78-F9FE25419191}" presName="sibTrans" presStyleLbl="sibTrans2D1" presStyleIdx="0" presStyleCnt="0"/>
      <dgm:spPr/>
      <dgm:t>
        <a:bodyPr/>
        <a:lstStyle/>
        <a:p>
          <a:endParaRPr lang="en-GB"/>
        </a:p>
      </dgm:t>
    </dgm:pt>
    <dgm:pt modelId="{6DA54F55-7D09-47B1-AC2B-389052099BAB}" type="pres">
      <dgm:prSet presAssocID="{872D0D4B-5EB9-4704-8CAF-51E54403168E}" presName="compNode" presStyleCnt="0"/>
      <dgm:spPr/>
    </dgm:pt>
    <dgm:pt modelId="{4435C3E6-6C3F-4838-AFF1-2790A53BA882}" type="pres">
      <dgm:prSet presAssocID="{872D0D4B-5EB9-4704-8CAF-51E54403168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C8A016C-0931-4A18-806E-674A0F727562}" type="pres">
      <dgm:prSet presAssocID="{872D0D4B-5EB9-4704-8CAF-51E54403168E}" presName="invisiNode" presStyleLbl="node1" presStyleIdx="2" presStyleCnt="3"/>
      <dgm:spPr/>
    </dgm:pt>
    <dgm:pt modelId="{C0DA6784-4AD4-4A4B-A47F-64F2D957C64A}" type="pres">
      <dgm:prSet presAssocID="{872D0D4B-5EB9-4704-8CAF-51E54403168E}" presName="imagNode" presStyleLbl="fgImgPlace1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240" t="-15600" r="5240" b="-74400"/>
          </a:stretch>
        </a:blipFill>
      </dgm:spPr>
    </dgm:pt>
  </dgm:ptLst>
  <dgm:cxnLst>
    <dgm:cxn modelId="{3B3D084F-A7C7-44BC-AEF7-51A2C826CC3B}" type="presOf" srcId="{A4648D59-898C-4CDD-A744-C660BDF674F1}" destId="{767D7850-48AE-4901-8BC6-33D85FCCE5A6}" srcOrd="0" destOrd="0" presId="urn:microsoft.com/office/officeart/2005/8/layout/pList2"/>
    <dgm:cxn modelId="{5A15330F-C695-4956-9E30-0283F8EBB598}" srcId="{9761EB2A-92DB-471A-B413-6C64ADC9C58F}" destId="{872D0D4B-5EB9-4704-8CAF-51E54403168E}" srcOrd="2" destOrd="0" parTransId="{AA0B1D2E-97FE-4F85-95D0-84C6D1ED7661}" sibTransId="{CCD0FE8B-7604-4EC8-BE53-396430355780}"/>
    <dgm:cxn modelId="{1CE6237B-0649-4A99-A9A0-9A2C857F26FA}" type="presOf" srcId="{872D0D4B-5EB9-4704-8CAF-51E54403168E}" destId="{4435C3E6-6C3F-4838-AFF1-2790A53BA882}" srcOrd="0" destOrd="0" presId="urn:microsoft.com/office/officeart/2005/8/layout/pList2"/>
    <dgm:cxn modelId="{084558F2-D481-44A7-A29C-8B302858DECC}" type="presOf" srcId="{0F8513D1-4433-4BA3-ADE1-E5AA750AF5BF}" destId="{739A04BC-9621-4243-B6CA-8501DB6FF605}" srcOrd="0" destOrd="0" presId="urn:microsoft.com/office/officeart/2005/8/layout/pList2"/>
    <dgm:cxn modelId="{3083EC8A-EC5E-4835-BB61-84EAA0CBF25C}" type="presOf" srcId="{9761EB2A-92DB-471A-B413-6C64ADC9C58F}" destId="{E579514B-A25D-4F56-9100-67D4B85F1E18}" srcOrd="0" destOrd="0" presId="urn:microsoft.com/office/officeart/2005/8/layout/pList2"/>
    <dgm:cxn modelId="{E5A8FD3F-922B-4788-87ED-D0C8BFAFA5B8}" type="presOf" srcId="{F276456E-E391-43A6-BC78-F9FE25419191}" destId="{123C37AB-4890-435C-BF61-C2AB63D0CE60}" srcOrd="0" destOrd="0" presId="urn:microsoft.com/office/officeart/2005/8/layout/pList2"/>
    <dgm:cxn modelId="{54857EA6-5F70-429F-80B2-02D45AB23F68}" srcId="{9761EB2A-92DB-471A-B413-6C64ADC9C58F}" destId="{0F8513D1-4433-4BA3-ADE1-E5AA750AF5BF}" srcOrd="0" destOrd="0" parTransId="{4539B932-ED85-468C-9F17-727FF29638E3}" sibTransId="{865631B2-1330-4588-9F0C-A07C959FEAB1}"/>
    <dgm:cxn modelId="{7624288E-103F-4B80-826B-6BC9A977C7B6}" srcId="{9761EB2A-92DB-471A-B413-6C64ADC9C58F}" destId="{A4648D59-898C-4CDD-A744-C660BDF674F1}" srcOrd="1" destOrd="0" parTransId="{128BFF63-44B6-45D5-9A40-3AF20808601C}" sibTransId="{F276456E-E391-43A6-BC78-F9FE25419191}"/>
    <dgm:cxn modelId="{3ABF3C1E-2B88-4A64-BD93-E05DA1A72381}" type="presOf" srcId="{865631B2-1330-4588-9F0C-A07C959FEAB1}" destId="{6160D931-EB18-4646-857A-EF5874C01480}" srcOrd="0" destOrd="0" presId="urn:microsoft.com/office/officeart/2005/8/layout/pList2"/>
    <dgm:cxn modelId="{23613474-8169-4487-8BE4-C760A205FB81}" type="presParOf" srcId="{E579514B-A25D-4F56-9100-67D4B85F1E18}" destId="{D0C7C4B2-7BD8-4C75-8753-16D3D139BFC9}" srcOrd="0" destOrd="0" presId="urn:microsoft.com/office/officeart/2005/8/layout/pList2"/>
    <dgm:cxn modelId="{A805382D-2A24-4392-A7BB-B5DE6F6E1284}" type="presParOf" srcId="{E579514B-A25D-4F56-9100-67D4B85F1E18}" destId="{5BB87201-94D9-47B5-B9BF-CF2FF534F257}" srcOrd="1" destOrd="0" presId="urn:microsoft.com/office/officeart/2005/8/layout/pList2"/>
    <dgm:cxn modelId="{A4598FD6-A097-4958-928C-32C014E8880C}" type="presParOf" srcId="{5BB87201-94D9-47B5-B9BF-CF2FF534F257}" destId="{CE60BB67-5C4A-4E92-ABC6-9CD4D75BE5F6}" srcOrd="0" destOrd="0" presId="urn:microsoft.com/office/officeart/2005/8/layout/pList2"/>
    <dgm:cxn modelId="{A5A04DAE-CFF4-4E41-93C6-5B274FE29541}" type="presParOf" srcId="{CE60BB67-5C4A-4E92-ABC6-9CD4D75BE5F6}" destId="{739A04BC-9621-4243-B6CA-8501DB6FF605}" srcOrd="0" destOrd="0" presId="urn:microsoft.com/office/officeart/2005/8/layout/pList2"/>
    <dgm:cxn modelId="{8DFC7412-58FC-4FC5-BA30-CF6A31A1037F}" type="presParOf" srcId="{CE60BB67-5C4A-4E92-ABC6-9CD4D75BE5F6}" destId="{6DCEC4A2-0852-4D40-9372-7FF71600F88E}" srcOrd="1" destOrd="0" presId="urn:microsoft.com/office/officeart/2005/8/layout/pList2"/>
    <dgm:cxn modelId="{B072A672-442E-4BEF-8BFE-D6FE228AC002}" type="presParOf" srcId="{CE60BB67-5C4A-4E92-ABC6-9CD4D75BE5F6}" destId="{5DF96821-6B0A-4A8C-BA8C-5EF0A3BDAE54}" srcOrd="2" destOrd="0" presId="urn:microsoft.com/office/officeart/2005/8/layout/pList2"/>
    <dgm:cxn modelId="{9E64AE63-71DA-4B3D-9F8A-33B8A1057953}" type="presParOf" srcId="{5BB87201-94D9-47B5-B9BF-CF2FF534F257}" destId="{6160D931-EB18-4646-857A-EF5874C01480}" srcOrd="1" destOrd="0" presId="urn:microsoft.com/office/officeart/2005/8/layout/pList2"/>
    <dgm:cxn modelId="{A171232A-6439-4DC9-BC03-BC29FE26DD55}" type="presParOf" srcId="{5BB87201-94D9-47B5-B9BF-CF2FF534F257}" destId="{A6BE2FCC-37B8-412F-9DFA-6A63CB7AC19D}" srcOrd="2" destOrd="0" presId="urn:microsoft.com/office/officeart/2005/8/layout/pList2"/>
    <dgm:cxn modelId="{EF485636-4901-4CA1-841F-B8F04DEC3D7E}" type="presParOf" srcId="{A6BE2FCC-37B8-412F-9DFA-6A63CB7AC19D}" destId="{767D7850-48AE-4901-8BC6-33D85FCCE5A6}" srcOrd="0" destOrd="0" presId="urn:microsoft.com/office/officeart/2005/8/layout/pList2"/>
    <dgm:cxn modelId="{A6D17AF4-28C3-45EC-94C9-3A1B7A0E743F}" type="presParOf" srcId="{A6BE2FCC-37B8-412F-9DFA-6A63CB7AC19D}" destId="{E90C5A3A-A573-4EEC-880B-48A1ABF096C5}" srcOrd="1" destOrd="0" presId="urn:microsoft.com/office/officeart/2005/8/layout/pList2"/>
    <dgm:cxn modelId="{FF83D7C0-5424-487A-9DB5-61FAED30F035}" type="presParOf" srcId="{A6BE2FCC-37B8-412F-9DFA-6A63CB7AC19D}" destId="{4E03A80F-6C64-4138-B16A-DA885A645905}" srcOrd="2" destOrd="0" presId="urn:microsoft.com/office/officeart/2005/8/layout/pList2"/>
    <dgm:cxn modelId="{57A70063-6693-46FB-B5D7-D666518F4977}" type="presParOf" srcId="{5BB87201-94D9-47B5-B9BF-CF2FF534F257}" destId="{123C37AB-4890-435C-BF61-C2AB63D0CE60}" srcOrd="3" destOrd="0" presId="urn:microsoft.com/office/officeart/2005/8/layout/pList2"/>
    <dgm:cxn modelId="{DAF6F9D6-9DE5-4DCB-80B6-E4E096057BCE}" type="presParOf" srcId="{5BB87201-94D9-47B5-B9BF-CF2FF534F257}" destId="{6DA54F55-7D09-47B1-AC2B-389052099BAB}" srcOrd="4" destOrd="0" presId="urn:microsoft.com/office/officeart/2005/8/layout/pList2"/>
    <dgm:cxn modelId="{61B78A69-7595-47DD-A11E-F68ABCE320A7}" type="presParOf" srcId="{6DA54F55-7D09-47B1-AC2B-389052099BAB}" destId="{4435C3E6-6C3F-4838-AFF1-2790A53BA882}" srcOrd="0" destOrd="0" presId="urn:microsoft.com/office/officeart/2005/8/layout/pList2"/>
    <dgm:cxn modelId="{A2072413-3F94-497A-B3A1-7CC31B5E40D0}" type="presParOf" srcId="{6DA54F55-7D09-47B1-AC2B-389052099BAB}" destId="{4C8A016C-0931-4A18-806E-674A0F727562}" srcOrd="1" destOrd="0" presId="urn:microsoft.com/office/officeart/2005/8/layout/pList2"/>
    <dgm:cxn modelId="{7E3F4257-C245-487D-9DEF-D2B90A77C6A5}" type="presParOf" srcId="{6DA54F55-7D09-47B1-AC2B-389052099BAB}" destId="{C0DA6784-4AD4-4A4B-A47F-64F2D957C64A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74854-8231-456B-9999-2948A879CB3E}" type="datetimeFigureOut">
              <a:rPr lang="en-GB" smtClean="0"/>
              <a:t>21/04/2016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F0535-79B7-4460-80FE-3C2E5D59F5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83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0535-79B7-4460-80FE-3C2E5D59F5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5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67218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0535-79B7-4460-80FE-3C2E5D59F54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5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F0535-79B7-4460-80FE-3C2E5D59F54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472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3028950"/>
            <a:ext cx="6477000" cy="13716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705600" cy="51435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FBF770B-FA1D-4887-9265-F7AE54D10694}" type="datetime1">
              <a:rPr lang="en-GB" smtClean="0"/>
              <a:t>21/04/2016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5980-81C1-484B-934D-60B88A5549FE}" type="datetime1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4 AMC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4890194"/>
            <a:ext cx="2209800" cy="273844"/>
          </a:xfrm>
        </p:spPr>
        <p:txBody>
          <a:bodyPr/>
          <a:lstStyle/>
          <a:p>
            <a:fld id="{E2E6AF22-140B-426B-8EDD-04C3B26477B1}" type="datetime1">
              <a:rPr lang="en-GB" smtClean="0"/>
              <a:t>21/04/2016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2" y="4890194"/>
            <a:ext cx="5573483" cy="273844"/>
          </a:xfrm>
        </p:spPr>
        <p:txBody>
          <a:bodyPr/>
          <a:lstStyle/>
          <a:p>
            <a:r>
              <a:rPr lang="fr-FR" smtClean="0"/>
              <a:t>YDF 2015/16 Lecture 4 AMC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277B8A-2D4C-4656-A3E6-759CDA6E2201}" type="datetime1">
              <a:rPr lang="en-US"/>
              <a:pPr>
                <a:defRPr/>
              </a:pPr>
              <a:t>4/21/2016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DF3C3-01F5-4E33-BF35-4CDF39DF26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47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365CF-6FCE-4934-82DE-1C1B595AD12A}" type="datetime1">
              <a:rPr lang="en-US" smtClean="0"/>
              <a:pPr>
                <a:defRPr/>
              </a:pPr>
              <a:t>4/21/2016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56DC0-E90A-41C6-9149-BA7D6F34D91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01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8FB3-8699-41E1-B008-DCF243F4745D}" type="datetime1">
              <a:rPr lang="en-GB" smtClean="0"/>
              <a:t>21/04/2016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6038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EC237-3C8D-4680-A801-E3BEF1E6DCAD}" type="datetime1">
              <a:rPr lang="en-GB" smtClean="0"/>
              <a:t>21/04/2016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192174"/>
            <a:ext cx="3886200" cy="361182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192174"/>
            <a:ext cx="3886200" cy="361182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BBB351F-163C-4F1E-AB32-84616AFAB9E8}" type="datetime1">
              <a:rPr lang="en-GB" smtClean="0"/>
              <a:t>21/04/2016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F51FA3D-5A9C-4E43-B3A6-B503EDC0025C}" type="datetime1">
              <a:rPr lang="en-GB" smtClean="0"/>
              <a:t>21/04/2016</a:t>
            </a:fld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7C724-23BA-4620-96A6-8ABC9F178AFF}" type="datetime1">
              <a:rPr lang="en-GB" smtClean="0"/>
              <a:t>21/04/2016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53324-3C00-4C90-A2AD-4815B8504894}" type="datetime1">
              <a:rPr lang="en-GB" smtClean="0"/>
              <a:t>21/04/2016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061DF-AF78-4D99-BFDB-AF93EEBF8498}" type="datetime1">
              <a:rPr lang="en-GB" smtClean="0"/>
              <a:t>21/04/2016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4 AMC</a:t>
            </a:r>
            <a:endParaRPr lang="en-GB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890194"/>
            <a:ext cx="2667000" cy="273844"/>
          </a:xfrm>
        </p:spPr>
        <p:txBody>
          <a:bodyPr rtlCol="0"/>
          <a:lstStyle/>
          <a:p>
            <a:fld id="{ECC519C9-8010-4D6C-823B-F39A37042C3A}" type="datetime1">
              <a:rPr lang="en-GB" smtClean="0"/>
              <a:t>21/04/2016</a:t>
            </a:fld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876006"/>
            <a:ext cx="4572000" cy="273844"/>
          </a:xfrm>
        </p:spPr>
        <p:txBody>
          <a:bodyPr rtlCol="0"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60384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890194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FFF38C-25C0-4FD2-AC16-AEA2D23FC823}" type="datetime1">
              <a:rPr lang="en-GB" smtClean="0"/>
              <a:t>21/04/2016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890194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sp>
        <p:nvSpPr>
          <p:cNvPr id="7" name="Rectangle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0FB0677-7FE7-4CFC-BC8B-00F27F9BE52C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mailto:y.d.fryer@gre.ac.u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graphs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Part two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1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0250" y="1163241"/>
            <a:ext cx="7772400" cy="1102519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GB" dirty="0" smtClean="0"/>
              <a:t>Weighted graphs</a:t>
            </a:r>
          </a:p>
        </p:txBody>
      </p:sp>
      <p:grpSp>
        <p:nvGrpSpPr>
          <p:cNvPr id="25604" name="Group 56"/>
          <p:cNvGrpSpPr>
            <a:grpSpLocks/>
          </p:cNvGrpSpPr>
          <p:nvPr/>
        </p:nvGrpSpPr>
        <p:grpSpPr bwMode="auto">
          <a:xfrm>
            <a:off x="1" y="2541985"/>
            <a:ext cx="4098925" cy="2601515"/>
            <a:chOff x="0" y="2135"/>
            <a:chExt cx="2582" cy="2185"/>
          </a:xfrm>
        </p:grpSpPr>
        <p:sp>
          <p:nvSpPr>
            <p:cNvPr id="25625" name="AutoShape 5"/>
            <p:cNvSpPr>
              <a:spLocks noChangeAspect="1" noChangeArrowheads="1" noTextEdit="1"/>
            </p:cNvSpPr>
            <p:nvPr/>
          </p:nvSpPr>
          <p:spPr bwMode="auto">
            <a:xfrm>
              <a:off x="0" y="2135"/>
              <a:ext cx="2582" cy="21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626" name="Freeform 7"/>
            <p:cNvSpPr>
              <a:spLocks/>
            </p:cNvSpPr>
            <p:nvPr/>
          </p:nvSpPr>
          <p:spPr bwMode="auto">
            <a:xfrm>
              <a:off x="47" y="2726"/>
              <a:ext cx="2422" cy="1354"/>
            </a:xfrm>
            <a:custGeom>
              <a:avLst/>
              <a:gdLst>
                <a:gd name="T0" fmla="*/ 0 w 4845"/>
                <a:gd name="T1" fmla="*/ 590 h 2707"/>
                <a:gd name="T2" fmla="*/ 1331 w 4845"/>
                <a:gd name="T3" fmla="*/ 0 h 2707"/>
                <a:gd name="T4" fmla="*/ 2422 w 4845"/>
                <a:gd name="T5" fmla="*/ 288 h 2707"/>
                <a:gd name="T6" fmla="*/ 2422 w 4845"/>
                <a:gd name="T7" fmla="*/ 416 h 2707"/>
                <a:gd name="T8" fmla="*/ 1439 w 4845"/>
                <a:gd name="T9" fmla="*/ 1354 h 2707"/>
                <a:gd name="T10" fmla="*/ 1023 w 4845"/>
                <a:gd name="T11" fmla="*/ 1301 h 2707"/>
                <a:gd name="T12" fmla="*/ 0 w 4845"/>
                <a:gd name="T13" fmla="*/ 710 h 2707"/>
                <a:gd name="T14" fmla="*/ 0 w 4845"/>
                <a:gd name="T15" fmla="*/ 590 h 2707"/>
                <a:gd name="T16" fmla="*/ 0 w 4845"/>
                <a:gd name="T17" fmla="*/ 590 h 27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45"/>
                <a:gd name="T28" fmla="*/ 0 h 2707"/>
                <a:gd name="T29" fmla="*/ 4845 w 4845"/>
                <a:gd name="T30" fmla="*/ 2707 h 27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45" h="2707">
                  <a:moveTo>
                    <a:pt x="0" y="1179"/>
                  </a:moveTo>
                  <a:lnTo>
                    <a:pt x="2663" y="0"/>
                  </a:lnTo>
                  <a:lnTo>
                    <a:pt x="4845" y="576"/>
                  </a:lnTo>
                  <a:lnTo>
                    <a:pt x="4845" y="831"/>
                  </a:lnTo>
                  <a:lnTo>
                    <a:pt x="2878" y="2707"/>
                  </a:lnTo>
                  <a:lnTo>
                    <a:pt x="2047" y="2601"/>
                  </a:lnTo>
                  <a:lnTo>
                    <a:pt x="0" y="1420"/>
                  </a:lnTo>
                  <a:lnTo>
                    <a:pt x="0" y="1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Freeform 9"/>
            <p:cNvSpPr>
              <a:spLocks/>
            </p:cNvSpPr>
            <p:nvPr/>
          </p:nvSpPr>
          <p:spPr bwMode="auto">
            <a:xfrm>
              <a:off x="214" y="2720"/>
              <a:ext cx="2081" cy="1581"/>
            </a:xfrm>
            <a:custGeom>
              <a:avLst/>
              <a:gdLst>
                <a:gd name="T0" fmla="*/ 1043 w 4162"/>
                <a:gd name="T1" fmla="*/ 0 h 3163"/>
                <a:gd name="T2" fmla="*/ 13 w 4162"/>
                <a:gd name="T3" fmla="*/ 569 h 3163"/>
                <a:gd name="T4" fmla="*/ 0 w 4162"/>
                <a:gd name="T5" fmla="*/ 710 h 3163"/>
                <a:gd name="T6" fmla="*/ 1291 w 4162"/>
                <a:gd name="T7" fmla="*/ 1581 h 3163"/>
                <a:gd name="T8" fmla="*/ 2081 w 4162"/>
                <a:gd name="T9" fmla="*/ 341 h 3163"/>
                <a:gd name="T10" fmla="*/ 1043 w 4162"/>
                <a:gd name="T11" fmla="*/ 0 h 3163"/>
                <a:gd name="T12" fmla="*/ 1043 w 4162"/>
                <a:gd name="T13" fmla="*/ 0 h 3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62"/>
                <a:gd name="T22" fmla="*/ 0 h 3163"/>
                <a:gd name="T23" fmla="*/ 4162 w 4162"/>
                <a:gd name="T24" fmla="*/ 3163 h 316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62" h="3163">
                  <a:moveTo>
                    <a:pt x="2087" y="0"/>
                  </a:moveTo>
                  <a:lnTo>
                    <a:pt x="26" y="1139"/>
                  </a:lnTo>
                  <a:lnTo>
                    <a:pt x="0" y="1420"/>
                  </a:lnTo>
                  <a:lnTo>
                    <a:pt x="2583" y="3163"/>
                  </a:lnTo>
                  <a:lnTo>
                    <a:pt x="4162" y="682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rgbClr val="E5E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8" name="Freeform 10"/>
            <p:cNvSpPr>
              <a:spLocks/>
            </p:cNvSpPr>
            <p:nvPr/>
          </p:nvSpPr>
          <p:spPr bwMode="auto">
            <a:xfrm>
              <a:off x="1271" y="2833"/>
              <a:ext cx="670" cy="362"/>
            </a:xfrm>
            <a:custGeom>
              <a:avLst/>
              <a:gdLst>
                <a:gd name="T0" fmla="*/ 0 w 1340"/>
                <a:gd name="T1" fmla="*/ 241 h 724"/>
                <a:gd name="T2" fmla="*/ 101 w 1340"/>
                <a:gd name="T3" fmla="*/ 0 h 724"/>
                <a:gd name="T4" fmla="*/ 670 w 1340"/>
                <a:gd name="T5" fmla="*/ 175 h 724"/>
                <a:gd name="T6" fmla="*/ 288 w 1340"/>
                <a:gd name="T7" fmla="*/ 362 h 724"/>
                <a:gd name="T8" fmla="*/ 0 w 1340"/>
                <a:gd name="T9" fmla="*/ 241 h 724"/>
                <a:gd name="T10" fmla="*/ 0 w 1340"/>
                <a:gd name="T11" fmla="*/ 241 h 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0"/>
                <a:gd name="T19" fmla="*/ 0 h 724"/>
                <a:gd name="T20" fmla="*/ 1340 w 1340"/>
                <a:gd name="T21" fmla="*/ 724 h 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0" h="724">
                  <a:moveTo>
                    <a:pt x="0" y="483"/>
                  </a:moveTo>
                  <a:lnTo>
                    <a:pt x="202" y="0"/>
                  </a:lnTo>
                  <a:lnTo>
                    <a:pt x="1340" y="350"/>
                  </a:lnTo>
                  <a:lnTo>
                    <a:pt x="576" y="724"/>
                  </a:lnTo>
                  <a:lnTo>
                    <a:pt x="0" y="4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Freeform 11"/>
            <p:cNvSpPr>
              <a:spLocks/>
            </p:cNvSpPr>
            <p:nvPr/>
          </p:nvSpPr>
          <p:spPr bwMode="auto">
            <a:xfrm>
              <a:off x="1439" y="2885"/>
              <a:ext cx="158" cy="296"/>
            </a:xfrm>
            <a:custGeom>
              <a:avLst/>
              <a:gdLst>
                <a:gd name="T0" fmla="*/ 0 w 334"/>
                <a:gd name="T1" fmla="*/ 207 h 536"/>
                <a:gd name="T2" fmla="*/ 158 w 334"/>
                <a:gd name="T3" fmla="*/ 0 h 536"/>
                <a:gd name="T4" fmla="*/ 119 w 334"/>
                <a:gd name="T5" fmla="*/ 296 h 536"/>
                <a:gd name="T6" fmla="*/ 0 w 334"/>
                <a:gd name="T7" fmla="*/ 207 h 536"/>
                <a:gd name="T8" fmla="*/ 0 w 334"/>
                <a:gd name="T9" fmla="*/ 207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4"/>
                <a:gd name="T16" fmla="*/ 0 h 536"/>
                <a:gd name="T17" fmla="*/ 334 w 33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4" h="536">
                  <a:moveTo>
                    <a:pt x="0" y="374"/>
                  </a:moveTo>
                  <a:lnTo>
                    <a:pt x="334" y="0"/>
                  </a:lnTo>
                  <a:lnTo>
                    <a:pt x="252" y="536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FF26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0" name="Freeform 12"/>
            <p:cNvSpPr>
              <a:spLocks/>
            </p:cNvSpPr>
            <p:nvPr/>
          </p:nvSpPr>
          <p:spPr bwMode="auto">
            <a:xfrm>
              <a:off x="1311" y="2813"/>
              <a:ext cx="783" cy="368"/>
            </a:xfrm>
            <a:custGeom>
              <a:avLst/>
              <a:gdLst>
                <a:gd name="T0" fmla="*/ 0 w 1566"/>
                <a:gd name="T1" fmla="*/ 208 h 738"/>
                <a:gd name="T2" fmla="*/ 161 w 1566"/>
                <a:gd name="T3" fmla="*/ 0 h 738"/>
                <a:gd name="T4" fmla="*/ 783 w 1566"/>
                <a:gd name="T5" fmla="*/ 147 h 738"/>
                <a:gd name="T6" fmla="*/ 253 w 1566"/>
                <a:gd name="T7" fmla="*/ 368 h 738"/>
                <a:gd name="T8" fmla="*/ 616 w 1566"/>
                <a:gd name="T9" fmla="*/ 175 h 738"/>
                <a:gd name="T10" fmla="*/ 187 w 1566"/>
                <a:gd name="T11" fmla="*/ 74 h 738"/>
                <a:gd name="T12" fmla="*/ 0 w 1566"/>
                <a:gd name="T13" fmla="*/ 208 h 738"/>
                <a:gd name="T14" fmla="*/ 0 w 1566"/>
                <a:gd name="T15" fmla="*/ 208 h 7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6"/>
                <a:gd name="T25" fmla="*/ 0 h 738"/>
                <a:gd name="T26" fmla="*/ 1566 w 1566"/>
                <a:gd name="T27" fmla="*/ 738 h 7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6" h="738">
                  <a:moveTo>
                    <a:pt x="0" y="417"/>
                  </a:moveTo>
                  <a:lnTo>
                    <a:pt x="321" y="0"/>
                  </a:lnTo>
                  <a:lnTo>
                    <a:pt x="1566" y="295"/>
                  </a:lnTo>
                  <a:lnTo>
                    <a:pt x="507" y="738"/>
                  </a:lnTo>
                  <a:lnTo>
                    <a:pt x="1231" y="350"/>
                  </a:lnTo>
                  <a:lnTo>
                    <a:pt x="374" y="149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13"/>
            <p:cNvSpPr>
              <a:spLocks/>
            </p:cNvSpPr>
            <p:nvPr/>
          </p:nvSpPr>
          <p:spPr bwMode="auto">
            <a:xfrm>
              <a:off x="1418" y="2900"/>
              <a:ext cx="121" cy="222"/>
            </a:xfrm>
            <a:custGeom>
              <a:avLst/>
              <a:gdLst>
                <a:gd name="T0" fmla="*/ 0 w 241"/>
                <a:gd name="T1" fmla="*/ 215 h 443"/>
                <a:gd name="T2" fmla="*/ 121 w 241"/>
                <a:gd name="T3" fmla="*/ 0 h 443"/>
                <a:gd name="T4" fmla="*/ 74 w 241"/>
                <a:gd name="T5" fmla="*/ 222 h 443"/>
                <a:gd name="T6" fmla="*/ 0 w 241"/>
                <a:gd name="T7" fmla="*/ 215 h 443"/>
                <a:gd name="T8" fmla="*/ 0 w 241"/>
                <a:gd name="T9" fmla="*/ 215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443"/>
                <a:gd name="T17" fmla="*/ 241 w 241"/>
                <a:gd name="T18" fmla="*/ 443 h 4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443">
                  <a:moveTo>
                    <a:pt x="0" y="430"/>
                  </a:moveTo>
                  <a:lnTo>
                    <a:pt x="241" y="0"/>
                  </a:lnTo>
                  <a:lnTo>
                    <a:pt x="148" y="443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Freeform 14"/>
            <p:cNvSpPr>
              <a:spLocks/>
            </p:cNvSpPr>
            <p:nvPr/>
          </p:nvSpPr>
          <p:spPr bwMode="auto">
            <a:xfrm>
              <a:off x="1257" y="3067"/>
              <a:ext cx="455" cy="128"/>
            </a:xfrm>
            <a:custGeom>
              <a:avLst/>
              <a:gdLst>
                <a:gd name="T0" fmla="*/ 0 w 910"/>
                <a:gd name="T1" fmla="*/ 0 h 254"/>
                <a:gd name="T2" fmla="*/ 455 w 910"/>
                <a:gd name="T3" fmla="*/ 115 h 254"/>
                <a:gd name="T4" fmla="*/ 301 w 910"/>
                <a:gd name="T5" fmla="*/ 128 h 254"/>
                <a:gd name="T6" fmla="*/ 0 w 910"/>
                <a:gd name="T7" fmla="*/ 0 h 254"/>
                <a:gd name="T8" fmla="*/ 0 w 910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0"/>
                <a:gd name="T16" fmla="*/ 0 h 254"/>
                <a:gd name="T17" fmla="*/ 910 w 910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0" h="254">
                  <a:moveTo>
                    <a:pt x="0" y="0"/>
                  </a:moveTo>
                  <a:lnTo>
                    <a:pt x="910" y="228"/>
                  </a:lnTo>
                  <a:lnTo>
                    <a:pt x="602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Freeform 15"/>
            <p:cNvSpPr>
              <a:spLocks/>
            </p:cNvSpPr>
            <p:nvPr/>
          </p:nvSpPr>
          <p:spPr bwMode="auto">
            <a:xfrm>
              <a:off x="1552" y="2900"/>
              <a:ext cx="107" cy="94"/>
            </a:xfrm>
            <a:custGeom>
              <a:avLst/>
              <a:gdLst>
                <a:gd name="T0" fmla="*/ 60 w 214"/>
                <a:gd name="T1" fmla="*/ 0 h 188"/>
                <a:gd name="T2" fmla="*/ 0 w 214"/>
                <a:gd name="T3" fmla="*/ 94 h 188"/>
                <a:gd name="T4" fmla="*/ 107 w 214"/>
                <a:gd name="T5" fmla="*/ 13 h 188"/>
                <a:gd name="T6" fmla="*/ 60 w 214"/>
                <a:gd name="T7" fmla="*/ 0 h 188"/>
                <a:gd name="T8" fmla="*/ 60 w 214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88"/>
                <a:gd name="T17" fmla="*/ 214 w 21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88">
                  <a:moveTo>
                    <a:pt x="121" y="0"/>
                  </a:moveTo>
                  <a:lnTo>
                    <a:pt x="0" y="188"/>
                  </a:lnTo>
                  <a:lnTo>
                    <a:pt x="214" y="2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4" name="Freeform 16"/>
            <p:cNvSpPr>
              <a:spLocks/>
            </p:cNvSpPr>
            <p:nvPr/>
          </p:nvSpPr>
          <p:spPr bwMode="auto">
            <a:xfrm>
              <a:off x="1626" y="2933"/>
              <a:ext cx="161" cy="68"/>
            </a:xfrm>
            <a:custGeom>
              <a:avLst/>
              <a:gdLst>
                <a:gd name="T0" fmla="*/ 107 w 321"/>
                <a:gd name="T1" fmla="*/ 0 h 135"/>
                <a:gd name="T2" fmla="*/ 0 w 321"/>
                <a:gd name="T3" fmla="*/ 68 h 135"/>
                <a:gd name="T4" fmla="*/ 161 w 321"/>
                <a:gd name="T5" fmla="*/ 13 h 135"/>
                <a:gd name="T6" fmla="*/ 107 w 321"/>
                <a:gd name="T7" fmla="*/ 0 h 135"/>
                <a:gd name="T8" fmla="*/ 107 w 321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5"/>
                <a:gd name="T17" fmla="*/ 321 w 321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5">
                  <a:moveTo>
                    <a:pt x="213" y="0"/>
                  </a:moveTo>
                  <a:lnTo>
                    <a:pt x="0" y="135"/>
                  </a:lnTo>
                  <a:lnTo>
                    <a:pt x="321" y="2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5" name="Freeform 17"/>
            <p:cNvSpPr>
              <a:spLocks/>
            </p:cNvSpPr>
            <p:nvPr/>
          </p:nvSpPr>
          <p:spPr bwMode="auto">
            <a:xfrm>
              <a:off x="1747" y="2973"/>
              <a:ext cx="167" cy="41"/>
            </a:xfrm>
            <a:custGeom>
              <a:avLst/>
              <a:gdLst>
                <a:gd name="T0" fmla="*/ 126 w 335"/>
                <a:gd name="T1" fmla="*/ 0 h 81"/>
                <a:gd name="T2" fmla="*/ 0 w 335"/>
                <a:gd name="T3" fmla="*/ 41 h 81"/>
                <a:gd name="T4" fmla="*/ 167 w 335"/>
                <a:gd name="T5" fmla="*/ 34 h 81"/>
                <a:gd name="T6" fmla="*/ 126 w 335"/>
                <a:gd name="T7" fmla="*/ 0 h 81"/>
                <a:gd name="T8" fmla="*/ 126 w 335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1"/>
                <a:gd name="T17" fmla="*/ 335 w 335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1">
                  <a:moveTo>
                    <a:pt x="253" y="0"/>
                  </a:moveTo>
                  <a:lnTo>
                    <a:pt x="0" y="81"/>
                  </a:lnTo>
                  <a:lnTo>
                    <a:pt x="335" y="6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Freeform 18"/>
            <p:cNvSpPr>
              <a:spLocks/>
            </p:cNvSpPr>
            <p:nvPr/>
          </p:nvSpPr>
          <p:spPr bwMode="auto">
            <a:xfrm>
              <a:off x="1431" y="2913"/>
              <a:ext cx="1132" cy="1173"/>
            </a:xfrm>
            <a:custGeom>
              <a:avLst/>
              <a:gdLst>
                <a:gd name="T0" fmla="*/ 1004 w 2264"/>
                <a:gd name="T1" fmla="*/ 127 h 2345"/>
                <a:gd name="T2" fmla="*/ 0 w 2264"/>
                <a:gd name="T3" fmla="*/ 1173 h 2345"/>
                <a:gd name="T4" fmla="*/ 1085 w 2264"/>
                <a:gd name="T5" fmla="*/ 349 h 2345"/>
                <a:gd name="T6" fmla="*/ 1132 w 2264"/>
                <a:gd name="T7" fmla="*/ 108 h 2345"/>
                <a:gd name="T8" fmla="*/ 589 w 2264"/>
                <a:gd name="T9" fmla="*/ 0 h 2345"/>
                <a:gd name="T10" fmla="*/ 1004 w 2264"/>
                <a:gd name="T11" fmla="*/ 127 h 2345"/>
                <a:gd name="T12" fmla="*/ 1004 w 2264"/>
                <a:gd name="T13" fmla="*/ 127 h 2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4"/>
                <a:gd name="T22" fmla="*/ 0 h 2345"/>
                <a:gd name="T23" fmla="*/ 2264 w 2264"/>
                <a:gd name="T24" fmla="*/ 2345 h 23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4" h="2345">
                  <a:moveTo>
                    <a:pt x="2009" y="254"/>
                  </a:moveTo>
                  <a:lnTo>
                    <a:pt x="0" y="2345"/>
                  </a:lnTo>
                  <a:lnTo>
                    <a:pt x="2169" y="697"/>
                  </a:lnTo>
                  <a:lnTo>
                    <a:pt x="2264" y="215"/>
                  </a:lnTo>
                  <a:lnTo>
                    <a:pt x="1179" y="0"/>
                  </a:lnTo>
                  <a:lnTo>
                    <a:pt x="2009" y="254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Freeform 19"/>
            <p:cNvSpPr>
              <a:spLocks/>
            </p:cNvSpPr>
            <p:nvPr/>
          </p:nvSpPr>
          <p:spPr bwMode="auto">
            <a:xfrm>
              <a:off x="0" y="2773"/>
              <a:ext cx="2522" cy="1414"/>
            </a:xfrm>
            <a:custGeom>
              <a:avLst/>
              <a:gdLst>
                <a:gd name="T0" fmla="*/ 73 w 5044"/>
                <a:gd name="T1" fmla="*/ 576 h 2829"/>
                <a:gd name="T2" fmla="*/ 106 w 5044"/>
                <a:gd name="T3" fmla="*/ 683 h 2829"/>
                <a:gd name="T4" fmla="*/ 1224 w 5044"/>
                <a:gd name="T5" fmla="*/ 1267 h 2829"/>
                <a:gd name="T6" fmla="*/ 1498 w 5044"/>
                <a:gd name="T7" fmla="*/ 1246 h 2829"/>
                <a:gd name="T8" fmla="*/ 2522 w 5044"/>
                <a:gd name="T9" fmla="*/ 355 h 2829"/>
                <a:gd name="T10" fmla="*/ 1512 w 5044"/>
                <a:gd name="T11" fmla="*/ 1414 h 2829"/>
                <a:gd name="T12" fmla="*/ 1231 w 5044"/>
                <a:gd name="T13" fmla="*/ 1394 h 2829"/>
                <a:gd name="T14" fmla="*/ 354 w 5044"/>
                <a:gd name="T15" fmla="*/ 931 h 2829"/>
                <a:gd name="T16" fmla="*/ 93 w 5044"/>
                <a:gd name="T17" fmla="*/ 764 h 2829"/>
                <a:gd name="T18" fmla="*/ 174 w 5044"/>
                <a:gd name="T19" fmla="*/ 777 h 2829"/>
                <a:gd name="T20" fmla="*/ 0 w 5044"/>
                <a:gd name="T21" fmla="*/ 697 h 2829"/>
                <a:gd name="T22" fmla="*/ 0 w 5044"/>
                <a:gd name="T23" fmla="*/ 516 h 2829"/>
                <a:gd name="T24" fmla="*/ 1270 w 5044"/>
                <a:gd name="T25" fmla="*/ 0 h 2829"/>
                <a:gd name="T26" fmla="*/ 73 w 5044"/>
                <a:gd name="T27" fmla="*/ 576 h 2829"/>
                <a:gd name="T28" fmla="*/ 73 w 5044"/>
                <a:gd name="T29" fmla="*/ 576 h 28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44"/>
                <a:gd name="T46" fmla="*/ 0 h 2829"/>
                <a:gd name="T47" fmla="*/ 5044 w 5044"/>
                <a:gd name="T48" fmla="*/ 2829 h 28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44" h="2829">
                  <a:moveTo>
                    <a:pt x="146" y="1152"/>
                  </a:moveTo>
                  <a:lnTo>
                    <a:pt x="213" y="1367"/>
                  </a:lnTo>
                  <a:lnTo>
                    <a:pt x="2448" y="2534"/>
                  </a:lnTo>
                  <a:lnTo>
                    <a:pt x="2997" y="2492"/>
                  </a:lnTo>
                  <a:lnTo>
                    <a:pt x="5044" y="711"/>
                  </a:lnTo>
                  <a:lnTo>
                    <a:pt x="3024" y="2829"/>
                  </a:lnTo>
                  <a:lnTo>
                    <a:pt x="2461" y="2789"/>
                  </a:lnTo>
                  <a:lnTo>
                    <a:pt x="709" y="1863"/>
                  </a:lnTo>
                  <a:lnTo>
                    <a:pt x="186" y="1529"/>
                  </a:lnTo>
                  <a:lnTo>
                    <a:pt x="348" y="1555"/>
                  </a:lnTo>
                  <a:lnTo>
                    <a:pt x="0" y="1394"/>
                  </a:lnTo>
                  <a:lnTo>
                    <a:pt x="0" y="1033"/>
                  </a:lnTo>
                  <a:lnTo>
                    <a:pt x="2541" y="0"/>
                  </a:lnTo>
                  <a:lnTo>
                    <a:pt x="146" y="1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Freeform 20"/>
            <p:cNvSpPr>
              <a:spLocks/>
            </p:cNvSpPr>
            <p:nvPr/>
          </p:nvSpPr>
          <p:spPr bwMode="auto">
            <a:xfrm>
              <a:off x="1780" y="2833"/>
              <a:ext cx="722" cy="308"/>
            </a:xfrm>
            <a:custGeom>
              <a:avLst/>
              <a:gdLst>
                <a:gd name="T0" fmla="*/ 0 w 1444"/>
                <a:gd name="T1" fmla="*/ 0 h 618"/>
                <a:gd name="T2" fmla="*/ 722 w 1444"/>
                <a:gd name="T3" fmla="*/ 168 h 618"/>
                <a:gd name="T4" fmla="*/ 702 w 1444"/>
                <a:gd name="T5" fmla="*/ 308 h 618"/>
                <a:gd name="T6" fmla="*/ 669 w 1444"/>
                <a:gd name="T7" fmla="*/ 201 h 618"/>
                <a:gd name="T8" fmla="*/ 0 w 1444"/>
                <a:gd name="T9" fmla="*/ 0 h 618"/>
                <a:gd name="T10" fmla="*/ 0 w 1444"/>
                <a:gd name="T11" fmla="*/ 0 h 6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4"/>
                <a:gd name="T19" fmla="*/ 0 h 618"/>
                <a:gd name="T20" fmla="*/ 1444 w 1444"/>
                <a:gd name="T21" fmla="*/ 618 h 6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4" h="618">
                  <a:moveTo>
                    <a:pt x="0" y="0"/>
                  </a:moveTo>
                  <a:lnTo>
                    <a:pt x="1444" y="337"/>
                  </a:lnTo>
                  <a:lnTo>
                    <a:pt x="1404" y="618"/>
                  </a:lnTo>
                  <a:lnTo>
                    <a:pt x="1338" y="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Freeform 21"/>
            <p:cNvSpPr>
              <a:spLocks/>
            </p:cNvSpPr>
            <p:nvPr/>
          </p:nvSpPr>
          <p:spPr bwMode="auto">
            <a:xfrm>
              <a:off x="214" y="3141"/>
              <a:ext cx="2141" cy="838"/>
            </a:xfrm>
            <a:custGeom>
              <a:avLst/>
              <a:gdLst>
                <a:gd name="T0" fmla="*/ 1010 w 4282"/>
                <a:gd name="T1" fmla="*/ 724 h 1675"/>
                <a:gd name="T2" fmla="*/ 0 w 4282"/>
                <a:gd name="T3" fmla="*/ 235 h 1675"/>
                <a:gd name="T4" fmla="*/ 1044 w 4282"/>
                <a:gd name="T5" fmla="*/ 838 h 1675"/>
                <a:gd name="T6" fmla="*/ 1258 w 4282"/>
                <a:gd name="T7" fmla="*/ 811 h 1675"/>
                <a:gd name="T8" fmla="*/ 2141 w 4282"/>
                <a:gd name="T9" fmla="*/ 0 h 1675"/>
                <a:gd name="T10" fmla="*/ 1284 w 4282"/>
                <a:gd name="T11" fmla="*/ 704 h 1675"/>
                <a:gd name="T12" fmla="*/ 1010 w 4282"/>
                <a:gd name="T13" fmla="*/ 724 h 1675"/>
                <a:gd name="T14" fmla="*/ 1010 w 4282"/>
                <a:gd name="T15" fmla="*/ 724 h 16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82"/>
                <a:gd name="T25" fmla="*/ 0 h 1675"/>
                <a:gd name="T26" fmla="*/ 4282 w 4282"/>
                <a:gd name="T27" fmla="*/ 1675 h 16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82" h="1675">
                  <a:moveTo>
                    <a:pt x="2020" y="1447"/>
                  </a:moveTo>
                  <a:lnTo>
                    <a:pt x="0" y="469"/>
                  </a:lnTo>
                  <a:lnTo>
                    <a:pt x="2087" y="1675"/>
                  </a:lnTo>
                  <a:lnTo>
                    <a:pt x="2516" y="1621"/>
                  </a:lnTo>
                  <a:lnTo>
                    <a:pt x="4282" y="0"/>
                  </a:lnTo>
                  <a:lnTo>
                    <a:pt x="2569" y="1407"/>
                  </a:lnTo>
                  <a:lnTo>
                    <a:pt x="2020" y="14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Freeform 27"/>
            <p:cNvSpPr>
              <a:spLocks/>
            </p:cNvSpPr>
            <p:nvPr/>
          </p:nvSpPr>
          <p:spPr bwMode="auto">
            <a:xfrm>
              <a:off x="300" y="2900"/>
              <a:ext cx="1861" cy="837"/>
            </a:xfrm>
            <a:custGeom>
              <a:avLst/>
              <a:gdLst>
                <a:gd name="T0" fmla="*/ 950 w 3721"/>
                <a:gd name="T1" fmla="*/ 87 h 1675"/>
                <a:gd name="T2" fmla="*/ 803 w 3721"/>
                <a:gd name="T3" fmla="*/ 194 h 1675"/>
                <a:gd name="T4" fmla="*/ 1386 w 3721"/>
                <a:gd name="T5" fmla="*/ 402 h 1675"/>
                <a:gd name="T6" fmla="*/ 1573 w 3721"/>
                <a:gd name="T7" fmla="*/ 255 h 1675"/>
                <a:gd name="T8" fmla="*/ 1861 w 3721"/>
                <a:gd name="T9" fmla="*/ 314 h 1675"/>
                <a:gd name="T10" fmla="*/ 1198 w 3721"/>
                <a:gd name="T11" fmla="*/ 824 h 1675"/>
                <a:gd name="T12" fmla="*/ 884 w 3721"/>
                <a:gd name="T13" fmla="*/ 837 h 1675"/>
                <a:gd name="T14" fmla="*/ 0 w 3721"/>
                <a:gd name="T15" fmla="*/ 455 h 1675"/>
                <a:gd name="T16" fmla="*/ 810 w 3721"/>
                <a:gd name="T17" fmla="*/ 0 h 1675"/>
                <a:gd name="T18" fmla="*/ 950 w 3721"/>
                <a:gd name="T19" fmla="*/ 87 h 1675"/>
                <a:gd name="T20" fmla="*/ 950 w 3721"/>
                <a:gd name="T21" fmla="*/ 87 h 16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1"/>
                <a:gd name="T34" fmla="*/ 0 h 1675"/>
                <a:gd name="T35" fmla="*/ 3721 w 3721"/>
                <a:gd name="T36" fmla="*/ 1675 h 167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1" h="1675">
                  <a:moveTo>
                    <a:pt x="1900" y="175"/>
                  </a:moveTo>
                  <a:lnTo>
                    <a:pt x="1606" y="388"/>
                  </a:lnTo>
                  <a:lnTo>
                    <a:pt x="2771" y="804"/>
                  </a:lnTo>
                  <a:lnTo>
                    <a:pt x="3145" y="510"/>
                  </a:lnTo>
                  <a:lnTo>
                    <a:pt x="3721" y="629"/>
                  </a:lnTo>
                  <a:lnTo>
                    <a:pt x="2396" y="1648"/>
                  </a:lnTo>
                  <a:lnTo>
                    <a:pt x="1767" y="1675"/>
                  </a:lnTo>
                  <a:lnTo>
                    <a:pt x="0" y="911"/>
                  </a:lnTo>
                  <a:lnTo>
                    <a:pt x="1619" y="0"/>
                  </a:lnTo>
                  <a:lnTo>
                    <a:pt x="1900" y="175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Freeform 28"/>
            <p:cNvSpPr>
              <a:spLocks/>
            </p:cNvSpPr>
            <p:nvPr/>
          </p:nvSpPr>
          <p:spPr bwMode="auto">
            <a:xfrm>
              <a:off x="408" y="3309"/>
              <a:ext cx="897" cy="402"/>
            </a:xfrm>
            <a:custGeom>
              <a:avLst/>
              <a:gdLst>
                <a:gd name="T0" fmla="*/ 0 w 1795"/>
                <a:gd name="T1" fmla="*/ 40 h 804"/>
                <a:gd name="T2" fmla="*/ 897 w 1795"/>
                <a:gd name="T3" fmla="*/ 402 h 804"/>
                <a:gd name="T4" fmla="*/ 114 w 1795"/>
                <a:gd name="T5" fmla="*/ 0 h 804"/>
                <a:gd name="T6" fmla="*/ 0 w 1795"/>
                <a:gd name="T7" fmla="*/ 40 h 804"/>
                <a:gd name="T8" fmla="*/ 0 w 1795"/>
                <a:gd name="T9" fmla="*/ 40 h 8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5"/>
                <a:gd name="T16" fmla="*/ 0 h 804"/>
                <a:gd name="T17" fmla="*/ 1795 w 1795"/>
                <a:gd name="T18" fmla="*/ 804 h 8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5" h="804">
                  <a:moveTo>
                    <a:pt x="0" y="79"/>
                  </a:moveTo>
                  <a:lnTo>
                    <a:pt x="1795" y="804"/>
                  </a:lnTo>
                  <a:lnTo>
                    <a:pt x="228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Freeform 29"/>
            <p:cNvSpPr>
              <a:spLocks/>
            </p:cNvSpPr>
            <p:nvPr/>
          </p:nvSpPr>
          <p:spPr bwMode="auto">
            <a:xfrm>
              <a:off x="836" y="3108"/>
              <a:ext cx="937" cy="321"/>
            </a:xfrm>
            <a:custGeom>
              <a:avLst/>
              <a:gdLst>
                <a:gd name="T0" fmla="*/ 0 w 1874"/>
                <a:gd name="T1" fmla="*/ 53 h 643"/>
                <a:gd name="T2" fmla="*/ 937 w 1874"/>
                <a:gd name="T3" fmla="*/ 321 h 643"/>
                <a:gd name="T4" fmla="*/ 100 w 1874"/>
                <a:gd name="T5" fmla="*/ 0 h 643"/>
                <a:gd name="T6" fmla="*/ 0 w 1874"/>
                <a:gd name="T7" fmla="*/ 53 h 643"/>
                <a:gd name="T8" fmla="*/ 0 w 1874"/>
                <a:gd name="T9" fmla="*/ 53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4"/>
                <a:gd name="T16" fmla="*/ 0 h 643"/>
                <a:gd name="T17" fmla="*/ 1874 w 1874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4" h="643">
                  <a:moveTo>
                    <a:pt x="0" y="107"/>
                  </a:moveTo>
                  <a:lnTo>
                    <a:pt x="1874" y="643"/>
                  </a:lnTo>
                  <a:lnTo>
                    <a:pt x="199" y="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43" name="Freeform 30"/>
            <p:cNvSpPr>
              <a:spLocks/>
            </p:cNvSpPr>
            <p:nvPr/>
          </p:nvSpPr>
          <p:spPr bwMode="auto">
            <a:xfrm>
              <a:off x="608" y="3208"/>
              <a:ext cx="931" cy="355"/>
            </a:xfrm>
            <a:custGeom>
              <a:avLst/>
              <a:gdLst>
                <a:gd name="T0" fmla="*/ 0 w 1861"/>
                <a:gd name="T1" fmla="*/ 41 h 711"/>
                <a:gd name="T2" fmla="*/ 931 w 1861"/>
                <a:gd name="T3" fmla="*/ 355 h 711"/>
                <a:gd name="T4" fmla="*/ 114 w 1861"/>
                <a:gd name="T5" fmla="*/ 0 h 711"/>
                <a:gd name="T6" fmla="*/ 0 w 1861"/>
                <a:gd name="T7" fmla="*/ 41 h 711"/>
                <a:gd name="T8" fmla="*/ 0 w 1861"/>
                <a:gd name="T9" fmla="*/ 41 h 7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1"/>
                <a:gd name="T16" fmla="*/ 0 h 711"/>
                <a:gd name="T17" fmla="*/ 1861 w 1861"/>
                <a:gd name="T18" fmla="*/ 711 h 7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1" h="711">
                  <a:moveTo>
                    <a:pt x="0" y="82"/>
                  </a:moveTo>
                  <a:lnTo>
                    <a:pt x="1861" y="711"/>
                  </a:lnTo>
                  <a:lnTo>
                    <a:pt x="228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5" name="Group 57"/>
          <p:cNvGrpSpPr>
            <a:grpSpLocks/>
          </p:cNvGrpSpPr>
          <p:nvPr/>
        </p:nvGrpSpPr>
        <p:grpSpPr bwMode="auto">
          <a:xfrm>
            <a:off x="5030788" y="3407569"/>
            <a:ext cx="4068762" cy="1739504"/>
            <a:chOff x="3169" y="2862"/>
            <a:chExt cx="2563" cy="1461"/>
          </a:xfrm>
        </p:grpSpPr>
        <p:sp>
          <p:nvSpPr>
            <p:cNvPr id="25608" name="Freeform 31"/>
            <p:cNvSpPr>
              <a:spLocks/>
            </p:cNvSpPr>
            <p:nvPr/>
          </p:nvSpPr>
          <p:spPr bwMode="auto">
            <a:xfrm>
              <a:off x="3216" y="2862"/>
              <a:ext cx="2422" cy="1354"/>
            </a:xfrm>
            <a:custGeom>
              <a:avLst/>
              <a:gdLst>
                <a:gd name="T0" fmla="*/ 0 w 4845"/>
                <a:gd name="T1" fmla="*/ 590 h 2707"/>
                <a:gd name="T2" fmla="*/ 1331 w 4845"/>
                <a:gd name="T3" fmla="*/ 0 h 2707"/>
                <a:gd name="T4" fmla="*/ 2422 w 4845"/>
                <a:gd name="T5" fmla="*/ 288 h 2707"/>
                <a:gd name="T6" fmla="*/ 2422 w 4845"/>
                <a:gd name="T7" fmla="*/ 416 h 2707"/>
                <a:gd name="T8" fmla="*/ 1439 w 4845"/>
                <a:gd name="T9" fmla="*/ 1354 h 2707"/>
                <a:gd name="T10" fmla="*/ 1023 w 4845"/>
                <a:gd name="T11" fmla="*/ 1301 h 2707"/>
                <a:gd name="T12" fmla="*/ 0 w 4845"/>
                <a:gd name="T13" fmla="*/ 710 h 2707"/>
                <a:gd name="T14" fmla="*/ 0 w 4845"/>
                <a:gd name="T15" fmla="*/ 590 h 2707"/>
                <a:gd name="T16" fmla="*/ 0 w 4845"/>
                <a:gd name="T17" fmla="*/ 590 h 27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845"/>
                <a:gd name="T28" fmla="*/ 0 h 2707"/>
                <a:gd name="T29" fmla="*/ 4845 w 4845"/>
                <a:gd name="T30" fmla="*/ 2707 h 27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845" h="2707">
                  <a:moveTo>
                    <a:pt x="0" y="1179"/>
                  </a:moveTo>
                  <a:lnTo>
                    <a:pt x="2663" y="0"/>
                  </a:lnTo>
                  <a:lnTo>
                    <a:pt x="4845" y="576"/>
                  </a:lnTo>
                  <a:lnTo>
                    <a:pt x="4845" y="831"/>
                  </a:lnTo>
                  <a:lnTo>
                    <a:pt x="2878" y="2707"/>
                  </a:lnTo>
                  <a:lnTo>
                    <a:pt x="2047" y="2601"/>
                  </a:lnTo>
                  <a:lnTo>
                    <a:pt x="0" y="1420"/>
                  </a:lnTo>
                  <a:lnTo>
                    <a:pt x="0" y="117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9" name="Freeform 33"/>
            <p:cNvSpPr>
              <a:spLocks/>
            </p:cNvSpPr>
            <p:nvPr/>
          </p:nvSpPr>
          <p:spPr bwMode="auto">
            <a:xfrm>
              <a:off x="4440" y="2969"/>
              <a:ext cx="670" cy="362"/>
            </a:xfrm>
            <a:custGeom>
              <a:avLst/>
              <a:gdLst>
                <a:gd name="T0" fmla="*/ 0 w 1340"/>
                <a:gd name="T1" fmla="*/ 241 h 724"/>
                <a:gd name="T2" fmla="*/ 101 w 1340"/>
                <a:gd name="T3" fmla="*/ 0 h 724"/>
                <a:gd name="T4" fmla="*/ 670 w 1340"/>
                <a:gd name="T5" fmla="*/ 175 h 724"/>
                <a:gd name="T6" fmla="*/ 288 w 1340"/>
                <a:gd name="T7" fmla="*/ 362 h 724"/>
                <a:gd name="T8" fmla="*/ 0 w 1340"/>
                <a:gd name="T9" fmla="*/ 241 h 724"/>
                <a:gd name="T10" fmla="*/ 0 w 1340"/>
                <a:gd name="T11" fmla="*/ 241 h 7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0"/>
                <a:gd name="T19" fmla="*/ 0 h 724"/>
                <a:gd name="T20" fmla="*/ 1340 w 1340"/>
                <a:gd name="T21" fmla="*/ 724 h 7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0" h="724">
                  <a:moveTo>
                    <a:pt x="0" y="483"/>
                  </a:moveTo>
                  <a:lnTo>
                    <a:pt x="202" y="0"/>
                  </a:lnTo>
                  <a:lnTo>
                    <a:pt x="1340" y="350"/>
                  </a:lnTo>
                  <a:lnTo>
                    <a:pt x="576" y="724"/>
                  </a:lnTo>
                  <a:lnTo>
                    <a:pt x="0" y="48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0" name="Freeform 34"/>
            <p:cNvSpPr>
              <a:spLocks/>
            </p:cNvSpPr>
            <p:nvPr/>
          </p:nvSpPr>
          <p:spPr bwMode="auto">
            <a:xfrm>
              <a:off x="4608" y="3123"/>
              <a:ext cx="313" cy="194"/>
            </a:xfrm>
            <a:custGeom>
              <a:avLst/>
              <a:gdLst>
                <a:gd name="T0" fmla="*/ 0 w 334"/>
                <a:gd name="T1" fmla="*/ 135 h 536"/>
                <a:gd name="T2" fmla="*/ 313 w 334"/>
                <a:gd name="T3" fmla="*/ 0 h 536"/>
                <a:gd name="T4" fmla="*/ 236 w 334"/>
                <a:gd name="T5" fmla="*/ 194 h 536"/>
                <a:gd name="T6" fmla="*/ 0 w 334"/>
                <a:gd name="T7" fmla="*/ 135 h 536"/>
                <a:gd name="T8" fmla="*/ 0 w 334"/>
                <a:gd name="T9" fmla="*/ 135 h 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4"/>
                <a:gd name="T16" fmla="*/ 0 h 536"/>
                <a:gd name="T17" fmla="*/ 334 w 334"/>
                <a:gd name="T18" fmla="*/ 536 h 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4" h="536">
                  <a:moveTo>
                    <a:pt x="0" y="374"/>
                  </a:moveTo>
                  <a:lnTo>
                    <a:pt x="334" y="0"/>
                  </a:lnTo>
                  <a:lnTo>
                    <a:pt x="252" y="536"/>
                  </a:lnTo>
                  <a:lnTo>
                    <a:pt x="0" y="374"/>
                  </a:lnTo>
                  <a:close/>
                </a:path>
              </a:pathLst>
            </a:custGeom>
            <a:solidFill>
              <a:srgbClr val="FF26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Freeform 35"/>
            <p:cNvSpPr>
              <a:spLocks/>
            </p:cNvSpPr>
            <p:nvPr/>
          </p:nvSpPr>
          <p:spPr bwMode="auto">
            <a:xfrm>
              <a:off x="4480" y="2949"/>
              <a:ext cx="783" cy="368"/>
            </a:xfrm>
            <a:custGeom>
              <a:avLst/>
              <a:gdLst>
                <a:gd name="T0" fmla="*/ 0 w 1566"/>
                <a:gd name="T1" fmla="*/ 208 h 738"/>
                <a:gd name="T2" fmla="*/ 161 w 1566"/>
                <a:gd name="T3" fmla="*/ 0 h 738"/>
                <a:gd name="T4" fmla="*/ 783 w 1566"/>
                <a:gd name="T5" fmla="*/ 147 h 738"/>
                <a:gd name="T6" fmla="*/ 253 w 1566"/>
                <a:gd name="T7" fmla="*/ 368 h 738"/>
                <a:gd name="T8" fmla="*/ 616 w 1566"/>
                <a:gd name="T9" fmla="*/ 175 h 738"/>
                <a:gd name="T10" fmla="*/ 187 w 1566"/>
                <a:gd name="T11" fmla="*/ 74 h 738"/>
                <a:gd name="T12" fmla="*/ 0 w 1566"/>
                <a:gd name="T13" fmla="*/ 208 h 738"/>
                <a:gd name="T14" fmla="*/ 0 w 1566"/>
                <a:gd name="T15" fmla="*/ 208 h 7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566"/>
                <a:gd name="T25" fmla="*/ 0 h 738"/>
                <a:gd name="T26" fmla="*/ 1566 w 1566"/>
                <a:gd name="T27" fmla="*/ 738 h 7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566" h="738">
                  <a:moveTo>
                    <a:pt x="0" y="417"/>
                  </a:moveTo>
                  <a:lnTo>
                    <a:pt x="321" y="0"/>
                  </a:lnTo>
                  <a:lnTo>
                    <a:pt x="1566" y="295"/>
                  </a:lnTo>
                  <a:lnTo>
                    <a:pt x="507" y="738"/>
                  </a:lnTo>
                  <a:lnTo>
                    <a:pt x="1231" y="350"/>
                  </a:lnTo>
                  <a:lnTo>
                    <a:pt x="374" y="149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Freeform 36"/>
            <p:cNvSpPr>
              <a:spLocks/>
            </p:cNvSpPr>
            <p:nvPr/>
          </p:nvSpPr>
          <p:spPr bwMode="auto">
            <a:xfrm>
              <a:off x="4587" y="3145"/>
              <a:ext cx="323" cy="140"/>
            </a:xfrm>
            <a:custGeom>
              <a:avLst/>
              <a:gdLst>
                <a:gd name="T0" fmla="*/ 0 w 241"/>
                <a:gd name="T1" fmla="*/ 136 h 443"/>
                <a:gd name="T2" fmla="*/ 323 w 241"/>
                <a:gd name="T3" fmla="*/ 0 h 443"/>
                <a:gd name="T4" fmla="*/ 198 w 241"/>
                <a:gd name="T5" fmla="*/ 140 h 443"/>
                <a:gd name="T6" fmla="*/ 0 w 241"/>
                <a:gd name="T7" fmla="*/ 136 h 443"/>
                <a:gd name="T8" fmla="*/ 0 w 241"/>
                <a:gd name="T9" fmla="*/ 136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"/>
                <a:gd name="T16" fmla="*/ 0 h 443"/>
                <a:gd name="T17" fmla="*/ 241 w 241"/>
                <a:gd name="T18" fmla="*/ 443 h 4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" h="443">
                  <a:moveTo>
                    <a:pt x="0" y="430"/>
                  </a:moveTo>
                  <a:lnTo>
                    <a:pt x="241" y="0"/>
                  </a:lnTo>
                  <a:lnTo>
                    <a:pt x="148" y="443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Freeform 37"/>
            <p:cNvSpPr>
              <a:spLocks/>
            </p:cNvSpPr>
            <p:nvPr/>
          </p:nvSpPr>
          <p:spPr bwMode="auto">
            <a:xfrm>
              <a:off x="4426" y="3203"/>
              <a:ext cx="455" cy="128"/>
            </a:xfrm>
            <a:custGeom>
              <a:avLst/>
              <a:gdLst>
                <a:gd name="T0" fmla="*/ 0 w 910"/>
                <a:gd name="T1" fmla="*/ 0 h 254"/>
                <a:gd name="T2" fmla="*/ 455 w 910"/>
                <a:gd name="T3" fmla="*/ 115 h 254"/>
                <a:gd name="T4" fmla="*/ 301 w 910"/>
                <a:gd name="T5" fmla="*/ 128 h 254"/>
                <a:gd name="T6" fmla="*/ 0 w 910"/>
                <a:gd name="T7" fmla="*/ 0 h 254"/>
                <a:gd name="T8" fmla="*/ 0 w 910"/>
                <a:gd name="T9" fmla="*/ 0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0"/>
                <a:gd name="T16" fmla="*/ 0 h 254"/>
                <a:gd name="T17" fmla="*/ 910 w 910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0" h="254">
                  <a:moveTo>
                    <a:pt x="0" y="0"/>
                  </a:moveTo>
                  <a:lnTo>
                    <a:pt x="910" y="228"/>
                  </a:lnTo>
                  <a:lnTo>
                    <a:pt x="602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4" name="Freeform 38"/>
            <p:cNvSpPr>
              <a:spLocks/>
            </p:cNvSpPr>
            <p:nvPr/>
          </p:nvSpPr>
          <p:spPr bwMode="auto">
            <a:xfrm>
              <a:off x="4721" y="3036"/>
              <a:ext cx="107" cy="94"/>
            </a:xfrm>
            <a:custGeom>
              <a:avLst/>
              <a:gdLst>
                <a:gd name="T0" fmla="*/ 60 w 214"/>
                <a:gd name="T1" fmla="*/ 0 h 188"/>
                <a:gd name="T2" fmla="*/ 0 w 214"/>
                <a:gd name="T3" fmla="*/ 94 h 188"/>
                <a:gd name="T4" fmla="*/ 107 w 214"/>
                <a:gd name="T5" fmla="*/ 13 h 188"/>
                <a:gd name="T6" fmla="*/ 60 w 214"/>
                <a:gd name="T7" fmla="*/ 0 h 188"/>
                <a:gd name="T8" fmla="*/ 60 w 214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88"/>
                <a:gd name="T17" fmla="*/ 214 w 21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88">
                  <a:moveTo>
                    <a:pt x="121" y="0"/>
                  </a:moveTo>
                  <a:lnTo>
                    <a:pt x="0" y="188"/>
                  </a:lnTo>
                  <a:lnTo>
                    <a:pt x="214" y="27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5" name="Freeform 39"/>
            <p:cNvSpPr>
              <a:spLocks/>
            </p:cNvSpPr>
            <p:nvPr/>
          </p:nvSpPr>
          <p:spPr bwMode="auto">
            <a:xfrm>
              <a:off x="4795" y="3069"/>
              <a:ext cx="161" cy="68"/>
            </a:xfrm>
            <a:custGeom>
              <a:avLst/>
              <a:gdLst>
                <a:gd name="T0" fmla="*/ 107 w 321"/>
                <a:gd name="T1" fmla="*/ 0 h 135"/>
                <a:gd name="T2" fmla="*/ 0 w 321"/>
                <a:gd name="T3" fmla="*/ 68 h 135"/>
                <a:gd name="T4" fmla="*/ 161 w 321"/>
                <a:gd name="T5" fmla="*/ 13 h 135"/>
                <a:gd name="T6" fmla="*/ 107 w 321"/>
                <a:gd name="T7" fmla="*/ 0 h 135"/>
                <a:gd name="T8" fmla="*/ 107 w 321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5"/>
                <a:gd name="T17" fmla="*/ 321 w 321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5">
                  <a:moveTo>
                    <a:pt x="213" y="0"/>
                  </a:moveTo>
                  <a:lnTo>
                    <a:pt x="0" y="135"/>
                  </a:lnTo>
                  <a:lnTo>
                    <a:pt x="321" y="2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6" name="Freeform 40"/>
            <p:cNvSpPr>
              <a:spLocks/>
            </p:cNvSpPr>
            <p:nvPr/>
          </p:nvSpPr>
          <p:spPr bwMode="auto">
            <a:xfrm>
              <a:off x="4916" y="3109"/>
              <a:ext cx="167" cy="41"/>
            </a:xfrm>
            <a:custGeom>
              <a:avLst/>
              <a:gdLst>
                <a:gd name="T0" fmla="*/ 126 w 335"/>
                <a:gd name="T1" fmla="*/ 0 h 81"/>
                <a:gd name="T2" fmla="*/ 0 w 335"/>
                <a:gd name="T3" fmla="*/ 41 h 81"/>
                <a:gd name="T4" fmla="*/ 167 w 335"/>
                <a:gd name="T5" fmla="*/ 34 h 81"/>
                <a:gd name="T6" fmla="*/ 126 w 335"/>
                <a:gd name="T7" fmla="*/ 0 h 81"/>
                <a:gd name="T8" fmla="*/ 126 w 335"/>
                <a:gd name="T9" fmla="*/ 0 h 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5"/>
                <a:gd name="T16" fmla="*/ 0 h 81"/>
                <a:gd name="T17" fmla="*/ 335 w 335"/>
                <a:gd name="T18" fmla="*/ 81 h 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5" h="81">
                  <a:moveTo>
                    <a:pt x="253" y="0"/>
                  </a:moveTo>
                  <a:lnTo>
                    <a:pt x="0" y="81"/>
                  </a:lnTo>
                  <a:lnTo>
                    <a:pt x="335" y="6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7" name="Freeform 41"/>
            <p:cNvSpPr>
              <a:spLocks/>
            </p:cNvSpPr>
            <p:nvPr/>
          </p:nvSpPr>
          <p:spPr bwMode="auto">
            <a:xfrm>
              <a:off x="4600" y="3049"/>
              <a:ext cx="1132" cy="1173"/>
            </a:xfrm>
            <a:custGeom>
              <a:avLst/>
              <a:gdLst>
                <a:gd name="T0" fmla="*/ 1004 w 2264"/>
                <a:gd name="T1" fmla="*/ 127 h 2345"/>
                <a:gd name="T2" fmla="*/ 0 w 2264"/>
                <a:gd name="T3" fmla="*/ 1173 h 2345"/>
                <a:gd name="T4" fmla="*/ 1085 w 2264"/>
                <a:gd name="T5" fmla="*/ 349 h 2345"/>
                <a:gd name="T6" fmla="*/ 1132 w 2264"/>
                <a:gd name="T7" fmla="*/ 108 h 2345"/>
                <a:gd name="T8" fmla="*/ 589 w 2264"/>
                <a:gd name="T9" fmla="*/ 0 h 2345"/>
                <a:gd name="T10" fmla="*/ 1004 w 2264"/>
                <a:gd name="T11" fmla="*/ 127 h 2345"/>
                <a:gd name="T12" fmla="*/ 1004 w 2264"/>
                <a:gd name="T13" fmla="*/ 127 h 2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64"/>
                <a:gd name="T22" fmla="*/ 0 h 2345"/>
                <a:gd name="T23" fmla="*/ 2264 w 2264"/>
                <a:gd name="T24" fmla="*/ 2345 h 23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64" h="2345">
                  <a:moveTo>
                    <a:pt x="2009" y="254"/>
                  </a:moveTo>
                  <a:lnTo>
                    <a:pt x="0" y="2345"/>
                  </a:lnTo>
                  <a:lnTo>
                    <a:pt x="2169" y="697"/>
                  </a:lnTo>
                  <a:lnTo>
                    <a:pt x="2264" y="215"/>
                  </a:lnTo>
                  <a:lnTo>
                    <a:pt x="1179" y="0"/>
                  </a:lnTo>
                  <a:lnTo>
                    <a:pt x="2009" y="254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8" name="Freeform 42"/>
            <p:cNvSpPr>
              <a:spLocks/>
            </p:cNvSpPr>
            <p:nvPr/>
          </p:nvSpPr>
          <p:spPr bwMode="auto">
            <a:xfrm>
              <a:off x="3169" y="2909"/>
              <a:ext cx="2522" cy="1414"/>
            </a:xfrm>
            <a:custGeom>
              <a:avLst/>
              <a:gdLst>
                <a:gd name="T0" fmla="*/ 73 w 5044"/>
                <a:gd name="T1" fmla="*/ 576 h 2829"/>
                <a:gd name="T2" fmla="*/ 106 w 5044"/>
                <a:gd name="T3" fmla="*/ 683 h 2829"/>
                <a:gd name="T4" fmla="*/ 1224 w 5044"/>
                <a:gd name="T5" fmla="*/ 1267 h 2829"/>
                <a:gd name="T6" fmla="*/ 1498 w 5044"/>
                <a:gd name="T7" fmla="*/ 1246 h 2829"/>
                <a:gd name="T8" fmla="*/ 2522 w 5044"/>
                <a:gd name="T9" fmla="*/ 355 h 2829"/>
                <a:gd name="T10" fmla="*/ 1512 w 5044"/>
                <a:gd name="T11" fmla="*/ 1414 h 2829"/>
                <a:gd name="T12" fmla="*/ 1231 w 5044"/>
                <a:gd name="T13" fmla="*/ 1394 h 2829"/>
                <a:gd name="T14" fmla="*/ 354 w 5044"/>
                <a:gd name="T15" fmla="*/ 931 h 2829"/>
                <a:gd name="T16" fmla="*/ 93 w 5044"/>
                <a:gd name="T17" fmla="*/ 764 h 2829"/>
                <a:gd name="T18" fmla="*/ 174 w 5044"/>
                <a:gd name="T19" fmla="*/ 777 h 2829"/>
                <a:gd name="T20" fmla="*/ 0 w 5044"/>
                <a:gd name="T21" fmla="*/ 697 h 2829"/>
                <a:gd name="T22" fmla="*/ 0 w 5044"/>
                <a:gd name="T23" fmla="*/ 516 h 2829"/>
                <a:gd name="T24" fmla="*/ 1270 w 5044"/>
                <a:gd name="T25" fmla="*/ 0 h 2829"/>
                <a:gd name="T26" fmla="*/ 73 w 5044"/>
                <a:gd name="T27" fmla="*/ 576 h 2829"/>
                <a:gd name="T28" fmla="*/ 73 w 5044"/>
                <a:gd name="T29" fmla="*/ 576 h 282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44"/>
                <a:gd name="T46" fmla="*/ 0 h 2829"/>
                <a:gd name="T47" fmla="*/ 5044 w 5044"/>
                <a:gd name="T48" fmla="*/ 2829 h 282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44" h="2829">
                  <a:moveTo>
                    <a:pt x="146" y="1152"/>
                  </a:moveTo>
                  <a:lnTo>
                    <a:pt x="213" y="1367"/>
                  </a:lnTo>
                  <a:lnTo>
                    <a:pt x="2448" y="2534"/>
                  </a:lnTo>
                  <a:lnTo>
                    <a:pt x="2997" y="2492"/>
                  </a:lnTo>
                  <a:lnTo>
                    <a:pt x="5044" y="711"/>
                  </a:lnTo>
                  <a:lnTo>
                    <a:pt x="3024" y="2829"/>
                  </a:lnTo>
                  <a:lnTo>
                    <a:pt x="2461" y="2789"/>
                  </a:lnTo>
                  <a:lnTo>
                    <a:pt x="709" y="1863"/>
                  </a:lnTo>
                  <a:lnTo>
                    <a:pt x="186" y="1529"/>
                  </a:lnTo>
                  <a:lnTo>
                    <a:pt x="348" y="1555"/>
                  </a:lnTo>
                  <a:lnTo>
                    <a:pt x="0" y="1394"/>
                  </a:lnTo>
                  <a:lnTo>
                    <a:pt x="0" y="1033"/>
                  </a:lnTo>
                  <a:lnTo>
                    <a:pt x="2541" y="0"/>
                  </a:lnTo>
                  <a:lnTo>
                    <a:pt x="146" y="1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19" name="Freeform 43"/>
            <p:cNvSpPr>
              <a:spLocks/>
            </p:cNvSpPr>
            <p:nvPr/>
          </p:nvSpPr>
          <p:spPr bwMode="auto">
            <a:xfrm>
              <a:off x="4949" y="2969"/>
              <a:ext cx="722" cy="308"/>
            </a:xfrm>
            <a:custGeom>
              <a:avLst/>
              <a:gdLst>
                <a:gd name="T0" fmla="*/ 0 w 1444"/>
                <a:gd name="T1" fmla="*/ 0 h 618"/>
                <a:gd name="T2" fmla="*/ 722 w 1444"/>
                <a:gd name="T3" fmla="*/ 168 h 618"/>
                <a:gd name="T4" fmla="*/ 702 w 1444"/>
                <a:gd name="T5" fmla="*/ 308 h 618"/>
                <a:gd name="T6" fmla="*/ 669 w 1444"/>
                <a:gd name="T7" fmla="*/ 201 h 618"/>
                <a:gd name="T8" fmla="*/ 0 w 1444"/>
                <a:gd name="T9" fmla="*/ 0 h 618"/>
                <a:gd name="T10" fmla="*/ 0 w 1444"/>
                <a:gd name="T11" fmla="*/ 0 h 6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44"/>
                <a:gd name="T19" fmla="*/ 0 h 618"/>
                <a:gd name="T20" fmla="*/ 1444 w 1444"/>
                <a:gd name="T21" fmla="*/ 618 h 6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44" h="618">
                  <a:moveTo>
                    <a:pt x="0" y="0"/>
                  </a:moveTo>
                  <a:lnTo>
                    <a:pt x="1444" y="337"/>
                  </a:lnTo>
                  <a:lnTo>
                    <a:pt x="1404" y="618"/>
                  </a:lnTo>
                  <a:lnTo>
                    <a:pt x="1338" y="4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0" name="Freeform 44"/>
            <p:cNvSpPr>
              <a:spLocks/>
            </p:cNvSpPr>
            <p:nvPr/>
          </p:nvSpPr>
          <p:spPr bwMode="auto">
            <a:xfrm>
              <a:off x="3383" y="3277"/>
              <a:ext cx="2141" cy="838"/>
            </a:xfrm>
            <a:custGeom>
              <a:avLst/>
              <a:gdLst>
                <a:gd name="T0" fmla="*/ 1010 w 4282"/>
                <a:gd name="T1" fmla="*/ 724 h 1675"/>
                <a:gd name="T2" fmla="*/ 0 w 4282"/>
                <a:gd name="T3" fmla="*/ 235 h 1675"/>
                <a:gd name="T4" fmla="*/ 1044 w 4282"/>
                <a:gd name="T5" fmla="*/ 838 h 1675"/>
                <a:gd name="T6" fmla="*/ 1258 w 4282"/>
                <a:gd name="T7" fmla="*/ 811 h 1675"/>
                <a:gd name="T8" fmla="*/ 2141 w 4282"/>
                <a:gd name="T9" fmla="*/ 0 h 1675"/>
                <a:gd name="T10" fmla="*/ 1284 w 4282"/>
                <a:gd name="T11" fmla="*/ 704 h 1675"/>
                <a:gd name="T12" fmla="*/ 1010 w 4282"/>
                <a:gd name="T13" fmla="*/ 724 h 1675"/>
                <a:gd name="T14" fmla="*/ 1010 w 4282"/>
                <a:gd name="T15" fmla="*/ 724 h 167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82"/>
                <a:gd name="T25" fmla="*/ 0 h 1675"/>
                <a:gd name="T26" fmla="*/ 4282 w 4282"/>
                <a:gd name="T27" fmla="*/ 1675 h 167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82" h="1675">
                  <a:moveTo>
                    <a:pt x="2020" y="1447"/>
                  </a:moveTo>
                  <a:lnTo>
                    <a:pt x="0" y="469"/>
                  </a:lnTo>
                  <a:lnTo>
                    <a:pt x="2087" y="1675"/>
                  </a:lnTo>
                  <a:lnTo>
                    <a:pt x="2516" y="1621"/>
                  </a:lnTo>
                  <a:lnTo>
                    <a:pt x="4282" y="0"/>
                  </a:lnTo>
                  <a:lnTo>
                    <a:pt x="2569" y="1407"/>
                  </a:lnTo>
                  <a:lnTo>
                    <a:pt x="2020" y="14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1" name="Freeform 50"/>
            <p:cNvSpPr>
              <a:spLocks/>
            </p:cNvSpPr>
            <p:nvPr/>
          </p:nvSpPr>
          <p:spPr bwMode="auto">
            <a:xfrm>
              <a:off x="3469" y="3036"/>
              <a:ext cx="1861" cy="837"/>
            </a:xfrm>
            <a:custGeom>
              <a:avLst/>
              <a:gdLst>
                <a:gd name="T0" fmla="*/ 950 w 3721"/>
                <a:gd name="T1" fmla="*/ 87 h 1675"/>
                <a:gd name="T2" fmla="*/ 803 w 3721"/>
                <a:gd name="T3" fmla="*/ 194 h 1675"/>
                <a:gd name="T4" fmla="*/ 1386 w 3721"/>
                <a:gd name="T5" fmla="*/ 402 h 1675"/>
                <a:gd name="T6" fmla="*/ 1573 w 3721"/>
                <a:gd name="T7" fmla="*/ 255 h 1675"/>
                <a:gd name="T8" fmla="*/ 1861 w 3721"/>
                <a:gd name="T9" fmla="*/ 314 h 1675"/>
                <a:gd name="T10" fmla="*/ 1198 w 3721"/>
                <a:gd name="T11" fmla="*/ 824 h 1675"/>
                <a:gd name="T12" fmla="*/ 884 w 3721"/>
                <a:gd name="T13" fmla="*/ 837 h 1675"/>
                <a:gd name="T14" fmla="*/ 0 w 3721"/>
                <a:gd name="T15" fmla="*/ 455 h 1675"/>
                <a:gd name="T16" fmla="*/ 810 w 3721"/>
                <a:gd name="T17" fmla="*/ 0 h 1675"/>
                <a:gd name="T18" fmla="*/ 950 w 3721"/>
                <a:gd name="T19" fmla="*/ 87 h 1675"/>
                <a:gd name="T20" fmla="*/ 950 w 3721"/>
                <a:gd name="T21" fmla="*/ 87 h 167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721"/>
                <a:gd name="T34" fmla="*/ 0 h 1675"/>
                <a:gd name="T35" fmla="*/ 3721 w 3721"/>
                <a:gd name="T36" fmla="*/ 1675 h 167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721" h="1675">
                  <a:moveTo>
                    <a:pt x="1900" y="175"/>
                  </a:moveTo>
                  <a:lnTo>
                    <a:pt x="1606" y="388"/>
                  </a:lnTo>
                  <a:lnTo>
                    <a:pt x="2771" y="804"/>
                  </a:lnTo>
                  <a:lnTo>
                    <a:pt x="3145" y="510"/>
                  </a:lnTo>
                  <a:lnTo>
                    <a:pt x="3721" y="629"/>
                  </a:lnTo>
                  <a:lnTo>
                    <a:pt x="2396" y="1648"/>
                  </a:lnTo>
                  <a:lnTo>
                    <a:pt x="1767" y="1675"/>
                  </a:lnTo>
                  <a:lnTo>
                    <a:pt x="0" y="911"/>
                  </a:lnTo>
                  <a:lnTo>
                    <a:pt x="1619" y="0"/>
                  </a:lnTo>
                  <a:lnTo>
                    <a:pt x="1900" y="175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2" name="Freeform 51"/>
            <p:cNvSpPr>
              <a:spLocks/>
            </p:cNvSpPr>
            <p:nvPr/>
          </p:nvSpPr>
          <p:spPr bwMode="auto">
            <a:xfrm>
              <a:off x="3577" y="3445"/>
              <a:ext cx="897" cy="402"/>
            </a:xfrm>
            <a:custGeom>
              <a:avLst/>
              <a:gdLst>
                <a:gd name="T0" fmla="*/ 0 w 1795"/>
                <a:gd name="T1" fmla="*/ 40 h 804"/>
                <a:gd name="T2" fmla="*/ 897 w 1795"/>
                <a:gd name="T3" fmla="*/ 402 h 804"/>
                <a:gd name="T4" fmla="*/ 114 w 1795"/>
                <a:gd name="T5" fmla="*/ 0 h 804"/>
                <a:gd name="T6" fmla="*/ 0 w 1795"/>
                <a:gd name="T7" fmla="*/ 40 h 804"/>
                <a:gd name="T8" fmla="*/ 0 w 1795"/>
                <a:gd name="T9" fmla="*/ 40 h 8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95"/>
                <a:gd name="T16" fmla="*/ 0 h 804"/>
                <a:gd name="T17" fmla="*/ 1795 w 1795"/>
                <a:gd name="T18" fmla="*/ 804 h 8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95" h="804">
                  <a:moveTo>
                    <a:pt x="0" y="79"/>
                  </a:moveTo>
                  <a:lnTo>
                    <a:pt x="1795" y="804"/>
                  </a:lnTo>
                  <a:lnTo>
                    <a:pt x="228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52"/>
            <p:cNvSpPr>
              <a:spLocks/>
            </p:cNvSpPr>
            <p:nvPr/>
          </p:nvSpPr>
          <p:spPr bwMode="auto">
            <a:xfrm>
              <a:off x="4005" y="3244"/>
              <a:ext cx="937" cy="321"/>
            </a:xfrm>
            <a:custGeom>
              <a:avLst/>
              <a:gdLst>
                <a:gd name="T0" fmla="*/ 0 w 1874"/>
                <a:gd name="T1" fmla="*/ 53 h 643"/>
                <a:gd name="T2" fmla="*/ 937 w 1874"/>
                <a:gd name="T3" fmla="*/ 321 h 643"/>
                <a:gd name="T4" fmla="*/ 100 w 1874"/>
                <a:gd name="T5" fmla="*/ 0 h 643"/>
                <a:gd name="T6" fmla="*/ 0 w 1874"/>
                <a:gd name="T7" fmla="*/ 53 h 643"/>
                <a:gd name="T8" fmla="*/ 0 w 1874"/>
                <a:gd name="T9" fmla="*/ 53 h 6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4"/>
                <a:gd name="T16" fmla="*/ 0 h 643"/>
                <a:gd name="T17" fmla="*/ 1874 w 1874"/>
                <a:gd name="T18" fmla="*/ 643 h 6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4" h="643">
                  <a:moveTo>
                    <a:pt x="0" y="107"/>
                  </a:moveTo>
                  <a:lnTo>
                    <a:pt x="1874" y="643"/>
                  </a:lnTo>
                  <a:lnTo>
                    <a:pt x="199" y="0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4" name="Freeform 53"/>
            <p:cNvSpPr>
              <a:spLocks/>
            </p:cNvSpPr>
            <p:nvPr/>
          </p:nvSpPr>
          <p:spPr bwMode="auto">
            <a:xfrm>
              <a:off x="3777" y="3344"/>
              <a:ext cx="931" cy="355"/>
            </a:xfrm>
            <a:custGeom>
              <a:avLst/>
              <a:gdLst>
                <a:gd name="T0" fmla="*/ 0 w 1861"/>
                <a:gd name="T1" fmla="*/ 41 h 711"/>
                <a:gd name="T2" fmla="*/ 931 w 1861"/>
                <a:gd name="T3" fmla="*/ 355 h 711"/>
                <a:gd name="T4" fmla="*/ 114 w 1861"/>
                <a:gd name="T5" fmla="*/ 0 h 711"/>
                <a:gd name="T6" fmla="*/ 0 w 1861"/>
                <a:gd name="T7" fmla="*/ 41 h 711"/>
                <a:gd name="T8" fmla="*/ 0 w 1861"/>
                <a:gd name="T9" fmla="*/ 41 h 7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1"/>
                <a:gd name="T16" fmla="*/ 0 h 711"/>
                <a:gd name="T17" fmla="*/ 1861 w 1861"/>
                <a:gd name="T18" fmla="*/ 711 h 7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1" h="711">
                  <a:moveTo>
                    <a:pt x="0" y="82"/>
                  </a:moveTo>
                  <a:lnTo>
                    <a:pt x="1861" y="711"/>
                  </a:lnTo>
                  <a:lnTo>
                    <a:pt x="228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Rectangle 54"/>
          <p:cNvSpPr>
            <a:spLocks noChangeArrowheads="1"/>
          </p:cNvSpPr>
          <p:nvPr/>
        </p:nvSpPr>
        <p:spPr bwMode="auto">
          <a:xfrm>
            <a:off x="1320800" y="1697831"/>
            <a:ext cx="522288" cy="23622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55"/>
          <p:cNvSpPr>
            <a:spLocks noChangeArrowheads="1"/>
          </p:cNvSpPr>
          <p:nvPr/>
        </p:nvSpPr>
        <p:spPr bwMode="auto">
          <a:xfrm>
            <a:off x="6746875" y="3034904"/>
            <a:ext cx="217488" cy="1066800"/>
          </a:xfrm>
          <a:prstGeom prst="rect">
            <a:avLst/>
          </a:prstGeom>
          <a:solidFill>
            <a:srgbClr val="7030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54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0BEF6C12-390A-4B76-8D9E-27B283F5D879}" type="slidenum">
              <a:rPr lang="en-GB"/>
              <a:pPr>
                <a:defRPr/>
              </a:pPr>
              <a:t>11</a:t>
            </a:fld>
            <a:endParaRPr lang="en-GB"/>
          </a:p>
        </p:txBody>
      </p:sp>
      <p:sp>
        <p:nvSpPr>
          <p:cNvPr id="26628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26629" name="AutoShape 2"/>
          <p:cNvSpPr>
            <a:spLocks noChangeArrowheads="1"/>
          </p:cNvSpPr>
          <p:nvPr/>
        </p:nvSpPr>
        <p:spPr bwMode="auto">
          <a:xfrm>
            <a:off x="5170364" y="3873104"/>
            <a:ext cx="3594822" cy="865800"/>
          </a:xfrm>
          <a:prstGeom prst="wedgeRectCallout">
            <a:avLst>
              <a:gd name="adj1" fmla="val -4880"/>
              <a:gd name="adj2" fmla="val -9963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this is NOT a matrix but just a table showing the distances (like in a book of maps)</a:t>
            </a:r>
          </a:p>
        </p:txBody>
      </p:sp>
      <p:sp>
        <p:nvSpPr>
          <p:cNvPr id="26634" name="Rectangle 7"/>
          <p:cNvSpPr>
            <a:spLocks noChangeArrowheads="1"/>
          </p:cNvSpPr>
          <p:nvPr/>
        </p:nvSpPr>
        <p:spPr bwMode="auto">
          <a:xfrm>
            <a:off x="2947989" y="460773"/>
            <a:ext cx="673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26636" name="Rectangle 10"/>
          <p:cNvSpPr>
            <a:spLocks noChangeArrowheads="1"/>
          </p:cNvSpPr>
          <p:nvPr/>
        </p:nvSpPr>
        <p:spPr bwMode="auto">
          <a:xfrm>
            <a:off x="1276350" y="4511494"/>
            <a:ext cx="673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26639" name="Rectangle 13"/>
          <p:cNvSpPr>
            <a:spLocks noChangeArrowheads="1"/>
          </p:cNvSpPr>
          <p:nvPr/>
        </p:nvSpPr>
        <p:spPr bwMode="auto">
          <a:xfrm>
            <a:off x="7108826" y="4738904"/>
            <a:ext cx="673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26640" name="Rectangle 14"/>
          <p:cNvSpPr>
            <a:spLocks noChangeArrowheads="1"/>
          </p:cNvSpPr>
          <p:nvPr/>
        </p:nvSpPr>
        <p:spPr bwMode="auto">
          <a:xfrm>
            <a:off x="900114" y="4260057"/>
            <a:ext cx="673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1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26641" name="Rectangle 15"/>
          <p:cNvSpPr>
            <a:spLocks noChangeArrowheads="1"/>
          </p:cNvSpPr>
          <p:nvPr/>
        </p:nvSpPr>
        <p:spPr bwMode="auto">
          <a:xfrm>
            <a:off x="4757739" y="2264569"/>
            <a:ext cx="7373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26642" name="Rectangle 16"/>
          <p:cNvSpPr>
            <a:spLocks noChangeArrowheads="1"/>
          </p:cNvSpPr>
          <p:nvPr/>
        </p:nvSpPr>
        <p:spPr bwMode="auto">
          <a:xfrm>
            <a:off x="5283201" y="226456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43" name="Rectangle 17"/>
          <p:cNvSpPr>
            <a:spLocks noChangeArrowheads="1"/>
          </p:cNvSpPr>
          <p:nvPr/>
        </p:nvSpPr>
        <p:spPr bwMode="auto">
          <a:xfrm>
            <a:off x="5808664" y="2264569"/>
            <a:ext cx="17793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A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644" name="Rectangle 18"/>
          <p:cNvSpPr>
            <a:spLocks noChangeArrowheads="1"/>
          </p:cNvSpPr>
          <p:nvPr/>
        </p:nvSpPr>
        <p:spPr bwMode="auto">
          <a:xfrm>
            <a:off x="6018214" y="226456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45" name="Rectangle 19"/>
          <p:cNvSpPr>
            <a:spLocks noChangeArrowheads="1"/>
          </p:cNvSpPr>
          <p:nvPr/>
        </p:nvSpPr>
        <p:spPr bwMode="auto">
          <a:xfrm>
            <a:off x="6372200" y="2264569"/>
            <a:ext cx="14747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B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646" name="Rectangle 20"/>
          <p:cNvSpPr>
            <a:spLocks noChangeArrowheads="1"/>
          </p:cNvSpPr>
          <p:nvPr/>
        </p:nvSpPr>
        <p:spPr bwMode="auto">
          <a:xfrm>
            <a:off x="6527801" y="226456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 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647" name="Rectangle 21"/>
          <p:cNvSpPr>
            <a:spLocks noChangeArrowheads="1"/>
          </p:cNvSpPr>
          <p:nvPr/>
        </p:nvSpPr>
        <p:spPr bwMode="auto">
          <a:xfrm>
            <a:off x="6914346" y="2264569"/>
            <a:ext cx="17793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C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648" name="Rectangle 22"/>
          <p:cNvSpPr>
            <a:spLocks noChangeArrowheads="1"/>
          </p:cNvSpPr>
          <p:nvPr/>
        </p:nvSpPr>
        <p:spPr bwMode="auto">
          <a:xfrm>
            <a:off x="7069139" y="226456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49" name="Rectangle 23"/>
          <p:cNvSpPr>
            <a:spLocks noChangeArrowheads="1"/>
          </p:cNvSpPr>
          <p:nvPr/>
        </p:nvSpPr>
        <p:spPr bwMode="auto">
          <a:xfrm>
            <a:off x="7452320" y="2264569"/>
            <a:ext cx="17793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D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50" name="Rectangle 24"/>
          <p:cNvSpPr>
            <a:spLocks noChangeArrowheads="1"/>
          </p:cNvSpPr>
          <p:nvPr/>
        </p:nvSpPr>
        <p:spPr bwMode="auto">
          <a:xfrm>
            <a:off x="7596189" y="226456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51" name="Rectangle 25"/>
          <p:cNvSpPr>
            <a:spLocks noChangeArrowheads="1"/>
          </p:cNvSpPr>
          <p:nvPr/>
        </p:nvSpPr>
        <p:spPr bwMode="auto">
          <a:xfrm>
            <a:off x="8028384" y="2264569"/>
            <a:ext cx="12984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E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52" name="Rectangle 26"/>
          <p:cNvSpPr>
            <a:spLocks noChangeArrowheads="1"/>
          </p:cNvSpPr>
          <p:nvPr/>
        </p:nvSpPr>
        <p:spPr bwMode="auto">
          <a:xfrm>
            <a:off x="8105776" y="226456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53" name="Rectangle 27"/>
          <p:cNvSpPr>
            <a:spLocks noChangeArrowheads="1"/>
          </p:cNvSpPr>
          <p:nvPr/>
        </p:nvSpPr>
        <p:spPr bwMode="auto">
          <a:xfrm>
            <a:off x="8437564" y="226456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54" name="Rectangle 28"/>
          <p:cNvSpPr>
            <a:spLocks noChangeArrowheads="1"/>
          </p:cNvSpPr>
          <p:nvPr/>
        </p:nvSpPr>
        <p:spPr bwMode="auto">
          <a:xfrm>
            <a:off x="8963026" y="2264569"/>
            <a:ext cx="7373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26655" name="Rectangle 29"/>
          <p:cNvSpPr>
            <a:spLocks noChangeArrowheads="1"/>
          </p:cNvSpPr>
          <p:nvPr/>
        </p:nvSpPr>
        <p:spPr bwMode="auto">
          <a:xfrm>
            <a:off x="4757739" y="2516981"/>
            <a:ext cx="7373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26656" name="Rectangle 30"/>
          <p:cNvSpPr>
            <a:spLocks noChangeArrowheads="1"/>
          </p:cNvSpPr>
          <p:nvPr/>
        </p:nvSpPr>
        <p:spPr bwMode="auto">
          <a:xfrm>
            <a:off x="5283200" y="2516981"/>
            <a:ext cx="17793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A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57" name="Rectangle 31"/>
          <p:cNvSpPr>
            <a:spLocks noChangeArrowheads="1"/>
          </p:cNvSpPr>
          <p:nvPr/>
        </p:nvSpPr>
        <p:spPr bwMode="auto">
          <a:xfrm>
            <a:off x="5492751" y="2516981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59" name="Rectangle 33"/>
          <p:cNvSpPr>
            <a:spLocks noChangeArrowheads="1"/>
          </p:cNvSpPr>
          <p:nvPr/>
        </p:nvSpPr>
        <p:spPr bwMode="auto">
          <a:xfrm>
            <a:off x="6334125" y="2516981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31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660" name="Rectangle 34"/>
          <p:cNvSpPr>
            <a:spLocks noChangeArrowheads="1"/>
          </p:cNvSpPr>
          <p:nvPr/>
        </p:nvSpPr>
        <p:spPr bwMode="auto">
          <a:xfrm>
            <a:off x="6624639" y="2516981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61" name="Rectangle 35"/>
          <p:cNvSpPr>
            <a:spLocks noChangeArrowheads="1"/>
          </p:cNvSpPr>
          <p:nvPr/>
        </p:nvSpPr>
        <p:spPr bwMode="auto">
          <a:xfrm>
            <a:off x="6861175" y="2516981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28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62" name="Rectangle 36"/>
          <p:cNvSpPr>
            <a:spLocks noChangeArrowheads="1"/>
          </p:cNvSpPr>
          <p:nvPr/>
        </p:nvSpPr>
        <p:spPr bwMode="auto">
          <a:xfrm>
            <a:off x="7150101" y="2516981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63" name="Rectangle 37"/>
          <p:cNvSpPr>
            <a:spLocks noChangeArrowheads="1"/>
          </p:cNvSpPr>
          <p:nvPr/>
        </p:nvSpPr>
        <p:spPr bwMode="auto">
          <a:xfrm>
            <a:off x="7386638" y="2516981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1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64" name="Rectangle 38"/>
          <p:cNvSpPr>
            <a:spLocks noChangeArrowheads="1"/>
          </p:cNvSpPr>
          <p:nvPr/>
        </p:nvSpPr>
        <p:spPr bwMode="auto">
          <a:xfrm>
            <a:off x="7531100" y="2516981"/>
            <a:ext cx="1635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3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65" name="Rectangle 39"/>
          <p:cNvSpPr>
            <a:spLocks noChangeArrowheads="1"/>
          </p:cNvSpPr>
          <p:nvPr/>
        </p:nvSpPr>
        <p:spPr bwMode="auto">
          <a:xfrm>
            <a:off x="7675564" y="2516981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66" name="Rectangle 40"/>
          <p:cNvSpPr>
            <a:spLocks noChangeArrowheads="1"/>
          </p:cNvSpPr>
          <p:nvPr/>
        </p:nvSpPr>
        <p:spPr bwMode="auto">
          <a:xfrm>
            <a:off x="4757739" y="2770585"/>
            <a:ext cx="7373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26667" name="Rectangle 41"/>
          <p:cNvSpPr>
            <a:spLocks noChangeArrowheads="1"/>
          </p:cNvSpPr>
          <p:nvPr/>
        </p:nvSpPr>
        <p:spPr bwMode="auto">
          <a:xfrm>
            <a:off x="5283200" y="2770585"/>
            <a:ext cx="17793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B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668" name="Rectangle 42"/>
          <p:cNvSpPr>
            <a:spLocks noChangeArrowheads="1"/>
          </p:cNvSpPr>
          <p:nvPr/>
        </p:nvSpPr>
        <p:spPr bwMode="auto">
          <a:xfrm>
            <a:off x="5476876" y="2770585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69" name="Rectangle 43"/>
          <p:cNvSpPr>
            <a:spLocks noChangeArrowheads="1"/>
          </p:cNvSpPr>
          <p:nvPr/>
        </p:nvSpPr>
        <p:spPr bwMode="auto">
          <a:xfrm>
            <a:off x="5808664" y="2770585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70" name="Rectangle 44"/>
          <p:cNvSpPr>
            <a:spLocks noChangeArrowheads="1"/>
          </p:cNvSpPr>
          <p:nvPr/>
        </p:nvSpPr>
        <p:spPr bwMode="auto">
          <a:xfrm>
            <a:off x="6334126" y="2770585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 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671" name="Rectangle 45"/>
          <p:cNvSpPr>
            <a:spLocks noChangeArrowheads="1"/>
          </p:cNvSpPr>
          <p:nvPr/>
        </p:nvSpPr>
        <p:spPr bwMode="auto">
          <a:xfrm>
            <a:off x="6861176" y="2770585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72" name="Rectangle 46"/>
          <p:cNvSpPr>
            <a:spLocks noChangeArrowheads="1"/>
          </p:cNvSpPr>
          <p:nvPr/>
        </p:nvSpPr>
        <p:spPr bwMode="auto">
          <a:xfrm>
            <a:off x="7386638" y="2770585"/>
            <a:ext cx="89928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43   </a:t>
            </a:r>
            <a:r>
              <a:rPr lang="en-GB" sz="2300" dirty="0" smtClean="0">
                <a:solidFill>
                  <a:srgbClr val="002060"/>
                </a:solidFill>
              </a:rPr>
              <a:t>10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673" name="Rectangle 47"/>
          <p:cNvSpPr>
            <a:spLocks noChangeArrowheads="1"/>
          </p:cNvSpPr>
          <p:nvPr/>
        </p:nvSpPr>
        <p:spPr bwMode="auto">
          <a:xfrm>
            <a:off x="8250239" y="2770585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74" name="Rectangle 48"/>
          <p:cNvSpPr>
            <a:spLocks noChangeArrowheads="1"/>
          </p:cNvSpPr>
          <p:nvPr/>
        </p:nvSpPr>
        <p:spPr bwMode="auto">
          <a:xfrm>
            <a:off x="4757739" y="3022998"/>
            <a:ext cx="7373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GB"/>
          </a:p>
        </p:txBody>
      </p:sp>
      <p:sp>
        <p:nvSpPr>
          <p:cNvPr id="26675" name="Rectangle 49"/>
          <p:cNvSpPr>
            <a:spLocks noChangeArrowheads="1"/>
          </p:cNvSpPr>
          <p:nvPr/>
        </p:nvSpPr>
        <p:spPr bwMode="auto">
          <a:xfrm>
            <a:off x="5283200" y="3022998"/>
            <a:ext cx="17793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C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76" name="Rectangle 50"/>
          <p:cNvSpPr>
            <a:spLocks noChangeArrowheads="1"/>
          </p:cNvSpPr>
          <p:nvPr/>
        </p:nvSpPr>
        <p:spPr bwMode="auto">
          <a:xfrm>
            <a:off x="5492751" y="3022998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77" name="Rectangle 51"/>
          <p:cNvSpPr>
            <a:spLocks noChangeArrowheads="1"/>
          </p:cNvSpPr>
          <p:nvPr/>
        </p:nvSpPr>
        <p:spPr bwMode="auto">
          <a:xfrm>
            <a:off x="5808664" y="3022998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78" name="Rectangle 52"/>
          <p:cNvSpPr>
            <a:spLocks noChangeArrowheads="1"/>
          </p:cNvSpPr>
          <p:nvPr/>
        </p:nvSpPr>
        <p:spPr bwMode="auto">
          <a:xfrm>
            <a:off x="6334126" y="3022998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79" name="Rectangle 53"/>
          <p:cNvSpPr>
            <a:spLocks noChangeArrowheads="1"/>
          </p:cNvSpPr>
          <p:nvPr/>
        </p:nvSpPr>
        <p:spPr bwMode="auto">
          <a:xfrm>
            <a:off x="6861176" y="3022998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26680" name="Rectangle 54"/>
          <p:cNvSpPr>
            <a:spLocks noChangeArrowheads="1"/>
          </p:cNvSpPr>
          <p:nvPr/>
        </p:nvSpPr>
        <p:spPr bwMode="auto">
          <a:xfrm>
            <a:off x="7386638" y="3022998"/>
            <a:ext cx="899285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40  </a:t>
            </a:r>
            <a:r>
              <a:rPr lang="en-GB" sz="2300" dirty="0" smtClean="0">
                <a:solidFill>
                  <a:srgbClr val="002060"/>
                </a:solidFill>
              </a:rPr>
              <a:t> </a:t>
            </a:r>
            <a:r>
              <a:rPr lang="en-GB" sz="2300" dirty="0">
                <a:solidFill>
                  <a:srgbClr val="002060"/>
                </a:solidFill>
              </a:rPr>
              <a:t>12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6681" name="Rectangle 55"/>
          <p:cNvSpPr>
            <a:spLocks noChangeArrowheads="1"/>
          </p:cNvSpPr>
          <p:nvPr/>
        </p:nvSpPr>
        <p:spPr bwMode="auto">
          <a:xfrm>
            <a:off x="8250239" y="3022998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64568" name="Line 56"/>
          <p:cNvSpPr>
            <a:spLocks noChangeShapeType="1"/>
          </p:cNvSpPr>
          <p:nvPr/>
        </p:nvSpPr>
        <p:spPr bwMode="auto">
          <a:xfrm>
            <a:off x="1073150" y="2141666"/>
            <a:ext cx="2228850" cy="992981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4569" name="Line 57"/>
          <p:cNvSpPr>
            <a:spLocks noChangeShapeType="1"/>
          </p:cNvSpPr>
          <p:nvPr/>
        </p:nvSpPr>
        <p:spPr bwMode="auto">
          <a:xfrm>
            <a:off x="3273511" y="3134321"/>
            <a:ext cx="1535112" cy="46434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4570" name="Line 58"/>
          <p:cNvSpPr>
            <a:spLocks noChangeShapeType="1"/>
          </p:cNvSpPr>
          <p:nvPr/>
        </p:nvSpPr>
        <p:spPr bwMode="auto">
          <a:xfrm flipH="1">
            <a:off x="1484313" y="3134647"/>
            <a:ext cx="3346450" cy="864394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4571" name="Line 59"/>
          <p:cNvSpPr>
            <a:spLocks noChangeShapeType="1"/>
          </p:cNvSpPr>
          <p:nvPr/>
        </p:nvSpPr>
        <p:spPr bwMode="auto">
          <a:xfrm flipH="1" flipV="1">
            <a:off x="679451" y="3407569"/>
            <a:ext cx="809625" cy="614363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4572" name="Line 60"/>
          <p:cNvSpPr>
            <a:spLocks noChangeShapeType="1"/>
          </p:cNvSpPr>
          <p:nvPr/>
        </p:nvSpPr>
        <p:spPr bwMode="auto">
          <a:xfrm flipV="1">
            <a:off x="679451" y="2141666"/>
            <a:ext cx="404813" cy="1287066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4573" name="Line 61"/>
          <p:cNvSpPr>
            <a:spLocks noChangeShapeType="1"/>
          </p:cNvSpPr>
          <p:nvPr/>
        </p:nvSpPr>
        <p:spPr bwMode="auto">
          <a:xfrm flipV="1">
            <a:off x="692150" y="3140601"/>
            <a:ext cx="2609850" cy="277415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4574" name="Rectangle 62"/>
          <p:cNvSpPr>
            <a:spLocks noChangeArrowheads="1"/>
          </p:cNvSpPr>
          <p:nvPr/>
        </p:nvSpPr>
        <p:spPr bwMode="auto">
          <a:xfrm>
            <a:off x="860105" y="1910626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Helvetica" charset="0"/>
              </a:rPr>
              <a:t>A</a:t>
            </a:r>
            <a:endParaRPr lang="en-GB" dirty="0"/>
          </a:p>
        </p:txBody>
      </p:sp>
      <p:sp>
        <p:nvSpPr>
          <p:cNvPr id="26689" name="Rectangle 63"/>
          <p:cNvSpPr>
            <a:spLocks noChangeArrowheads="1"/>
          </p:cNvSpPr>
          <p:nvPr/>
        </p:nvSpPr>
        <p:spPr bwMode="auto">
          <a:xfrm>
            <a:off x="1079501" y="1916906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76" name="Rectangle 64"/>
          <p:cNvSpPr>
            <a:spLocks noChangeArrowheads="1"/>
          </p:cNvSpPr>
          <p:nvPr/>
        </p:nvSpPr>
        <p:spPr bwMode="auto">
          <a:xfrm>
            <a:off x="4830763" y="3057957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Helvetica" charset="0"/>
              </a:rPr>
              <a:t>C</a:t>
            </a:r>
            <a:endParaRPr lang="en-GB" dirty="0"/>
          </a:p>
        </p:txBody>
      </p:sp>
      <p:sp>
        <p:nvSpPr>
          <p:cNvPr id="26691" name="Rectangle 65"/>
          <p:cNvSpPr>
            <a:spLocks noChangeArrowheads="1"/>
          </p:cNvSpPr>
          <p:nvPr/>
        </p:nvSpPr>
        <p:spPr bwMode="auto">
          <a:xfrm>
            <a:off x="5186363" y="302656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2060"/>
                </a:solidFill>
              </a:rPr>
              <a:t> </a:t>
            </a:r>
            <a:endParaRPr lang="en-GB">
              <a:solidFill>
                <a:srgbClr val="002060"/>
              </a:solidFill>
            </a:endParaRPr>
          </a:p>
        </p:txBody>
      </p:sp>
      <p:sp>
        <p:nvSpPr>
          <p:cNvPr id="64578" name="Rectangle 66"/>
          <p:cNvSpPr>
            <a:spLocks noChangeArrowheads="1"/>
          </p:cNvSpPr>
          <p:nvPr/>
        </p:nvSpPr>
        <p:spPr bwMode="auto">
          <a:xfrm>
            <a:off x="3273511" y="2835311"/>
            <a:ext cx="21320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Helvetica" charset="0"/>
              </a:rPr>
              <a:t>D</a:t>
            </a:r>
            <a:endParaRPr lang="en-GB" dirty="0"/>
          </a:p>
        </p:txBody>
      </p:sp>
      <p:sp>
        <p:nvSpPr>
          <p:cNvPr id="26693" name="Rectangle 67"/>
          <p:cNvSpPr>
            <a:spLocks noChangeArrowheads="1"/>
          </p:cNvSpPr>
          <p:nvPr/>
        </p:nvSpPr>
        <p:spPr bwMode="auto">
          <a:xfrm>
            <a:off x="3455988" y="2870598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80" name="Rectangle 68"/>
          <p:cNvSpPr>
            <a:spLocks noChangeArrowheads="1"/>
          </p:cNvSpPr>
          <p:nvPr/>
        </p:nvSpPr>
        <p:spPr bwMode="auto">
          <a:xfrm>
            <a:off x="481013" y="3237310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B</a:t>
            </a:r>
            <a:endParaRPr lang="en-GB"/>
          </a:p>
        </p:txBody>
      </p:sp>
      <p:sp>
        <p:nvSpPr>
          <p:cNvPr id="26695" name="Rectangle 69"/>
          <p:cNvSpPr>
            <a:spLocks noChangeArrowheads="1"/>
          </p:cNvSpPr>
          <p:nvPr/>
        </p:nvSpPr>
        <p:spPr bwMode="auto">
          <a:xfrm>
            <a:off x="250826" y="323492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82" name="Rectangle 70"/>
          <p:cNvSpPr>
            <a:spLocks noChangeArrowheads="1"/>
          </p:cNvSpPr>
          <p:nvPr/>
        </p:nvSpPr>
        <p:spPr bwMode="auto">
          <a:xfrm>
            <a:off x="1360960" y="4021068"/>
            <a:ext cx="197170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Helvetica" charset="0"/>
              </a:rPr>
              <a:t>E</a:t>
            </a:r>
            <a:endParaRPr lang="en-GB" dirty="0"/>
          </a:p>
        </p:txBody>
      </p:sp>
      <p:sp>
        <p:nvSpPr>
          <p:cNvPr id="26697" name="Rectangle 71"/>
          <p:cNvSpPr>
            <a:spLocks noChangeArrowheads="1"/>
          </p:cNvSpPr>
          <p:nvPr/>
        </p:nvSpPr>
        <p:spPr bwMode="auto">
          <a:xfrm>
            <a:off x="1484313" y="3954066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84" name="Rectangle 72"/>
          <p:cNvSpPr>
            <a:spLocks noChangeArrowheads="1"/>
          </p:cNvSpPr>
          <p:nvPr/>
        </p:nvSpPr>
        <p:spPr bwMode="auto">
          <a:xfrm>
            <a:off x="736607" y="3645098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Helvetica" charset="0"/>
              </a:rPr>
              <a:t>10</a:t>
            </a:r>
            <a:endParaRPr lang="en-GB" dirty="0"/>
          </a:p>
        </p:txBody>
      </p:sp>
      <p:sp>
        <p:nvSpPr>
          <p:cNvPr id="26699" name="Rectangle 73"/>
          <p:cNvSpPr>
            <a:spLocks noChangeArrowheads="1"/>
          </p:cNvSpPr>
          <p:nvPr/>
        </p:nvSpPr>
        <p:spPr bwMode="auto">
          <a:xfrm>
            <a:off x="960438" y="3667125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86" name="Rectangle 74"/>
          <p:cNvSpPr>
            <a:spLocks noChangeArrowheads="1"/>
          </p:cNvSpPr>
          <p:nvPr/>
        </p:nvSpPr>
        <p:spPr bwMode="auto">
          <a:xfrm>
            <a:off x="2803525" y="3679031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12</a:t>
            </a:r>
            <a:endParaRPr lang="en-GB"/>
          </a:p>
        </p:txBody>
      </p:sp>
      <p:sp>
        <p:nvSpPr>
          <p:cNvPr id="26701" name="Rectangle 75"/>
          <p:cNvSpPr>
            <a:spLocks noChangeArrowheads="1"/>
          </p:cNvSpPr>
          <p:nvPr/>
        </p:nvSpPr>
        <p:spPr bwMode="auto">
          <a:xfrm>
            <a:off x="3124201" y="3679031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88" name="Rectangle 76"/>
          <p:cNvSpPr>
            <a:spLocks noChangeArrowheads="1"/>
          </p:cNvSpPr>
          <p:nvPr/>
        </p:nvSpPr>
        <p:spPr bwMode="auto">
          <a:xfrm>
            <a:off x="558800" y="2522935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31</a:t>
            </a:r>
            <a:endParaRPr lang="en-GB"/>
          </a:p>
        </p:txBody>
      </p:sp>
      <p:sp>
        <p:nvSpPr>
          <p:cNvPr id="26703" name="Rectangle 77"/>
          <p:cNvSpPr>
            <a:spLocks noChangeArrowheads="1"/>
          </p:cNvSpPr>
          <p:nvPr/>
        </p:nvSpPr>
        <p:spPr bwMode="auto">
          <a:xfrm>
            <a:off x="879476" y="2522935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90" name="Rectangle 78"/>
          <p:cNvSpPr>
            <a:spLocks noChangeArrowheads="1"/>
          </p:cNvSpPr>
          <p:nvPr/>
        </p:nvSpPr>
        <p:spPr bwMode="auto">
          <a:xfrm>
            <a:off x="2195736" y="2355726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Helvetica" charset="0"/>
              </a:rPr>
              <a:t>13</a:t>
            </a:r>
            <a:endParaRPr lang="en-GB" dirty="0"/>
          </a:p>
        </p:txBody>
      </p:sp>
      <p:sp>
        <p:nvSpPr>
          <p:cNvPr id="26705" name="Rectangle 79"/>
          <p:cNvSpPr>
            <a:spLocks noChangeArrowheads="1"/>
          </p:cNvSpPr>
          <p:nvPr/>
        </p:nvSpPr>
        <p:spPr bwMode="auto">
          <a:xfrm>
            <a:off x="2492376" y="2486025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92" name="Rectangle 80"/>
          <p:cNvSpPr>
            <a:spLocks noChangeArrowheads="1"/>
          </p:cNvSpPr>
          <p:nvPr/>
        </p:nvSpPr>
        <p:spPr bwMode="auto">
          <a:xfrm>
            <a:off x="1558130" y="2962170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Helvetica" charset="0"/>
              </a:rPr>
              <a:t>43</a:t>
            </a:r>
            <a:endParaRPr lang="en-GB" dirty="0"/>
          </a:p>
        </p:txBody>
      </p:sp>
      <p:sp>
        <p:nvSpPr>
          <p:cNvPr id="26707" name="Rectangle 81"/>
          <p:cNvSpPr>
            <a:spLocks noChangeArrowheads="1"/>
          </p:cNvSpPr>
          <p:nvPr/>
        </p:nvSpPr>
        <p:spPr bwMode="auto">
          <a:xfrm>
            <a:off x="2171701" y="3120629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94" name="Rectangle 82"/>
          <p:cNvSpPr>
            <a:spLocks noChangeArrowheads="1"/>
          </p:cNvSpPr>
          <p:nvPr/>
        </p:nvSpPr>
        <p:spPr bwMode="auto">
          <a:xfrm>
            <a:off x="3759404" y="2857828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Helvetica" charset="0"/>
              </a:rPr>
              <a:t>40</a:t>
            </a:r>
            <a:endParaRPr lang="en-GB" dirty="0"/>
          </a:p>
        </p:txBody>
      </p:sp>
      <p:sp>
        <p:nvSpPr>
          <p:cNvPr id="26709" name="Rectangle 83"/>
          <p:cNvSpPr>
            <a:spLocks noChangeArrowheads="1"/>
          </p:cNvSpPr>
          <p:nvPr/>
        </p:nvSpPr>
        <p:spPr bwMode="auto">
          <a:xfrm>
            <a:off x="4233863" y="2925366"/>
            <a:ext cx="81754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>
                <a:solidFill>
                  <a:srgbClr val="000000"/>
                </a:solidFill>
                <a:latin typeface="Helvetica" charset="0"/>
              </a:rPr>
              <a:t> </a:t>
            </a:r>
            <a:endParaRPr lang="en-GB"/>
          </a:p>
        </p:txBody>
      </p:sp>
      <p:sp>
        <p:nvSpPr>
          <p:cNvPr id="64596" name="Rectangle 84"/>
          <p:cNvSpPr>
            <a:spLocks noChangeArrowheads="1"/>
          </p:cNvSpPr>
          <p:nvPr/>
        </p:nvSpPr>
        <p:spPr bwMode="auto">
          <a:xfrm>
            <a:off x="3252789" y="2016058"/>
            <a:ext cx="327013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300" dirty="0">
                <a:solidFill>
                  <a:srgbClr val="000000"/>
                </a:solidFill>
                <a:latin typeface="Helvetica" charset="0"/>
              </a:rPr>
              <a:t>28</a:t>
            </a:r>
            <a:endParaRPr lang="en-GB" dirty="0"/>
          </a:p>
        </p:txBody>
      </p:sp>
      <p:sp>
        <p:nvSpPr>
          <p:cNvPr id="64597" name="Freeform 85"/>
          <p:cNvSpPr>
            <a:spLocks/>
          </p:cNvSpPr>
          <p:nvPr/>
        </p:nvSpPr>
        <p:spPr bwMode="auto">
          <a:xfrm>
            <a:off x="1057275" y="1951166"/>
            <a:ext cx="3671888" cy="1197769"/>
          </a:xfrm>
          <a:custGeom>
            <a:avLst/>
            <a:gdLst>
              <a:gd name="T0" fmla="*/ 0 w 2313"/>
              <a:gd name="T1" fmla="*/ 228600 h 1006"/>
              <a:gd name="T2" fmla="*/ 1728788 w 2313"/>
              <a:gd name="T3" fmla="*/ 228600 h 1006"/>
              <a:gd name="T4" fmla="*/ 3671888 w 2313"/>
              <a:gd name="T5" fmla="*/ 1597025 h 1006"/>
              <a:gd name="T6" fmla="*/ 0 60000 65536"/>
              <a:gd name="T7" fmla="*/ 0 60000 65536"/>
              <a:gd name="T8" fmla="*/ 0 60000 65536"/>
              <a:gd name="T9" fmla="*/ 0 w 2313"/>
              <a:gd name="T10" fmla="*/ 0 h 1006"/>
              <a:gd name="T11" fmla="*/ 2313 w 2313"/>
              <a:gd name="T12" fmla="*/ 1006 h 10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13" h="1006">
                <a:moveTo>
                  <a:pt x="0" y="144"/>
                </a:moveTo>
                <a:cubicBezTo>
                  <a:pt x="351" y="72"/>
                  <a:pt x="703" y="0"/>
                  <a:pt x="1089" y="144"/>
                </a:cubicBezTo>
                <a:cubicBezTo>
                  <a:pt x="1475" y="288"/>
                  <a:pt x="2109" y="862"/>
                  <a:pt x="2313" y="1006"/>
                </a:cubicBezTo>
              </a:path>
            </a:pathLst>
          </a:custGeom>
          <a:noFill/>
          <a:ln w="28575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712" name="Rectangle 86"/>
          <p:cNvSpPr>
            <a:spLocks noChangeArrowheads="1"/>
          </p:cNvSpPr>
          <p:nvPr/>
        </p:nvSpPr>
        <p:spPr bwMode="auto">
          <a:xfrm>
            <a:off x="5086351" y="2157413"/>
            <a:ext cx="3503613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7711" y="207820"/>
            <a:ext cx="8977745" cy="5715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000" dirty="0" smtClean="0"/>
              <a:t>A </a:t>
            </a:r>
            <a:r>
              <a:rPr lang="en-GB" sz="2000" b="1" i="1" dirty="0" smtClean="0"/>
              <a:t>weighted graph </a:t>
            </a:r>
            <a:r>
              <a:rPr lang="en-GB" sz="2000" dirty="0" smtClean="0"/>
              <a:t>is a </a:t>
            </a:r>
            <a:r>
              <a:rPr lang="en-GB" sz="2000" dirty="0" smtClean="0">
                <a:solidFill>
                  <a:srgbClr val="000000"/>
                </a:solidFill>
              </a:rPr>
              <a:t>graph which has a number attached</a:t>
            </a:r>
            <a:r>
              <a:rPr lang="en-GB" sz="2000" dirty="0" smtClean="0"/>
              <a:t> weights associated with each edge can represent </a:t>
            </a:r>
            <a:r>
              <a:rPr lang="en-GB" sz="2000" dirty="0" smtClean="0">
                <a:solidFill>
                  <a:srgbClr val="000000"/>
                </a:solidFill>
              </a:rPr>
              <a:t>to each of its edges.</a:t>
            </a:r>
            <a:endParaRPr lang="en-GB" sz="2000" dirty="0" smtClean="0"/>
          </a:p>
        </p:txBody>
      </p:sp>
      <p:sp>
        <p:nvSpPr>
          <p:cNvPr id="90" name="Rectangle 3"/>
          <p:cNvSpPr txBox="1">
            <a:spLocks noChangeArrowheads="1"/>
          </p:cNvSpPr>
          <p:nvPr/>
        </p:nvSpPr>
        <p:spPr bwMode="auto">
          <a:xfrm>
            <a:off x="83126" y="1163784"/>
            <a:ext cx="897774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19088" indent="-319088">
              <a:lnSpc>
                <a:spcPct val="90000"/>
              </a:lnSpc>
              <a:spcBef>
                <a:spcPts val="700"/>
              </a:spcBef>
              <a:buClr>
                <a:schemeClr val="accent2"/>
              </a:buClr>
              <a:buSzPct val="60000"/>
              <a:buFont typeface="Wingdings" pitchFamily="2" charset="2"/>
              <a:buChar char=""/>
            </a:pPr>
            <a:r>
              <a:rPr kumimoji="0" lang="en-GB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Eg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. Five towns </a:t>
            </a:r>
            <a:r>
              <a:rPr lang="en-GB" sz="2000" b="1" dirty="0" smtClean="0">
                <a:solidFill>
                  <a:srgbClr val="000000"/>
                </a:solidFill>
                <a:latin typeface="+mn-lt"/>
              </a:rPr>
              <a:t>A, B, C, D, E </a:t>
            </a:r>
            <a:r>
              <a:rPr lang="en-GB" sz="2000" dirty="0" smtClean="0">
                <a:solidFill>
                  <a:srgbClr val="000000"/>
                </a:solidFill>
                <a:latin typeface="+mn-lt"/>
              </a:rPr>
              <a:t>are connected by roads of the following lengths.  Put this in the form of a weighted graph.</a:t>
            </a:r>
            <a:endParaRPr lang="en-GB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91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8" grpId="0" animBg="1"/>
      <p:bldP spid="64569" grpId="0" animBg="1"/>
      <p:bldP spid="64570" grpId="0" animBg="1"/>
      <p:bldP spid="64571" grpId="0" animBg="1"/>
      <p:bldP spid="64572" grpId="0" animBg="1"/>
      <p:bldP spid="64573" grpId="0" animBg="1"/>
      <p:bldP spid="64574" grpId="0"/>
      <p:bldP spid="64576" grpId="0"/>
      <p:bldP spid="64578" grpId="0"/>
      <p:bldP spid="64580" grpId="0"/>
      <p:bldP spid="64582" grpId="0"/>
      <p:bldP spid="64584" grpId="0"/>
      <p:bldP spid="64586" grpId="0"/>
      <p:bldP spid="64588" grpId="0"/>
      <p:bldP spid="64590" grpId="0"/>
      <p:bldP spid="64592" grpId="0"/>
      <p:bldP spid="64594" grpId="0"/>
      <p:bldP spid="64596" grpId="0"/>
      <p:bldP spid="6459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166199">
            <a:off x="6330019" y="199540"/>
            <a:ext cx="2667845" cy="280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361950"/>
            <a:ext cx="8229600" cy="529829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Weights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430808"/>
            <a:ext cx="8229600" cy="38052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 smtClean="0"/>
              <a:t>The weights associated with each edge can represent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cost,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time,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distance, </a:t>
            </a:r>
          </a:p>
          <a:p>
            <a:pPr lvl="1">
              <a:lnSpc>
                <a:spcPct val="90000"/>
              </a:lnSpc>
            </a:pPr>
            <a:r>
              <a:rPr lang="en-GB" sz="2000" dirty="0" smtClean="0"/>
              <a:t>data traffic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 smtClean="0"/>
              <a:t>	</a:t>
            </a:r>
            <a:r>
              <a:rPr lang="en-GB" sz="2000" dirty="0" smtClean="0"/>
              <a:t>or any other quantity we are interested in measuring between the vertices of our graph</a:t>
            </a:r>
          </a:p>
          <a:p>
            <a:pPr>
              <a:lnSpc>
                <a:spcPct val="90000"/>
              </a:lnSpc>
            </a:pPr>
            <a:r>
              <a:rPr lang="en-GB" sz="2000" dirty="0" smtClean="0"/>
              <a:t>Once we have weights associated with the edges of a graph we can try and </a:t>
            </a:r>
            <a:r>
              <a:rPr lang="en-GB" sz="2000" dirty="0" smtClean="0">
                <a:solidFill>
                  <a:srgbClr val="5922E4"/>
                </a:solidFill>
              </a:rPr>
              <a:t>minimise</a:t>
            </a:r>
            <a:r>
              <a:rPr lang="en-GB" sz="2000" dirty="0" smtClean="0"/>
              <a:t> or </a:t>
            </a:r>
            <a:r>
              <a:rPr lang="en-GB" sz="2000" dirty="0" smtClean="0">
                <a:solidFill>
                  <a:srgbClr val="5922E4"/>
                </a:solidFill>
              </a:rPr>
              <a:t>maximise</a:t>
            </a:r>
            <a:r>
              <a:rPr lang="en-GB" sz="2000" dirty="0" smtClean="0"/>
              <a:t> totals or take lowest or highest weighted paths through the graph.</a:t>
            </a:r>
            <a:endParaRPr lang="en-GB" sz="2400" dirty="0" smtClean="0"/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94922A24-B3DF-4B0B-8AD6-B704F7DA2A59}" type="slidenum">
              <a:rPr lang="en-GB"/>
              <a:pPr>
                <a:defRPr/>
              </a:pPr>
              <a:t>12</a:t>
            </a:fld>
            <a:endParaRPr lang="en-GB"/>
          </a:p>
        </p:txBody>
      </p:sp>
      <p:sp>
        <p:nvSpPr>
          <p:cNvPr id="27654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588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3360" y="3037072"/>
            <a:ext cx="8229600" cy="1942121"/>
          </a:xfrm>
        </p:spPr>
        <p:txBody>
          <a:bodyPr>
            <a:noAutofit/>
          </a:bodyPr>
          <a:lstStyle/>
          <a:p>
            <a:r>
              <a:rPr lang="en-GB" sz="2000" dirty="0" smtClean="0"/>
              <a:t>You have to make a network from these 4 computers in a house (not drawn to scale)</a:t>
            </a:r>
          </a:p>
          <a:p>
            <a:r>
              <a:rPr lang="en-GB" sz="2000" dirty="0" smtClean="0"/>
              <a:t>The cabling distances are shown in metres</a:t>
            </a:r>
          </a:p>
          <a:p>
            <a:r>
              <a:rPr lang="en-GB" sz="2000" dirty="0" smtClean="0"/>
              <a:t>What is the best way to connect them all?</a:t>
            </a:r>
          </a:p>
          <a:p>
            <a:r>
              <a:rPr lang="en-GB" sz="2000" dirty="0" smtClean="0"/>
              <a:t>Answer: Choose the 3 smallest distances</a:t>
            </a:r>
          </a:p>
          <a:p>
            <a:endParaRPr lang="en-GB" sz="2000" dirty="0" smtClean="0"/>
          </a:p>
        </p:txBody>
      </p:sp>
      <p:pic>
        <p:nvPicPr>
          <p:cNvPr id="28677" name="Picture 2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977629"/>
            <a:ext cx="858838" cy="6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3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4" y="2356248"/>
            <a:ext cx="858837" cy="6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4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465535"/>
            <a:ext cx="858838" cy="6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80" name="Picture 5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9" y="465535"/>
            <a:ext cx="858837" cy="6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1" y="519113"/>
            <a:ext cx="1439863" cy="784830"/>
          </a:xfrm>
          <a:prstGeom prst="rect">
            <a:avLst/>
          </a:prstGeom>
          <a:solidFill>
            <a:srgbClr val="5922E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Downstairs</a:t>
            </a:r>
          </a:p>
          <a:p>
            <a:pPr>
              <a:spcBef>
                <a:spcPct val="50000"/>
              </a:spcBef>
            </a:pPr>
            <a:r>
              <a:rPr lang="en-GB" b="1"/>
              <a:t>Lounge</a:t>
            </a: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1" y="2085976"/>
            <a:ext cx="1439863" cy="784830"/>
          </a:xfrm>
          <a:prstGeom prst="rect">
            <a:avLst/>
          </a:prstGeom>
          <a:solidFill>
            <a:srgbClr val="5922E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Upstairs</a:t>
            </a:r>
          </a:p>
          <a:p>
            <a:pPr>
              <a:spcBef>
                <a:spcPct val="50000"/>
              </a:spcBef>
            </a:pPr>
            <a:r>
              <a:rPr lang="en-GB" b="1"/>
              <a:t>Bedroom 1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7704138" y="519113"/>
            <a:ext cx="1439862" cy="784830"/>
          </a:xfrm>
          <a:prstGeom prst="rect">
            <a:avLst/>
          </a:prstGeom>
          <a:solidFill>
            <a:srgbClr val="5922E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Upstairs</a:t>
            </a:r>
          </a:p>
          <a:p>
            <a:pPr>
              <a:spcBef>
                <a:spcPct val="50000"/>
              </a:spcBef>
            </a:pPr>
            <a:r>
              <a:rPr lang="en-GB" b="1"/>
              <a:t>Bedroom 2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6084888" y="2247901"/>
            <a:ext cx="1439862" cy="784830"/>
          </a:xfrm>
          <a:prstGeom prst="rect">
            <a:avLst/>
          </a:prstGeom>
          <a:solidFill>
            <a:srgbClr val="5922E4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Loft</a:t>
            </a:r>
          </a:p>
          <a:p>
            <a:pPr>
              <a:spcBef>
                <a:spcPct val="50000"/>
              </a:spcBef>
            </a:pPr>
            <a:r>
              <a:rPr lang="en-GB" b="1"/>
              <a:t>Bedroom 3</a:t>
            </a:r>
          </a:p>
        </p:txBody>
      </p:sp>
      <p:sp>
        <p:nvSpPr>
          <p:cNvPr id="28685" name="Line 11"/>
          <p:cNvSpPr>
            <a:spLocks noChangeShapeType="1"/>
          </p:cNvSpPr>
          <p:nvPr/>
        </p:nvSpPr>
        <p:spPr bwMode="auto">
          <a:xfrm>
            <a:off x="2339976" y="844154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6572" name="Line 12"/>
          <p:cNvSpPr>
            <a:spLocks noChangeShapeType="1"/>
          </p:cNvSpPr>
          <p:nvPr/>
        </p:nvSpPr>
        <p:spPr bwMode="auto">
          <a:xfrm>
            <a:off x="1979613" y="1059657"/>
            <a:ext cx="0" cy="1026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7" name="Line 13"/>
          <p:cNvSpPr>
            <a:spLocks noChangeShapeType="1"/>
          </p:cNvSpPr>
          <p:nvPr/>
        </p:nvSpPr>
        <p:spPr bwMode="auto">
          <a:xfrm>
            <a:off x="2268539" y="2409825"/>
            <a:ext cx="26638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 flipV="1">
            <a:off x="5795963" y="1059657"/>
            <a:ext cx="1223962" cy="1403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 flipV="1">
            <a:off x="2268538" y="1006079"/>
            <a:ext cx="4679950" cy="1025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6576" name="Line 16"/>
          <p:cNvSpPr>
            <a:spLocks noChangeShapeType="1"/>
          </p:cNvSpPr>
          <p:nvPr/>
        </p:nvSpPr>
        <p:spPr bwMode="auto">
          <a:xfrm>
            <a:off x="2268539" y="1059656"/>
            <a:ext cx="2808287" cy="1458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1187450" y="1491854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15</a:t>
            </a:r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4211638" y="411957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5</a:t>
            </a:r>
          </a:p>
        </p:txBody>
      </p: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6659563" y="1762125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12</a:t>
            </a:r>
          </a:p>
        </p:txBody>
      </p:sp>
      <p:sp>
        <p:nvSpPr>
          <p:cNvPr id="28694" name="Text Box 20"/>
          <p:cNvSpPr txBox="1">
            <a:spLocks noChangeArrowheads="1"/>
          </p:cNvSpPr>
          <p:nvPr/>
        </p:nvSpPr>
        <p:spPr bwMode="auto">
          <a:xfrm>
            <a:off x="4787900" y="1168004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2771775" y="1437085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20</a:t>
            </a:r>
          </a:p>
        </p:txBody>
      </p:sp>
      <p:sp>
        <p:nvSpPr>
          <p:cNvPr id="28696" name="Text Box 22"/>
          <p:cNvSpPr txBox="1">
            <a:spLocks noChangeArrowheads="1"/>
          </p:cNvSpPr>
          <p:nvPr/>
        </p:nvSpPr>
        <p:spPr bwMode="auto">
          <a:xfrm>
            <a:off x="3779838" y="2518172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10</a:t>
            </a:r>
          </a:p>
        </p:txBody>
      </p: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4643439" y="1113235"/>
            <a:ext cx="649287" cy="378619"/>
          </a:xfrm>
          <a:prstGeom prst="ellipse">
            <a:avLst/>
          </a:prstGeom>
          <a:solidFill>
            <a:srgbClr val="5922E4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4067175" y="357188"/>
            <a:ext cx="649288" cy="378619"/>
          </a:xfrm>
          <a:prstGeom prst="ellipse">
            <a:avLst/>
          </a:prstGeom>
          <a:solidFill>
            <a:srgbClr val="5922E4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85" name="Oval 25"/>
          <p:cNvSpPr>
            <a:spLocks noChangeArrowheads="1"/>
          </p:cNvSpPr>
          <p:nvPr/>
        </p:nvSpPr>
        <p:spPr bwMode="auto">
          <a:xfrm>
            <a:off x="3708400" y="2463404"/>
            <a:ext cx="649288" cy="378619"/>
          </a:xfrm>
          <a:prstGeom prst="ellipse">
            <a:avLst/>
          </a:prstGeom>
          <a:solidFill>
            <a:srgbClr val="5922E4">
              <a:alpha val="3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6586" name="Picture 26" descr="PENCIL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 flipH="1" flipV="1">
            <a:off x="7452320" y="4838698"/>
            <a:ext cx="1631956" cy="28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178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 animBg="1"/>
      <p:bldP spid="66574" grpId="0" animBg="1"/>
      <p:bldP spid="66576" grpId="0" animBg="1"/>
      <p:bldP spid="66577" grpId="0"/>
      <p:bldP spid="66579" grpId="0"/>
      <p:bldP spid="66581" grpId="0"/>
      <p:bldP spid="66583" grpId="0" animBg="1"/>
      <p:bldP spid="66583" grpId="1" animBg="1"/>
      <p:bldP spid="66584" grpId="0" animBg="1"/>
      <p:bldP spid="66584" grpId="1" animBg="1"/>
      <p:bldP spid="66585" grpId="0" animBg="1"/>
      <p:bldP spid="6658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8780" y="3057854"/>
            <a:ext cx="8229600" cy="189016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1800" dirty="0" smtClean="0"/>
              <a:t>You have to make connections between these 4 clusters of computers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 smtClean="0"/>
              <a:t>The two on the left are on different floors of a building in London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 smtClean="0"/>
              <a:t>The two on the right are in USA in one building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 smtClean="0"/>
              <a:t>What is the best way to connect them all?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1800" dirty="0" smtClean="0"/>
              <a:t>Answer: any of the 4 transatlantic connections will do and then connect the 2 clusters within each country</a:t>
            </a:r>
          </a:p>
          <a:p>
            <a:pPr>
              <a:lnSpc>
                <a:spcPct val="90000"/>
              </a:lnSpc>
            </a:pPr>
            <a:endParaRPr lang="en-GB" sz="1800" dirty="0" smtClean="0"/>
          </a:p>
        </p:txBody>
      </p:sp>
      <p:sp>
        <p:nvSpPr>
          <p:cNvPr id="29700" name="Footer Placeholder 5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pic>
        <p:nvPicPr>
          <p:cNvPr id="29701" name="Picture 2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1977629"/>
            <a:ext cx="858838" cy="6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3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4" y="2356248"/>
            <a:ext cx="858837" cy="6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4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6375" y="465535"/>
            <a:ext cx="858838" cy="6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5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589" y="465535"/>
            <a:ext cx="858837" cy="64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5" name="Text Box 7"/>
          <p:cNvSpPr txBox="1">
            <a:spLocks noChangeArrowheads="1"/>
          </p:cNvSpPr>
          <p:nvPr/>
        </p:nvSpPr>
        <p:spPr bwMode="auto">
          <a:xfrm>
            <a:off x="1" y="519113"/>
            <a:ext cx="143986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Floor3</a:t>
            </a:r>
          </a:p>
          <a:p>
            <a:pPr>
              <a:spcBef>
                <a:spcPct val="50000"/>
              </a:spcBef>
            </a:pPr>
            <a:r>
              <a:rPr lang="en-GB"/>
              <a:t>UK HQ</a:t>
            </a:r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1" y="2085976"/>
            <a:ext cx="1439863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Floor 2</a:t>
            </a:r>
          </a:p>
          <a:p>
            <a:pPr>
              <a:spcBef>
                <a:spcPct val="50000"/>
              </a:spcBef>
            </a:pPr>
            <a:r>
              <a:rPr lang="en-GB"/>
              <a:t>UK HQ</a:t>
            </a:r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7704138" y="519112"/>
            <a:ext cx="1439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USA Cluster A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6084888" y="2247900"/>
            <a:ext cx="1439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USA Cluster B</a:t>
            </a:r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2339976" y="844154"/>
            <a:ext cx="439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>
            <a:off x="1979613" y="1059657"/>
            <a:ext cx="0" cy="1026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2268539" y="2409825"/>
            <a:ext cx="2663825" cy="485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 flipV="1">
            <a:off x="5795963" y="1059657"/>
            <a:ext cx="1223962" cy="1403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V="1">
            <a:off x="2268538" y="1006079"/>
            <a:ext cx="4679950" cy="1025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2268539" y="1059656"/>
            <a:ext cx="2808287" cy="1458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29715" name="Picture 17" descr="UK_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275160"/>
            <a:ext cx="1392238" cy="525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16" name="Picture 18" descr="USA_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8850" y="1383506"/>
            <a:ext cx="131445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17" name="Picture 19" descr="PENCIL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0800000" flipH="1" flipV="1">
            <a:off x="7600428" y="4824290"/>
            <a:ext cx="1427162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4644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 animBg="1"/>
      <p:bldP spid="67595" grpId="1" animBg="1"/>
      <p:bldP spid="67597" grpId="0" animBg="1"/>
      <p:bldP spid="67597" grpId="1" animBg="1"/>
      <p:bldP spid="67597" grpId="2" animBg="1"/>
      <p:bldP spid="67597" grpId="3" animBg="1"/>
      <p:bldP spid="67599" grpId="0" animBg="1"/>
      <p:bldP spid="67599" grpId="1" animBg="1"/>
      <p:bldP spid="67599" grpId="2" animBg="1"/>
      <p:bldP spid="67599" grpId="3" animBg="1"/>
      <p:bldP spid="67600" grpId="0" animBg="1"/>
      <p:bldP spid="6760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6297613" y="1995487"/>
            <a:ext cx="1944687" cy="215504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8631" name="Line 23"/>
          <p:cNvSpPr>
            <a:spLocks noChangeShapeType="1"/>
          </p:cNvSpPr>
          <p:nvPr/>
        </p:nvSpPr>
        <p:spPr bwMode="auto">
          <a:xfrm flipV="1">
            <a:off x="8818563" y="2697956"/>
            <a:ext cx="0" cy="1025129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8632" name="Line 24"/>
          <p:cNvSpPr>
            <a:spLocks noChangeShapeType="1"/>
          </p:cNvSpPr>
          <p:nvPr/>
        </p:nvSpPr>
        <p:spPr bwMode="auto">
          <a:xfrm flipV="1">
            <a:off x="4786313" y="2319338"/>
            <a:ext cx="3384550" cy="1620441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68633" name="Line 25"/>
          <p:cNvSpPr>
            <a:spLocks noChangeShapeType="1"/>
          </p:cNvSpPr>
          <p:nvPr/>
        </p:nvSpPr>
        <p:spPr bwMode="auto">
          <a:xfrm flipH="1" flipV="1">
            <a:off x="3489326" y="2859882"/>
            <a:ext cx="576263" cy="917972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90501" y="1182291"/>
            <a:ext cx="2703513" cy="3433763"/>
          </a:xfrm>
        </p:spPr>
        <p:txBody>
          <a:bodyPr>
            <a:normAutofit fontScale="90000"/>
          </a:bodyPr>
          <a:lstStyle/>
          <a:p>
            <a:r>
              <a:rPr lang="en-GB" sz="2400" smtClean="0"/>
              <a:t>Cabling costs between computers can be shown on a weighted graph and here we find the </a:t>
            </a:r>
            <a:r>
              <a:rPr lang="en-GB" sz="2400" b="1" smtClean="0">
                <a:solidFill>
                  <a:schemeClr val="accent2"/>
                </a:solidFill>
              </a:rPr>
              <a:t>minimum</a:t>
            </a:r>
            <a:r>
              <a:rPr lang="en-GB" sz="2400" smtClean="0"/>
              <a:t> cost of connecting all the computers up would be </a:t>
            </a:r>
            <a:r>
              <a:rPr lang="en-GB" sz="2400" smtClean="0">
                <a:solidFill>
                  <a:schemeClr val="accent2"/>
                </a:solidFill>
              </a:rPr>
              <a:t>£27</a:t>
            </a:r>
            <a:r>
              <a:rPr lang="en-GB" sz="2400" smtClean="0"/>
              <a:t/>
            </a:r>
            <a:br>
              <a:rPr lang="en-GB" sz="2400" smtClean="0"/>
            </a:br>
            <a:r>
              <a:rPr lang="en-GB" sz="2400" smtClean="0"/>
              <a:t>(Using a minimal spanning tree)</a:t>
            </a:r>
          </a:p>
        </p:txBody>
      </p:sp>
      <p:pic>
        <p:nvPicPr>
          <p:cNvPr id="30723" name="Picture 3" descr="COMPUTR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434014" y="1616869"/>
            <a:ext cx="858837" cy="644129"/>
          </a:xfrm>
          <a:noFill/>
        </p:spPr>
      </p:pic>
      <p:pic>
        <p:nvPicPr>
          <p:cNvPr id="30726" name="Picture 6" descr="COMPUTR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8039280" y="3753634"/>
            <a:ext cx="858622" cy="643967"/>
          </a:xfrm>
          <a:noFill/>
        </p:spPr>
      </p:pic>
      <p:sp>
        <p:nvSpPr>
          <p:cNvPr id="3072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481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96142580-E584-409B-B160-CEAB6C8359AB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30729" name="Footer Placeholder 7"/>
          <p:cNvSpPr txBox="1">
            <a:spLocks noGrp="1"/>
          </p:cNvSpPr>
          <p:nvPr/>
        </p:nvSpPr>
        <p:spPr bwMode="auto">
          <a:xfrm>
            <a:off x="4994275" y="4049316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pic>
        <p:nvPicPr>
          <p:cNvPr id="30730" name="Picture 7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6089" y="2157412"/>
            <a:ext cx="858837" cy="64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31" name="Line 8"/>
          <p:cNvSpPr>
            <a:spLocks noChangeShapeType="1"/>
          </p:cNvSpPr>
          <p:nvPr/>
        </p:nvSpPr>
        <p:spPr bwMode="auto">
          <a:xfrm flipV="1">
            <a:off x="3921126" y="2049066"/>
            <a:ext cx="1584325" cy="4857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32" name="Text Box 9"/>
          <p:cNvSpPr txBox="1">
            <a:spLocks noChangeArrowheads="1"/>
          </p:cNvSpPr>
          <p:nvPr/>
        </p:nvSpPr>
        <p:spPr bwMode="auto">
          <a:xfrm>
            <a:off x="4210050" y="1995488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£12</a:t>
            </a:r>
          </a:p>
        </p:txBody>
      </p:sp>
      <p:sp>
        <p:nvSpPr>
          <p:cNvPr id="30733" name="Line 10"/>
          <p:cNvSpPr>
            <a:spLocks noChangeShapeType="1"/>
          </p:cNvSpPr>
          <p:nvPr/>
        </p:nvSpPr>
        <p:spPr bwMode="auto">
          <a:xfrm flipV="1">
            <a:off x="4786313" y="4263629"/>
            <a:ext cx="32400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5505450" y="3939779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£9</a:t>
            </a:r>
          </a:p>
        </p:txBody>
      </p:sp>
      <p:sp>
        <p:nvSpPr>
          <p:cNvPr id="30735" name="Line 12"/>
          <p:cNvSpPr>
            <a:spLocks noChangeShapeType="1"/>
          </p:cNvSpPr>
          <p:nvPr/>
        </p:nvSpPr>
        <p:spPr bwMode="auto">
          <a:xfrm flipH="1" flipV="1">
            <a:off x="3489326" y="2859882"/>
            <a:ext cx="576263" cy="91797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36" name="Text Box 13"/>
          <p:cNvSpPr txBox="1">
            <a:spLocks noChangeArrowheads="1"/>
          </p:cNvSpPr>
          <p:nvPr/>
        </p:nvSpPr>
        <p:spPr bwMode="auto">
          <a:xfrm>
            <a:off x="3273425" y="3237310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£10</a:t>
            </a:r>
          </a:p>
        </p:txBody>
      </p:sp>
      <p:sp>
        <p:nvSpPr>
          <p:cNvPr id="30737" name="Line 14"/>
          <p:cNvSpPr>
            <a:spLocks noChangeShapeType="1"/>
          </p:cNvSpPr>
          <p:nvPr/>
        </p:nvSpPr>
        <p:spPr bwMode="auto">
          <a:xfrm flipV="1">
            <a:off x="4786313" y="2319338"/>
            <a:ext cx="3384550" cy="1620441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38" name="Text Box 15"/>
          <p:cNvSpPr txBox="1">
            <a:spLocks noChangeArrowheads="1"/>
          </p:cNvSpPr>
          <p:nvPr/>
        </p:nvSpPr>
        <p:spPr bwMode="auto">
          <a:xfrm>
            <a:off x="6081713" y="2697957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£8</a:t>
            </a:r>
          </a:p>
        </p:txBody>
      </p:sp>
      <p:sp>
        <p:nvSpPr>
          <p:cNvPr id="30739" name="Line 16"/>
          <p:cNvSpPr>
            <a:spLocks noChangeShapeType="1"/>
          </p:cNvSpPr>
          <p:nvPr/>
        </p:nvSpPr>
        <p:spPr bwMode="auto">
          <a:xfrm flipV="1">
            <a:off x="8818563" y="2697956"/>
            <a:ext cx="0" cy="1025129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40" name="Text Box 17"/>
          <p:cNvSpPr txBox="1">
            <a:spLocks noChangeArrowheads="1"/>
          </p:cNvSpPr>
          <p:nvPr/>
        </p:nvSpPr>
        <p:spPr bwMode="auto">
          <a:xfrm>
            <a:off x="7954963" y="3128963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£5</a:t>
            </a:r>
          </a:p>
        </p:txBody>
      </p:sp>
      <p:sp>
        <p:nvSpPr>
          <p:cNvPr id="30741" name="Line 18"/>
          <p:cNvSpPr>
            <a:spLocks noChangeShapeType="1"/>
          </p:cNvSpPr>
          <p:nvPr/>
        </p:nvSpPr>
        <p:spPr bwMode="auto">
          <a:xfrm>
            <a:off x="6226175" y="1995487"/>
            <a:ext cx="1944688" cy="21550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6946900" y="1778794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£4</a:t>
            </a:r>
          </a:p>
        </p:txBody>
      </p:sp>
      <p:sp>
        <p:nvSpPr>
          <p:cNvPr id="30743" name="Line 20"/>
          <p:cNvSpPr>
            <a:spLocks noChangeShapeType="1"/>
          </p:cNvSpPr>
          <p:nvPr/>
        </p:nvSpPr>
        <p:spPr bwMode="auto">
          <a:xfrm flipV="1">
            <a:off x="4570413" y="2265760"/>
            <a:ext cx="1368425" cy="16192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0744" name="Text Box 21"/>
          <p:cNvSpPr txBox="1">
            <a:spLocks noChangeArrowheads="1"/>
          </p:cNvSpPr>
          <p:nvPr/>
        </p:nvSpPr>
        <p:spPr bwMode="auto">
          <a:xfrm>
            <a:off x="4641850" y="2751535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£15</a:t>
            </a:r>
          </a:p>
        </p:txBody>
      </p:sp>
      <p:pic>
        <p:nvPicPr>
          <p:cNvPr id="30725" name="Picture 5" descr="COMPUTR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 cstate="print"/>
          <a:stretch>
            <a:fillRect/>
          </a:stretch>
        </p:blipFill>
        <p:spPr>
          <a:xfrm>
            <a:off x="3959116" y="3701680"/>
            <a:ext cx="858622" cy="643967"/>
          </a:xfrm>
          <a:noFill/>
        </p:spPr>
      </p:pic>
      <p:pic>
        <p:nvPicPr>
          <p:cNvPr id="30724" name="Picture 4" descr="COMPUTR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8188393" y="2009639"/>
            <a:ext cx="858622" cy="643967"/>
          </a:xfrm>
          <a:noFill/>
        </p:spPr>
      </p:pic>
    </p:spTree>
    <p:extLst>
      <p:ext uri="{BB962C8B-B14F-4D97-AF65-F5344CB8AC3E}">
        <p14:creationId xmlns:p14="http://schemas.microsoft.com/office/powerpoint/2010/main" val="108205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30" grpId="0" animBg="1"/>
      <p:bldP spid="68631" grpId="0" animBg="1"/>
      <p:bldP spid="68632" grpId="0" animBg="1"/>
      <p:bldP spid="686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57200" y="133350"/>
            <a:ext cx="8440738" cy="828675"/>
          </a:xfrm>
        </p:spPr>
        <p:txBody>
          <a:bodyPr/>
          <a:lstStyle/>
          <a:p>
            <a:r>
              <a:rPr lang="en-GB" sz="2400" b="0" dirty="0" smtClean="0"/>
              <a:t>Alternatively the </a:t>
            </a:r>
            <a:r>
              <a:rPr lang="en-GB" sz="2400" b="0" dirty="0" smtClean="0">
                <a:solidFill>
                  <a:srgbClr val="5922E4"/>
                </a:solidFill>
              </a:rPr>
              <a:t>maximum</a:t>
            </a:r>
            <a:r>
              <a:rPr lang="en-GB" sz="2400" b="0" dirty="0" smtClean="0">
                <a:solidFill>
                  <a:schemeClr val="accent2"/>
                </a:solidFill>
              </a:rPr>
              <a:t> </a:t>
            </a:r>
            <a:r>
              <a:rPr lang="en-GB" sz="2400" b="0" dirty="0" smtClean="0"/>
              <a:t>time to allow for a job to be completed can be calculated in scheduling problems like this </a:t>
            </a:r>
            <a:r>
              <a:rPr lang="en-GB" sz="2400" b="0" dirty="0" smtClean="0">
                <a:solidFill>
                  <a:srgbClr val="5922E4"/>
                </a:solidFill>
              </a:rPr>
              <a:t>very</a:t>
            </a:r>
            <a:r>
              <a:rPr lang="en-GB" sz="2400" b="0" dirty="0" smtClean="0"/>
              <a:t> simple one.</a:t>
            </a:r>
            <a:endParaRPr lang="en-GB" sz="2800" b="0" dirty="0" smtClean="0"/>
          </a:p>
        </p:txBody>
      </p:sp>
      <p:pic>
        <p:nvPicPr>
          <p:cNvPr id="3076" name="Picture 3" descr="MICROWAV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5543942" y="1439139"/>
            <a:ext cx="2953702" cy="1639491"/>
          </a:xfrm>
          <a:noFill/>
        </p:spPr>
      </p:pic>
      <p:graphicFrame>
        <p:nvGraphicFramePr>
          <p:cNvPr id="307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86872" y="2268145"/>
          <a:ext cx="649288" cy="7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Picture" r:id="rId4" imgW="2130480" imgH="3301200" progId="Word.Picture.8">
                  <p:embed/>
                </p:oleObj>
              </mc:Choice>
              <mc:Fallback>
                <p:oleObj name="Picture" r:id="rId4" imgW="2130480" imgH="33012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872" y="2268145"/>
                        <a:ext cx="649288" cy="7536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8" name="Picture 92" descr="BREAD1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223964" y="3970735"/>
            <a:ext cx="1614487" cy="750094"/>
          </a:xfrm>
          <a:noFill/>
        </p:spPr>
      </p:pic>
      <p:sp>
        <p:nvSpPr>
          <p:cNvPr id="307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922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1B50A61-7025-4E87-BD49-EF9ED2413A8E}" type="slidenum">
              <a:rPr lang="en-GB"/>
              <a:pPr>
                <a:defRPr/>
              </a:pPr>
              <a:t>16</a:t>
            </a:fld>
            <a:endParaRPr lang="en-GB"/>
          </a:p>
        </p:txBody>
      </p:sp>
      <p:sp>
        <p:nvSpPr>
          <p:cNvPr id="3081" name="Footer Placeholder 7"/>
          <p:cNvSpPr txBox="1">
            <a:spLocks noGrp="1"/>
          </p:cNvSpPr>
          <p:nvPr/>
        </p:nvSpPr>
        <p:spPr bwMode="auto">
          <a:xfrm>
            <a:off x="3124200" y="4797028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grpSp>
        <p:nvGrpSpPr>
          <p:cNvPr id="3083" name="Group 76"/>
          <p:cNvGrpSpPr>
            <a:grpSpLocks noChangeAspect="1"/>
          </p:cNvGrpSpPr>
          <p:nvPr/>
        </p:nvGrpSpPr>
        <p:grpSpPr bwMode="auto">
          <a:xfrm>
            <a:off x="6624639" y="3646885"/>
            <a:ext cx="1354137" cy="1101328"/>
            <a:chOff x="3565" y="2481"/>
            <a:chExt cx="1270" cy="1378"/>
          </a:xfrm>
        </p:grpSpPr>
        <p:sp>
          <p:nvSpPr>
            <p:cNvPr id="3102" name="AutoShape 77"/>
            <p:cNvSpPr>
              <a:spLocks noChangeAspect="1" noChangeArrowheads="1" noTextEdit="1"/>
            </p:cNvSpPr>
            <p:nvPr/>
          </p:nvSpPr>
          <p:spPr bwMode="auto">
            <a:xfrm>
              <a:off x="3565" y="2481"/>
              <a:ext cx="1270" cy="1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03" name="Freeform 78"/>
            <p:cNvSpPr>
              <a:spLocks/>
            </p:cNvSpPr>
            <p:nvPr/>
          </p:nvSpPr>
          <p:spPr bwMode="auto">
            <a:xfrm>
              <a:off x="3623" y="2544"/>
              <a:ext cx="997" cy="944"/>
            </a:xfrm>
            <a:custGeom>
              <a:avLst/>
              <a:gdLst>
                <a:gd name="T0" fmla="*/ 991 w 3992"/>
                <a:gd name="T1" fmla="*/ 211 h 3779"/>
                <a:gd name="T2" fmla="*/ 967 w 3992"/>
                <a:gd name="T3" fmla="*/ 168 h 3779"/>
                <a:gd name="T4" fmla="*/ 931 w 3992"/>
                <a:gd name="T5" fmla="*/ 128 h 3779"/>
                <a:gd name="T6" fmla="*/ 882 w 3992"/>
                <a:gd name="T7" fmla="*/ 90 h 3779"/>
                <a:gd name="T8" fmla="*/ 819 w 3992"/>
                <a:gd name="T9" fmla="*/ 57 h 3779"/>
                <a:gd name="T10" fmla="*/ 743 w 3992"/>
                <a:gd name="T11" fmla="*/ 30 h 3779"/>
                <a:gd name="T12" fmla="*/ 651 w 3992"/>
                <a:gd name="T13" fmla="*/ 11 h 3779"/>
                <a:gd name="T14" fmla="*/ 546 w 3992"/>
                <a:gd name="T15" fmla="*/ 1 h 3779"/>
                <a:gd name="T16" fmla="*/ 384 w 3992"/>
                <a:gd name="T17" fmla="*/ 5 h 3779"/>
                <a:gd name="T18" fmla="*/ 221 w 3992"/>
                <a:gd name="T19" fmla="*/ 40 h 3779"/>
                <a:gd name="T20" fmla="*/ 106 w 3992"/>
                <a:gd name="T21" fmla="*/ 102 h 3779"/>
                <a:gd name="T22" fmla="*/ 35 w 3992"/>
                <a:gd name="T23" fmla="*/ 179 h 3779"/>
                <a:gd name="T24" fmla="*/ 3 w 3992"/>
                <a:gd name="T25" fmla="*/ 260 h 3779"/>
                <a:gd name="T26" fmla="*/ 4 w 3992"/>
                <a:gd name="T27" fmla="*/ 336 h 3779"/>
                <a:gd name="T28" fmla="*/ 35 w 3992"/>
                <a:gd name="T29" fmla="*/ 397 h 3779"/>
                <a:gd name="T30" fmla="*/ 87 w 3992"/>
                <a:gd name="T31" fmla="*/ 430 h 3779"/>
                <a:gd name="T32" fmla="*/ 130 w 3992"/>
                <a:gd name="T33" fmla="*/ 495 h 3779"/>
                <a:gd name="T34" fmla="*/ 160 w 3992"/>
                <a:gd name="T35" fmla="*/ 787 h 3779"/>
                <a:gd name="T36" fmla="*/ 157 w 3992"/>
                <a:gd name="T37" fmla="*/ 903 h 3779"/>
                <a:gd name="T38" fmla="*/ 169 w 3992"/>
                <a:gd name="T39" fmla="*/ 923 h 3779"/>
                <a:gd name="T40" fmla="*/ 196 w 3992"/>
                <a:gd name="T41" fmla="*/ 935 h 3779"/>
                <a:gd name="T42" fmla="*/ 236 w 3992"/>
                <a:gd name="T43" fmla="*/ 942 h 3779"/>
                <a:gd name="T44" fmla="*/ 285 w 3992"/>
                <a:gd name="T45" fmla="*/ 944 h 3779"/>
                <a:gd name="T46" fmla="*/ 340 w 3992"/>
                <a:gd name="T47" fmla="*/ 944 h 3779"/>
                <a:gd name="T48" fmla="*/ 399 w 3992"/>
                <a:gd name="T49" fmla="*/ 942 h 3779"/>
                <a:gd name="T50" fmla="*/ 458 w 3992"/>
                <a:gd name="T51" fmla="*/ 941 h 3779"/>
                <a:gd name="T52" fmla="*/ 515 w 3992"/>
                <a:gd name="T53" fmla="*/ 941 h 3779"/>
                <a:gd name="T54" fmla="*/ 573 w 3992"/>
                <a:gd name="T55" fmla="*/ 942 h 3779"/>
                <a:gd name="T56" fmla="*/ 632 w 3992"/>
                <a:gd name="T57" fmla="*/ 944 h 3779"/>
                <a:gd name="T58" fmla="*/ 688 w 3992"/>
                <a:gd name="T59" fmla="*/ 944 h 3779"/>
                <a:gd name="T60" fmla="*/ 737 w 3992"/>
                <a:gd name="T61" fmla="*/ 942 h 3779"/>
                <a:gd name="T62" fmla="*/ 777 w 3992"/>
                <a:gd name="T63" fmla="*/ 935 h 3779"/>
                <a:gd name="T64" fmla="*/ 804 w 3992"/>
                <a:gd name="T65" fmla="*/ 923 h 3779"/>
                <a:gd name="T66" fmla="*/ 816 w 3992"/>
                <a:gd name="T67" fmla="*/ 903 h 3779"/>
                <a:gd name="T68" fmla="*/ 813 w 3992"/>
                <a:gd name="T69" fmla="*/ 787 h 3779"/>
                <a:gd name="T70" fmla="*/ 843 w 3992"/>
                <a:gd name="T71" fmla="*/ 495 h 3779"/>
                <a:gd name="T72" fmla="*/ 866 w 3992"/>
                <a:gd name="T73" fmla="*/ 430 h 3779"/>
                <a:gd name="T74" fmla="*/ 893 w 3992"/>
                <a:gd name="T75" fmla="*/ 420 h 3779"/>
                <a:gd name="T76" fmla="*/ 918 w 3992"/>
                <a:gd name="T77" fmla="*/ 408 h 3779"/>
                <a:gd name="T78" fmla="*/ 939 w 3992"/>
                <a:gd name="T79" fmla="*/ 394 h 3779"/>
                <a:gd name="T80" fmla="*/ 960 w 3992"/>
                <a:gd name="T81" fmla="*/ 344 h 3779"/>
                <a:gd name="T82" fmla="*/ 983 w 3992"/>
                <a:gd name="T83" fmla="*/ 266 h 3779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992"/>
                <a:gd name="T127" fmla="*/ 0 h 3779"/>
                <a:gd name="T128" fmla="*/ 3992 w 3992"/>
                <a:gd name="T129" fmla="*/ 3779 h 3779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992" h="3779">
                  <a:moveTo>
                    <a:pt x="3992" y="929"/>
                  </a:moveTo>
                  <a:lnTo>
                    <a:pt x="3966" y="843"/>
                  </a:lnTo>
                  <a:lnTo>
                    <a:pt x="3923" y="757"/>
                  </a:lnTo>
                  <a:lnTo>
                    <a:pt x="3871" y="674"/>
                  </a:lnTo>
                  <a:lnTo>
                    <a:pt x="3807" y="590"/>
                  </a:lnTo>
                  <a:lnTo>
                    <a:pt x="3728" y="511"/>
                  </a:lnTo>
                  <a:lnTo>
                    <a:pt x="3638" y="433"/>
                  </a:lnTo>
                  <a:lnTo>
                    <a:pt x="3532" y="361"/>
                  </a:lnTo>
                  <a:lnTo>
                    <a:pt x="3413" y="291"/>
                  </a:lnTo>
                  <a:lnTo>
                    <a:pt x="3281" y="230"/>
                  </a:lnTo>
                  <a:lnTo>
                    <a:pt x="3135" y="171"/>
                  </a:lnTo>
                  <a:lnTo>
                    <a:pt x="2975" y="122"/>
                  </a:lnTo>
                  <a:lnTo>
                    <a:pt x="2798" y="81"/>
                  </a:lnTo>
                  <a:lnTo>
                    <a:pt x="2608" y="45"/>
                  </a:lnTo>
                  <a:lnTo>
                    <a:pt x="2402" y="20"/>
                  </a:lnTo>
                  <a:lnTo>
                    <a:pt x="2187" y="3"/>
                  </a:lnTo>
                  <a:lnTo>
                    <a:pt x="1949" y="0"/>
                  </a:lnTo>
                  <a:lnTo>
                    <a:pt x="1539" y="19"/>
                  </a:lnTo>
                  <a:lnTo>
                    <a:pt x="1186" y="75"/>
                  </a:lnTo>
                  <a:lnTo>
                    <a:pt x="884" y="162"/>
                  </a:lnTo>
                  <a:lnTo>
                    <a:pt x="629" y="274"/>
                  </a:lnTo>
                  <a:lnTo>
                    <a:pt x="424" y="409"/>
                  </a:lnTo>
                  <a:lnTo>
                    <a:pt x="260" y="559"/>
                  </a:lnTo>
                  <a:lnTo>
                    <a:pt x="141" y="718"/>
                  </a:lnTo>
                  <a:lnTo>
                    <a:pt x="59" y="881"/>
                  </a:lnTo>
                  <a:lnTo>
                    <a:pt x="11" y="1042"/>
                  </a:lnTo>
                  <a:lnTo>
                    <a:pt x="0" y="1200"/>
                  </a:lnTo>
                  <a:lnTo>
                    <a:pt x="18" y="1347"/>
                  </a:lnTo>
                  <a:lnTo>
                    <a:pt x="64" y="1476"/>
                  </a:lnTo>
                  <a:lnTo>
                    <a:pt x="139" y="1588"/>
                  </a:lnTo>
                  <a:lnTo>
                    <a:pt x="234" y="1670"/>
                  </a:lnTo>
                  <a:lnTo>
                    <a:pt x="350" y="1721"/>
                  </a:lnTo>
                  <a:lnTo>
                    <a:pt x="486" y="1733"/>
                  </a:lnTo>
                  <a:lnTo>
                    <a:pt x="521" y="1980"/>
                  </a:lnTo>
                  <a:lnTo>
                    <a:pt x="588" y="2534"/>
                  </a:lnTo>
                  <a:lnTo>
                    <a:pt x="639" y="3151"/>
                  </a:lnTo>
                  <a:lnTo>
                    <a:pt x="632" y="3565"/>
                  </a:lnTo>
                  <a:lnTo>
                    <a:pt x="628" y="3615"/>
                  </a:lnTo>
                  <a:lnTo>
                    <a:pt x="643" y="3659"/>
                  </a:lnTo>
                  <a:lnTo>
                    <a:pt x="675" y="3694"/>
                  </a:lnTo>
                  <a:lnTo>
                    <a:pt x="722" y="3721"/>
                  </a:lnTo>
                  <a:lnTo>
                    <a:pt x="786" y="3743"/>
                  </a:lnTo>
                  <a:lnTo>
                    <a:pt x="858" y="3757"/>
                  </a:lnTo>
                  <a:lnTo>
                    <a:pt x="946" y="3770"/>
                  </a:lnTo>
                  <a:lnTo>
                    <a:pt x="1038" y="3777"/>
                  </a:lnTo>
                  <a:lnTo>
                    <a:pt x="1141" y="3779"/>
                  </a:lnTo>
                  <a:lnTo>
                    <a:pt x="1249" y="3779"/>
                  </a:lnTo>
                  <a:lnTo>
                    <a:pt x="1362" y="3778"/>
                  </a:lnTo>
                  <a:lnTo>
                    <a:pt x="1482" y="3776"/>
                  </a:lnTo>
                  <a:lnTo>
                    <a:pt x="1599" y="3770"/>
                  </a:lnTo>
                  <a:lnTo>
                    <a:pt x="1717" y="3766"/>
                  </a:lnTo>
                  <a:lnTo>
                    <a:pt x="1834" y="3765"/>
                  </a:lnTo>
                  <a:lnTo>
                    <a:pt x="1949" y="3764"/>
                  </a:lnTo>
                  <a:lnTo>
                    <a:pt x="2064" y="3765"/>
                  </a:lnTo>
                  <a:lnTo>
                    <a:pt x="2180" y="3766"/>
                  </a:lnTo>
                  <a:lnTo>
                    <a:pt x="2296" y="3770"/>
                  </a:lnTo>
                  <a:lnTo>
                    <a:pt x="2414" y="3776"/>
                  </a:lnTo>
                  <a:lnTo>
                    <a:pt x="2532" y="3778"/>
                  </a:lnTo>
                  <a:lnTo>
                    <a:pt x="2646" y="3779"/>
                  </a:lnTo>
                  <a:lnTo>
                    <a:pt x="2754" y="3779"/>
                  </a:lnTo>
                  <a:lnTo>
                    <a:pt x="2856" y="3777"/>
                  </a:lnTo>
                  <a:lnTo>
                    <a:pt x="2951" y="3770"/>
                  </a:lnTo>
                  <a:lnTo>
                    <a:pt x="3037" y="3757"/>
                  </a:lnTo>
                  <a:lnTo>
                    <a:pt x="3110" y="3743"/>
                  </a:lnTo>
                  <a:lnTo>
                    <a:pt x="3173" y="3721"/>
                  </a:lnTo>
                  <a:lnTo>
                    <a:pt x="3220" y="3694"/>
                  </a:lnTo>
                  <a:lnTo>
                    <a:pt x="3251" y="3659"/>
                  </a:lnTo>
                  <a:lnTo>
                    <a:pt x="3267" y="3615"/>
                  </a:lnTo>
                  <a:lnTo>
                    <a:pt x="3262" y="3565"/>
                  </a:lnTo>
                  <a:lnTo>
                    <a:pt x="3255" y="3151"/>
                  </a:lnTo>
                  <a:lnTo>
                    <a:pt x="3307" y="2534"/>
                  </a:lnTo>
                  <a:lnTo>
                    <a:pt x="3375" y="1980"/>
                  </a:lnTo>
                  <a:lnTo>
                    <a:pt x="3409" y="1733"/>
                  </a:lnTo>
                  <a:lnTo>
                    <a:pt x="3467" y="1721"/>
                  </a:lnTo>
                  <a:lnTo>
                    <a:pt x="3524" y="1704"/>
                  </a:lnTo>
                  <a:lnTo>
                    <a:pt x="3576" y="1682"/>
                  </a:lnTo>
                  <a:lnTo>
                    <a:pt x="3628" y="1660"/>
                  </a:lnTo>
                  <a:lnTo>
                    <a:pt x="3676" y="1633"/>
                  </a:lnTo>
                  <a:lnTo>
                    <a:pt x="3719" y="1607"/>
                  </a:lnTo>
                  <a:lnTo>
                    <a:pt x="3761" y="1577"/>
                  </a:lnTo>
                  <a:lnTo>
                    <a:pt x="3800" y="1545"/>
                  </a:lnTo>
                  <a:lnTo>
                    <a:pt x="3842" y="1377"/>
                  </a:lnTo>
                  <a:lnTo>
                    <a:pt x="3888" y="1216"/>
                  </a:lnTo>
                  <a:lnTo>
                    <a:pt x="3937" y="1066"/>
                  </a:lnTo>
                  <a:lnTo>
                    <a:pt x="3992" y="929"/>
                  </a:lnTo>
                  <a:close/>
                </a:path>
              </a:pathLst>
            </a:custGeom>
            <a:solidFill>
              <a:srgbClr val="FCE6CF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79"/>
            <p:cNvSpPr>
              <a:spLocks/>
            </p:cNvSpPr>
            <p:nvPr/>
          </p:nvSpPr>
          <p:spPr bwMode="auto">
            <a:xfrm>
              <a:off x="4360" y="3193"/>
              <a:ext cx="236" cy="603"/>
            </a:xfrm>
            <a:custGeom>
              <a:avLst/>
              <a:gdLst>
                <a:gd name="T0" fmla="*/ 177 w 943"/>
                <a:gd name="T1" fmla="*/ 0 h 2414"/>
                <a:gd name="T2" fmla="*/ 163 w 943"/>
                <a:gd name="T3" fmla="*/ 23 h 2414"/>
                <a:gd name="T4" fmla="*/ 163 w 943"/>
                <a:gd name="T5" fmla="*/ 42 h 2414"/>
                <a:gd name="T6" fmla="*/ 143 w 943"/>
                <a:gd name="T7" fmla="*/ 104 h 2414"/>
                <a:gd name="T8" fmla="*/ 131 w 943"/>
                <a:gd name="T9" fmla="*/ 185 h 2414"/>
                <a:gd name="T10" fmla="*/ 106 w 943"/>
                <a:gd name="T11" fmla="*/ 247 h 2414"/>
                <a:gd name="T12" fmla="*/ 88 w 943"/>
                <a:gd name="T13" fmla="*/ 285 h 2414"/>
                <a:gd name="T14" fmla="*/ 79 w 943"/>
                <a:gd name="T15" fmla="*/ 361 h 2414"/>
                <a:gd name="T16" fmla="*/ 60 w 943"/>
                <a:gd name="T17" fmla="*/ 382 h 2414"/>
                <a:gd name="T18" fmla="*/ 38 w 943"/>
                <a:gd name="T19" fmla="*/ 417 h 2414"/>
                <a:gd name="T20" fmla="*/ 20 w 943"/>
                <a:gd name="T21" fmla="*/ 449 h 2414"/>
                <a:gd name="T22" fmla="*/ 3 w 943"/>
                <a:gd name="T23" fmla="*/ 478 h 2414"/>
                <a:gd name="T24" fmla="*/ 3 w 943"/>
                <a:gd name="T25" fmla="*/ 520 h 2414"/>
                <a:gd name="T26" fmla="*/ 10 w 943"/>
                <a:gd name="T27" fmla="*/ 539 h 2414"/>
                <a:gd name="T28" fmla="*/ 18 w 943"/>
                <a:gd name="T29" fmla="*/ 568 h 2414"/>
                <a:gd name="T30" fmla="*/ 45 w 943"/>
                <a:gd name="T31" fmla="*/ 603 h 2414"/>
                <a:gd name="T32" fmla="*/ 86 w 943"/>
                <a:gd name="T33" fmla="*/ 587 h 2414"/>
                <a:gd name="T34" fmla="*/ 107 w 943"/>
                <a:gd name="T35" fmla="*/ 565 h 2414"/>
                <a:gd name="T36" fmla="*/ 123 w 943"/>
                <a:gd name="T37" fmla="*/ 553 h 2414"/>
                <a:gd name="T38" fmla="*/ 144 w 943"/>
                <a:gd name="T39" fmla="*/ 516 h 2414"/>
                <a:gd name="T40" fmla="*/ 144 w 943"/>
                <a:gd name="T41" fmla="*/ 482 h 2414"/>
                <a:gd name="T42" fmla="*/ 144 w 943"/>
                <a:gd name="T43" fmla="*/ 446 h 2414"/>
                <a:gd name="T44" fmla="*/ 142 w 943"/>
                <a:gd name="T45" fmla="*/ 405 h 2414"/>
                <a:gd name="T46" fmla="*/ 137 w 943"/>
                <a:gd name="T47" fmla="*/ 377 h 2414"/>
                <a:gd name="T48" fmla="*/ 151 w 943"/>
                <a:gd name="T49" fmla="*/ 344 h 2414"/>
                <a:gd name="T50" fmla="*/ 167 w 943"/>
                <a:gd name="T51" fmla="*/ 306 h 2414"/>
                <a:gd name="T52" fmla="*/ 172 w 943"/>
                <a:gd name="T53" fmla="*/ 266 h 2414"/>
                <a:gd name="T54" fmla="*/ 182 w 943"/>
                <a:gd name="T55" fmla="*/ 200 h 2414"/>
                <a:gd name="T56" fmla="*/ 208 w 943"/>
                <a:gd name="T57" fmla="*/ 124 h 2414"/>
                <a:gd name="T58" fmla="*/ 222 w 943"/>
                <a:gd name="T59" fmla="*/ 58 h 2414"/>
                <a:gd name="T60" fmla="*/ 232 w 943"/>
                <a:gd name="T61" fmla="*/ 41 h 2414"/>
                <a:gd name="T62" fmla="*/ 233 w 943"/>
                <a:gd name="T63" fmla="*/ 15 h 24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943"/>
                <a:gd name="T97" fmla="*/ 0 h 2414"/>
                <a:gd name="T98" fmla="*/ 943 w 943"/>
                <a:gd name="T99" fmla="*/ 2414 h 24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943" h="2414">
                  <a:moveTo>
                    <a:pt x="933" y="59"/>
                  </a:moveTo>
                  <a:lnTo>
                    <a:pt x="706" y="0"/>
                  </a:lnTo>
                  <a:lnTo>
                    <a:pt x="668" y="38"/>
                  </a:lnTo>
                  <a:lnTo>
                    <a:pt x="653" y="93"/>
                  </a:lnTo>
                  <a:lnTo>
                    <a:pt x="649" y="147"/>
                  </a:lnTo>
                  <a:lnTo>
                    <a:pt x="651" y="169"/>
                  </a:lnTo>
                  <a:lnTo>
                    <a:pt x="599" y="277"/>
                  </a:lnTo>
                  <a:lnTo>
                    <a:pt x="573" y="418"/>
                  </a:lnTo>
                  <a:lnTo>
                    <a:pt x="557" y="577"/>
                  </a:lnTo>
                  <a:lnTo>
                    <a:pt x="524" y="740"/>
                  </a:lnTo>
                  <a:lnTo>
                    <a:pt x="475" y="881"/>
                  </a:lnTo>
                  <a:lnTo>
                    <a:pt x="424" y="988"/>
                  </a:lnTo>
                  <a:lnTo>
                    <a:pt x="381" y="1071"/>
                  </a:lnTo>
                  <a:lnTo>
                    <a:pt x="352" y="1140"/>
                  </a:lnTo>
                  <a:lnTo>
                    <a:pt x="332" y="1301"/>
                  </a:lnTo>
                  <a:lnTo>
                    <a:pt x="316" y="1447"/>
                  </a:lnTo>
                  <a:lnTo>
                    <a:pt x="286" y="1491"/>
                  </a:lnTo>
                  <a:lnTo>
                    <a:pt x="240" y="1531"/>
                  </a:lnTo>
                  <a:lnTo>
                    <a:pt x="191" y="1589"/>
                  </a:lnTo>
                  <a:lnTo>
                    <a:pt x="152" y="1671"/>
                  </a:lnTo>
                  <a:lnTo>
                    <a:pt x="118" y="1748"/>
                  </a:lnTo>
                  <a:lnTo>
                    <a:pt x="80" y="1797"/>
                  </a:lnTo>
                  <a:lnTo>
                    <a:pt x="43" y="1842"/>
                  </a:lnTo>
                  <a:lnTo>
                    <a:pt x="11" y="1913"/>
                  </a:lnTo>
                  <a:lnTo>
                    <a:pt x="0" y="2005"/>
                  </a:lnTo>
                  <a:lnTo>
                    <a:pt x="13" y="2082"/>
                  </a:lnTo>
                  <a:lnTo>
                    <a:pt x="32" y="2138"/>
                  </a:lnTo>
                  <a:lnTo>
                    <a:pt x="40" y="2159"/>
                  </a:lnTo>
                  <a:lnTo>
                    <a:pt x="48" y="2192"/>
                  </a:lnTo>
                  <a:lnTo>
                    <a:pt x="72" y="2275"/>
                  </a:lnTo>
                  <a:lnTo>
                    <a:pt x="113" y="2362"/>
                  </a:lnTo>
                  <a:lnTo>
                    <a:pt x="178" y="2414"/>
                  </a:lnTo>
                  <a:lnTo>
                    <a:pt x="262" y="2400"/>
                  </a:lnTo>
                  <a:lnTo>
                    <a:pt x="343" y="2348"/>
                  </a:lnTo>
                  <a:lnTo>
                    <a:pt x="404" y="2289"/>
                  </a:lnTo>
                  <a:lnTo>
                    <a:pt x="427" y="2262"/>
                  </a:lnTo>
                  <a:lnTo>
                    <a:pt x="447" y="2248"/>
                  </a:lnTo>
                  <a:lnTo>
                    <a:pt x="490" y="2213"/>
                  </a:lnTo>
                  <a:lnTo>
                    <a:pt x="538" y="2151"/>
                  </a:lnTo>
                  <a:lnTo>
                    <a:pt x="576" y="2066"/>
                  </a:lnTo>
                  <a:lnTo>
                    <a:pt x="583" y="1989"/>
                  </a:lnTo>
                  <a:lnTo>
                    <a:pt x="575" y="1930"/>
                  </a:lnTo>
                  <a:lnTo>
                    <a:pt x="568" y="1871"/>
                  </a:lnTo>
                  <a:lnTo>
                    <a:pt x="576" y="1787"/>
                  </a:lnTo>
                  <a:lnTo>
                    <a:pt x="583" y="1695"/>
                  </a:lnTo>
                  <a:lnTo>
                    <a:pt x="568" y="1621"/>
                  </a:lnTo>
                  <a:lnTo>
                    <a:pt x="548" y="1560"/>
                  </a:lnTo>
                  <a:lnTo>
                    <a:pt x="546" y="1510"/>
                  </a:lnTo>
                  <a:lnTo>
                    <a:pt x="568" y="1451"/>
                  </a:lnTo>
                  <a:lnTo>
                    <a:pt x="605" y="1376"/>
                  </a:lnTo>
                  <a:lnTo>
                    <a:pt x="641" y="1299"/>
                  </a:lnTo>
                  <a:lnTo>
                    <a:pt x="667" y="1225"/>
                  </a:lnTo>
                  <a:lnTo>
                    <a:pt x="679" y="1152"/>
                  </a:lnTo>
                  <a:lnTo>
                    <a:pt x="687" y="1063"/>
                  </a:lnTo>
                  <a:lnTo>
                    <a:pt x="700" y="949"/>
                  </a:lnTo>
                  <a:lnTo>
                    <a:pt x="728" y="800"/>
                  </a:lnTo>
                  <a:lnTo>
                    <a:pt x="780" y="640"/>
                  </a:lnTo>
                  <a:lnTo>
                    <a:pt x="833" y="495"/>
                  </a:lnTo>
                  <a:lnTo>
                    <a:pt x="877" y="358"/>
                  </a:lnTo>
                  <a:lnTo>
                    <a:pt x="889" y="233"/>
                  </a:lnTo>
                  <a:lnTo>
                    <a:pt x="901" y="212"/>
                  </a:lnTo>
                  <a:lnTo>
                    <a:pt x="927" y="166"/>
                  </a:lnTo>
                  <a:lnTo>
                    <a:pt x="943" y="109"/>
                  </a:lnTo>
                  <a:lnTo>
                    <a:pt x="933" y="59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80"/>
            <p:cNvSpPr>
              <a:spLocks/>
            </p:cNvSpPr>
            <p:nvPr/>
          </p:nvSpPr>
          <p:spPr bwMode="auto">
            <a:xfrm>
              <a:off x="4541" y="2683"/>
              <a:ext cx="236" cy="495"/>
            </a:xfrm>
            <a:custGeom>
              <a:avLst/>
              <a:gdLst>
                <a:gd name="T0" fmla="*/ 79 w 944"/>
                <a:gd name="T1" fmla="*/ 93 h 1982"/>
                <a:gd name="T2" fmla="*/ 65 w 944"/>
                <a:gd name="T3" fmla="*/ 127 h 1982"/>
                <a:gd name="T4" fmla="*/ 53 w 944"/>
                <a:gd name="T5" fmla="*/ 165 h 1982"/>
                <a:gd name="T6" fmla="*/ 42 w 944"/>
                <a:gd name="T7" fmla="*/ 205 h 1982"/>
                <a:gd name="T8" fmla="*/ 31 w 944"/>
                <a:gd name="T9" fmla="*/ 247 h 1982"/>
                <a:gd name="T10" fmla="*/ 15 w 944"/>
                <a:gd name="T11" fmla="*/ 325 h 1982"/>
                <a:gd name="T12" fmla="*/ 4 w 944"/>
                <a:gd name="T13" fmla="*/ 396 h 1982"/>
                <a:gd name="T14" fmla="*/ 0 w 944"/>
                <a:gd name="T15" fmla="*/ 450 h 1982"/>
                <a:gd name="T16" fmla="*/ 3 w 944"/>
                <a:gd name="T17" fmla="*/ 481 h 1982"/>
                <a:gd name="T18" fmla="*/ 58 w 944"/>
                <a:gd name="T19" fmla="*/ 495 h 1982"/>
                <a:gd name="T20" fmla="*/ 70 w 944"/>
                <a:gd name="T21" fmla="*/ 483 h 1982"/>
                <a:gd name="T22" fmla="*/ 83 w 944"/>
                <a:gd name="T23" fmla="*/ 461 h 1982"/>
                <a:gd name="T24" fmla="*/ 98 w 944"/>
                <a:gd name="T25" fmla="*/ 431 h 1982"/>
                <a:gd name="T26" fmla="*/ 113 w 944"/>
                <a:gd name="T27" fmla="*/ 395 h 1982"/>
                <a:gd name="T28" fmla="*/ 129 w 944"/>
                <a:gd name="T29" fmla="*/ 355 h 1982"/>
                <a:gd name="T30" fmla="*/ 144 w 944"/>
                <a:gd name="T31" fmla="*/ 312 h 1982"/>
                <a:gd name="T32" fmla="*/ 158 w 944"/>
                <a:gd name="T33" fmla="*/ 267 h 1982"/>
                <a:gd name="T34" fmla="*/ 171 w 944"/>
                <a:gd name="T35" fmla="*/ 224 h 1982"/>
                <a:gd name="T36" fmla="*/ 174 w 944"/>
                <a:gd name="T37" fmla="*/ 206 h 1982"/>
                <a:gd name="T38" fmla="*/ 184 w 944"/>
                <a:gd name="T39" fmla="*/ 164 h 1982"/>
                <a:gd name="T40" fmla="*/ 199 w 944"/>
                <a:gd name="T41" fmla="*/ 120 h 1982"/>
                <a:gd name="T42" fmla="*/ 217 w 944"/>
                <a:gd name="T43" fmla="*/ 94 h 1982"/>
                <a:gd name="T44" fmla="*/ 233 w 944"/>
                <a:gd name="T45" fmla="*/ 77 h 1982"/>
                <a:gd name="T46" fmla="*/ 236 w 944"/>
                <a:gd name="T47" fmla="*/ 57 h 1982"/>
                <a:gd name="T48" fmla="*/ 229 w 944"/>
                <a:gd name="T49" fmla="*/ 36 h 1982"/>
                <a:gd name="T50" fmla="*/ 212 w 944"/>
                <a:gd name="T51" fmla="*/ 17 h 1982"/>
                <a:gd name="T52" fmla="*/ 190 w 944"/>
                <a:gd name="T53" fmla="*/ 4 h 1982"/>
                <a:gd name="T54" fmla="*/ 164 w 944"/>
                <a:gd name="T55" fmla="*/ 0 h 1982"/>
                <a:gd name="T56" fmla="*/ 137 w 944"/>
                <a:gd name="T57" fmla="*/ 7 h 1982"/>
                <a:gd name="T58" fmla="*/ 112 w 944"/>
                <a:gd name="T59" fmla="*/ 30 h 1982"/>
                <a:gd name="T60" fmla="*/ 103 w 944"/>
                <a:gd name="T61" fmla="*/ 43 h 1982"/>
                <a:gd name="T62" fmla="*/ 95 w 944"/>
                <a:gd name="T63" fmla="*/ 58 h 1982"/>
                <a:gd name="T64" fmla="*/ 87 w 944"/>
                <a:gd name="T65" fmla="*/ 75 h 1982"/>
                <a:gd name="T66" fmla="*/ 79 w 944"/>
                <a:gd name="T67" fmla="*/ 93 h 1982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44"/>
                <a:gd name="T103" fmla="*/ 0 h 1982"/>
                <a:gd name="T104" fmla="*/ 944 w 944"/>
                <a:gd name="T105" fmla="*/ 1982 h 1982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44" h="1982">
                  <a:moveTo>
                    <a:pt x="316" y="372"/>
                  </a:moveTo>
                  <a:lnTo>
                    <a:pt x="261" y="509"/>
                  </a:lnTo>
                  <a:lnTo>
                    <a:pt x="212" y="659"/>
                  </a:lnTo>
                  <a:lnTo>
                    <a:pt x="166" y="820"/>
                  </a:lnTo>
                  <a:lnTo>
                    <a:pt x="124" y="988"/>
                  </a:lnTo>
                  <a:lnTo>
                    <a:pt x="59" y="1303"/>
                  </a:lnTo>
                  <a:lnTo>
                    <a:pt x="17" y="1585"/>
                  </a:lnTo>
                  <a:lnTo>
                    <a:pt x="0" y="1801"/>
                  </a:lnTo>
                  <a:lnTo>
                    <a:pt x="13" y="1926"/>
                  </a:lnTo>
                  <a:lnTo>
                    <a:pt x="233" y="1982"/>
                  </a:lnTo>
                  <a:lnTo>
                    <a:pt x="281" y="1932"/>
                  </a:lnTo>
                  <a:lnTo>
                    <a:pt x="333" y="1846"/>
                  </a:lnTo>
                  <a:lnTo>
                    <a:pt x="392" y="1727"/>
                  </a:lnTo>
                  <a:lnTo>
                    <a:pt x="453" y="1582"/>
                  </a:lnTo>
                  <a:lnTo>
                    <a:pt x="515" y="1421"/>
                  </a:lnTo>
                  <a:lnTo>
                    <a:pt x="576" y="1248"/>
                  </a:lnTo>
                  <a:lnTo>
                    <a:pt x="632" y="1071"/>
                  </a:lnTo>
                  <a:lnTo>
                    <a:pt x="682" y="897"/>
                  </a:lnTo>
                  <a:lnTo>
                    <a:pt x="697" y="823"/>
                  </a:lnTo>
                  <a:lnTo>
                    <a:pt x="735" y="657"/>
                  </a:lnTo>
                  <a:lnTo>
                    <a:pt x="794" y="480"/>
                  </a:lnTo>
                  <a:lnTo>
                    <a:pt x="868" y="375"/>
                  </a:lnTo>
                  <a:lnTo>
                    <a:pt x="933" y="310"/>
                  </a:lnTo>
                  <a:lnTo>
                    <a:pt x="944" y="229"/>
                  </a:lnTo>
                  <a:lnTo>
                    <a:pt x="914" y="144"/>
                  </a:lnTo>
                  <a:lnTo>
                    <a:pt x="849" y="69"/>
                  </a:lnTo>
                  <a:lnTo>
                    <a:pt x="760" y="15"/>
                  </a:lnTo>
                  <a:lnTo>
                    <a:pt x="657" y="0"/>
                  </a:lnTo>
                  <a:lnTo>
                    <a:pt x="549" y="30"/>
                  </a:lnTo>
                  <a:lnTo>
                    <a:pt x="447" y="122"/>
                  </a:lnTo>
                  <a:lnTo>
                    <a:pt x="413" y="172"/>
                  </a:lnTo>
                  <a:lnTo>
                    <a:pt x="380" y="232"/>
                  </a:lnTo>
                  <a:lnTo>
                    <a:pt x="347" y="299"/>
                  </a:lnTo>
                  <a:lnTo>
                    <a:pt x="316" y="372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81"/>
            <p:cNvSpPr>
              <a:spLocks/>
            </p:cNvSpPr>
            <p:nvPr/>
          </p:nvSpPr>
          <p:spPr bwMode="auto">
            <a:xfrm>
              <a:off x="4216" y="2611"/>
              <a:ext cx="139" cy="40"/>
            </a:xfrm>
            <a:custGeom>
              <a:avLst/>
              <a:gdLst>
                <a:gd name="T0" fmla="*/ 90 w 555"/>
                <a:gd name="T1" fmla="*/ 18 h 161"/>
                <a:gd name="T2" fmla="*/ 81 w 555"/>
                <a:gd name="T3" fmla="*/ 13 h 161"/>
                <a:gd name="T4" fmla="*/ 70 w 555"/>
                <a:gd name="T5" fmla="*/ 8 h 161"/>
                <a:gd name="T6" fmla="*/ 59 w 555"/>
                <a:gd name="T7" fmla="*/ 5 h 161"/>
                <a:gd name="T8" fmla="*/ 47 w 555"/>
                <a:gd name="T9" fmla="*/ 3 h 161"/>
                <a:gd name="T10" fmla="*/ 36 w 555"/>
                <a:gd name="T11" fmla="*/ 1 h 161"/>
                <a:gd name="T12" fmla="*/ 24 w 555"/>
                <a:gd name="T13" fmla="*/ 0 h 161"/>
                <a:gd name="T14" fmla="*/ 12 w 555"/>
                <a:gd name="T15" fmla="*/ 0 h 161"/>
                <a:gd name="T16" fmla="*/ 0 w 555"/>
                <a:gd name="T17" fmla="*/ 1 h 161"/>
                <a:gd name="T18" fmla="*/ 5 w 555"/>
                <a:gd name="T19" fmla="*/ 8 h 161"/>
                <a:gd name="T20" fmla="*/ 13 w 555"/>
                <a:gd name="T21" fmla="*/ 13 h 161"/>
                <a:gd name="T22" fmla="*/ 21 w 555"/>
                <a:gd name="T23" fmla="*/ 16 h 161"/>
                <a:gd name="T24" fmla="*/ 29 w 555"/>
                <a:gd name="T25" fmla="*/ 18 h 161"/>
                <a:gd name="T26" fmla="*/ 36 w 555"/>
                <a:gd name="T27" fmla="*/ 20 h 161"/>
                <a:gd name="T28" fmla="*/ 45 w 555"/>
                <a:gd name="T29" fmla="*/ 23 h 161"/>
                <a:gd name="T30" fmla="*/ 52 w 555"/>
                <a:gd name="T31" fmla="*/ 25 h 161"/>
                <a:gd name="T32" fmla="*/ 61 w 555"/>
                <a:gd name="T33" fmla="*/ 25 h 161"/>
                <a:gd name="T34" fmla="*/ 69 w 555"/>
                <a:gd name="T35" fmla="*/ 27 h 161"/>
                <a:gd name="T36" fmla="*/ 77 w 555"/>
                <a:gd name="T37" fmla="*/ 28 h 161"/>
                <a:gd name="T38" fmla="*/ 86 w 555"/>
                <a:gd name="T39" fmla="*/ 28 h 161"/>
                <a:gd name="T40" fmla="*/ 94 w 555"/>
                <a:gd name="T41" fmla="*/ 29 h 161"/>
                <a:gd name="T42" fmla="*/ 95 w 555"/>
                <a:gd name="T43" fmla="*/ 33 h 161"/>
                <a:gd name="T44" fmla="*/ 97 w 555"/>
                <a:gd name="T45" fmla="*/ 38 h 161"/>
                <a:gd name="T46" fmla="*/ 107 w 555"/>
                <a:gd name="T47" fmla="*/ 40 h 161"/>
                <a:gd name="T48" fmla="*/ 118 w 555"/>
                <a:gd name="T49" fmla="*/ 40 h 161"/>
                <a:gd name="T50" fmla="*/ 128 w 555"/>
                <a:gd name="T51" fmla="*/ 40 h 161"/>
                <a:gd name="T52" fmla="*/ 139 w 555"/>
                <a:gd name="T53" fmla="*/ 39 h 161"/>
                <a:gd name="T54" fmla="*/ 127 w 555"/>
                <a:gd name="T55" fmla="*/ 33 h 161"/>
                <a:gd name="T56" fmla="*/ 115 w 555"/>
                <a:gd name="T57" fmla="*/ 30 h 161"/>
                <a:gd name="T58" fmla="*/ 103 w 555"/>
                <a:gd name="T59" fmla="*/ 25 h 161"/>
                <a:gd name="T60" fmla="*/ 90 w 555"/>
                <a:gd name="T61" fmla="*/ 18 h 161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555"/>
                <a:gd name="T94" fmla="*/ 0 h 161"/>
                <a:gd name="T95" fmla="*/ 555 w 555"/>
                <a:gd name="T96" fmla="*/ 161 h 161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555" h="161">
                  <a:moveTo>
                    <a:pt x="361" y="74"/>
                  </a:moveTo>
                  <a:lnTo>
                    <a:pt x="322" y="52"/>
                  </a:lnTo>
                  <a:lnTo>
                    <a:pt x="279" y="33"/>
                  </a:lnTo>
                  <a:lnTo>
                    <a:pt x="235" y="19"/>
                  </a:lnTo>
                  <a:lnTo>
                    <a:pt x="189" y="11"/>
                  </a:lnTo>
                  <a:lnTo>
                    <a:pt x="143" y="3"/>
                  </a:lnTo>
                  <a:lnTo>
                    <a:pt x="96" y="0"/>
                  </a:lnTo>
                  <a:lnTo>
                    <a:pt x="48" y="0"/>
                  </a:lnTo>
                  <a:lnTo>
                    <a:pt x="0" y="3"/>
                  </a:lnTo>
                  <a:lnTo>
                    <a:pt x="20" y="33"/>
                  </a:lnTo>
                  <a:lnTo>
                    <a:pt x="52" y="54"/>
                  </a:lnTo>
                  <a:lnTo>
                    <a:pt x="83" y="63"/>
                  </a:lnTo>
                  <a:lnTo>
                    <a:pt x="115" y="74"/>
                  </a:lnTo>
                  <a:lnTo>
                    <a:pt x="145" y="82"/>
                  </a:lnTo>
                  <a:lnTo>
                    <a:pt x="178" y="92"/>
                  </a:lnTo>
                  <a:lnTo>
                    <a:pt x="209" y="99"/>
                  </a:lnTo>
                  <a:lnTo>
                    <a:pt x="243" y="102"/>
                  </a:lnTo>
                  <a:lnTo>
                    <a:pt x="275" y="109"/>
                  </a:lnTo>
                  <a:lnTo>
                    <a:pt x="308" y="112"/>
                  </a:lnTo>
                  <a:lnTo>
                    <a:pt x="343" y="112"/>
                  </a:lnTo>
                  <a:lnTo>
                    <a:pt x="374" y="117"/>
                  </a:lnTo>
                  <a:lnTo>
                    <a:pt x="381" y="133"/>
                  </a:lnTo>
                  <a:lnTo>
                    <a:pt x="389" y="152"/>
                  </a:lnTo>
                  <a:lnTo>
                    <a:pt x="428" y="159"/>
                  </a:lnTo>
                  <a:lnTo>
                    <a:pt x="470" y="161"/>
                  </a:lnTo>
                  <a:lnTo>
                    <a:pt x="511" y="159"/>
                  </a:lnTo>
                  <a:lnTo>
                    <a:pt x="555" y="157"/>
                  </a:lnTo>
                  <a:lnTo>
                    <a:pt x="507" y="133"/>
                  </a:lnTo>
                  <a:lnTo>
                    <a:pt x="459" y="119"/>
                  </a:lnTo>
                  <a:lnTo>
                    <a:pt x="410" y="102"/>
                  </a:lnTo>
                  <a:lnTo>
                    <a:pt x="361" y="74"/>
                  </a:lnTo>
                  <a:close/>
                </a:path>
              </a:pathLst>
            </a:custGeom>
            <a:solidFill>
              <a:srgbClr val="FFC08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82"/>
            <p:cNvSpPr>
              <a:spLocks/>
            </p:cNvSpPr>
            <p:nvPr/>
          </p:nvSpPr>
          <p:spPr bwMode="auto">
            <a:xfrm>
              <a:off x="3680" y="2727"/>
              <a:ext cx="50" cy="113"/>
            </a:xfrm>
            <a:custGeom>
              <a:avLst/>
              <a:gdLst>
                <a:gd name="T0" fmla="*/ 45 w 200"/>
                <a:gd name="T1" fmla="*/ 0 h 455"/>
                <a:gd name="T2" fmla="*/ 41 w 200"/>
                <a:gd name="T3" fmla="*/ 0 h 455"/>
                <a:gd name="T4" fmla="*/ 37 w 200"/>
                <a:gd name="T5" fmla="*/ 1 h 455"/>
                <a:gd name="T6" fmla="*/ 34 w 200"/>
                <a:gd name="T7" fmla="*/ 3 h 455"/>
                <a:gd name="T8" fmla="*/ 33 w 200"/>
                <a:gd name="T9" fmla="*/ 6 h 455"/>
                <a:gd name="T10" fmla="*/ 28 w 200"/>
                <a:gd name="T11" fmla="*/ 16 h 455"/>
                <a:gd name="T12" fmla="*/ 22 w 200"/>
                <a:gd name="T13" fmla="*/ 25 h 455"/>
                <a:gd name="T14" fmla="*/ 16 w 200"/>
                <a:gd name="T15" fmla="*/ 33 h 455"/>
                <a:gd name="T16" fmla="*/ 9 w 200"/>
                <a:gd name="T17" fmla="*/ 41 h 455"/>
                <a:gd name="T18" fmla="*/ 1 w 200"/>
                <a:gd name="T19" fmla="*/ 58 h 455"/>
                <a:gd name="T20" fmla="*/ 0 w 200"/>
                <a:gd name="T21" fmla="*/ 79 h 455"/>
                <a:gd name="T22" fmla="*/ 6 w 200"/>
                <a:gd name="T23" fmla="*/ 99 h 455"/>
                <a:gd name="T24" fmla="*/ 23 w 200"/>
                <a:gd name="T25" fmla="*/ 113 h 455"/>
                <a:gd name="T26" fmla="*/ 19 w 200"/>
                <a:gd name="T27" fmla="*/ 100 h 455"/>
                <a:gd name="T28" fmla="*/ 22 w 200"/>
                <a:gd name="T29" fmla="*/ 88 h 455"/>
                <a:gd name="T30" fmla="*/ 28 w 200"/>
                <a:gd name="T31" fmla="*/ 72 h 455"/>
                <a:gd name="T32" fmla="*/ 33 w 200"/>
                <a:gd name="T33" fmla="*/ 56 h 455"/>
                <a:gd name="T34" fmla="*/ 38 w 200"/>
                <a:gd name="T35" fmla="*/ 39 h 455"/>
                <a:gd name="T36" fmla="*/ 41 w 200"/>
                <a:gd name="T37" fmla="*/ 22 h 455"/>
                <a:gd name="T38" fmla="*/ 44 w 200"/>
                <a:gd name="T39" fmla="*/ 12 h 455"/>
                <a:gd name="T40" fmla="*/ 50 w 200"/>
                <a:gd name="T41" fmla="*/ 2 h 455"/>
                <a:gd name="T42" fmla="*/ 48 w 200"/>
                <a:gd name="T43" fmla="*/ 1 h 455"/>
                <a:gd name="T44" fmla="*/ 45 w 200"/>
                <a:gd name="T45" fmla="*/ 0 h 45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00"/>
                <a:gd name="T70" fmla="*/ 0 h 455"/>
                <a:gd name="T71" fmla="*/ 200 w 200"/>
                <a:gd name="T72" fmla="*/ 455 h 45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00" h="455">
                  <a:moveTo>
                    <a:pt x="181" y="0"/>
                  </a:moveTo>
                  <a:lnTo>
                    <a:pt x="164" y="0"/>
                  </a:lnTo>
                  <a:lnTo>
                    <a:pt x="149" y="4"/>
                  </a:lnTo>
                  <a:lnTo>
                    <a:pt x="136" y="11"/>
                  </a:lnTo>
                  <a:lnTo>
                    <a:pt x="130" y="24"/>
                  </a:lnTo>
                  <a:lnTo>
                    <a:pt x="112" y="63"/>
                  </a:lnTo>
                  <a:lnTo>
                    <a:pt x="89" y="100"/>
                  </a:lnTo>
                  <a:lnTo>
                    <a:pt x="63" y="134"/>
                  </a:lnTo>
                  <a:lnTo>
                    <a:pt x="36" y="164"/>
                  </a:lnTo>
                  <a:lnTo>
                    <a:pt x="3" y="235"/>
                  </a:lnTo>
                  <a:lnTo>
                    <a:pt x="0" y="319"/>
                  </a:lnTo>
                  <a:lnTo>
                    <a:pt x="26" y="399"/>
                  </a:lnTo>
                  <a:lnTo>
                    <a:pt x="92" y="455"/>
                  </a:lnTo>
                  <a:lnTo>
                    <a:pt x="76" y="404"/>
                  </a:lnTo>
                  <a:lnTo>
                    <a:pt x="89" y="355"/>
                  </a:lnTo>
                  <a:lnTo>
                    <a:pt x="111" y="290"/>
                  </a:lnTo>
                  <a:lnTo>
                    <a:pt x="133" y="227"/>
                  </a:lnTo>
                  <a:lnTo>
                    <a:pt x="153" y="159"/>
                  </a:lnTo>
                  <a:lnTo>
                    <a:pt x="164" y="88"/>
                  </a:lnTo>
                  <a:lnTo>
                    <a:pt x="174" y="48"/>
                  </a:lnTo>
                  <a:lnTo>
                    <a:pt x="200" y="10"/>
                  </a:lnTo>
                  <a:lnTo>
                    <a:pt x="191" y="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FC08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83"/>
            <p:cNvSpPr>
              <a:spLocks/>
            </p:cNvSpPr>
            <p:nvPr/>
          </p:nvSpPr>
          <p:spPr bwMode="auto">
            <a:xfrm>
              <a:off x="4072" y="2585"/>
              <a:ext cx="105" cy="29"/>
            </a:xfrm>
            <a:custGeom>
              <a:avLst/>
              <a:gdLst>
                <a:gd name="T0" fmla="*/ 0 w 419"/>
                <a:gd name="T1" fmla="*/ 6 h 115"/>
                <a:gd name="T2" fmla="*/ 7 w 419"/>
                <a:gd name="T3" fmla="*/ 2 h 115"/>
                <a:gd name="T4" fmla="*/ 15 w 419"/>
                <a:gd name="T5" fmla="*/ 0 h 115"/>
                <a:gd name="T6" fmla="*/ 22 w 419"/>
                <a:gd name="T7" fmla="*/ 0 h 115"/>
                <a:gd name="T8" fmla="*/ 30 w 419"/>
                <a:gd name="T9" fmla="*/ 2 h 115"/>
                <a:gd name="T10" fmla="*/ 39 w 419"/>
                <a:gd name="T11" fmla="*/ 7 h 115"/>
                <a:gd name="T12" fmla="*/ 48 w 419"/>
                <a:gd name="T13" fmla="*/ 10 h 115"/>
                <a:gd name="T14" fmla="*/ 58 w 419"/>
                <a:gd name="T15" fmla="*/ 13 h 115"/>
                <a:gd name="T16" fmla="*/ 67 w 419"/>
                <a:gd name="T17" fmla="*/ 16 h 115"/>
                <a:gd name="T18" fmla="*/ 76 w 419"/>
                <a:gd name="T19" fmla="*/ 18 h 115"/>
                <a:gd name="T20" fmla="*/ 86 w 419"/>
                <a:gd name="T21" fmla="*/ 20 h 115"/>
                <a:gd name="T22" fmla="*/ 95 w 419"/>
                <a:gd name="T23" fmla="*/ 22 h 115"/>
                <a:gd name="T24" fmla="*/ 105 w 419"/>
                <a:gd name="T25" fmla="*/ 25 h 115"/>
                <a:gd name="T26" fmla="*/ 92 w 419"/>
                <a:gd name="T27" fmla="*/ 29 h 115"/>
                <a:gd name="T28" fmla="*/ 78 w 419"/>
                <a:gd name="T29" fmla="*/ 29 h 115"/>
                <a:gd name="T30" fmla="*/ 65 w 419"/>
                <a:gd name="T31" fmla="*/ 25 h 115"/>
                <a:gd name="T32" fmla="*/ 52 w 419"/>
                <a:gd name="T33" fmla="*/ 21 h 115"/>
                <a:gd name="T34" fmla="*/ 39 w 419"/>
                <a:gd name="T35" fmla="*/ 17 h 115"/>
                <a:gd name="T36" fmla="*/ 26 w 419"/>
                <a:gd name="T37" fmla="*/ 12 h 115"/>
                <a:gd name="T38" fmla="*/ 14 w 419"/>
                <a:gd name="T39" fmla="*/ 8 h 115"/>
                <a:gd name="T40" fmla="*/ 0 w 419"/>
                <a:gd name="T41" fmla="*/ 6 h 1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419"/>
                <a:gd name="T64" fmla="*/ 0 h 115"/>
                <a:gd name="T65" fmla="*/ 419 w 419"/>
                <a:gd name="T66" fmla="*/ 115 h 1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419" h="115">
                  <a:moveTo>
                    <a:pt x="0" y="24"/>
                  </a:moveTo>
                  <a:lnTo>
                    <a:pt x="29" y="9"/>
                  </a:lnTo>
                  <a:lnTo>
                    <a:pt x="59" y="1"/>
                  </a:lnTo>
                  <a:lnTo>
                    <a:pt x="88" y="0"/>
                  </a:lnTo>
                  <a:lnTo>
                    <a:pt x="118" y="9"/>
                  </a:lnTo>
                  <a:lnTo>
                    <a:pt x="154" y="27"/>
                  </a:lnTo>
                  <a:lnTo>
                    <a:pt x="191" y="40"/>
                  </a:lnTo>
                  <a:lnTo>
                    <a:pt x="230" y="51"/>
                  </a:lnTo>
                  <a:lnTo>
                    <a:pt x="267" y="62"/>
                  </a:lnTo>
                  <a:lnTo>
                    <a:pt x="305" y="70"/>
                  </a:lnTo>
                  <a:lnTo>
                    <a:pt x="344" y="81"/>
                  </a:lnTo>
                  <a:lnTo>
                    <a:pt x="381" y="89"/>
                  </a:lnTo>
                  <a:lnTo>
                    <a:pt x="419" y="100"/>
                  </a:lnTo>
                  <a:lnTo>
                    <a:pt x="366" y="115"/>
                  </a:lnTo>
                  <a:lnTo>
                    <a:pt x="312" y="114"/>
                  </a:lnTo>
                  <a:lnTo>
                    <a:pt x="260" y="100"/>
                  </a:lnTo>
                  <a:lnTo>
                    <a:pt x="209" y="85"/>
                  </a:lnTo>
                  <a:lnTo>
                    <a:pt x="156" y="67"/>
                  </a:lnTo>
                  <a:lnTo>
                    <a:pt x="105" y="48"/>
                  </a:lnTo>
                  <a:lnTo>
                    <a:pt x="55" y="33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C08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84"/>
            <p:cNvSpPr>
              <a:spLocks/>
            </p:cNvSpPr>
            <p:nvPr/>
          </p:nvSpPr>
          <p:spPr bwMode="auto">
            <a:xfrm>
              <a:off x="4517" y="2697"/>
              <a:ext cx="47" cy="95"/>
            </a:xfrm>
            <a:custGeom>
              <a:avLst/>
              <a:gdLst>
                <a:gd name="T0" fmla="*/ 0 w 191"/>
                <a:gd name="T1" fmla="*/ 0 h 380"/>
                <a:gd name="T2" fmla="*/ 2 w 191"/>
                <a:gd name="T3" fmla="*/ 8 h 380"/>
                <a:gd name="T4" fmla="*/ 7 w 191"/>
                <a:gd name="T5" fmla="*/ 30 h 380"/>
                <a:gd name="T6" fmla="*/ 9 w 191"/>
                <a:gd name="T7" fmla="*/ 52 h 380"/>
                <a:gd name="T8" fmla="*/ 15 w 191"/>
                <a:gd name="T9" fmla="*/ 64 h 380"/>
                <a:gd name="T10" fmla="*/ 25 w 191"/>
                <a:gd name="T11" fmla="*/ 74 h 380"/>
                <a:gd name="T12" fmla="*/ 35 w 191"/>
                <a:gd name="T13" fmla="*/ 82 h 380"/>
                <a:gd name="T14" fmla="*/ 42 w 191"/>
                <a:gd name="T15" fmla="*/ 95 h 380"/>
                <a:gd name="T16" fmla="*/ 46 w 191"/>
                <a:gd name="T17" fmla="*/ 82 h 380"/>
                <a:gd name="T18" fmla="*/ 47 w 191"/>
                <a:gd name="T19" fmla="*/ 68 h 380"/>
                <a:gd name="T20" fmla="*/ 42 w 191"/>
                <a:gd name="T21" fmla="*/ 51 h 380"/>
                <a:gd name="T22" fmla="*/ 34 w 191"/>
                <a:gd name="T23" fmla="*/ 37 h 380"/>
                <a:gd name="T24" fmla="*/ 25 w 191"/>
                <a:gd name="T25" fmla="*/ 24 h 380"/>
                <a:gd name="T26" fmla="*/ 13 w 191"/>
                <a:gd name="T27" fmla="*/ 14 h 380"/>
                <a:gd name="T28" fmla="*/ 9 w 191"/>
                <a:gd name="T29" fmla="*/ 9 h 380"/>
                <a:gd name="T30" fmla="*/ 4 w 191"/>
                <a:gd name="T31" fmla="*/ 4 h 380"/>
                <a:gd name="T32" fmla="*/ 0 w 191"/>
                <a:gd name="T33" fmla="*/ 0 h 3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1"/>
                <a:gd name="T52" fmla="*/ 0 h 380"/>
                <a:gd name="T53" fmla="*/ 191 w 191"/>
                <a:gd name="T54" fmla="*/ 380 h 38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1" h="380">
                  <a:moveTo>
                    <a:pt x="0" y="0"/>
                  </a:moveTo>
                  <a:lnTo>
                    <a:pt x="9" y="33"/>
                  </a:lnTo>
                  <a:lnTo>
                    <a:pt x="29" y="119"/>
                  </a:lnTo>
                  <a:lnTo>
                    <a:pt x="35" y="210"/>
                  </a:lnTo>
                  <a:lnTo>
                    <a:pt x="62" y="255"/>
                  </a:lnTo>
                  <a:lnTo>
                    <a:pt x="103" y="295"/>
                  </a:lnTo>
                  <a:lnTo>
                    <a:pt x="143" y="329"/>
                  </a:lnTo>
                  <a:lnTo>
                    <a:pt x="171" y="380"/>
                  </a:lnTo>
                  <a:lnTo>
                    <a:pt x="185" y="326"/>
                  </a:lnTo>
                  <a:lnTo>
                    <a:pt x="191" y="270"/>
                  </a:lnTo>
                  <a:lnTo>
                    <a:pt x="170" y="206"/>
                  </a:lnTo>
                  <a:lnTo>
                    <a:pt x="137" y="149"/>
                  </a:lnTo>
                  <a:lnTo>
                    <a:pt x="100" y="98"/>
                  </a:lnTo>
                  <a:lnTo>
                    <a:pt x="54" y="55"/>
                  </a:lnTo>
                  <a:lnTo>
                    <a:pt x="36" y="35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8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85"/>
            <p:cNvSpPr>
              <a:spLocks/>
            </p:cNvSpPr>
            <p:nvPr/>
          </p:nvSpPr>
          <p:spPr bwMode="auto">
            <a:xfrm>
              <a:off x="4484" y="2824"/>
              <a:ext cx="88" cy="95"/>
            </a:xfrm>
            <a:custGeom>
              <a:avLst/>
              <a:gdLst>
                <a:gd name="T0" fmla="*/ 88 w 354"/>
                <a:gd name="T1" fmla="*/ 0 h 382"/>
                <a:gd name="T2" fmla="*/ 85 w 354"/>
                <a:gd name="T3" fmla="*/ 18 h 382"/>
                <a:gd name="T4" fmla="*/ 80 w 354"/>
                <a:gd name="T5" fmla="*/ 35 h 382"/>
                <a:gd name="T6" fmla="*/ 71 w 354"/>
                <a:gd name="T7" fmla="*/ 49 h 382"/>
                <a:gd name="T8" fmla="*/ 57 w 354"/>
                <a:gd name="T9" fmla="*/ 59 h 382"/>
                <a:gd name="T10" fmla="*/ 43 w 354"/>
                <a:gd name="T11" fmla="*/ 68 h 382"/>
                <a:gd name="T12" fmla="*/ 31 w 354"/>
                <a:gd name="T13" fmla="*/ 76 h 382"/>
                <a:gd name="T14" fmla="*/ 18 w 354"/>
                <a:gd name="T15" fmla="*/ 86 h 382"/>
                <a:gd name="T16" fmla="*/ 5 w 354"/>
                <a:gd name="T17" fmla="*/ 94 h 382"/>
                <a:gd name="T18" fmla="*/ 1 w 354"/>
                <a:gd name="T19" fmla="*/ 95 h 382"/>
                <a:gd name="T20" fmla="*/ 0 w 354"/>
                <a:gd name="T21" fmla="*/ 92 h 382"/>
                <a:gd name="T22" fmla="*/ 8 w 354"/>
                <a:gd name="T23" fmla="*/ 76 h 382"/>
                <a:gd name="T24" fmla="*/ 20 w 354"/>
                <a:gd name="T25" fmla="*/ 65 h 382"/>
                <a:gd name="T26" fmla="*/ 35 w 354"/>
                <a:gd name="T27" fmla="*/ 56 h 382"/>
                <a:gd name="T28" fmla="*/ 48 w 354"/>
                <a:gd name="T29" fmla="*/ 47 h 382"/>
                <a:gd name="T30" fmla="*/ 54 w 354"/>
                <a:gd name="T31" fmla="*/ 38 h 382"/>
                <a:gd name="T32" fmla="*/ 59 w 354"/>
                <a:gd name="T33" fmla="*/ 29 h 382"/>
                <a:gd name="T34" fmla="*/ 65 w 354"/>
                <a:gd name="T35" fmla="*/ 23 h 382"/>
                <a:gd name="T36" fmla="*/ 73 w 354"/>
                <a:gd name="T37" fmla="*/ 19 h 382"/>
                <a:gd name="T38" fmla="*/ 81 w 354"/>
                <a:gd name="T39" fmla="*/ 15 h 382"/>
                <a:gd name="T40" fmla="*/ 87 w 354"/>
                <a:gd name="T41" fmla="*/ 8 h 382"/>
                <a:gd name="T42" fmla="*/ 88 w 354"/>
                <a:gd name="T43" fmla="*/ 4 h 382"/>
                <a:gd name="T44" fmla="*/ 88 w 354"/>
                <a:gd name="T45" fmla="*/ 0 h 3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54"/>
                <a:gd name="T70" fmla="*/ 0 h 382"/>
                <a:gd name="T71" fmla="*/ 354 w 354"/>
                <a:gd name="T72" fmla="*/ 382 h 38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54" h="382">
                  <a:moveTo>
                    <a:pt x="352" y="0"/>
                  </a:moveTo>
                  <a:lnTo>
                    <a:pt x="342" y="72"/>
                  </a:lnTo>
                  <a:lnTo>
                    <a:pt x="321" y="140"/>
                  </a:lnTo>
                  <a:lnTo>
                    <a:pt x="285" y="199"/>
                  </a:lnTo>
                  <a:lnTo>
                    <a:pt x="230" y="239"/>
                  </a:lnTo>
                  <a:lnTo>
                    <a:pt x="173" y="272"/>
                  </a:lnTo>
                  <a:lnTo>
                    <a:pt x="124" y="307"/>
                  </a:lnTo>
                  <a:lnTo>
                    <a:pt x="73" y="345"/>
                  </a:lnTo>
                  <a:lnTo>
                    <a:pt x="21" y="378"/>
                  </a:lnTo>
                  <a:lnTo>
                    <a:pt x="5" y="382"/>
                  </a:lnTo>
                  <a:lnTo>
                    <a:pt x="0" y="369"/>
                  </a:lnTo>
                  <a:lnTo>
                    <a:pt x="32" y="307"/>
                  </a:lnTo>
                  <a:lnTo>
                    <a:pt x="81" y="261"/>
                  </a:lnTo>
                  <a:lnTo>
                    <a:pt x="139" y="226"/>
                  </a:lnTo>
                  <a:lnTo>
                    <a:pt x="195" y="187"/>
                  </a:lnTo>
                  <a:lnTo>
                    <a:pt x="218" y="154"/>
                  </a:lnTo>
                  <a:lnTo>
                    <a:pt x="237" y="116"/>
                  </a:lnTo>
                  <a:lnTo>
                    <a:pt x="260" y="93"/>
                  </a:lnTo>
                  <a:lnTo>
                    <a:pt x="292" y="76"/>
                  </a:lnTo>
                  <a:lnTo>
                    <a:pt x="324" y="59"/>
                  </a:lnTo>
                  <a:lnTo>
                    <a:pt x="350" y="34"/>
                  </a:lnTo>
                  <a:lnTo>
                    <a:pt x="354" y="1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rgbClr val="FFC08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1" name="Freeform 86"/>
            <p:cNvSpPr>
              <a:spLocks/>
            </p:cNvSpPr>
            <p:nvPr/>
          </p:nvSpPr>
          <p:spPr bwMode="auto">
            <a:xfrm>
              <a:off x="4324" y="2609"/>
              <a:ext cx="86" cy="33"/>
            </a:xfrm>
            <a:custGeom>
              <a:avLst/>
              <a:gdLst>
                <a:gd name="T0" fmla="*/ 86 w 344"/>
                <a:gd name="T1" fmla="*/ 33 h 133"/>
                <a:gd name="T2" fmla="*/ 85 w 344"/>
                <a:gd name="T3" fmla="*/ 29 h 133"/>
                <a:gd name="T4" fmla="*/ 81 w 344"/>
                <a:gd name="T5" fmla="*/ 25 h 133"/>
                <a:gd name="T6" fmla="*/ 70 w 344"/>
                <a:gd name="T7" fmla="*/ 22 h 133"/>
                <a:gd name="T8" fmla="*/ 60 w 344"/>
                <a:gd name="T9" fmla="*/ 17 h 133"/>
                <a:gd name="T10" fmla="*/ 51 w 344"/>
                <a:gd name="T11" fmla="*/ 14 h 133"/>
                <a:gd name="T12" fmla="*/ 41 w 344"/>
                <a:gd name="T13" fmla="*/ 9 h 133"/>
                <a:gd name="T14" fmla="*/ 31 w 344"/>
                <a:gd name="T15" fmla="*/ 5 h 133"/>
                <a:gd name="T16" fmla="*/ 21 w 344"/>
                <a:gd name="T17" fmla="*/ 2 h 133"/>
                <a:gd name="T18" fmla="*/ 11 w 344"/>
                <a:gd name="T19" fmla="*/ 0 h 133"/>
                <a:gd name="T20" fmla="*/ 0 w 344"/>
                <a:gd name="T21" fmla="*/ 0 h 133"/>
                <a:gd name="T22" fmla="*/ 11 w 344"/>
                <a:gd name="T23" fmla="*/ 5 h 133"/>
                <a:gd name="T24" fmla="*/ 21 w 344"/>
                <a:gd name="T25" fmla="*/ 10 h 133"/>
                <a:gd name="T26" fmla="*/ 33 w 344"/>
                <a:gd name="T27" fmla="*/ 13 h 133"/>
                <a:gd name="T28" fmla="*/ 43 w 344"/>
                <a:gd name="T29" fmla="*/ 17 h 133"/>
                <a:gd name="T30" fmla="*/ 55 w 344"/>
                <a:gd name="T31" fmla="*/ 19 h 133"/>
                <a:gd name="T32" fmla="*/ 65 w 344"/>
                <a:gd name="T33" fmla="*/ 23 h 133"/>
                <a:gd name="T34" fmla="*/ 76 w 344"/>
                <a:gd name="T35" fmla="*/ 27 h 133"/>
                <a:gd name="T36" fmla="*/ 86 w 344"/>
                <a:gd name="T37" fmla="*/ 33 h 13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4"/>
                <a:gd name="T58" fmla="*/ 0 h 133"/>
                <a:gd name="T59" fmla="*/ 344 w 344"/>
                <a:gd name="T60" fmla="*/ 133 h 13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4" h="133">
                  <a:moveTo>
                    <a:pt x="344" y="133"/>
                  </a:moveTo>
                  <a:lnTo>
                    <a:pt x="338" y="116"/>
                  </a:lnTo>
                  <a:lnTo>
                    <a:pt x="323" y="102"/>
                  </a:lnTo>
                  <a:lnTo>
                    <a:pt x="281" y="87"/>
                  </a:lnTo>
                  <a:lnTo>
                    <a:pt x="242" y="70"/>
                  </a:lnTo>
                  <a:lnTo>
                    <a:pt x="203" y="56"/>
                  </a:lnTo>
                  <a:lnTo>
                    <a:pt x="163" y="38"/>
                  </a:lnTo>
                  <a:lnTo>
                    <a:pt x="125" y="22"/>
                  </a:lnTo>
                  <a:lnTo>
                    <a:pt x="85" y="10"/>
                  </a:lnTo>
                  <a:lnTo>
                    <a:pt x="44" y="2"/>
                  </a:lnTo>
                  <a:lnTo>
                    <a:pt x="0" y="0"/>
                  </a:lnTo>
                  <a:lnTo>
                    <a:pt x="44" y="22"/>
                  </a:lnTo>
                  <a:lnTo>
                    <a:pt x="85" y="39"/>
                  </a:lnTo>
                  <a:lnTo>
                    <a:pt x="130" y="53"/>
                  </a:lnTo>
                  <a:lnTo>
                    <a:pt x="174" y="67"/>
                  </a:lnTo>
                  <a:lnTo>
                    <a:pt x="219" y="77"/>
                  </a:lnTo>
                  <a:lnTo>
                    <a:pt x="260" y="91"/>
                  </a:lnTo>
                  <a:lnTo>
                    <a:pt x="304" y="109"/>
                  </a:lnTo>
                  <a:lnTo>
                    <a:pt x="344" y="133"/>
                  </a:lnTo>
                  <a:close/>
                </a:path>
              </a:pathLst>
            </a:custGeom>
            <a:solidFill>
              <a:srgbClr val="FFC08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2" name="Freeform 87"/>
            <p:cNvSpPr>
              <a:spLocks/>
            </p:cNvSpPr>
            <p:nvPr/>
          </p:nvSpPr>
          <p:spPr bwMode="auto">
            <a:xfrm>
              <a:off x="4530" y="3164"/>
              <a:ext cx="77" cy="44"/>
            </a:xfrm>
            <a:custGeom>
              <a:avLst/>
              <a:gdLst>
                <a:gd name="T0" fmla="*/ 70 w 306"/>
                <a:gd name="T1" fmla="*/ 14 h 174"/>
                <a:gd name="T2" fmla="*/ 15 w 306"/>
                <a:gd name="T3" fmla="*/ 0 h 174"/>
                <a:gd name="T4" fmla="*/ 6 w 306"/>
                <a:gd name="T5" fmla="*/ 3 h 174"/>
                <a:gd name="T6" fmla="*/ 0 w 306"/>
                <a:gd name="T7" fmla="*/ 12 h 174"/>
                <a:gd name="T8" fmla="*/ 0 w 306"/>
                <a:gd name="T9" fmla="*/ 23 h 174"/>
                <a:gd name="T10" fmla="*/ 7 w 306"/>
                <a:gd name="T11" fmla="*/ 29 h 174"/>
                <a:gd name="T12" fmla="*/ 64 w 306"/>
                <a:gd name="T13" fmla="*/ 44 h 174"/>
                <a:gd name="T14" fmla="*/ 71 w 306"/>
                <a:gd name="T15" fmla="*/ 41 h 174"/>
                <a:gd name="T16" fmla="*/ 76 w 306"/>
                <a:gd name="T17" fmla="*/ 32 h 174"/>
                <a:gd name="T18" fmla="*/ 77 w 306"/>
                <a:gd name="T19" fmla="*/ 21 h 174"/>
                <a:gd name="T20" fmla="*/ 70 w 306"/>
                <a:gd name="T21" fmla="*/ 14 h 17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6"/>
                <a:gd name="T34" fmla="*/ 0 h 174"/>
                <a:gd name="T35" fmla="*/ 306 w 306"/>
                <a:gd name="T36" fmla="*/ 174 h 17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6" h="174">
                  <a:moveTo>
                    <a:pt x="278" y="56"/>
                  </a:moveTo>
                  <a:lnTo>
                    <a:pt x="58" y="0"/>
                  </a:lnTo>
                  <a:lnTo>
                    <a:pt x="22" y="10"/>
                  </a:lnTo>
                  <a:lnTo>
                    <a:pt x="0" y="48"/>
                  </a:lnTo>
                  <a:lnTo>
                    <a:pt x="0" y="92"/>
                  </a:lnTo>
                  <a:lnTo>
                    <a:pt x="26" y="115"/>
                  </a:lnTo>
                  <a:lnTo>
                    <a:pt x="253" y="174"/>
                  </a:lnTo>
                  <a:lnTo>
                    <a:pt x="284" y="164"/>
                  </a:lnTo>
                  <a:lnTo>
                    <a:pt x="304" y="126"/>
                  </a:lnTo>
                  <a:lnTo>
                    <a:pt x="306" y="82"/>
                  </a:lnTo>
                  <a:lnTo>
                    <a:pt x="278" y="56"/>
                  </a:lnTo>
                  <a:close/>
                </a:path>
              </a:pathLst>
            </a:custGeom>
            <a:solidFill>
              <a:srgbClr val="E0E0E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Freeform 88"/>
            <p:cNvSpPr>
              <a:spLocks/>
            </p:cNvSpPr>
            <p:nvPr/>
          </p:nvSpPr>
          <p:spPr bwMode="auto">
            <a:xfrm>
              <a:off x="3790" y="2661"/>
              <a:ext cx="54" cy="31"/>
            </a:xfrm>
            <a:custGeom>
              <a:avLst/>
              <a:gdLst>
                <a:gd name="T0" fmla="*/ 49 w 218"/>
                <a:gd name="T1" fmla="*/ 0 h 126"/>
                <a:gd name="T2" fmla="*/ 35 w 218"/>
                <a:gd name="T3" fmla="*/ 3 h 126"/>
                <a:gd name="T4" fmla="*/ 23 w 218"/>
                <a:gd name="T5" fmla="*/ 10 h 126"/>
                <a:gd name="T6" fmla="*/ 11 w 218"/>
                <a:gd name="T7" fmla="*/ 20 h 126"/>
                <a:gd name="T8" fmla="*/ 0 w 218"/>
                <a:gd name="T9" fmla="*/ 30 h 126"/>
                <a:gd name="T10" fmla="*/ 3 w 218"/>
                <a:gd name="T11" fmla="*/ 30 h 126"/>
                <a:gd name="T12" fmla="*/ 7 w 218"/>
                <a:gd name="T13" fmla="*/ 31 h 126"/>
                <a:gd name="T14" fmla="*/ 11 w 218"/>
                <a:gd name="T15" fmla="*/ 30 h 126"/>
                <a:gd name="T16" fmla="*/ 13 w 218"/>
                <a:gd name="T17" fmla="*/ 30 h 126"/>
                <a:gd name="T18" fmla="*/ 17 w 218"/>
                <a:gd name="T19" fmla="*/ 26 h 126"/>
                <a:gd name="T20" fmla="*/ 20 w 218"/>
                <a:gd name="T21" fmla="*/ 23 h 126"/>
                <a:gd name="T22" fmla="*/ 30 w 218"/>
                <a:gd name="T23" fmla="*/ 19 h 126"/>
                <a:gd name="T24" fmla="*/ 39 w 218"/>
                <a:gd name="T25" fmla="*/ 15 h 126"/>
                <a:gd name="T26" fmla="*/ 47 w 218"/>
                <a:gd name="T27" fmla="*/ 10 h 126"/>
                <a:gd name="T28" fmla="*/ 54 w 218"/>
                <a:gd name="T29" fmla="*/ 2 h 126"/>
                <a:gd name="T30" fmla="*/ 53 w 218"/>
                <a:gd name="T31" fmla="*/ 1 h 126"/>
                <a:gd name="T32" fmla="*/ 49 w 218"/>
                <a:gd name="T33" fmla="*/ 0 h 12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8"/>
                <a:gd name="T52" fmla="*/ 0 h 126"/>
                <a:gd name="T53" fmla="*/ 218 w 218"/>
                <a:gd name="T54" fmla="*/ 126 h 12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8" h="126">
                  <a:moveTo>
                    <a:pt x="199" y="0"/>
                  </a:moveTo>
                  <a:lnTo>
                    <a:pt x="141" y="12"/>
                  </a:lnTo>
                  <a:lnTo>
                    <a:pt x="91" y="41"/>
                  </a:lnTo>
                  <a:lnTo>
                    <a:pt x="43" y="82"/>
                  </a:lnTo>
                  <a:lnTo>
                    <a:pt x="0" y="122"/>
                  </a:lnTo>
                  <a:lnTo>
                    <a:pt x="13" y="122"/>
                  </a:lnTo>
                  <a:lnTo>
                    <a:pt x="29" y="126"/>
                  </a:lnTo>
                  <a:lnTo>
                    <a:pt x="43" y="122"/>
                  </a:lnTo>
                  <a:lnTo>
                    <a:pt x="53" y="120"/>
                  </a:lnTo>
                  <a:lnTo>
                    <a:pt x="69" y="106"/>
                  </a:lnTo>
                  <a:lnTo>
                    <a:pt x="79" y="92"/>
                  </a:lnTo>
                  <a:lnTo>
                    <a:pt x="120" y="79"/>
                  </a:lnTo>
                  <a:lnTo>
                    <a:pt x="159" y="62"/>
                  </a:lnTo>
                  <a:lnTo>
                    <a:pt x="190" y="41"/>
                  </a:lnTo>
                  <a:lnTo>
                    <a:pt x="218" y="10"/>
                  </a:lnTo>
                  <a:lnTo>
                    <a:pt x="214" y="3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FFC08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84" name="Line 93"/>
          <p:cNvSpPr>
            <a:spLocks noChangeShapeType="1"/>
          </p:cNvSpPr>
          <p:nvPr/>
        </p:nvSpPr>
        <p:spPr bwMode="auto">
          <a:xfrm flipV="1">
            <a:off x="863601" y="2843217"/>
            <a:ext cx="2087563" cy="5405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85" name="Line 94"/>
          <p:cNvSpPr>
            <a:spLocks noChangeShapeType="1"/>
          </p:cNvSpPr>
          <p:nvPr/>
        </p:nvSpPr>
        <p:spPr bwMode="auto">
          <a:xfrm flipV="1">
            <a:off x="2952750" y="2681291"/>
            <a:ext cx="2374900" cy="163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86" name="Line 95"/>
          <p:cNvSpPr>
            <a:spLocks noChangeShapeType="1"/>
          </p:cNvSpPr>
          <p:nvPr/>
        </p:nvSpPr>
        <p:spPr bwMode="auto">
          <a:xfrm>
            <a:off x="5327651" y="2681292"/>
            <a:ext cx="2881313" cy="5941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87" name="Line 96"/>
          <p:cNvSpPr>
            <a:spLocks noChangeShapeType="1"/>
          </p:cNvSpPr>
          <p:nvPr/>
        </p:nvSpPr>
        <p:spPr bwMode="auto">
          <a:xfrm>
            <a:off x="863600" y="3437339"/>
            <a:ext cx="2376488" cy="5405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88" name="Line 97"/>
          <p:cNvSpPr>
            <a:spLocks noChangeShapeType="1"/>
          </p:cNvSpPr>
          <p:nvPr/>
        </p:nvSpPr>
        <p:spPr bwMode="auto">
          <a:xfrm flipV="1">
            <a:off x="6192838" y="3328992"/>
            <a:ext cx="2087562" cy="5405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89" name="Line 98"/>
          <p:cNvSpPr>
            <a:spLocks noChangeShapeType="1"/>
          </p:cNvSpPr>
          <p:nvPr/>
        </p:nvSpPr>
        <p:spPr bwMode="auto">
          <a:xfrm flipV="1">
            <a:off x="3311526" y="3869536"/>
            <a:ext cx="2881313" cy="10834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3090" name="Text Box 99"/>
          <p:cNvSpPr txBox="1">
            <a:spLocks noChangeArrowheads="1"/>
          </p:cNvSpPr>
          <p:nvPr/>
        </p:nvSpPr>
        <p:spPr bwMode="auto">
          <a:xfrm>
            <a:off x="2232026" y="3059910"/>
            <a:ext cx="5762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30s</a:t>
            </a:r>
          </a:p>
        </p:txBody>
      </p:sp>
      <p:sp>
        <p:nvSpPr>
          <p:cNvPr id="3091" name="Text Box 100"/>
          <p:cNvSpPr txBox="1">
            <a:spLocks noChangeArrowheads="1"/>
          </p:cNvSpPr>
          <p:nvPr/>
        </p:nvSpPr>
        <p:spPr bwMode="auto">
          <a:xfrm>
            <a:off x="3887788" y="2789639"/>
            <a:ext cx="64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10s</a:t>
            </a:r>
          </a:p>
        </p:txBody>
      </p:sp>
      <p:sp>
        <p:nvSpPr>
          <p:cNvPr id="3092" name="Text Box 101"/>
          <p:cNvSpPr txBox="1">
            <a:spLocks noChangeArrowheads="1"/>
          </p:cNvSpPr>
          <p:nvPr/>
        </p:nvSpPr>
        <p:spPr bwMode="auto">
          <a:xfrm>
            <a:off x="6048375" y="2896795"/>
            <a:ext cx="720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180s</a:t>
            </a:r>
          </a:p>
        </p:txBody>
      </p:sp>
      <p:sp>
        <p:nvSpPr>
          <p:cNvPr id="3093" name="Text Box 102"/>
          <p:cNvSpPr txBox="1">
            <a:spLocks noChangeArrowheads="1"/>
          </p:cNvSpPr>
          <p:nvPr/>
        </p:nvSpPr>
        <p:spPr bwMode="auto">
          <a:xfrm>
            <a:off x="2087564" y="3490916"/>
            <a:ext cx="649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10s</a:t>
            </a:r>
          </a:p>
        </p:txBody>
      </p:sp>
      <p:sp>
        <p:nvSpPr>
          <p:cNvPr id="3094" name="Text Box 103"/>
          <p:cNvSpPr txBox="1">
            <a:spLocks noChangeArrowheads="1"/>
          </p:cNvSpPr>
          <p:nvPr/>
        </p:nvSpPr>
        <p:spPr bwMode="auto">
          <a:xfrm>
            <a:off x="4392614" y="3599263"/>
            <a:ext cx="7191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150s</a:t>
            </a:r>
          </a:p>
        </p:txBody>
      </p:sp>
      <p:sp>
        <p:nvSpPr>
          <p:cNvPr id="3095" name="Text Box 104"/>
          <p:cNvSpPr txBox="1">
            <a:spLocks noChangeArrowheads="1"/>
          </p:cNvSpPr>
          <p:nvPr/>
        </p:nvSpPr>
        <p:spPr bwMode="auto">
          <a:xfrm>
            <a:off x="6696075" y="3437339"/>
            <a:ext cx="649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20s</a:t>
            </a:r>
          </a:p>
        </p:txBody>
      </p:sp>
      <p:sp>
        <p:nvSpPr>
          <p:cNvPr id="3096" name="Text Box 105"/>
          <p:cNvSpPr txBox="1">
            <a:spLocks noChangeArrowheads="1"/>
          </p:cNvSpPr>
          <p:nvPr/>
        </p:nvSpPr>
        <p:spPr bwMode="auto">
          <a:xfrm>
            <a:off x="-36513" y="3275414"/>
            <a:ext cx="9715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START</a:t>
            </a:r>
          </a:p>
        </p:txBody>
      </p:sp>
      <p:sp>
        <p:nvSpPr>
          <p:cNvPr id="3097" name="Text Box 106"/>
          <p:cNvSpPr txBox="1">
            <a:spLocks noChangeArrowheads="1"/>
          </p:cNvSpPr>
          <p:nvPr/>
        </p:nvSpPr>
        <p:spPr bwMode="auto">
          <a:xfrm>
            <a:off x="8280400" y="3167067"/>
            <a:ext cx="9715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FINISH</a:t>
            </a:r>
          </a:p>
        </p:txBody>
      </p:sp>
      <p:sp>
        <p:nvSpPr>
          <p:cNvPr id="69739" name="Rectangle 107"/>
          <p:cNvSpPr>
            <a:spLocks noChangeArrowheads="1"/>
          </p:cNvSpPr>
          <p:nvPr/>
        </p:nvSpPr>
        <p:spPr bwMode="auto">
          <a:xfrm>
            <a:off x="1" y="1248316"/>
            <a:ext cx="5472545" cy="902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Here we find that to get the baked beans on toast will take at least </a:t>
            </a:r>
            <a:br>
              <a:rPr lang="en-GB" sz="2000" dirty="0">
                <a:solidFill>
                  <a:schemeClr val="tx2"/>
                </a:solidFill>
              </a:rPr>
            </a:br>
            <a:r>
              <a:rPr lang="en-GB" sz="2000" dirty="0">
                <a:solidFill>
                  <a:schemeClr val="accent2"/>
                </a:solidFill>
              </a:rPr>
              <a:t>220</a:t>
            </a:r>
            <a:r>
              <a:rPr lang="en-GB" sz="2000" dirty="0">
                <a:solidFill>
                  <a:schemeClr val="tx2"/>
                </a:solidFill>
              </a:rPr>
              <a:t> </a:t>
            </a:r>
            <a:r>
              <a:rPr lang="en-GB" sz="2000" dirty="0">
                <a:solidFill>
                  <a:srgbClr val="5922E4"/>
                </a:solidFill>
              </a:rPr>
              <a:t>seconds </a:t>
            </a:r>
            <a:r>
              <a:rPr lang="en-GB" sz="2000" dirty="0">
                <a:solidFill>
                  <a:schemeClr val="tx2"/>
                </a:solidFill>
              </a:rPr>
              <a:t>as this is the </a:t>
            </a:r>
            <a:r>
              <a:rPr lang="en-GB" sz="2000" dirty="0">
                <a:solidFill>
                  <a:srgbClr val="5922E4"/>
                </a:solidFill>
              </a:rPr>
              <a:t>maximum</a:t>
            </a:r>
            <a:r>
              <a:rPr lang="en-GB" sz="2000" dirty="0">
                <a:solidFill>
                  <a:schemeClr val="tx2"/>
                </a:solidFill>
              </a:rPr>
              <a:t> ‘walk’ from start to finish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3099" name="Group 89"/>
          <p:cNvGrpSpPr>
            <a:grpSpLocks/>
          </p:cNvGrpSpPr>
          <p:nvPr/>
        </p:nvGrpSpPr>
        <p:grpSpPr bwMode="auto">
          <a:xfrm>
            <a:off x="921327" y="2710841"/>
            <a:ext cx="1417638" cy="407194"/>
            <a:chOff x="4638" y="1741"/>
            <a:chExt cx="6582" cy="3849"/>
          </a:xfrm>
        </p:grpSpPr>
        <p:sp>
          <p:nvSpPr>
            <p:cNvPr id="3100" name="Freeform 90"/>
            <p:cNvSpPr>
              <a:spLocks/>
            </p:cNvSpPr>
            <p:nvPr/>
          </p:nvSpPr>
          <p:spPr bwMode="auto">
            <a:xfrm>
              <a:off x="4638" y="1741"/>
              <a:ext cx="6223" cy="3849"/>
            </a:xfrm>
            <a:custGeom>
              <a:avLst/>
              <a:gdLst>
                <a:gd name="T0" fmla="*/ 4335 w 6223"/>
                <a:gd name="T1" fmla="*/ 2263 h 3849"/>
                <a:gd name="T2" fmla="*/ 4477 w 6223"/>
                <a:gd name="T3" fmla="*/ 2263 h 3849"/>
                <a:gd name="T4" fmla="*/ 4619 w 6223"/>
                <a:gd name="T5" fmla="*/ 2308 h 3849"/>
                <a:gd name="T6" fmla="*/ 4762 w 6223"/>
                <a:gd name="T7" fmla="*/ 2394 h 3849"/>
                <a:gd name="T8" fmla="*/ 4942 w 6223"/>
                <a:gd name="T9" fmla="*/ 2479 h 3849"/>
                <a:gd name="T10" fmla="*/ 5117 w 6223"/>
                <a:gd name="T11" fmla="*/ 2519 h 3849"/>
                <a:gd name="T12" fmla="*/ 5260 w 6223"/>
                <a:gd name="T13" fmla="*/ 2565 h 3849"/>
                <a:gd name="T14" fmla="*/ 5442 w 6223"/>
                <a:gd name="T15" fmla="*/ 1819 h 3849"/>
                <a:gd name="T16" fmla="*/ 5562 w 6223"/>
                <a:gd name="T17" fmla="*/ 1999 h 3849"/>
                <a:gd name="T18" fmla="*/ 5722 w 6223"/>
                <a:gd name="T19" fmla="*/ 1859 h 3849"/>
                <a:gd name="T20" fmla="*/ 5782 w 6223"/>
                <a:gd name="T21" fmla="*/ 1939 h 3849"/>
                <a:gd name="T22" fmla="*/ 6114 w 6223"/>
                <a:gd name="T23" fmla="*/ 2051 h 3849"/>
                <a:gd name="T24" fmla="*/ 6152 w 6223"/>
                <a:gd name="T25" fmla="*/ 1966 h 3849"/>
                <a:gd name="T26" fmla="*/ 5902 w 6223"/>
                <a:gd name="T27" fmla="*/ 1739 h 3849"/>
                <a:gd name="T28" fmla="*/ 6042 w 6223"/>
                <a:gd name="T29" fmla="*/ 1559 h 3849"/>
                <a:gd name="T30" fmla="*/ 6022 w 6223"/>
                <a:gd name="T31" fmla="*/ 1459 h 3849"/>
                <a:gd name="T32" fmla="*/ 6185 w 6223"/>
                <a:gd name="T33" fmla="*/ 1324 h 3849"/>
                <a:gd name="T34" fmla="*/ 4962 w 6223"/>
                <a:gd name="T35" fmla="*/ 1059 h 3849"/>
                <a:gd name="T36" fmla="*/ 5829 w 6223"/>
                <a:gd name="T37" fmla="*/ 257 h 3849"/>
                <a:gd name="T38" fmla="*/ 5725 w 6223"/>
                <a:gd name="T39" fmla="*/ 171 h 3849"/>
                <a:gd name="T40" fmla="*/ 5582 w 6223"/>
                <a:gd name="T41" fmla="*/ 86 h 3849"/>
                <a:gd name="T42" fmla="*/ 5402 w 6223"/>
                <a:gd name="T43" fmla="*/ 0 h 3849"/>
                <a:gd name="T44" fmla="*/ 5227 w 6223"/>
                <a:gd name="T45" fmla="*/ 0 h 3849"/>
                <a:gd name="T46" fmla="*/ 5013 w 6223"/>
                <a:gd name="T47" fmla="*/ 0 h 3849"/>
                <a:gd name="T48" fmla="*/ 4833 w 6223"/>
                <a:gd name="T49" fmla="*/ 40 h 3849"/>
                <a:gd name="T50" fmla="*/ 4619 w 6223"/>
                <a:gd name="T51" fmla="*/ 211 h 3849"/>
                <a:gd name="T52" fmla="*/ 4477 w 6223"/>
                <a:gd name="T53" fmla="*/ 342 h 3849"/>
                <a:gd name="T54" fmla="*/ 4335 w 6223"/>
                <a:gd name="T55" fmla="*/ 514 h 3849"/>
                <a:gd name="T56" fmla="*/ 4230 w 6223"/>
                <a:gd name="T57" fmla="*/ 685 h 3849"/>
                <a:gd name="T58" fmla="*/ 4159 w 6223"/>
                <a:gd name="T59" fmla="*/ 856 h 3849"/>
                <a:gd name="T60" fmla="*/ 4121 w 6223"/>
                <a:gd name="T61" fmla="*/ 1027 h 3849"/>
                <a:gd name="T62" fmla="*/ 4088 w 6223"/>
                <a:gd name="T63" fmla="*/ 1153 h 3849"/>
                <a:gd name="T64" fmla="*/ 209 w 6223"/>
                <a:gd name="T65" fmla="*/ 2776 h 3849"/>
                <a:gd name="T66" fmla="*/ 66 w 6223"/>
                <a:gd name="T67" fmla="*/ 2907 h 3849"/>
                <a:gd name="T68" fmla="*/ 0 w 6223"/>
                <a:gd name="T69" fmla="*/ 3079 h 3849"/>
                <a:gd name="T70" fmla="*/ 0 w 6223"/>
                <a:gd name="T71" fmla="*/ 3250 h 3849"/>
                <a:gd name="T72" fmla="*/ 33 w 6223"/>
                <a:gd name="T73" fmla="*/ 3421 h 3849"/>
                <a:gd name="T74" fmla="*/ 66 w 6223"/>
                <a:gd name="T75" fmla="*/ 3592 h 3849"/>
                <a:gd name="T76" fmla="*/ 176 w 6223"/>
                <a:gd name="T77" fmla="*/ 3678 h 3849"/>
                <a:gd name="T78" fmla="*/ 280 w 6223"/>
                <a:gd name="T79" fmla="*/ 3803 h 3849"/>
                <a:gd name="T80" fmla="*/ 422 w 6223"/>
                <a:gd name="T81" fmla="*/ 3849 h 3849"/>
                <a:gd name="T82" fmla="*/ 565 w 6223"/>
                <a:gd name="T83" fmla="*/ 3803 h 3849"/>
                <a:gd name="T84" fmla="*/ 745 w 6223"/>
                <a:gd name="T85" fmla="*/ 3718 h 3849"/>
                <a:gd name="T86" fmla="*/ 1063 w 6223"/>
                <a:gd name="T87" fmla="*/ 3592 h 3849"/>
                <a:gd name="T88" fmla="*/ 1490 w 6223"/>
                <a:gd name="T89" fmla="*/ 3421 h 3849"/>
                <a:gd name="T90" fmla="*/ 1988 w 6223"/>
                <a:gd name="T91" fmla="*/ 3204 h 3849"/>
                <a:gd name="T92" fmla="*/ 2558 w 6223"/>
                <a:gd name="T93" fmla="*/ 2993 h 3849"/>
                <a:gd name="T94" fmla="*/ 3094 w 6223"/>
                <a:gd name="T95" fmla="*/ 2776 h 3849"/>
                <a:gd name="T96" fmla="*/ 3552 w 6223"/>
                <a:gd name="T97" fmla="*/ 2565 h 3849"/>
                <a:gd name="T98" fmla="*/ 3945 w 6223"/>
                <a:gd name="T99" fmla="*/ 2394 h 3849"/>
                <a:gd name="T100" fmla="*/ 4192 w 6223"/>
                <a:gd name="T101" fmla="*/ 2308 h 384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6223"/>
                <a:gd name="T154" fmla="*/ 0 h 3849"/>
                <a:gd name="T155" fmla="*/ 6223 w 6223"/>
                <a:gd name="T156" fmla="*/ 3849 h 384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6223" h="3849">
                  <a:moveTo>
                    <a:pt x="4230" y="2263"/>
                  </a:moveTo>
                  <a:lnTo>
                    <a:pt x="4263" y="2263"/>
                  </a:lnTo>
                  <a:lnTo>
                    <a:pt x="4301" y="2263"/>
                  </a:lnTo>
                  <a:lnTo>
                    <a:pt x="4335" y="2263"/>
                  </a:lnTo>
                  <a:lnTo>
                    <a:pt x="4372" y="2263"/>
                  </a:lnTo>
                  <a:lnTo>
                    <a:pt x="4406" y="2263"/>
                  </a:lnTo>
                  <a:lnTo>
                    <a:pt x="4444" y="2263"/>
                  </a:lnTo>
                  <a:lnTo>
                    <a:pt x="4477" y="2263"/>
                  </a:lnTo>
                  <a:lnTo>
                    <a:pt x="4515" y="2263"/>
                  </a:lnTo>
                  <a:lnTo>
                    <a:pt x="4548" y="2308"/>
                  </a:lnTo>
                  <a:lnTo>
                    <a:pt x="4586" y="2308"/>
                  </a:lnTo>
                  <a:lnTo>
                    <a:pt x="4619" y="2308"/>
                  </a:lnTo>
                  <a:lnTo>
                    <a:pt x="4657" y="2348"/>
                  </a:lnTo>
                  <a:lnTo>
                    <a:pt x="4690" y="2348"/>
                  </a:lnTo>
                  <a:lnTo>
                    <a:pt x="4728" y="2348"/>
                  </a:lnTo>
                  <a:lnTo>
                    <a:pt x="4762" y="2394"/>
                  </a:lnTo>
                  <a:lnTo>
                    <a:pt x="4800" y="2394"/>
                  </a:lnTo>
                  <a:lnTo>
                    <a:pt x="4871" y="2434"/>
                  </a:lnTo>
                  <a:lnTo>
                    <a:pt x="4904" y="2479"/>
                  </a:lnTo>
                  <a:lnTo>
                    <a:pt x="4942" y="2479"/>
                  </a:lnTo>
                  <a:lnTo>
                    <a:pt x="4975" y="2479"/>
                  </a:lnTo>
                  <a:lnTo>
                    <a:pt x="5013" y="2519"/>
                  </a:lnTo>
                  <a:lnTo>
                    <a:pt x="5046" y="2519"/>
                  </a:lnTo>
                  <a:lnTo>
                    <a:pt x="5117" y="2519"/>
                  </a:lnTo>
                  <a:lnTo>
                    <a:pt x="5155" y="2565"/>
                  </a:lnTo>
                  <a:lnTo>
                    <a:pt x="5189" y="2565"/>
                  </a:lnTo>
                  <a:lnTo>
                    <a:pt x="5227" y="2565"/>
                  </a:lnTo>
                  <a:lnTo>
                    <a:pt x="5260" y="2565"/>
                  </a:lnTo>
                  <a:lnTo>
                    <a:pt x="5298" y="2565"/>
                  </a:lnTo>
                  <a:lnTo>
                    <a:pt x="5369" y="2565"/>
                  </a:lnTo>
                  <a:lnTo>
                    <a:pt x="5402" y="2565"/>
                  </a:lnTo>
                  <a:lnTo>
                    <a:pt x="5442" y="1819"/>
                  </a:lnTo>
                  <a:lnTo>
                    <a:pt x="5511" y="2565"/>
                  </a:lnTo>
                  <a:lnTo>
                    <a:pt x="5482" y="1999"/>
                  </a:lnTo>
                  <a:lnTo>
                    <a:pt x="5542" y="1819"/>
                  </a:lnTo>
                  <a:lnTo>
                    <a:pt x="5562" y="1999"/>
                  </a:lnTo>
                  <a:lnTo>
                    <a:pt x="5582" y="2039"/>
                  </a:lnTo>
                  <a:lnTo>
                    <a:pt x="5662" y="1919"/>
                  </a:lnTo>
                  <a:lnTo>
                    <a:pt x="5542" y="1839"/>
                  </a:lnTo>
                  <a:lnTo>
                    <a:pt x="5722" y="1859"/>
                  </a:lnTo>
                  <a:lnTo>
                    <a:pt x="5762" y="1899"/>
                  </a:lnTo>
                  <a:lnTo>
                    <a:pt x="5902" y="1979"/>
                  </a:lnTo>
                  <a:lnTo>
                    <a:pt x="5802" y="2019"/>
                  </a:lnTo>
                  <a:lnTo>
                    <a:pt x="5782" y="1939"/>
                  </a:lnTo>
                  <a:lnTo>
                    <a:pt x="5742" y="1799"/>
                  </a:lnTo>
                  <a:lnTo>
                    <a:pt x="5742" y="1759"/>
                  </a:lnTo>
                  <a:lnTo>
                    <a:pt x="6081" y="2091"/>
                  </a:lnTo>
                  <a:lnTo>
                    <a:pt x="6114" y="2051"/>
                  </a:lnTo>
                  <a:lnTo>
                    <a:pt x="5762" y="1939"/>
                  </a:lnTo>
                  <a:lnTo>
                    <a:pt x="5802" y="1799"/>
                  </a:lnTo>
                  <a:lnTo>
                    <a:pt x="5962" y="1819"/>
                  </a:lnTo>
                  <a:lnTo>
                    <a:pt x="6152" y="1966"/>
                  </a:lnTo>
                  <a:lnTo>
                    <a:pt x="6152" y="1920"/>
                  </a:lnTo>
                  <a:lnTo>
                    <a:pt x="5882" y="1679"/>
                  </a:lnTo>
                  <a:lnTo>
                    <a:pt x="6185" y="1837"/>
                  </a:lnTo>
                  <a:lnTo>
                    <a:pt x="5902" y="1739"/>
                  </a:lnTo>
                  <a:lnTo>
                    <a:pt x="5962" y="1599"/>
                  </a:lnTo>
                  <a:lnTo>
                    <a:pt x="6185" y="1752"/>
                  </a:lnTo>
                  <a:lnTo>
                    <a:pt x="6223" y="1712"/>
                  </a:lnTo>
                  <a:lnTo>
                    <a:pt x="6042" y="1559"/>
                  </a:lnTo>
                  <a:lnTo>
                    <a:pt x="6223" y="1626"/>
                  </a:lnTo>
                  <a:lnTo>
                    <a:pt x="6223" y="1581"/>
                  </a:lnTo>
                  <a:lnTo>
                    <a:pt x="6223" y="1541"/>
                  </a:lnTo>
                  <a:lnTo>
                    <a:pt x="6022" y="1459"/>
                  </a:lnTo>
                  <a:lnTo>
                    <a:pt x="6223" y="1455"/>
                  </a:lnTo>
                  <a:lnTo>
                    <a:pt x="6223" y="1409"/>
                  </a:lnTo>
                  <a:lnTo>
                    <a:pt x="6223" y="1370"/>
                  </a:lnTo>
                  <a:lnTo>
                    <a:pt x="6185" y="1324"/>
                  </a:lnTo>
                  <a:lnTo>
                    <a:pt x="6185" y="1284"/>
                  </a:lnTo>
                  <a:lnTo>
                    <a:pt x="5422" y="1419"/>
                  </a:lnTo>
                  <a:lnTo>
                    <a:pt x="4904" y="1495"/>
                  </a:lnTo>
                  <a:lnTo>
                    <a:pt x="4962" y="1059"/>
                  </a:lnTo>
                  <a:lnTo>
                    <a:pt x="5522" y="939"/>
                  </a:lnTo>
                  <a:lnTo>
                    <a:pt x="6062" y="1079"/>
                  </a:lnTo>
                  <a:lnTo>
                    <a:pt x="5829" y="297"/>
                  </a:lnTo>
                  <a:lnTo>
                    <a:pt x="5829" y="257"/>
                  </a:lnTo>
                  <a:lnTo>
                    <a:pt x="5796" y="257"/>
                  </a:lnTo>
                  <a:lnTo>
                    <a:pt x="5796" y="211"/>
                  </a:lnTo>
                  <a:lnTo>
                    <a:pt x="5758" y="211"/>
                  </a:lnTo>
                  <a:lnTo>
                    <a:pt x="5725" y="171"/>
                  </a:lnTo>
                  <a:lnTo>
                    <a:pt x="5687" y="126"/>
                  </a:lnTo>
                  <a:lnTo>
                    <a:pt x="5654" y="126"/>
                  </a:lnTo>
                  <a:lnTo>
                    <a:pt x="5616" y="86"/>
                  </a:lnTo>
                  <a:lnTo>
                    <a:pt x="5582" y="86"/>
                  </a:lnTo>
                  <a:lnTo>
                    <a:pt x="5544" y="40"/>
                  </a:lnTo>
                  <a:lnTo>
                    <a:pt x="5511" y="40"/>
                  </a:lnTo>
                  <a:lnTo>
                    <a:pt x="5473" y="40"/>
                  </a:lnTo>
                  <a:lnTo>
                    <a:pt x="5402" y="0"/>
                  </a:lnTo>
                  <a:lnTo>
                    <a:pt x="5369" y="0"/>
                  </a:lnTo>
                  <a:lnTo>
                    <a:pt x="5331" y="0"/>
                  </a:lnTo>
                  <a:lnTo>
                    <a:pt x="5260" y="0"/>
                  </a:lnTo>
                  <a:lnTo>
                    <a:pt x="5227" y="0"/>
                  </a:lnTo>
                  <a:lnTo>
                    <a:pt x="5189" y="0"/>
                  </a:lnTo>
                  <a:lnTo>
                    <a:pt x="5117" y="0"/>
                  </a:lnTo>
                  <a:lnTo>
                    <a:pt x="5084" y="0"/>
                  </a:lnTo>
                  <a:lnTo>
                    <a:pt x="5013" y="0"/>
                  </a:lnTo>
                  <a:lnTo>
                    <a:pt x="4975" y="0"/>
                  </a:lnTo>
                  <a:lnTo>
                    <a:pt x="4942" y="40"/>
                  </a:lnTo>
                  <a:lnTo>
                    <a:pt x="4871" y="40"/>
                  </a:lnTo>
                  <a:lnTo>
                    <a:pt x="4833" y="40"/>
                  </a:lnTo>
                  <a:lnTo>
                    <a:pt x="4800" y="86"/>
                  </a:lnTo>
                  <a:lnTo>
                    <a:pt x="4728" y="126"/>
                  </a:lnTo>
                  <a:lnTo>
                    <a:pt x="4690" y="171"/>
                  </a:lnTo>
                  <a:lnTo>
                    <a:pt x="4619" y="211"/>
                  </a:lnTo>
                  <a:lnTo>
                    <a:pt x="4586" y="257"/>
                  </a:lnTo>
                  <a:lnTo>
                    <a:pt x="4548" y="257"/>
                  </a:lnTo>
                  <a:lnTo>
                    <a:pt x="4515" y="297"/>
                  </a:lnTo>
                  <a:lnTo>
                    <a:pt x="4477" y="342"/>
                  </a:lnTo>
                  <a:lnTo>
                    <a:pt x="4444" y="382"/>
                  </a:lnTo>
                  <a:lnTo>
                    <a:pt x="4406" y="428"/>
                  </a:lnTo>
                  <a:lnTo>
                    <a:pt x="4372" y="468"/>
                  </a:lnTo>
                  <a:lnTo>
                    <a:pt x="4335" y="514"/>
                  </a:lnTo>
                  <a:lnTo>
                    <a:pt x="4301" y="554"/>
                  </a:lnTo>
                  <a:lnTo>
                    <a:pt x="4263" y="599"/>
                  </a:lnTo>
                  <a:lnTo>
                    <a:pt x="4263" y="639"/>
                  </a:lnTo>
                  <a:lnTo>
                    <a:pt x="4230" y="685"/>
                  </a:lnTo>
                  <a:lnTo>
                    <a:pt x="4230" y="725"/>
                  </a:lnTo>
                  <a:lnTo>
                    <a:pt x="4192" y="770"/>
                  </a:lnTo>
                  <a:lnTo>
                    <a:pt x="4192" y="810"/>
                  </a:lnTo>
                  <a:lnTo>
                    <a:pt x="4159" y="856"/>
                  </a:lnTo>
                  <a:lnTo>
                    <a:pt x="4159" y="896"/>
                  </a:lnTo>
                  <a:lnTo>
                    <a:pt x="4159" y="942"/>
                  </a:lnTo>
                  <a:lnTo>
                    <a:pt x="4159" y="982"/>
                  </a:lnTo>
                  <a:lnTo>
                    <a:pt x="4121" y="1027"/>
                  </a:lnTo>
                  <a:lnTo>
                    <a:pt x="4121" y="1067"/>
                  </a:lnTo>
                  <a:lnTo>
                    <a:pt x="4121" y="1113"/>
                  </a:lnTo>
                  <a:lnTo>
                    <a:pt x="4121" y="1153"/>
                  </a:lnTo>
                  <a:lnTo>
                    <a:pt x="4088" y="1153"/>
                  </a:lnTo>
                  <a:lnTo>
                    <a:pt x="318" y="2691"/>
                  </a:lnTo>
                  <a:lnTo>
                    <a:pt x="280" y="2691"/>
                  </a:lnTo>
                  <a:lnTo>
                    <a:pt x="247" y="2736"/>
                  </a:lnTo>
                  <a:lnTo>
                    <a:pt x="209" y="2776"/>
                  </a:lnTo>
                  <a:lnTo>
                    <a:pt x="176" y="2776"/>
                  </a:lnTo>
                  <a:lnTo>
                    <a:pt x="138" y="2822"/>
                  </a:lnTo>
                  <a:lnTo>
                    <a:pt x="104" y="2862"/>
                  </a:lnTo>
                  <a:lnTo>
                    <a:pt x="66" y="2907"/>
                  </a:lnTo>
                  <a:lnTo>
                    <a:pt x="66" y="2947"/>
                  </a:lnTo>
                  <a:lnTo>
                    <a:pt x="33" y="2993"/>
                  </a:lnTo>
                  <a:lnTo>
                    <a:pt x="33" y="3033"/>
                  </a:lnTo>
                  <a:lnTo>
                    <a:pt x="0" y="3079"/>
                  </a:lnTo>
                  <a:lnTo>
                    <a:pt x="0" y="3119"/>
                  </a:lnTo>
                  <a:lnTo>
                    <a:pt x="0" y="3164"/>
                  </a:lnTo>
                  <a:lnTo>
                    <a:pt x="0" y="3204"/>
                  </a:lnTo>
                  <a:lnTo>
                    <a:pt x="0" y="3250"/>
                  </a:lnTo>
                  <a:lnTo>
                    <a:pt x="0" y="3290"/>
                  </a:lnTo>
                  <a:lnTo>
                    <a:pt x="0" y="3335"/>
                  </a:lnTo>
                  <a:lnTo>
                    <a:pt x="0" y="3375"/>
                  </a:lnTo>
                  <a:lnTo>
                    <a:pt x="33" y="3421"/>
                  </a:lnTo>
                  <a:lnTo>
                    <a:pt x="33" y="3461"/>
                  </a:lnTo>
                  <a:lnTo>
                    <a:pt x="33" y="3507"/>
                  </a:lnTo>
                  <a:lnTo>
                    <a:pt x="66" y="3547"/>
                  </a:lnTo>
                  <a:lnTo>
                    <a:pt x="66" y="3592"/>
                  </a:lnTo>
                  <a:lnTo>
                    <a:pt x="104" y="3592"/>
                  </a:lnTo>
                  <a:lnTo>
                    <a:pt x="104" y="3632"/>
                  </a:lnTo>
                  <a:lnTo>
                    <a:pt x="138" y="3678"/>
                  </a:lnTo>
                  <a:lnTo>
                    <a:pt x="176" y="3678"/>
                  </a:lnTo>
                  <a:lnTo>
                    <a:pt x="176" y="3718"/>
                  </a:lnTo>
                  <a:lnTo>
                    <a:pt x="209" y="3718"/>
                  </a:lnTo>
                  <a:lnTo>
                    <a:pt x="247" y="3763"/>
                  </a:lnTo>
                  <a:lnTo>
                    <a:pt x="280" y="3803"/>
                  </a:lnTo>
                  <a:lnTo>
                    <a:pt x="318" y="3803"/>
                  </a:lnTo>
                  <a:lnTo>
                    <a:pt x="351" y="3803"/>
                  </a:lnTo>
                  <a:lnTo>
                    <a:pt x="389" y="3803"/>
                  </a:lnTo>
                  <a:lnTo>
                    <a:pt x="422" y="3849"/>
                  </a:lnTo>
                  <a:lnTo>
                    <a:pt x="460" y="3849"/>
                  </a:lnTo>
                  <a:lnTo>
                    <a:pt x="493" y="3803"/>
                  </a:lnTo>
                  <a:lnTo>
                    <a:pt x="531" y="3803"/>
                  </a:lnTo>
                  <a:lnTo>
                    <a:pt x="565" y="3803"/>
                  </a:lnTo>
                  <a:lnTo>
                    <a:pt x="603" y="3803"/>
                  </a:lnTo>
                  <a:lnTo>
                    <a:pt x="636" y="3763"/>
                  </a:lnTo>
                  <a:lnTo>
                    <a:pt x="674" y="3763"/>
                  </a:lnTo>
                  <a:lnTo>
                    <a:pt x="745" y="3718"/>
                  </a:lnTo>
                  <a:lnTo>
                    <a:pt x="816" y="3718"/>
                  </a:lnTo>
                  <a:lnTo>
                    <a:pt x="887" y="3678"/>
                  </a:lnTo>
                  <a:lnTo>
                    <a:pt x="958" y="3632"/>
                  </a:lnTo>
                  <a:lnTo>
                    <a:pt x="1063" y="3592"/>
                  </a:lnTo>
                  <a:lnTo>
                    <a:pt x="1134" y="3547"/>
                  </a:lnTo>
                  <a:lnTo>
                    <a:pt x="1243" y="3507"/>
                  </a:lnTo>
                  <a:lnTo>
                    <a:pt x="1386" y="3461"/>
                  </a:lnTo>
                  <a:lnTo>
                    <a:pt x="1490" y="3421"/>
                  </a:lnTo>
                  <a:lnTo>
                    <a:pt x="1632" y="3375"/>
                  </a:lnTo>
                  <a:lnTo>
                    <a:pt x="1741" y="3335"/>
                  </a:lnTo>
                  <a:lnTo>
                    <a:pt x="1884" y="3250"/>
                  </a:lnTo>
                  <a:lnTo>
                    <a:pt x="1988" y="3204"/>
                  </a:lnTo>
                  <a:lnTo>
                    <a:pt x="2130" y="3164"/>
                  </a:lnTo>
                  <a:lnTo>
                    <a:pt x="2273" y="3119"/>
                  </a:lnTo>
                  <a:lnTo>
                    <a:pt x="2415" y="3033"/>
                  </a:lnTo>
                  <a:lnTo>
                    <a:pt x="2558" y="2993"/>
                  </a:lnTo>
                  <a:lnTo>
                    <a:pt x="2700" y="2907"/>
                  </a:lnTo>
                  <a:lnTo>
                    <a:pt x="2809" y="2862"/>
                  </a:lnTo>
                  <a:lnTo>
                    <a:pt x="2951" y="2822"/>
                  </a:lnTo>
                  <a:lnTo>
                    <a:pt x="3094" y="2776"/>
                  </a:lnTo>
                  <a:lnTo>
                    <a:pt x="3196" y="2691"/>
                  </a:lnTo>
                  <a:lnTo>
                    <a:pt x="3338" y="2651"/>
                  </a:lnTo>
                  <a:lnTo>
                    <a:pt x="3447" y="2605"/>
                  </a:lnTo>
                  <a:lnTo>
                    <a:pt x="3552" y="2565"/>
                  </a:lnTo>
                  <a:lnTo>
                    <a:pt x="3661" y="2519"/>
                  </a:lnTo>
                  <a:lnTo>
                    <a:pt x="3765" y="2479"/>
                  </a:lnTo>
                  <a:lnTo>
                    <a:pt x="3874" y="2434"/>
                  </a:lnTo>
                  <a:lnTo>
                    <a:pt x="3945" y="2394"/>
                  </a:lnTo>
                  <a:lnTo>
                    <a:pt x="4017" y="2348"/>
                  </a:lnTo>
                  <a:lnTo>
                    <a:pt x="4088" y="2348"/>
                  </a:lnTo>
                  <a:lnTo>
                    <a:pt x="4121" y="2308"/>
                  </a:lnTo>
                  <a:lnTo>
                    <a:pt x="4192" y="2308"/>
                  </a:lnTo>
                  <a:lnTo>
                    <a:pt x="4230" y="2263"/>
                  </a:lnTo>
                  <a:close/>
                </a:path>
              </a:pathLst>
            </a:custGeom>
            <a:solidFill>
              <a:srgbClr val="004C4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Rectangle 91"/>
            <p:cNvSpPr>
              <a:spLocks noChangeArrowheads="1"/>
            </p:cNvSpPr>
            <p:nvPr/>
          </p:nvSpPr>
          <p:spPr bwMode="auto">
            <a:xfrm rot="-1431633">
              <a:off x="9120" y="3440"/>
              <a:ext cx="2100" cy="10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2" name="Group 6"/>
          <p:cNvGrpSpPr>
            <a:grpSpLocks noChangeAspect="1"/>
          </p:cNvGrpSpPr>
          <p:nvPr/>
        </p:nvGrpSpPr>
        <p:grpSpPr bwMode="auto">
          <a:xfrm flipH="1">
            <a:off x="4467659" y="3746464"/>
            <a:ext cx="1452562" cy="1117997"/>
            <a:chOff x="1742" y="1266"/>
            <a:chExt cx="2275" cy="2334"/>
          </a:xfrm>
        </p:grpSpPr>
        <p:sp>
          <p:nvSpPr>
            <p:cNvPr id="3114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42" y="1266"/>
              <a:ext cx="2275" cy="23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15" name="Freeform 8"/>
            <p:cNvSpPr>
              <a:spLocks/>
            </p:cNvSpPr>
            <p:nvPr/>
          </p:nvSpPr>
          <p:spPr bwMode="auto">
            <a:xfrm>
              <a:off x="1774" y="1298"/>
              <a:ext cx="2211" cy="2270"/>
            </a:xfrm>
            <a:custGeom>
              <a:avLst/>
              <a:gdLst>
                <a:gd name="T0" fmla="*/ 63 w 6632"/>
                <a:gd name="T1" fmla="*/ 1585 h 6811"/>
                <a:gd name="T2" fmla="*/ 47 w 6632"/>
                <a:gd name="T3" fmla="*/ 1576 h 6811"/>
                <a:gd name="T4" fmla="*/ 33 w 6632"/>
                <a:gd name="T5" fmla="*/ 1567 h 6811"/>
                <a:gd name="T6" fmla="*/ 22 w 6632"/>
                <a:gd name="T7" fmla="*/ 1557 h 6811"/>
                <a:gd name="T8" fmla="*/ 14 w 6632"/>
                <a:gd name="T9" fmla="*/ 1546 h 6811"/>
                <a:gd name="T10" fmla="*/ 8 w 6632"/>
                <a:gd name="T11" fmla="*/ 1534 h 6811"/>
                <a:gd name="T12" fmla="*/ 3 w 6632"/>
                <a:gd name="T13" fmla="*/ 1520 h 6811"/>
                <a:gd name="T14" fmla="*/ 1 w 6632"/>
                <a:gd name="T15" fmla="*/ 1504 h 6811"/>
                <a:gd name="T16" fmla="*/ 0 w 6632"/>
                <a:gd name="T17" fmla="*/ 1485 h 6811"/>
                <a:gd name="T18" fmla="*/ 0 w 6632"/>
                <a:gd name="T19" fmla="*/ 349 h 6811"/>
                <a:gd name="T20" fmla="*/ 1 w 6632"/>
                <a:gd name="T21" fmla="*/ 330 h 6811"/>
                <a:gd name="T22" fmla="*/ 3 w 6632"/>
                <a:gd name="T23" fmla="*/ 314 h 6811"/>
                <a:gd name="T24" fmla="*/ 8 w 6632"/>
                <a:gd name="T25" fmla="*/ 301 h 6811"/>
                <a:gd name="T26" fmla="*/ 14 w 6632"/>
                <a:gd name="T27" fmla="*/ 289 h 6811"/>
                <a:gd name="T28" fmla="*/ 23 w 6632"/>
                <a:gd name="T29" fmla="*/ 278 h 6811"/>
                <a:gd name="T30" fmla="*/ 34 w 6632"/>
                <a:gd name="T31" fmla="*/ 269 h 6811"/>
                <a:gd name="T32" fmla="*/ 48 w 6632"/>
                <a:gd name="T33" fmla="*/ 261 h 6811"/>
                <a:gd name="T34" fmla="*/ 65 w 6632"/>
                <a:gd name="T35" fmla="*/ 254 h 6811"/>
                <a:gd name="T36" fmla="*/ 695 w 6632"/>
                <a:gd name="T37" fmla="*/ 14 h 6811"/>
                <a:gd name="T38" fmla="*/ 713 w 6632"/>
                <a:gd name="T39" fmla="*/ 8 h 6811"/>
                <a:gd name="T40" fmla="*/ 729 w 6632"/>
                <a:gd name="T41" fmla="*/ 4 h 6811"/>
                <a:gd name="T42" fmla="*/ 745 w 6632"/>
                <a:gd name="T43" fmla="*/ 1 h 6811"/>
                <a:gd name="T44" fmla="*/ 760 w 6632"/>
                <a:gd name="T45" fmla="*/ 0 h 6811"/>
                <a:gd name="T46" fmla="*/ 776 w 6632"/>
                <a:gd name="T47" fmla="*/ 1 h 6811"/>
                <a:gd name="T48" fmla="*/ 791 w 6632"/>
                <a:gd name="T49" fmla="*/ 3 h 6811"/>
                <a:gd name="T50" fmla="*/ 808 w 6632"/>
                <a:gd name="T51" fmla="*/ 7 h 6811"/>
                <a:gd name="T52" fmla="*/ 826 w 6632"/>
                <a:gd name="T53" fmla="*/ 12 h 6811"/>
                <a:gd name="T54" fmla="*/ 2145 w 6632"/>
                <a:gd name="T55" fmla="*/ 465 h 6811"/>
                <a:gd name="T56" fmla="*/ 2162 w 6632"/>
                <a:gd name="T57" fmla="*/ 472 h 6811"/>
                <a:gd name="T58" fmla="*/ 2176 w 6632"/>
                <a:gd name="T59" fmla="*/ 479 h 6811"/>
                <a:gd name="T60" fmla="*/ 2188 w 6632"/>
                <a:gd name="T61" fmla="*/ 488 h 6811"/>
                <a:gd name="T62" fmla="*/ 2197 w 6632"/>
                <a:gd name="T63" fmla="*/ 498 h 6811"/>
                <a:gd name="T64" fmla="*/ 2203 w 6632"/>
                <a:gd name="T65" fmla="*/ 509 h 6811"/>
                <a:gd name="T66" fmla="*/ 2208 w 6632"/>
                <a:gd name="T67" fmla="*/ 523 h 6811"/>
                <a:gd name="T68" fmla="*/ 2210 w 6632"/>
                <a:gd name="T69" fmla="*/ 539 h 6811"/>
                <a:gd name="T70" fmla="*/ 2211 w 6632"/>
                <a:gd name="T71" fmla="*/ 557 h 6811"/>
                <a:gd name="T72" fmla="*/ 2211 w 6632"/>
                <a:gd name="T73" fmla="*/ 1747 h 6811"/>
                <a:gd name="T74" fmla="*/ 2210 w 6632"/>
                <a:gd name="T75" fmla="*/ 1766 h 6811"/>
                <a:gd name="T76" fmla="*/ 2208 w 6632"/>
                <a:gd name="T77" fmla="*/ 1782 h 6811"/>
                <a:gd name="T78" fmla="*/ 2204 w 6632"/>
                <a:gd name="T79" fmla="*/ 1797 h 6811"/>
                <a:gd name="T80" fmla="*/ 2198 w 6632"/>
                <a:gd name="T81" fmla="*/ 1809 h 6811"/>
                <a:gd name="T82" fmla="*/ 2190 w 6632"/>
                <a:gd name="T83" fmla="*/ 1821 h 6811"/>
                <a:gd name="T84" fmla="*/ 2179 w 6632"/>
                <a:gd name="T85" fmla="*/ 1832 h 6811"/>
                <a:gd name="T86" fmla="*/ 2167 w 6632"/>
                <a:gd name="T87" fmla="*/ 1842 h 6811"/>
                <a:gd name="T88" fmla="*/ 2151 w 6632"/>
                <a:gd name="T89" fmla="*/ 1852 h 6811"/>
                <a:gd name="T90" fmla="*/ 2028 w 6632"/>
                <a:gd name="T91" fmla="*/ 1924 h 6811"/>
                <a:gd name="T92" fmla="*/ 2028 w 6632"/>
                <a:gd name="T93" fmla="*/ 2018 h 6811"/>
                <a:gd name="T94" fmla="*/ 1997 w 6632"/>
                <a:gd name="T95" fmla="*/ 2037 h 6811"/>
                <a:gd name="T96" fmla="*/ 1905 w 6632"/>
                <a:gd name="T97" fmla="*/ 1996 h 6811"/>
                <a:gd name="T98" fmla="*/ 1520 w 6632"/>
                <a:gd name="T99" fmla="*/ 2222 h 6811"/>
                <a:gd name="T100" fmla="*/ 1498 w 6632"/>
                <a:gd name="T101" fmla="*/ 2233 h 6811"/>
                <a:gd name="T102" fmla="*/ 1478 w 6632"/>
                <a:gd name="T103" fmla="*/ 2240 h 6811"/>
                <a:gd name="T104" fmla="*/ 1458 w 6632"/>
                <a:gd name="T105" fmla="*/ 2242 h 6811"/>
                <a:gd name="T106" fmla="*/ 1438 w 6632"/>
                <a:gd name="T107" fmla="*/ 2241 h 6811"/>
                <a:gd name="T108" fmla="*/ 1388 w 6632"/>
                <a:gd name="T109" fmla="*/ 2270 h 6811"/>
                <a:gd name="T110" fmla="*/ 1310 w 6632"/>
                <a:gd name="T111" fmla="*/ 2232 h 6811"/>
                <a:gd name="T112" fmla="*/ 1301 w 6632"/>
                <a:gd name="T113" fmla="*/ 2181 h 6811"/>
                <a:gd name="T114" fmla="*/ 195 w 6632"/>
                <a:gd name="T115" fmla="*/ 1649 h 6811"/>
                <a:gd name="T116" fmla="*/ 149 w 6632"/>
                <a:gd name="T117" fmla="*/ 1670 h 6811"/>
                <a:gd name="T118" fmla="*/ 72 w 6632"/>
                <a:gd name="T119" fmla="*/ 1633 h 6811"/>
                <a:gd name="T120" fmla="*/ 63 w 6632"/>
                <a:gd name="T121" fmla="*/ 1585 h 68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6632"/>
                <a:gd name="T184" fmla="*/ 0 h 6811"/>
                <a:gd name="T185" fmla="*/ 6632 w 6632"/>
                <a:gd name="T186" fmla="*/ 6811 h 681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6632" h="6811">
                  <a:moveTo>
                    <a:pt x="188" y="4756"/>
                  </a:moveTo>
                  <a:lnTo>
                    <a:pt x="140" y="4730"/>
                  </a:lnTo>
                  <a:lnTo>
                    <a:pt x="100" y="4702"/>
                  </a:lnTo>
                  <a:lnTo>
                    <a:pt x="67" y="4672"/>
                  </a:lnTo>
                  <a:lnTo>
                    <a:pt x="42" y="4640"/>
                  </a:lnTo>
                  <a:lnTo>
                    <a:pt x="23" y="4603"/>
                  </a:lnTo>
                  <a:lnTo>
                    <a:pt x="10" y="4560"/>
                  </a:lnTo>
                  <a:lnTo>
                    <a:pt x="2" y="4512"/>
                  </a:lnTo>
                  <a:lnTo>
                    <a:pt x="0" y="4456"/>
                  </a:lnTo>
                  <a:lnTo>
                    <a:pt x="0" y="1046"/>
                  </a:lnTo>
                  <a:lnTo>
                    <a:pt x="2" y="991"/>
                  </a:lnTo>
                  <a:lnTo>
                    <a:pt x="10" y="943"/>
                  </a:lnTo>
                  <a:lnTo>
                    <a:pt x="23" y="902"/>
                  </a:lnTo>
                  <a:lnTo>
                    <a:pt x="43" y="866"/>
                  </a:lnTo>
                  <a:lnTo>
                    <a:pt x="70" y="835"/>
                  </a:lnTo>
                  <a:lnTo>
                    <a:pt x="103" y="807"/>
                  </a:lnTo>
                  <a:lnTo>
                    <a:pt x="145" y="783"/>
                  </a:lnTo>
                  <a:lnTo>
                    <a:pt x="196" y="762"/>
                  </a:lnTo>
                  <a:lnTo>
                    <a:pt x="2085" y="43"/>
                  </a:lnTo>
                  <a:lnTo>
                    <a:pt x="2138" y="25"/>
                  </a:lnTo>
                  <a:lnTo>
                    <a:pt x="2187" y="12"/>
                  </a:lnTo>
                  <a:lnTo>
                    <a:pt x="2235" y="4"/>
                  </a:lnTo>
                  <a:lnTo>
                    <a:pt x="2281" y="0"/>
                  </a:lnTo>
                  <a:lnTo>
                    <a:pt x="2327" y="2"/>
                  </a:lnTo>
                  <a:lnTo>
                    <a:pt x="2374" y="8"/>
                  </a:lnTo>
                  <a:lnTo>
                    <a:pt x="2425" y="20"/>
                  </a:lnTo>
                  <a:lnTo>
                    <a:pt x="2477" y="37"/>
                  </a:lnTo>
                  <a:lnTo>
                    <a:pt x="6434" y="1395"/>
                  </a:lnTo>
                  <a:lnTo>
                    <a:pt x="6485" y="1415"/>
                  </a:lnTo>
                  <a:lnTo>
                    <a:pt x="6527" y="1437"/>
                  </a:lnTo>
                  <a:lnTo>
                    <a:pt x="6562" y="1463"/>
                  </a:lnTo>
                  <a:lnTo>
                    <a:pt x="6589" y="1493"/>
                  </a:lnTo>
                  <a:lnTo>
                    <a:pt x="6608" y="1528"/>
                  </a:lnTo>
                  <a:lnTo>
                    <a:pt x="6622" y="1570"/>
                  </a:lnTo>
                  <a:lnTo>
                    <a:pt x="6629" y="1617"/>
                  </a:lnTo>
                  <a:lnTo>
                    <a:pt x="6632" y="1672"/>
                  </a:lnTo>
                  <a:lnTo>
                    <a:pt x="6632" y="5243"/>
                  </a:lnTo>
                  <a:lnTo>
                    <a:pt x="6629" y="5299"/>
                  </a:lnTo>
                  <a:lnTo>
                    <a:pt x="6622" y="5348"/>
                  </a:lnTo>
                  <a:lnTo>
                    <a:pt x="6610" y="5391"/>
                  </a:lnTo>
                  <a:lnTo>
                    <a:pt x="6592" y="5429"/>
                  </a:lnTo>
                  <a:lnTo>
                    <a:pt x="6568" y="5465"/>
                  </a:lnTo>
                  <a:lnTo>
                    <a:pt x="6537" y="5498"/>
                  </a:lnTo>
                  <a:lnTo>
                    <a:pt x="6499" y="5528"/>
                  </a:lnTo>
                  <a:lnTo>
                    <a:pt x="6452" y="5558"/>
                  </a:lnTo>
                  <a:lnTo>
                    <a:pt x="6084" y="5774"/>
                  </a:lnTo>
                  <a:lnTo>
                    <a:pt x="6084" y="6055"/>
                  </a:lnTo>
                  <a:lnTo>
                    <a:pt x="5989" y="6112"/>
                  </a:lnTo>
                  <a:lnTo>
                    <a:pt x="5715" y="5990"/>
                  </a:lnTo>
                  <a:lnTo>
                    <a:pt x="4559" y="6666"/>
                  </a:lnTo>
                  <a:lnTo>
                    <a:pt x="4493" y="6700"/>
                  </a:lnTo>
                  <a:lnTo>
                    <a:pt x="4432" y="6721"/>
                  </a:lnTo>
                  <a:lnTo>
                    <a:pt x="4372" y="6728"/>
                  </a:lnTo>
                  <a:lnTo>
                    <a:pt x="4312" y="6724"/>
                  </a:lnTo>
                  <a:lnTo>
                    <a:pt x="4163" y="6811"/>
                  </a:lnTo>
                  <a:lnTo>
                    <a:pt x="3930" y="6697"/>
                  </a:lnTo>
                  <a:lnTo>
                    <a:pt x="3903" y="6543"/>
                  </a:lnTo>
                  <a:lnTo>
                    <a:pt x="585" y="4947"/>
                  </a:lnTo>
                  <a:lnTo>
                    <a:pt x="447" y="5012"/>
                  </a:lnTo>
                  <a:lnTo>
                    <a:pt x="215" y="4899"/>
                  </a:lnTo>
                  <a:lnTo>
                    <a:pt x="188" y="4756"/>
                  </a:lnTo>
                  <a:close/>
                </a:path>
              </a:pathLst>
            </a:custGeom>
            <a:solidFill>
              <a:srgbClr val="CE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6" name="Freeform 9"/>
            <p:cNvSpPr>
              <a:spLocks/>
            </p:cNvSpPr>
            <p:nvPr/>
          </p:nvSpPr>
          <p:spPr bwMode="auto">
            <a:xfrm>
              <a:off x="1772" y="1296"/>
              <a:ext cx="2215" cy="2275"/>
            </a:xfrm>
            <a:custGeom>
              <a:avLst/>
              <a:gdLst>
                <a:gd name="T0" fmla="*/ 76 w 6644"/>
                <a:gd name="T1" fmla="*/ 1635 h 6824"/>
                <a:gd name="T2" fmla="*/ 50 w 6644"/>
                <a:gd name="T3" fmla="*/ 1577 h 6824"/>
                <a:gd name="T4" fmla="*/ 26 w 6644"/>
                <a:gd name="T5" fmla="*/ 1559 h 6824"/>
                <a:gd name="T6" fmla="*/ 12 w 6644"/>
                <a:gd name="T7" fmla="*/ 1536 h 6824"/>
                <a:gd name="T8" fmla="*/ 5 w 6644"/>
                <a:gd name="T9" fmla="*/ 1506 h 6824"/>
                <a:gd name="T10" fmla="*/ 4 w 6644"/>
                <a:gd name="T11" fmla="*/ 351 h 6824"/>
                <a:gd name="T12" fmla="*/ 7 w 6644"/>
                <a:gd name="T13" fmla="*/ 317 h 6824"/>
                <a:gd name="T14" fmla="*/ 18 w 6644"/>
                <a:gd name="T15" fmla="*/ 292 h 6824"/>
                <a:gd name="T16" fmla="*/ 38 w 6644"/>
                <a:gd name="T17" fmla="*/ 273 h 6824"/>
                <a:gd name="T18" fmla="*/ 68 w 6644"/>
                <a:gd name="T19" fmla="*/ 258 h 6824"/>
                <a:gd name="T20" fmla="*/ 715 w 6644"/>
                <a:gd name="T21" fmla="*/ 12 h 6824"/>
                <a:gd name="T22" fmla="*/ 747 w 6644"/>
                <a:gd name="T23" fmla="*/ 5 h 6824"/>
                <a:gd name="T24" fmla="*/ 778 w 6644"/>
                <a:gd name="T25" fmla="*/ 5 h 6824"/>
                <a:gd name="T26" fmla="*/ 810 w 6644"/>
                <a:gd name="T27" fmla="*/ 11 h 6824"/>
                <a:gd name="T28" fmla="*/ 2146 w 6644"/>
                <a:gd name="T29" fmla="*/ 469 h 6824"/>
                <a:gd name="T30" fmla="*/ 2177 w 6644"/>
                <a:gd name="T31" fmla="*/ 483 h 6824"/>
                <a:gd name="T32" fmla="*/ 2197 w 6644"/>
                <a:gd name="T33" fmla="*/ 501 h 6824"/>
                <a:gd name="T34" fmla="*/ 2208 w 6644"/>
                <a:gd name="T35" fmla="*/ 526 h 6824"/>
                <a:gd name="T36" fmla="*/ 2211 w 6644"/>
                <a:gd name="T37" fmla="*/ 559 h 6824"/>
                <a:gd name="T38" fmla="*/ 2210 w 6644"/>
                <a:gd name="T39" fmla="*/ 1769 h 6824"/>
                <a:gd name="T40" fmla="*/ 2204 w 6644"/>
                <a:gd name="T41" fmla="*/ 1799 h 6824"/>
                <a:gd name="T42" fmla="*/ 2190 w 6644"/>
                <a:gd name="T43" fmla="*/ 1823 h 6824"/>
                <a:gd name="T44" fmla="*/ 2167 w 6644"/>
                <a:gd name="T45" fmla="*/ 1843 h 6824"/>
                <a:gd name="T46" fmla="*/ 2028 w 6644"/>
                <a:gd name="T47" fmla="*/ 1926 h 6824"/>
                <a:gd name="T48" fmla="*/ 1999 w 6644"/>
                <a:gd name="T49" fmla="*/ 2037 h 6824"/>
                <a:gd name="T50" fmla="*/ 1521 w 6644"/>
                <a:gd name="T51" fmla="*/ 2223 h 6824"/>
                <a:gd name="T52" fmla="*/ 1479 w 6644"/>
                <a:gd name="T53" fmla="*/ 2241 h 6824"/>
                <a:gd name="T54" fmla="*/ 1439 w 6644"/>
                <a:gd name="T55" fmla="*/ 2242 h 6824"/>
                <a:gd name="T56" fmla="*/ 1314 w 6644"/>
                <a:gd name="T57" fmla="*/ 2234 h 6824"/>
                <a:gd name="T58" fmla="*/ 197 w 6644"/>
                <a:gd name="T59" fmla="*/ 1649 h 6824"/>
                <a:gd name="T60" fmla="*/ 76 w 6644"/>
                <a:gd name="T61" fmla="*/ 1634 h 6824"/>
                <a:gd name="T62" fmla="*/ 50 w 6644"/>
                <a:gd name="T63" fmla="*/ 1577 h 6824"/>
                <a:gd name="T64" fmla="*/ 63 w 6644"/>
                <a:gd name="T65" fmla="*/ 1589 h 6824"/>
                <a:gd name="T66" fmla="*/ 151 w 6644"/>
                <a:gd name="T67" fmla="*/ 1675 h 6824"/>
                <a:gd name="T68" fmla="*/ 1301 w 6644"/>
                <a:gd name="T69" fmla="*/ 2184 h 6824"/>
                <a:gd name="T70" fmla="*/ 1390 w 6644"/>
                <a:gd name="T71" fmla="*/ 2275 h 6824"/>
                <a:gd name="T72" fmla="*/ 1460 w 6644"/>
                <a:gd name="T73" fmla="*/ 2247 h 6824"/>
                <a:gd name="T74" fmla="*/ 1501 w 6644"/>
                <a:gd name="T75" fmla="*/ 2238 h 6824"/>
                <a:gd name="T76" fmla="*/ 1907 w 6644"/>
                <a:gd name="T77" fmla="*/ 2001 h 6824"/>
                <a:gd name="T78" fmla="*/ 2032 w 6644"/>
                <a:gd name="T79" fmla="*/ 2022 h 6824"/>
                <a:gd name="T80" fmla="*/ 2154 w 6644"/>
                <a:gd name="T81" fmla="*/ 1856 h 6824"/>
                <a:gd name="T82" fmla="*/ 2183 w 6644"/>
                <a:gd name="T83" fmla="*/ 1836 h 6824"/>
                <a:gd name="T84" fmla="*/ 2201 w 6644"/>
                <a:gd name="T85" fmla="*/ 1813 h 6824"/>
                <a:gd name="T86" fmla="*/ 2212 w 6644"/>
                <a:gd name="T87" fmla="*/ 1785 h 6824"/>
                <a:gd name="T88" fmla="*/ 2215 w 6644"/>
                <a:gd name="T89" fmla="*/ 1750 h 6824"/>
                <a:gd name="T90" fmla="*/ 2214 w 6644"/>
                <a:gd name="T91" fmla="*/ 541 h 6824"/>
                <a:gd name="T92" fmla="*/ 2207 w 6644"/>
                <a:gd name="T93" fmla="*/ 511 h 6824"/>
                <a:gd name="T94" fmla="*/ 2191 w 6644"/>
                <a:gd name="T95" fmla="*/ 488 h 6824"/>
                <a:gd name="T96" fmla="*/ 2165 w 6644"/>
                <a:gd name="T97" fmla="*/ 472 h 6824"/>
                <a:gd name="T98" fmla="*/ 829 w 6644"/>
                <a:gd name="T99" fmla="*/ 12 h 6824"/>
                <a:gd name="T100" fmla="*/ 794 w 6644"/>
                <a:gd name="T101" fmla="*/ 3 h 6824"/>
                <a:gd name="T102" fmla="*/ 762 w 6644"/>
                <a:gd name="T103" fmla="*/ 0 h 6824"/>
                <a:gd name="T104" fmla="*/ 731 w 6644"/>
                <a:gd name="T105" fmla="*/ 4 h 6824"/>
                <a:gd name="T106" fmla="*/ 696 w 6644"/>
                <a:gd name="T107" fmla="*/ 14 h 6824"/>
                <a:gd name="T108" fmla="*/ 50 w 6644"/>
                <a:gd name="T109" fmla="*/ 261 h 6824"/>
                <a:gd name="T110" fmla="*/ 24 w 6644"/>
                <a:gd name="T111" fmla="*/ 279 h 6824"/>
                <a:gd name="T112" fmla="*/ 8 w 6644"/>
                <a:gd name="T113" fmla="*/ 302 h 6824"/>
                <a:gd name="T114" fmla="*/ 1 w 6644"/>
                <a:gd name="T115" fmla="*/ 332 h 6824"/>
                <a:gd name="T116" fmla="*/ 0 w 6644"/>
                <a:gd name="T117" fmla="*/ 1488 h 6824"/>
                <a:gd name="T118" fmla="*/ 3 w 6644"/>
                <a:gd name="T119" fmla="*/ 1523 h 6824"/>
                <a:gd name="T120" fmla="*/ 14 w 6644"/>
                <a:gd name="T121" fmla="*/ 1550 h 6824"/>
                <a:gd name="T122" fmla="*/ 34 w 6644"/>
                <a:gd name="T123" fmla="*/ 1571 h 6824"/>
                <a:gd name="T124" fmla="*/ 63 w 6644"/>
                <a:gd name="T125" fmla="*/ 1589 h 68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6644"/>
                <a:gd name="T190" fmla="*/ 0 h 6824"/>
                <a:gd name="T191" fmla="*/ 6644 w 6644"/>
                <a:gd name="T192" fmla="*/ 6824 h 68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6644" h="6824">
                  <a:moveTo>
                    <a:pt x="215" y="4906"/>
                  </a:moveTo>
                  <a:lnTo>
                    <a:pt x="227" y="4904"/>
                  </a:lnTo>
                  <a:lnTo>
                    <a:pt x="200" y="4759"/>
                  </a:lnTo>
                  <a:lnTo>
                    <a:pt x="150" y="4731"/>
                  </a:lnTo>
                  <a:lnTo>
                    <a:pt x="109" y="4704"/>
                  </a:lnTo>
                  <a:lnTo>
                    <a:pt x="78" y="4675"/>
                  </a:lnTo>
                  <a:lnTo>
                    <a:pt x="53" y="4642"/>
                  </a:lnTo>
                  <a:lnTo>
                    <a:pt x="35" y="4606"/>
                  </a:lnTo>
                  <a:lnTo>
                    <a:pt x="22" y="4564"/>
                  </a:lnTo>
                  <a:lnTo>
                    <a:pt x="14" y="4518"/>
                  </a:lnTo>
                  <a:lnTo>
                    <a:pt x="12" y="4462"/>
                  </a:lnTo>
                  <a:lnTo>
                    <a:pt x="12" y="1052"/>
                  </a:lnTo>
                  <a:lnTo>
                    <a:pt x="14" y="997"/>
                  </a:lnTo>
                  <a:lnTo>
                    <a:pt x="22" y="950"/>
                  </a:lnTo>
                  <a:lnTo>
                    <a:pt x="35" y="910"/>
                  </a:lnTo>
                  <a:lnTo>
                    <a:pt x="54" y="876"/>
                  </a:lnTo>
                  <a:lnTo>
                    <a:pt x="80" y="846"/>
                  </a:lnTo>
                  <a:lnTo>
                    <a:pt x="113" y="818"/>
                  </a:lnTo>
                  <a:lnTo>
                    <a:pt x="154" y="795"/>
                  </a:lnTo>
                  <a:lnTo>
                    <a:pt x="204" y="774"/>
                  </a:lnTo>
                  <a:lnTo>
                    <a:pt x="2093" y="55"/>
                  </a:lnTo>
                  <a:lnTo>
                    <a:pt x="2145" y="37"/>
                  </a:lnTo>
                  <a:lnTo>
                    <a:pt x="2194" y="24"/>
                  </a:lnTo>
                  <a:lnTo>
                    <a:pt x="2242" y="16"/>
                  </a:lnTo>
                  <a:lnTo>
                    <a:pt x="2287" y="12"/>
                  </a:lnTo>
                  <a:lnTo>
                    <a:pt x="2333" y="14"/>
                  </a:lnTo>
                  <a:lnTo>
                    <a:pt x="2379" y="20"/>
                  </a:lnTo>
                  <a:lnTo>
                    <a:pt x="2429" y="32"/>
                  </a:lnTo>
                  <a:lnTo>
                    <a:pt x="2481" y="49"/>
                  </a:lnTo>
                  <a:lnTo>
                    <a:pt x="6437" y="1407"/>
                  </a:lnTo>
                  <a:lnTo>
                    <a:pt x="6489" y="1427"/>
                  </a:lnTo>
                  <a:lnTo>
                    <a:pt x="6530" y="1448"/>
                  </a:lnTo>
                  <a:lnTo>
                    <a:pt x="6565" y="1474"/>
                  </a:lnTo>
                  <a:lnTo>
                    <a:pt x="6590" y="1503"/>
                  </a:lnTo>
                  <a:lnTo>
                    <a:pt x="6608" y="1537"/>
                  </a:lnTo>
                  <a:lnTo>
                    <a:pt x="6622" y="1577"/>
                  </a:lnTo>
                  <a:lnTo>
                    <a:pt x="6629" y="1624"/>
                  </a:lnTo>
                  <a:lnTo>
                    <a:pt x="6632" y="1678"/>
                  </a:lnTo>
                  <a:lnTo>
                    <a:pt x="6632" y="5249"/>
                  </a:lnTo>
                  <a:lnTo>
                    <a:pt x="6629" y="5305"/>
                  </a:lnTo>
                  <a:lnTo>
                    <a:pt x="6622" y="5353"/>
                  </a:lnTo>
                  <a:lnTo>
                    <a:pt x="6610" y="5395"/>
                  </a:lnTo>
                  <a:lnTo>
                    <a:pt x="6593" y="5432"/>
                  </a:lnTo>
                  <a:lnTo>
                    <a:pt x="6569" y="5468"/>
                  </a:lnTo>
                  <a:lnTo>
                    <a:pt x="6539" y="5499"/>
                  </a:lnTo>
                  <a:lnTo>
                    <a:pt x="6501" y="5529"/>
                  </a:lnTo>
                  <a:lnTo>
                    <a:pt x="6454" y="5559"/>
                  </a:lnTo>
                  <a:lnTo>
                    <a:pt x="6084" y="5776"/>
                  </a:lnTo>
                  <a:lnTo>
                    <a:pt x="6084" y="6058"/>
                  </a:lnTo>
                  <a:lnTo>
                    <a:pt x="5995" y="6111"/>
                  </a:lnTo>
                  <a:lnTo>
                    <a:pt x="5721" y="5988"/>
                  </a:lnTo>
                  <a:lnTo>
                    <a:pt x="4562" y="6667"/>
                  </a:lnTo>
                  <a:lnTo>
                    <a:pt x="4496" y="6700"/>
                  </a:lnTo>
                  <a:lnTo>
                    <a:pt x="4436" y="6721"/>
                  </a:lnTo>
                  <a:lnTo>
                    <a:pt x="4378" y="6728"/>
                  </a:lnTo>
                  <a:lnTo>
                    <a:pt x="4316" y="6724"/>
                  </a:lnTo>
                  <a:lnTo>
                    <a:pt x="4169" y="6810"/>
                  </a:lnTo>
                  <a:lnTo>
                    <a:pt x="3942" y="6700"/>
                  </a:lnTo>
                  <a:lnTo>
                    <a:pt x="3915" y="6545"/>
                  </a:lnTo>
                  <a:lnTo>
                    <a:pt x="591" y="4946"/>
                  </a:lnTo>
                  <a:lnTo>
                    <a:pt x="453" y="5011"/>
                  </a:lnTo>
                  <a:lnTo>
                    <a:pt x="227" y="4901"/>
                  </a:lnTo>
                  <a:lnTo>
                    <a:pt x="200" y="4759"/>
                  </a:lnTo>
                  <a:lnTo>
                    <a:pt x="149" y="4731"/>
                  </a:lnTo>
                  <a:lnTo>
                    <a:pt x="144" y="4741"/>
                  </a:lnTo>
                  <a:lnTo>
                    <a:pt x="188" y="4766"/>
                  </a:lnTo>
                  <a:lnTo>
                    <a:pt x="215" y="4909"/>
                  </a:lnTo>
                  <a:lnTo>
                    <a:pt x="453" y="5025"/>
                  </a:lnTo>
                  <a:lnTo>
                    <a:pt x="591" y="4960"/>
                  </a:lnTo>
                  <a:lnTo>
                    <a:pt x="3903" y="6552"/>
                  </a:lnTo>
                  <a:lnTo>
                    <a:pt x="3930" y="6707"/>
                  </a:lnTo>
                  <a:lnTo>
                    <a:pt x="4169" y="6824"/>
                  </a:lnTo>
                  <a:lnTo>
                    <a:pt x="4319" y="6736"/>
                  </a:lnTo>
                  <a:lnTo>
                    <a:pt x="4378" y="6740"/>
                  </a:lnTo>
                  <a:lnTo>
                    <a:pt x="4439" y="6733"/>
                  </a:lnTo>
                  <a:lnTo>
                    <a:pt x="4501" y="6712"/>
                  </a:lnTo>
                  <a:lnTo>
                    <a:pt x="4567" y="6677"/>
                  </a:lnTo>
                  <a:lnTo>
                    <a:pt x="5721" y="6003"/>
                  </a:lnTo>
                  <a:lnTo>
                    <a:pt x="5995" y="6125"/>
                  </a:lnTo>
                  <a:lnTo>
                    <a:pt x="6096" y="6065"/>
                  </a:lnTo>
                  <a:lnTo>
                    <a:pt x="6096" y="5783"/>
                  </a:lnTo>
                  <a:lnTo>
                    <a:pt x="6461" y="5568"/>
                  </a:lnTo>
                  <a:lnTo>
                    <a:pt x="6508" y="5538"/>
                  </a:lnTo>
                  <a:lnTo>
                    <a:pt x="6547" y="5508"/>
                  </a:lnTo>
                  <a:lnTo>
                    <a:pt x="6579" y="5475"/>
                  </a:lnTo>
                  <a:lnTo>
                    <a:pt x="6603" y="5439"/>
                  </a:lnTo>
                  <a:lnTo>
                    <a:pt x="6622" y="5399"/>
                  </a:lnTo>
                  <a:lnTo>
                    <a:pt x="6634" y="5355"/>
                  </a:lnTo>
                  <a:lnTo>
                    <a:pt x="6641" y="5305"/>
                  </a:lnTo>
                  <a:lnTo>
                    <a:pt x="6644" y="5249"/>
                  </a:lnTo>
                  <a:lnTo>
                    <a:pt x="6644" y="1678"/>
                  </a:lnTo>
                  <a:lnTo>
                    <a:pt x="6641" y="1622"/>
                  </a:lnTo>
                  <a:lnTo>
                    <a:pt x="6634" y="1575"/>
                  </a:lnTo>
                  <a:lnTo>
                    <a:pt x="6620" y="1532"/>
                  </a:lnTo>
                  <a:lnTo>
                    <a:pt x="6599" y="1496"/>
                  </a:lnTo>
                  <a:lnTo>
                    <a:pt x="6572" y="1465"/>
                  </a:lnTo>
                  <a:lnTo>
                    <a:pt x="6537" y="1438"/>
                  </a:lnTo>
                  <a:lnTo>
                    <a:pt x="6494" y="1415"/>
                  </a:lnTo>
                  <a:lnTo>
                    <a:pt x="6442" y="1395"/>
                  </a:lnTo>
                  <a:lnTo>
                    <a:pt x="2486" y="37"/>
                  </a:lnTo>
                  <a:lnTo>
                    <a:pt x="2432" y="20"/>
                  </a:lnTo>
                  <a:lnTo>
                    <a:pt x="2381" y="8"/>
                  </a:lnTo>
                  <a:lnTo>
                    <a:pt x="2333" y="2"/>
                  </a:lnTo>
                  <a:lnTo>
                    <a:pt x="2287" y="0"/>
                  </a:lnTo>
                  <a:lnTo>
                    <a:pt x="2240" y="4"/>
                  </a:lnTo>
                  <a:lnTo>
                    <a:pt x="2192" y="12"/>
                  </a:lnTo>
                  <a:lnTo>
                    <a:pt x="2143" y="25"/>
                  </a:lnTo>
                  <a:lnTo>
                    <a:pt x="2089" y="43"/>
                  </a:lnTo>
                  <a:lnTo>
                    <a:pt x="199" y="762"/>
                  </a:lnTo>
                  <a:lnTo>
                    <a:pt x="149" y="783"/>
                  </a:lnTo>
                  <a:lnTo>
                    <a:pt x="106" y="808"/>
                  </a:lnTo>
                  <a:lnTo>
                    <a:pt x="71" y="836"/>
                  </a:lnTo>
                  <a:lnTo>
                    <a:pt x="44" y="868"/>
                  </a:lnTo>
                  <a:lnTo>
                    <a:pt x="23" y="906"/>
                  </a:lnTo>
                  <a:lnTo>
                    <a:pt x="10" y="948"/>
                  </a:lnTo>
                  <a:lnTo>
                    <a:pt x="2" y="997"/>
                  </a:lnTo>
                  <a:lnTo>
                    <a:pt x="0" y="1052"/>
                  </a:lnTo>
                  <a:lnTo>
                    <a:pt x="0" y="4462"/>
                  </a:lnTo>
                  <a:lnTo>
                    <a:pt x="2" y="4518"/>
                  </a:lnTo>
                  <a:lnTo>
                    <a:pt x="10" y="4567"/>
                  </a:lnTo>
                  <a:lnTo>
                    <a:pt x="23" y="4611"/>
                  </a:lnTo>
                  <a:lnTo>
                    <a:pt x="43" y="4650"/>
                  </a:lnTo>
                  <a:lnTo>
                    <a:pt x="68" y="4682"/>
                  </a:lnTo>
                  <a:lnTo>
                    <a:pt x="102" y="4713"/>
                  </a:lnTo>
                  <a:lnTo>
                    <a:pt x="143" y="4741"/>
                  </a:lnTo>
                  <a:lnTo>
                    <a:pt x="188" y="4766"/>
                  </a:lnTo>
                  <a:lnTo>
                    <a:pt x="215" y="49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Freeform 10"/>
            <p:cNvSpPr>
              <a:spLocks/>
            </p:cNvSpPr>
            <p:nvPr/>
          </p:nvSpPr>
          <p:spPr bwMode="auto">
            <a:xfrm>
              <a:off x="1921" y="2929"/>
              <a:ext cx="13" cy="40"/>
            </a:xfrm>
            <a:custGeom>
              <a:avLst/>
              <a:gdLst>
                <a:gd name="T0" fmla="*/ 0 w 39"/>
                <a:gd name="T1" fmla="*/ 39 h 121"/>
                <a:gd name="T2" fmla="*/ 4 w 39"/>
                <a:gd name="T3" fmla="*/ 40 h 121"/>
                <a:gd name="T4" fmla="*/ 13 w 39"/>
                <a:gd name="T5" fmla="*/ 1 h 121"/>
                <a:gd name="T6" fmla="*/ 9 w 39"/>
                <a:gd name="T7" fmla="*/ 0 h 121"/>
                <a:gd name="T8" fmla="*/ 0 w 39"/>
                <a:gd name="T9" fmla="*/ 39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21"/>
                <a:gd name="T17" fmla="*/ 39 w 39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21">
                  <a:moveTo>
                    <a:pt x="0" y="119"/>
                  </a:moveTo>
                  <a:lnTo>
                    <a:pt x="12" y="121"/>
                  </a:lnTo>
                  <a:lnTo>
                    <a:pt x="39" y="2"/>
                  </a:lnTo>
                  <a:lnTo>
                    <a:pt x="27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Freeform 11"/>
            <p:cNvSpPr>
              <a:spLocks/>
            </p:cNvSpPr>
            <p:nvPr/>
          </p:nvSpPr>
          <p:spPr bwMode="auto">
            <a:xfrm>
              <a:off x="1836" y="2881"/>
              <a:ext cx="134" cy="68"/>
            </a:xfrm>
            <a:custGeom>
              <a:avLst/>
              <a:gdLst>
                <a:gd name="T0" fmla="*/ 2 w 402"/>
                <a:gd name="T1" fmla="*/ 0 h 203"/>
                <a:gd name="T2" fmla="*/ 0 w 402"/>
                <a:gd name="T3" fmla="*/ 4 h 203"/>
                <a:gd name="T4" fmla="*/ 132 w 402"/>
                <a:gd name="T5" fmla="*/ 68 h 203"/>
                <a:gd name="T6" fmla="*/ 134 w 402"/>
                <a:gd name="T7" fmla="*/ 64 h 203"/>
                <a:gd name="T8" fmla="*/ 2 w 402"/>
                <a:gd name="T9" fmla="*/ 0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"/>
                <a:gd name="T16" fmla="*/ 0 h 203"/>
                <a:gd name="T17" fmla="*/ 402 w 402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" h="203">
                  <a:moveTo>
                    <a:pt x="5" y="0"/>
                  </a:moveTo>
                  <a:lnTo>
                    <a:pt x="0" y="12"/>
                  </a:lnTo>
                  <a:lnTo>
                    <a:pt x="397" y="203"/>
                  </a:lnTo>
                  <a:lnTo>
                    <a:pt x="402" y="19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19" name="Freeform 12"/>
            <p:cNvSpPr>
              <a:spLocks/>
            </p:cNvSpPr>
            <p:nvPr/>
          </p:nvSpPr>
          <p:spPr bwMode="auto">
            <a:xfrm>
              <a:off x="1834" y="1598"/>
              <a:ext cx="1342" cy="521"/>
            </a:xfrm>
            <a:custGeom>
              <a:avLst/>
              <a:gdLst>
                <a:gd name="T0" fmla="*/ 2 w 4026"/>
                <a:gd name="T1" fmla="*/ 0 h 1561"/>
                <a:gd name="T2" fmla="*/ 0 w 4026"/>
                <a:gd name="T3" fmla="*/ 4 h 1561"/>
                <a:gd name="T4" fmla="*/ 1340 w 4026"/>
                <a:gd name="T5" fmla="*/ 521 h 1561"/>
                <a:gd name="T6" fmla="*/ 1342 w 4026"/>
                <a:gd name="T7" fmla="*/ 517 h 1561"/>
                <a:gd name="T8" fmla="*/ 2 w 4026"/>
                <a:gd name="T9" fmla="*/ 0 h 1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26"/>
                <a:gd name="T16" fmla="*/ 0 h 1561"/>
                <a:gd name="T17" fmla="*/ 4026 w 4026"/>
                <a:gd name="T18" fmla="*/ 1561 h 1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26" h="1561">
                  <a:moveTo>
                    <a:pt x="5" y="0"/>
                  </a:moveTo>
                  <a:lnTo>
                    <a:pt x="0" y="12"/>
                  </a:lnTo>
                  <a:lnTo>
                    <a:pt x="4021" y="1561"/>
                  </a:lnTo>
                  <a:lnTo>
                    <a:pt x="4026" y="15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0" name="Freeform 13"/>
            <p:cNvSpPr>
              <a:spLocks/>
            </p:cNvSpPr>
            <p:nvPr/>
          </p:nvSpPr>
          <p:spPr bwMode="auto">
            <a:xfrm>
              <a:off x="3290" y="1811"/>
              <a:ext cx="638" cy="303"/>
            </a:xfrm>
            <a:custGeom>
              <a:avLst/>
              <a:gdLst>
                <a:gd name="T0" fmla="*/ 0 w 1914"/>
                <a:gd name="T1" fmla="*/ 299 h 910"/>
                <a:gd name="T2" fmla="*/ 2 w 1914"/>
                <a:gd name="T3" fmla="*/ 303 h 910"/>
                <a:gd name="T4" fmla="*/ 638 w 1914"/>
                <a:gd name="T5" fmla="*/ 4 h 910"/>
                <a:gd name="T6" fmla="*/ 637 w 1914"/>
                <a:gd name="T7" fmla="*/ 0 h 910"/>
                <a:gd name="T8" fmla="*/ 0 w 1914"/>
                <a:gd name="T9" fmla="*/ 299 h 9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14"/>
                <a:gd name="T16" fmla="*/ 0 h 910"/>
                <a:gd name="T17" fmla="*/ 1914 w 1914"/>
                <a:gd name="T18" fmla="*/ 910 h 9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14" h="910">
                  <a:moveTo>
                    <a:pt x="0" y="898"/>
                  </a:moveTo>
                  <a:lnTo>
                    <a:pt x="5" y="910"/>
                  </a:lnTo>
                  <a:lnTo>
                    <a:pt x="1914" y="12"/>
                  </a:lnTo>
                  <a:lnTo>
                    <a:pt x="1910" y="0"/>
                  </a:lnTo>
                  <a:lnTo>
                    <a:pt x="0" y="89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1" name="Freeform 14"/>
            <p:cNvSpPr>
              <a:spLocks/>
            </p:cNvSpPr>
            <p:nvPr/>
          </p:nvSpPr>
          <p:spPr bwMode="auto">
            <a:xfrm>
              <a:off x="2167" y="1546"/>
              <a:ext cx="1046" cy="397"/>
            </a:xfrm>
            <a:custGeom>
              <a:avLst/>
              <a:gdLst>
                <a:gd name="T0" fmla="*/ 136 w 3138"/>
                <a:gd name="T1" fmla="*/ 1 h 1191"/>
                <a:gd name="T2" fmla="*/ 134 w 3138"/>
                <a:gd name="T3" fmla="*/ 5 h 1191"/>
                <a:gd name="T4" fmla="*/ 1036 w 3138"/>
                <a:gd name="T5" fmla="*/ 337 h 1191"/>
                <a:gd name="T6" fmla="*/ 913 w 3138"/>
                <a:gd name="T7" fmla="*/ 392 h 1191"/>
                <a:gd name="T8" fmla="*/ 11 w 3138"/>
                <a:gd name="T9" fmla="*/ 54 h 1191"/>
                <a:gd name="T10" fmla="*/ 133 w 3138"/>
                <a:gd name="T11" fmla="*/ 6 h 1191"/>
                <a:gd name="T12" fmla="*/ 133 w 3138"/>
                <a:gd name="T13" fmla="*/ 103 h 1191"/>
                <a:gd name="T14" fmla="*/ 137 w 3138"/>
                <a:gd name="T15" fmla="*/ 103 h 1191"/>
                <a:gd name="T16" fmla="*/ 137 w 3138"/>
                <a:gd name="T17" fmla="*/ 0 h 1191"/>
                <a:gd name="T18" fmla="*/ 0 w 3138"/>
                <a:gd name="T19" fmla="*/ 54 h 1191"/>
                <a:gd name="T20" fmla="*/ 913 w 3138"/>
                <a:gd name="T21" fmla="*/ 397 h 1191"/>
                <a:gd name="T22" fmla="*/ 1046 w 3138"/>
                <a:gd name="T23" fmla="*/ 337 h 1191"/>
                <a:gd name="T24" fmla="*/ 136 w 3138"/>
                <a:gd name="T25" fmla="*/ 1 h 119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138"/>
                <a:gd name="T40" fmla="*/ 0 h 1191"/>
                <a:gd name="T41" fmla="*/ 3138 w 3138"/>
                <a:gd name="T42" fmla="*/ 1191 h 119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138" h="1191">
                  <a:moveTo>
                    <a:pt x="407" y="3"/>
                  </a:moveTo>
                  <a:lnTo>
                    <a:pt x="402" y="15"/>
                  </a:lnTo>
                  <a:lnTo>
                    <a:pt x="3107" y="1010"/>
                  </a:lnTo>
                  <a:lnTo>
                    <a:pt x="2738" y="1176"/>
                  </a:lnTo>
                  <a:lnTo>
                    <a:pt x="34" y="163"/>
                  </a:lnTo>
                  <a:lnTo>
                    <a:pt x="398" y="19"/>
                  </a:lnTo>
                  <a:lnTo>
                    <a:pt x="398" y="308"/>
                  </a:lnTo>
                  <a:lnTo>
                    <a:pt x="410" y="308"/>
                  </a:lnTo>
                  <a:lnTo>
                    <a:pt x="410" y="0"/>
                  </a:lnTo>
                  <a:lnTo>
                    <a:pt x="0" y="163"/>
                  </a:lnTo>
                  <a:lnTo>
                    <a:pt x="2738" y="1191"/>
                  </a:lnTo>
                  <a:lnTo>
                    <a:pt x="3138" y="1010"/>
                  </a:lnTo>
                  <a:lnTo>
                    <a:pt x="407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2" name="Freeform 15"/>
            <p:cNvSpPr>
              <a:spLocks/>
            </p:cNvSpPr>
            <p:nvPr/>
          </p:nvSpPr>
          <p:spPr bwMode="auto">
            <a:xfrm>
              <a:off x="2199" y="1568"/>
              <a:ext cx="981" cy="329"/>
            </a:xfrm>
            <a:custGeom>
              <a:avLst/>
              <a:gdLst>
                <a:gd name="T0" fmla="*/ 0 w 2943"/>
                <a:gd name="T1" fmla="*/ 40 h 986"/>
                <a:gd name="T2" fmla="*/ 2 w 2943"/>
                <a:gd name="T3" fmla="*/ 44 h 986"/>
                <a:gd name="T4" fmla="*/ 102 w 2943"/>
                <a:gd name="T5" fmla="*/ 4 h 986"/>
                <a:gd name="T6" fmla="*/ 979 w 2943"/>
                <a:gd name="T7" fmla="*/ 329 h 986"/>
                <a:gd name="T8" fmla="*/ 981 w 2943"/>
                <a:gd name="T9" fmla="*/ 325 h 986"/>
                <a:gd name="T10" fmla="*/ 102 w 2943"/>
                <a:gd name="T11" fmla="*/ 0 h 986"/>
                <a:gd name="T12" fmla="*/ 0 w 2943"/>
                <a:gd name="T13" fmla="*/ 40 h 9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943"/>
                <a:gd name="T22" fmla="*/ 0 h 986"/>
                <a:gd name="T23" fmla="*/ 2943 w 2943"/>
                <a:gd name="T24" fmla="*/ 986 h 9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943" h="986">
                  <a:moveTo>
                    <a:pt x="0" y="120"/>
                  </a:moveTo>
                  <a:lnTo>
                    <a:pt x="5" y="132"/>
                  </a:lnTo>
                  <a:lnTo>
                    <a:pt x="306" y="12"/>
                  </a:lnTo>
                  <a:lnTo>
                    <a:pt x="2938" y="986"/>
                  </a:lnTo>
                  <a:lnTo>
                    <a:pt x="2943" y="974"/>
                  </a:lnTo>
                  <a:lnTo>
                    <a:pt x="306" y="0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3" name="Freeform 16"/>
            <p:cNvSpPr>
              <a:spLocks/>
            </p:cNvSpPr>
            <p:nvPr/>
          </p:nvSpPr>
          <p:spPr bwMode="auto">
            <a:xfrm>
              <a:off x="2535" y="1408"/>
              <a:ext cx="1031" cy="370"/>
            </a:xfrm>
            <a:custGeom>
              <a:avLst/>
              <a:gdLst>
                <a:gd name="T0" fmla="*/ 117 w 3093"/>
                <a:gd name="T1" fmla="*/ 1 h 1110"/>
                <a:gd name="T2" fmla="*/ 116 w 3093"/>
                <a:gd name="T3" fmla="*/ 5 h 1110"/>
                <a:gd name="T4" fmla="*/ 1020 w 3093"/>
                <a:gd name="T5" fmla="*/ 317 h 1110"/>
                <a:gd name="T6" fmla="*/ 910 w 3093"/>
                <a:gd name="T7" fmla="*/ 366 h 1110"/>
                <a:gd name="T8" fmla="*/ 11 w 3093"/>
                <a:gd name="T9" fmla="*/ 47 h 1110"/>
                <a:gd name="T10" fmla="*/ 114 w 3093"/>
                <a:gd name="T11" fmla="*/ 6 h 1110"/>
                <a:gd name="T12" fmla="*/ 114 w 3093"/>
                <a:gd name="T13" fmla="*/ 86 h 1110"/>
                <a:gd name="T14" fmla="*/ 118 w 3093"/>
                <a:gd name="T15" fmla="*/ 86 h 1110"/>
                <a:gd name="T16" fmla="*/ 118 w 3093"/>
                <a:gd name="T17" fmla="*/ 0 h 1110"/>
                <a:gd name="T18" fmla="*/ 0 w 3093"/>
                <a:gd name="T19" fmla="*/ 47 h 1110"/>
                <a:gd name="T20" fmla="*/ 910 w 3093"/>
                <a:gd name="T21" fmla="*/ 370 h 1110"/>
                <a:gd name="T22" fmla="*/ 1031 w 3093"/>
                <a:gd name="T23" fmla="*/ 316 h 1110"/>
                <a:gd name="T24" fmla="*/ 117 w 3093"/>
                <a:gd name="T25" fmla="*/ 1 h 111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93"/>
                <a:gd name="T40" fmla="*/ 0 h 1110"/>
                <a:gd name="T41" fmla="*/ 3093 w 3093"/>
                <a:gd name="T42" fmla="*/ 1110 h 111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93" h="1110">
                  <a:moveTo>
                    <a:pt x="352" y="3"/>
                  </a:moveTo>
                  <a:lnTo>
                    <a:pt x="347" y="15"/>
                  </a:lnTo>
                  <a:lnTo>
                    <a:pt x="3059" y="950"/>
                  </a:lnTo>
                  <a:lnTo>
                    <a:pt x="2729" y="1098"/>
                  </a:lnTo>
                  <a:lnTo>
                    <a:pt x="34" y="141"/>
                  </a:lnTo>
                  <a:lnTo>
                    <a:pt x="343" y="19"/>
                  </a:lnTo>
                  <a:lnTo>
                    <a:pt x="343" y="259"/>
                  </a:lnTo>
                  <a:lnTo>
                    <a:pt x="355" y="259"/>
                  </a:lnTo>
                  <a:lnTo>
                    <a:pt x="355" y="0"/>
                  </a:lnTo>
                  <a:lnTo>
                    <a:pt x="0" y="141"/>
                  </a:lnTo>
                  <a:lnTo>
                    <a:pt x="2729" y="1110"/>
                  </a:lnTo>
                  <a:lnTo>
                    <a:pt x="3093" y="947"/>
                  </a:lnTo>
                  <a:lnTo>
                    <a:pt x="352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4" name="Freeform 17"/>
            <p:cNvSpPr>
              <a:spLocks/>
            </p:cNvSpPr>
            <p:nvPr/>
          </p:nvSpPr>
          <p:spPr bwMode="auto">
            <a:xfrm>
              <a:off x="2569" y="1431"/>
              <a:ext cx="958" cy="310"/>
            </a:xfrm>
            <a:custGeom>
              <a:avLst/>
              <a:gdLst>
                <a:gd name="T0" fmla="*/ 0 w 2873"/>
                <a:gd name="T1" fmla="*/ 32 h 931"/>
                <a:gd name="T2" fmla="*/ 2 w 2873"/>
                <a:gd name="T3" fmla="*/ 36 h 931"/>
                <a:gd name="T4" fmla="*/ 82 w 2873"/>
                <a:gd name="T5" fmla="*/ 4 h 931"/>
                <a:gd name="T6" fmla="*/ 957 w 2873"/>
                <a:gd name="T7" fmla="*/ 310 h 931"/>
                <a:gd name="T8" fmla="*/ 958 w 2873"/>
                <a:gd name="T9" fmla="*/ 306 h 931"/>
                <a:gd name="T10" fmla="*/ 82 w 2873"/>
                <a:gd name="T11" fmla="*/ 0 h 931"/>
                <a:gd name="T12" fmla="*/ 0 w 2873"/>
                <a:gd name="T13" fmla="*/ 32 h 9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3"/>
                <a:gd name="T22" fmla="*/ 0 h 931"/>
                <a:gd name="T23" fmla="*/ 2873 w 2873"/>
                <a:gd name="T24" fmla="*/ 931 h 93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3" h="931">
                  <a:moveTo>
                    <a:pt x="0" y="96"/>
                  </a:moveTo>
                  <a:lnTo>
                    <a:pt x="5" y="108"/>
                  </a:lnTo>
                  <a:lnTo>
                    <a:pt x="247" y="12"/>
                  </a:lnTo>
                  <a:lnTo>
                    <a:pt x="2869" y="931"/>
                  </a:lnTo>
                  <a:lnTo>
                    <a:pt x="2873" y="919"/>
                  </a:lnTo>
                  <a:lnTo>
                    <a:pt x="247" y="0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5" name="Freeform 18"/>
            <p:cNvSpPr>
              <a:spLocks/>
            </p:cNvSpPr>
            <p:nvPr/>
          </p:nvSpPr>
          <p:spPr bwMode="auto">
            <a:xfrm>
              <a:off x="3590" y="2264"/>
              <a:ext cx="287" cy="167"/>
            </a:xfrm>
            <a:custGeom>
              <a:avLst/>
              <a:gdLst>
                <a:gd name="T0" fmla="*/ 1 w 861"/>
                <a:gd name="T1" fmla="*/ 77 h 502"/>
                <a:gd name="T2" fmla="*/ 3 w 861"/>
                <a:gd name="T3" fmla="*/ 81 h 502"/>
                <a:gd name="T4" fmla="*/ 154 w 861"/>
                <a:gd name="T5" fmla="*/ 5 h 502"/>
                <a:gd name="T6" fmla="*/ 283 w 861"/>
                <a:gd name="T7" fmla="*/ 65 h 502"/>
                <a:gd name="T8" fmla="*/ 283 w 861"/>
                <a:gd name="T9" fmla="*/ 98 h 502"/>
                <a:gd name="T10" fmla="*/ 158 w 861"/>
                <a:gd name="T11" fmla="*/ 163 h 502"/>
                <a:gd name="T12" fmla="*/ 4 w 861"/>
                <a:gd name="T13" fmla="*/ 130 h 502"/>
                <a:gd name="T14" fmla="*/ 4 w 861"/>
                <a:gd name="T15" fmla="*/ 82 h 502"/>
                <a:gd name="T16" fmla="*/ 158 w 861"/>
                <a:gd name="T17" fmla="*/ 130 h 502"/>
                <a:gd name="T18" fmla="*/ 286 w 861"/>
                <a:gd name="T19" fmla="*/ 66 h 502"/>
                <a:gd name="T20" fmla="*/ 284 w 861"/>
                <a:gd name="T21" fmla="*/ 62 h 502"/>
                <a:gd name="T22" fmla="*/ 158 w 861"/>
                <a:gd name="T23" fmla="*/ 126 h 502"/>
                <a:gd name="T24" fmla="*/ 0 w 861"/>
                <a:gd name="T25" fmla="*/ 76 h 502"/>
                <a:gd name="T26" fmla="*/ 0 w 861"/>
                <a:gd name="T27" fmla="*/ 134 h 502"/>
                <a:gd name="T28" fmla="*/ 159 w 861"/>
                <a:gd name="T29" fmla="*/ 167 h 502"/>
                <a:gd name="T30" fmla="*/ 287 w 861"/>
                <a:gd name="T31" fmla="*/ 100 h 502"/>
                <a:gd name="T32" fmla="*/ 287 w 861"/>
                <a:gd name="T33" fmla="*/ 62 h 502"/>
                <a:gd name="T34" fmla="*/ 154 w 861"/>
                <a:gd name="T35" fmla="*/ 0 h 502"/>
                <a:gd name="T36" fmla="*/ 1 w 861"/>
                <a:gd name="T37" fmla="*/ 77 h 5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61"/>
                <a:gd name="T58" fmla="*/ 0 h 502"/>
                <a:gd name="T59" fmla="*/ 861 w 861"/>
                <a:gd name="T60" fmla="*/ 502 h 5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61" h="502">
                  <a:moveTo>
                    <a:pt x="3" y="230"/>
                  </a:moveTo>
                  <a:lnTo>
                    <a:pt x="8" y="242"/>
                  </a:lnTo>
                  <a:lnTo>
                    <a:pt x="462" y="15"/>
                  </a:lnTo>
                  <a:lnTo>
                    <a:pt x="849" y="195"/>
                  </a:lnTo>
                  <a:lnTo>
                    <a:pt x="849" y="295"/>
                  </a:lnTo>
                  <a:lnTo>
                    <a:pt x="474" y="490"/>
                  </a:lnTo>
                  <a:lnTo>
                    <a:pt x="12" y="392"/>
                  </a:lnTo>
                  <a:lnTo>
                    <a:pt x="12" y="245"/>
                  </a:lnTo>
                  <a:lnTo>
                    <a:pt x="475" y="391"/>
                  </a:lnTo>
                  <a:lnTo>
                    <a:pt x="858" y="197"/>
                  </a:lnTo>
                  <a:lnTo>
                    <a:pt x="853" y="185"/>
                  </a:lnTo>
                  <a:lnTo>
                    <a:pt x="475" y="379"/>
                  </a:lnTo>
                  <a:lnTo>
                    <a:pt x="0" y="228"/>
                  </a:lnTo>
                  <a:lnTo>
                    <a:pt x="0" y="402"/>
                  </a:lnTo>
                  <a:lnTo>
                    <a:pt x="476" y="502"/>
                  </a:lnTo>
                  <a:lnTo>
                    <a:pt x="861" y="302"/>
                  </a:lnTo>
                  <a:lnTo>
                    <a:pt x="861" y="187"/>
                  </a:lnTo>
                  <a:lnTo>
                    <a:pt x="462" y="0"/>
                  </a:lnTo>
                  <a:lnTo>
                    <a:pt x="3" y="2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6" name="Rectangle 19"/>
            <p:cNvSpPr>
              <a:spLocks noChangeArrowheads="1"/>
            </p:cNvSpPr>
            <p:nvPr/>
          </p:nvSpPr>
          <p:spPr bwMode="auto">
            <a:xfrm>
              <a:off x="3746" y="2392"/>
              <a:ext cx="4" cy="37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7" name="Freeform 20"/>
            <p:cNvSpPr>
              <a:spLocks/>
            </p:cNvSpPr>
            <p:nvPr/>
          </p:nvSpPr>
          <p:spPr bwMode="auto">
            <a:xfrm>
              <a:off x="3606" y="2213"/>
              <a:ext cx="34" cy="121"/>
            </a:xfrm>
            <a:custGeom>
              <a:avLst/>
              <a:gdLst>
                <a:gd name="T0" fmla="*/ 0 w 102"/>
                <a:gd name="T1" fmla="*/ 121 h 364"/>
                <a:gd name="T2" fmla="*/ 4 w 102"/>
                <a:gd name="T3" fmla="*/ 121 h 364"/>
                <a:gd name="T4" fmla="*/ 4 w 102"/>
                <a:gd name="T5" fmla="*/ 19 h 364"/>
                <a:gd name="T6" fmla="*/ 30 w 102"/>
                <a:gd name="T7" fmla="*/ 6 h 364"/>
                <a:gd name="T8" fmla="*/ 30 w 102"/>
                <a:gd name="T9" fmla="*/ 70 h 364"/>
                <a:gd name="T10" fmla="*/ 34 w 102"/>
                <a:gd name="T11" fmla="*/ 70 h 364"/>
                <a:gd name="T12" fmla="*/ 34 w 102"/>
                <a:gd name="T13" fmla="*/ 0 h 364"/>
                <a:gd name="T14" fmla="*/ 0 w 102"/>
                <a:gd name="T15" fmla="*/ 17 h 364"/>
                <a:gd name="T16" fmla="*/ 0 w 102"/>
                <a:gd name="T17" fmla="*/ 121 h 3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2"/>
                <a:gd name="T28" fmla="*/ 0 h 364"/>
                <a:gd name="T29" fmla="*/ 102 w 102"/>
                <a:gd name="T30" fmla="*/ 364 h 3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2" h="364">
                  <a:moveTo>
                    <a:pt x="0" y="364"/>
                  </a:moveTo>
                  <a:lnTo>
                    <a:pt x="12" y="364"/>
                  </a:lnTo>
                  <a:lnTo>
                    <a:pt x="12" y="57"/>
                  </a:lnTo>
                  <a:lnTo>
                    <a:pt x="90" y="19"/>
                  </a:lnTo>
                  <a:lnTo>
                    <a:pt x="90" y="211"/>
                  </a:lnTo>
                  <a:lnTo>
                    <a:pt x="102" y="211"/>
                  </a:lnTo>
                  <a:lnTo>
                    <a:pt x="102" y="0"/>
                  </a:lnTo>
                  <a:lnTo>
                    <a:pt x="0" y="50"/>
                  </a:lnTo>
                  <a:lnTo>
                    <a:pt x="0" y="36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8" name="Freeform 21"/>
            <p:cNvSpPr>
              <a:spLocks/>
            </p:cNvSpPr>
            <p:nvPr/>
          </p:nvSpPr>
          <p:spPr bwMode="auto">
            <a:xfrm>
              <a:off x="3608" y="2270"/>
              <a:ext cx="72" cy="31"/>
            </a:xfrm>
            <a:custGeom>
              <a:avLst/>
              <a:gdLst>
                <a:gd name="T0" fmla="*/ 70 w 217"/>
                <a:gd name="T1" fmla="*/ 31 h 93"/>
                <a:gd name="T2" fmla="*/ 72 w 217"/>
                <a:gd name="T3" fmla="*/ 27 h 93"/>
                <a:gd name="T4" fmla="*/ 1 w 217"/>
                <a:gd name="T5" fmla="*/ 0 h 93"/>
                <a:gd name="T6" fmla="*/ 0 w 217"/>
                <a:gd name="T7" fmla="*/ 4 h 93"/>
                <a:gd name="T8" fmla="*/ 70 w 217"/>
                <a:gd name="T9" fmla="*/ 31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93"/>
                <a:gd name="T17" fmla="*/ 217 w 217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93">
                  <a:moveTo>
                    <a:pt x="212" y="93"/>
                  </a:moveTo>
                  <a:lnTo>
                    <a:pt x="217" y="81"/>
                  </a:lnTo>
                  <a:lnTo>
                    <a:pt x="4" y="0"/>
                  </a:lnTo>
                  <a:lnTo>
                    <a:pt x="0" y="12"/>
                  </a:lnTo>
                  <a:lnTo>
                    <a:pt x="212" y="9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29" name="Freeform 22"/>
            <p:cNvSpPr>
              <a:spLocks/>
            </p:cNvSpPr>
            <p:nvPr/>
          </p:nvSpPr>
          <p:spPr bwMode="auto">
            <a:xfrm>
              <a:off x="3608" y="2299"/>
              <a:ext cx="39" cy="18"/>
            </a:xfrm>
            <a:custGeom>
              <a:avLst/>
              <a:gdLst>
                <a:gd name="T0" fmla="*/ 1 w 118"/>
                <a:gd name="T1" fmla="*/ 0 h 55"/>
                <a:gd name="T2" fmla="*/ 0 w 118"/>
                <a:gd name="T3" fmla="*/ 4 h 55"/>
                <a:gd name="T4" fmla="*/ 37 w 118"/>
                <a:gd name="T5" fmla="*/ 18 h 55"/>
                <a:gd name="T6" fmla="*/ 39 w 118"/>
                <a:gd name="T7" fmla="*/ 14 h 55"/>
                <a:gd name="T8" fmla="*/ 1 w 118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55"/>
                <a:gd name="T17" fmla="*/ 118 w 118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55">
                  <a:moveTo>
                    <a:pt x="4" y="0"/>
                  </a:moveTo>
                  <a:lnTo>
                    <a:pt x="0" y="12"/>
                  </a:lnTo>
                  <a:lnTo>
                    <a:pt x="113" y="55"/>
                  </a:lnTo>
                  <a:lnTo>
                    <a:pt x="118" y="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0" name="Freeform 23"/>
            <p:cNvSpPr>
              <a:spLocks/>
            </p:cNvSpPr>
            <p:nvPr/>
          </p:nvSpPr>
          <p:spPr bwMode="auto">
            <a:xfrm>
              <a:off x="3608" y="2326"/>
              <a:ext cx="9" cy="7"/>
            </a:xfrm>
            <a:custGeom>
              <a:avLst/>
              <a:gdLst>
                <a:gd name="T0" fmla="*/ 1 w 27"/>
                <a:gd name="T1" fmla="*/ 0 h 21"/>
                <a:gd name="T2" fmla="*/ 0 w 27"/>
                <a:gd name="T3" fmla="*/ 4 h 21"/>
                <a:gd name="T4" fmla="*/ 7 w 27"/>
                <a:gd name="T5" fmla="*/ 7 h 21"/>
                <a:gd name="T6" fmla="*/ 9 w 27"/>
                <a:gd name="T7" fmla="*/ 3 h 21"/>
                <a:gd name="T8" fmla="*/ 1 w 27"/>
                <a:gd name="T9" fmla="*/ 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"/>
                <a:gd name="T16" fmla="*/ 0 h 21"/>
                <a:gd name="T17" fmla="*/ 27 w 2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" h="21">
                  <a:moveTo>
                    <a:pt x="4" y="0"/>
                  </a:moveTo>
                  <a:lnTo>
                    <a:pt x="0" y="12"/>
                  </a:lnTo>
                  <a:lnTo>
                    <a:pt x="22" y="21"/>
                  </a:lnTo>
                  <a:lnTo>
                    <a:pt x="27" y="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1" name="Rectangle 24"/>
            <p:cNvSpPr>
              <a:spLocks noChangeArrowheads="1"/>
            </p:cNvSpPr>
            <p:nvPr/>
          </p:nvSpPr>
          <p:spPr bwMode="auto">
            <a:xfrm>
              <a:off x="3622" y="2223"/>
              <a:ext cx="4" cy="55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2" name="Freeform 25"/>
            <p:cNvSpPr>
              <a:spLocks/>
            </p:cNvSpPr>
            <p:nvPr/>
          </p:nvSpPr>
          <p:spPr bwMode="auto">
            <a:xfrm>
              <a:off x="3606" y="2400"/>
              <a:ext cx="34" cy="388"/>
            </a:xfrm>
            <a:custGeom>
              <a:avLst/>
              <a:gdLst>
                <a:gd name="T0" fmla="*/ 34 w 102"/>
                <a:gd name="T1" fmla="*/ 6 h 1165"/>
                <a:gd name="T2" fmla="*/ 30 w 102"/>
                <a:gd name="T3" fmla="*/ 6 h 1165"/>
                <a:gd name="T4" fmla="*/ 30 w 102"/>
                <a:gd name="T5" fmla="*/ 367 h 1165"/>
                <a:gd name="T6" fmla="*/ 4 w 102"/>
                <a:gd name="T7" fmla="*/ 381 h 1165"/>
                <a:gd name="T8" fmla="*/ 4 w 102"/>
                <a:gd name="T9" fmla="*/ 0 h 1165"/>
                <a:gd name="T10" fmla="*/ 0 w 102"/>
                <a:gd name="T11" fmla="*/ 0 h 1165"/>
                <a:gd name="T12" fmla="*/ 0 w 102"/>
                <a:gd name="T13" fmla="*/ 388 h 1165"/>
                <a:gd name="T14" fmla="*/ 34 w 102"/>
                <a:gd name="T15" fmla="*/ 370 h 1165"/>
                <a:gd name="T16" fmla="*/ 34 w 102"/>
                <a:gd name="T17" fmla="*/ 6 h 116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2"/>
                <a:gd name="T28" fmla="*/ 0 h 1165"/>
                <a:gd name="T29" fmla="*/ 102 w 102"/>
                <a:gd name="T30" fmla="*/ 1165 h 116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2" h="1165">
                  <a:moveTo>
                    <a:pt x="102" y="19"/>
                  </a:moveTo>
                  <a:lnTo>
                    <a:pt x="90" y="19"/>
                  </a:lnTo>
                  <a:lnTo>
                    <a:pt x="90" y="1103"/>
                  </a:lnTo>
                  <a:lnTo>
                    <a:pt x="12" y="1145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1165"/>
                  </a:lnTo>
                  <a:lnTo>
                    <a:pt x="102" y="1111"/>
                  </a:lnTo>
                  <a:lnTo>
                    <a:pt x="102" y="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3" name="Freeform 26"/>
            <p:cNvSpPr>
              <a:spLocks/>
            </p:cNvSpPr>
            <p:nvPr/>
          </p:nvSpPr>
          <p:spPr bwMode="auto">
            <a:xfrm>
              <a:off x="3608" y="2403"/>
              <a:ext cx="18" cy="369"/>
            </a:xfrm>
            <a:custGeom>
              <a:avLst/>
              <a:gdLst>
                <a:gd name="T0" fmla="*/ 18 w 54"/>
                <a:gd name="T1" fmla="*/ 0 h 1109"/>
                <a:gd name="T2" fmla="*/ 14 w 54"/>
                <a:gd name="T3" fmla="*/ 0 h 1109"/>
                <a:gd name="T4" fmla="*/ 14 w 54"/>
                <a:gd name="T5" fmla="*/ 358 h 1109"/>
                <a:gd name="T6" fmla="*/ 0 w 54"/>
                <a:gd name="T7" fmla="*/ 365 h 1109"/>
                <a:gd name="T8" fmla="*/ 1 w 54"/>
                <a:gd name="T9" fmla="*/ 369 h 1109"/>
                <a:gd name="T10" fmla="*/ 18 w 54"/>
                <a:gd name="T11" fmla="*/ 360 h 1109"/>
                <a:gd name="T12" fmla="*/ 18 w 54"/>
                <a:gd name="T13" fmla="*/ 0 h 1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4"/>
                <a:gd name="T22" fmla="*/ 0 h 1109"/>
                <a:gd name="T23" fmla="*/ 54 w 54"/>
                <a:gd name="T24" fmla="*/ 1109 h 110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4" h="1109">
                  <a:moveTo>
                    <a:pt x="54" y="0"/>
                  </a:moveTo>
                  <a:lnTo>
                    <a:pt x="42" y="0"/>
                  </a:lnTo>
                  <a:lnTo>
                    <a:pt x="42" y="1075"/>
                  </a:lnTo>
                  <a:lnTo>
                    <a:pt x="0" y="1097"/>
                  </a:lnTo>
                  <a:lnTo>
                    <a:pt x="4" y="1109"/>
                  </a:lnTo>
                  <a:lnTo>
                    <a:pt x="54" y="108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4" name="Freeform 27"/>
            <p:cNvSpPr>
              <a:spLocks/>
            </p:cNvSpPr>
            <p:nvPr/>
          </p:nvSpPr>
          <p:spPr bwMode="auto">
            <a:xfrm>
              <a:off x="3623" y="2760"/>
              <a:ext cx="16" cy="11"/>
            </a:xfrm>
            <a:custGeom>
              <a:avLst/>
              <a:gdLst>
                <a:gd name="T0" fmla="*/ 2 w 49"/>
                <a:gd name="T1" fmla="*/ 0 h 31"/>
                <a:gd name="T2" fmla="*/ 0 w 49"/>
                <a:gd name="T3" fmla="*/ 4 h 31"/>
                <a:gd name="T4" fmla="*/ 15 w 49"/>
                <a:gd name="T5" fmla="*/ 11 h 31"/>
                <a:gd name="T6" fmla="*/ 16 w 49"/>
                <a:gd name="T7" fmla="*/ 7 h 31"/>
                <a:gd name="T8" fmla="*/ 2 w 49"/>
                <a:gd name="T9" fmla="*/ 0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31"/>
                <a:gd name="T17" fmla="*/ 49 w 49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31">
                  <a:moveTo>
                    <a:pt x="5" y="0"/>
                  </a:moveTo>
                  <a:lnTo>
                    <a:pt x="0" y="12"/>
                  </a:lnTo>
                  <a:lnTo>
                    <a:pt x="45" y="31"/>
                  </a:lnTo>
                  <a:lnTo>
                    <a:pt x="49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5" name="Rectangle 28"/>
            <p:cNvSpPr>
              <a:spLocks noChangeArrowheads="1"/>
            </p:cNvSpPr>
            <p:nvPr/>
          </p:nvSpPr>
          <p:spPr bwMode="auto">
            <a:xfrm>
              <a:off x="3232" y="2202"/>
              <a:ext cx="4" cy="1273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6" name="Freeform 29"/>
            <p:cNvSpPr>
              <a:spLocks/>
            </p:cNvSpPr>
            <p:nvPr/>
          </p:nvSpPr>
          <p:spPr bwMode="auto">
            <a:xfrm>
              <a:off x="3074" y="3477"/>
              <a:ext cx="138" cy="64"/>
            </a:xfrm>
            <a:custGeom>
              <a:avLst/>
              <a:gdLst>
                <a:gd name="T0" fmla="*/ 2 w 413"/>
                <a:gd name="T1" fmla="*/ 0 h 193"/>
                <a:gd name="T2" fmla="*/ 0 w 413"/>
                <a:gd name="T3" fmla="*/ 4 h 193"/>
                <a:gd name="T4" fmla="*/ 96 w 413"/>
                <a:gd name="T5" fmla="*/ 50 h 193"/>
                <a:gd name="T6" fmla="*/ 118 w 413"/>
                <a:gd name="T7" fmla="*/ 59 h 193"/>
                <a:gd name="T8" fmla="*/ 137 w 413"/>
                <a:gd name="T9" fmla="*/ 64 h 193"/>
                <a:gd name="T10" fmla="*/ 138 w 413"/>
                <a:gd name="T11" fmla="*/ 60 h 193"/>
                <a:gd name="T12" fmla="*/ 119 w 413"/>
                <a:gd name="T13" fmla="*/ 55 h 193"/>
                <a:gd name="T14" fmla="*/ 98 w 413"/>
                <a:gd name="T15" fmla="*/ 46 h 193"/>
                <a:gd name="T16" fmla="*/ 2 w 413"/>
                <a:gd name="T17" fmla="*/ 0 h 19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13"/>
                <a:gd name="T28" fmla="*/ 0 h 193"/>
                <a:gd name="T29" fmla="*/ 413 w 413"/>
                <a:gd name="T30" fmla="*/ 193 h 19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13" h="193">
                  <a:moveTo>
                    <a:pt x="5" y="0"/>
                  </a:moveTo>
                  <a:lnTo>
                    <a:pt x="0" y="12"/>
                  </a:lnTo>
                  <a:lnTo>
                    <a:pt x="288" y="151"/>
                  </a:lnTo>
                  <a:lnTo>
                    <a:pt x="352" y="177"/>
                  </a:lnTo>
                  <a:lnTo>
                    <a:pt x="410" y="193"/>
                  </a:lnTo>
                  <a:lnTo>
                    <a:pt x="413" y="181"/>
                  </a:lnTo>
                  <a:lnTo>
                    <a:pt x="356" y="165"/>
                  </a:lnTo>
                  <a:lnTo>
                    <a:pt x="293" y="13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7" name="Freeform 30"/>
            <p:cNvSpPr>
              <a:spLocks/>
            </p:cNvSpPr>
            <p:nvPr/>
          </p:nvSpPr>
          <p:spPr bwMode="auto">
            <a:xfrm>
              <a:off x="3160" y="3525"/>
              <a:ext cx="13" cy="44"/>
            </a:xfrm>
            <a:custGeom>
              <a:avLst/>
              <a:gdLst>
                <a:gd name="T0" fmla="*/ 0 w 39"/>
                <a:gd name="T1" fmla="*/ 43 h 132"/>
                <a:gd name="T2" fmla="*/ 4 w 39"/>
                <a:gd name="T3" fmla="*/ 44 h 132"/>
                <a:gd name="T4" fmla="*/ 13 w 39"/>
                <a:gd name="T5" fmla="*/ 1 h 132"/>
                <a:gd name="T6" fmla="*/ 9 w 39"/>
                <a:gd name="T7" fmla="*/ 0 h 132"/>
                <a:gd name="T8" fmla="*/ 0 w 39"/>
                <a:gd name="T9" fmla="*/ 43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132"/>
                <a:gd name="T17" fmla="*/ 39 w 39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132">
                  <a:moveTo>
                    <a:pt x="0" y="130"/>
                  </a:moveTo>
                  <a:lnTo>
                    <a:pt x="12" y="132"/>
                  </a:lnTo>
                  <a:lnTo>
                    <a:pt x="39" y="3"/>
                  </a:lnTo>
                  <a:lnTo>
                    <a:pt x="27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8" name="Freeform 31"/>
            <p:cNvSpPr>
              <a:spLocks/>
            </p:cNvSpPr>
            <p:nvPr/>
          </p:nvSpPr>
          <p:spPr bwMode="auto">
            <a:xfrm>
              <a:off x="3404" y="2973"/>
              <a:ext cx="418" cy="290"/>
            </a:xfrm>
            <a:custGeom>
              <a:avLst/>
              <a:gdLst>
                <a:gd name="T0" fmla="*/ 417 w 1254"/>
                <a:gd name="T1" fmla="*/ 52 h 870"/>
                <a:gd name="T2" fmla="*/ 415 w 1254"/>
                <a:gd name="T3" fmla="*/ 49 h 870"/>
                <a:gd name="T4" fmla="*/ 4 w 1254"/>
                <a:gd name="T5" fmla="*/ 283 h 870"/>
                <a:gd name="T6" fmla="*/ 4 w 1254"/>
                <a:gd name="T7" fmla="*/ 239 h 870"/>
                <a:gd name="T8" fmla="*/ 414 w 1254"/>
                <a:gd name="T9" fmla="*/ 7 h 870"/>
                <a:gd name="T10" fmla="*/ 414 w 1254"/>
                <a:gd name="T11" fmla="*/ 49 h 870"/>
                <a:gd name="T12" fmla="*/ 4 w 1254"/>
                <a:gd name="T13" fmla="*/ 283 h 870"/>
                <a:gd name="T14" fmla="*/ 4 w 1254"/>
                <a:gd name="T15" fmla="*/ 237 h 870"/>
                <a:gd name="T16" fmla="*/ 0 w 1254"/>
                <a:gd name="T17" fmla="*/ 237 h 870"/>
                <a:gd name="T18" fmla="*/ 0 w 1254"/>
                <a:gd name="T19" fmla="*/ 290 h 870"/>
                <a:gd name="T20" fmla="*/ 418 w 1254"/>
                <a:gd name="T21" fmla="*/ 52 h 870"/>
                <a:gd name="T22" fmla="*/ 418 w 1254"/>
                <a:gd name="T23" fmla="*/ 0 h 870"/>
                <a:gd name="T24" fmla="*/ 0 w 1254"/>
                <a:gd name="T25" fmla="*/ 236 h 870"/>
                <a:gd name="T26" fmla="*/ 0 w 1254"/>
                <a:gd name="T27" fmla="*/ 290 h 870"/>
                <a:gd name="T28" fmla="*/ 417 w 1254"/>
                <a:gd name="T29" fmla="*/ 52 h 87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4"/>
                <a:gd name="T46" fmla="*/ 0 h 870"/>
                <a:gd name="T47" fmla="*/ 1254 w 1254"/>
                <a:gd name="T48" fmla="*/ 870 h 87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4" h="870">
                  <a:moveTo>
                    <a:pt x="1251" y="156"/>
                  </a:moveTo>
                  <a:lnTo>
                    <a:pt x="1244" y="146"/>
                  </a:lnTo>
                  <a:lnTo>
                    <a:pt x="12" y="848"/>
                  </a:lnTo>
                  <a:lnTo>
                    <a:pt x="12" y="716"/>
                  </a:lnTo>
                  <a:lnTo>
                    <a:pt x="1242" y="21"/>
                  </a:lnTo>
                  <a:lnTo>
                    <a:pt x="1242" y="147"/>
                  </a:lnTo>
                  <a:lnTo>
                    <a:pt x="12" y="848"/>
                  </a:lnTo>
                  <a:lnTo>
                    <a:pt x="12" y="712"/>
                  </a:lnTo>
                  <a:lnTo>
                    <a:pt x="0" y="712"/>
                  </a:lnTo>
                  <a:lnTo>
                    <a:pt x="0" y="870"/>
                  </a:lnTo>
                  <a:lnTo>
                    <a:pt x="1254" y="155"/>
                  </a:lnTo>
                  <a:lnTo>
                    <a:pt x="1254" y="0"/>
                  </a:lnTo>
                  <a:lnTo>
                    <a:pt x="0" y="709"/>
                  </a:lnTo>
                  <a:lnTo>
                    <a:pt x="0" y="870"/>
                  </a:lnTo>
                  <a:lnTo>
                    <a:pt x="1251" y="1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39" name="Freeform 32"/>
            <p:cNvSpPr>
              <a:spLocks/>
            </p:cNvSpPr>
            <p:nvPr/>
          </p:nvSpPr>
          <p:spPr bwMode="auto">
            <a:xfrm>
              <a:off x="3670" y="3135"/>
              <a:ext cx="134" cy="162"/>
            </a:xfrm>
            <a:custGeom>
              <a:avLst/>
              <a:gdLst>
                <a:gd name="T0" fmla="*/ 8 w 402"/>
                <a:gd name="T1" fmla="*/ 162 h 484"/>
                <a:gd name="T2" fmla="*/ 10 w 402"/>
                <a:gd name="T3" fmla="*/ 158 h 484"/>
                <a:gd name="T4" fmla="*/ 4 w 402"/>
                <a:gd name="T5" fmla="*/ 155 h 484"/>
                <a:gd name="T6" fmla="*/ 4 w 402"/>
                <a:gd name="T7" fmla="*/ 22 h 484"/>
                <a:gd name="T8" fmla="*/ 33 w 402"/>
                <a:gd name="T9" fmla="*/ 5 h 484"/>
                <a:gd name="T10" fmla="*/ 130 w 402"/>
                <a:gd name="T11" fmla="*/ 47 h 484"/>
                <a:gd name="T12" fmla="*/ 130 w 402"/>
                <a:gd name="T13" fmla="*/ 88 h 484"/>
                <a:gd name="T14" fmla="*/ 134 w 402"/>
                <a:gd name="T15" fmla="*/ 88 h 484"/>
                <a:gd name="T16" fmla="*/ 134 w 402"/>
                <a:gd name="T17" fmla="*/ 44 h 484"/>
                <a:gd name="T18" fmla="*/ 33 w 402"/>
                <a:gd name="T19" fmla="*/ 0 h 484"/>
                <a:gd name="T20" fmla="*/ 0 w 402"/>
                <a:gd name="T21" fmla="*/ 19 h 484"/>
                <a:gd name="T22" fmla="*/ 0 w 402"/>
                <a:gd name="T23" fmla="*/ 157 h 484"/>
                <a:gd name="T24" fmla="*/ 8 w 402"/>
                <a:gd name="T25" fmla="*/ 162 h 48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02"/>
                <a:gd name="T40" fmla="*/ 0 h 484"/>
                <a:gd name="T41" fmla="*/ 402 w 402"/>
                <a:gd name="T42" fmla="*/ 484 h 48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02" h="484">
                  <a:moveTo>
                    <a:pt x="25" y="484"/>
                  </a:moveTo>
                  <a:lnTo>
                    <a:pt x="30" y="472"/>
                  </a:lnTo>
                  <a:lnTo>
                    <a:pt x="12" y="463"/>
                  </a:lnTo>
                  <a:lnTo>
                    <a:pt x="12" y="65"/>
                  </a:lnTo>
                  <a:lnTo>
                    <a:pt x="100" y="14"/>
                  </a:lnTo>
                  <a:lnTo>
                    <a:pt x="390" y="139"/>
                  </a:lnTo>
                  <a:lnTo>
                    <a:pt x="390" y="262"/>
                  </a:lnTo>
                  <a:lnTo>
                    <a:pt x="402" y="262"/>
                  </a:lnTo>
                  <a:lnTo>
                    <a:pt x="402" y="132"/>
                  </a:lnTo>
                  <a:lnTo>
                    <a:pt x="100" y="0"/>
                  </a:lnTo>
                  <a:lnTo>
                    <a:pt x="0" y="58"/>
                  </a:lnTo>
                  <a:lnTo>
                    <a:pt x="0" y="470"/>
                  </a:lnTo>
                  <a:lnTo>
                    <a:pt x="25" y="4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0" name="Freeform 33"/>
            <p:cNvSpPr>
              <a:spLocks/>
            </p:cNvSpPr>
            <p:nvPr/>
          </p:nvSpPr>
          <p:spPr bwMode="auto">
            <a:xfrm>
              <a:off x="3671" y="3154"/>
              <a:ext cx="101" cy="181"/>
            </a:xfrm>
            <a:custGeom>
              <a:avLst/>
              <a:gdLst>
                <a:gd name="T0" fmla="*/ 97 w 304"/>
                <a:gd name="T1" fmla="*/ 181 h 545"/>
                <a:gd name="T2" fmla="*/ 101 w 304"/>
                <a:gd name="T3" fmla="*/ 181 h 545"/>
                <a:gd name="T4" fmla="*/ 101 w 304"/>
                <a:gd name="T5" fmla="*/ 44 h 545"/>
                <a:gd name="T6" fmla="*/ 2 w 304"/>
                <a:gd name="T7" fmla="*/ 0 h 545"/>
                <a:gd name="T8" fmla="*/ 0 w 304"/>
                <a:gd name="T9" fmla="*/ 4 h 545"/>
                <a:gd name="T10" fmla="*/ 97 w 304"/>
                <a:gd name="T11" fmla="*/ 47 h 545"/>
                <a:gd name="T12" fmla="*/ 97 w 304"/>
                <a:gd name="T13" fmla="*/ 181 h 5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04"/>
                <a:gd name="T22" fmla="*/ 0 h 545"/>
                <a:gd name="T23" fmla="*/ 304 w 304"/>
                <a:gd name="T24" fmla="*/ 545 h 5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04" h="545">
                  <a:moveTo>
                    <a:pt x="292" y="545"/>
                  </a:moveTo>
                  <a:lnTo>
                    <a:pt x="304" y="545"/>
                  </a:lnTo>
                  <a:lnTo>
                    <a:pt x="304" y="133"/>
                  </a:lnTo>
                  <a:lnTo>
                    <a:pt x="5" y="0"/>
                  </a:lnTo>
                  <a:lnTo>
                    <a:pt x="0" y="12"/>
                  </a:lnTo>
                  <a:lnTo>
                    <a:pt x="292" y="141"/>
                  </a:lnTo>
                  <a:lnTo>
                    <a:pt x="292" y="54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1" name="Freeform 34"/>
            <p:cNvSpPr>
              <a:spLocks/>
            </p:cNvSpPr>
            <p:nvPr/>
          </p:nvSpPr>
          <p:spPr bwMode="auto">
            <a:xfrm>
              <a:off x="3769" y="3179"/>
              <a:ext cx="34" cy="22"/>
            </a:xfrm>
            <a:custGeom>
              <a:avLst/>
              <a:gdLst>
                <a:gd name="T0" fmla="*/ 34 w 102"/>
                <a:gd name="T1" fmla="*/ 3 h 66"/>
                <a:gd name="T2" fmla="*/ 32 w 102"/>
                <a:gd name="T3" fmla="*/ 0 h 66"/>
                <a:gd name="T4" fmla="*/ 0 w 102"/>
                <a:gd name="T5" fmla="*/ 19 h 66"/>
                <a:gd name="T6" fmla="*/ 2 w 102"/>
                <a:gd name="T7" fmla="*/ 22 h 66"/>
                <a:gd name="T8" fmla="*/ 34 w 102"/>
                <a:gd name="T9" fmla="*/ 3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66"/>
                <a:gd name="T17" fmla="*/ 102 w 102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66">
                  <a:moveTo>
                    <a:pt x="102" y="9"/>
                  </a:moveTo>
                  <a:lnTo>
                    <a:pt x="95" y="0"/>
                  </a:lnTo>
                  <a:lnTo>
                    <a:pt x="0" y="56"/>
                  </a:lnTo>
                  <a:lnTo>
                    <a:pt x="7" y="66"/>
                  </a:lnTo>
                  <a:lnTo>
                    <a:pt x="102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2" name="Freeform 35"/>
            <p:cNvSpPr>
              <a:spLocks/>
            </p:cNvSpPr>
            <p:nvPr/>
          </p:nvSpPr>
          <p:spPr bwMode="auto">
            <a:xfrm>
              <a:off x="3723" y="3092"/>
              <a:ext cx="91" cy="69"/>
            </a:xfrm>
            <a:custGeom>
              <a:avLst/>
              <a:gdLst>
                <a:gd name="T0" fmla="*/ 0 w 274"/>
                <a:gd name="T1" fmla="*/ 53 h 207"/>
                <a:gd name="T2" fmla="*/ 2 w 274"/>
                <a:gd name="T3" fmla="*/ 56 h 207"/>
                <a:gd name="T4" fmla="*/ 87 w 274"/>
                <a:gd name="T5" fmla="*/ 7 h 207"/>
                <a:gd name="T6" fmla="*/ 87 w 274"/>
                <a:gd name="T7" fmla="*/ 33 h 207"/>
                <a:gd name="T8" fmla="*/ 30 w 274"/>
                <a:gd name="T9" fmla="*/ 66 h 207"/>
                <a:gd name="T10" fmla="*/ 33 w 274"/>
                <a:gd name="T11" fmla="*/ 69 h 207"/>
                <a:gd name="T12" fmla="*/ 91 w 274"/>
                <a:gd name="T13" fmla="*/ 35 h 207"/>
                <a:gd name="T14" fmla="*/ 91 w 274"/>
                <a:gd name="T15" fmla="*/ 0 h 207"/>
                <a:gd name="T16" fmla="*/ 0 w 274"/>
                <a:gd name="T17" fmla="*/ 53 h 20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74"/>
                <a:gd name="T28" fmla="*/ 0 h 207"/>
                <a:gd name="T29" fmla="*/ 274 w 274"/>
                <a:gd name="T30" fmla="*/ 207 h 20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74" h="207">
                  <a:moveTo>
                    <a:pt x="0" y="158"/>
                  </a:moveTo>
                  <a:lnTo>
                    <a:pt x="7" y="167"/>
                  </a:lnTo>
                  <a:lnTo>
                    <a:pt x="262" y="21"/>
                  </a:lnTo>
                  <a:lnTo>
                    <a:pt x="262" y="99"/>
                  </a:lnTo>
                  <a:lnTo>
                    <a:pt x="91" y="197"/>
                  </a:lnTo>
                  <a:lnTo>
                    <a:pt x="98" y="207"/>
                  </a:lnTo>
                  <a:lnTo>
                    <a:pt x="274" y="106"/>
                  </a:lnTo>
                  <a:lnTo>
                    <a:pt x="274" y="0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3" name="Freeform 36"/>
            <p:cNvSpPr>
              <a:spLocks/>
            </p:cNvSpPr>
            <p:nvPr/>
          </p:nvSpPr>
          <p:spPr bwMode="auto">
            <a:xfrm>
              <a:off x="3450" y="3175"/>
              <a:ext cx="223" cy="163"/>
            </a:xfrm>
            <a:custGeom>
              <a:avLst/>
              <a:gdLst>
                <a:gd name="T0" fmla="*/ 166 w 670"/>
                <a:gd name="T1" fmla="*/ 67 h 490"/>
                <a:gd name="T2" fmla="*/ 164 w 670"/>
                <a:gd name="T3" fmla="*/ 64 h 490"/>
                <a:gd name="T4" fmla="*/ 4 w 670"/>
                <a:gd name="T5" fmla="*/ 156 h 490"/>
                <a:gd name="T6" fmla="*/ 4 w 670"/>
                <a:gd name="T7" fmla="*/ 129 h 490"/>
                <a:gd name="T8" fmla="*/ 223 w 670"/>
                <a:gd name="T9" fmla="*/ 3 h 490"/>
                <a:gd name="T10" fmla="*/ 221 w 670"/>
                <a:gd name="T11" fmla="*/ 0 h 490"/>
                <a:gd name="T12" fmla="*/ 0 w 670"/>
                <a:gd name="T13" fmla="*/ 126 h 490"/>
                <a:gd name="T14" fmla="*/ 0 w 670"/>
                <a:gd name="T15" fmla="*/ 163 h 490"/>
                <a:gd name="T16" fmla="*/ 166 w 670"/>
                <a:gd name="T17" fmla="*/ 67 h 49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70"/>
                <a:gd name="T28" fmla="*/ 0 h 490"/>
                <a:gd name="T29" fmla="*/ 670 w 670"/>
                <a:gd name="T30" fmla="*/ 490 h 49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70" h="490">
                  <a:moveTo>
                    <a:pt x="499" y="201"/>
                  </a:moveTo>
                  <a:lnTo>
                    <a:pt x="492" y="192"/>
                  </a:lnTo>
                  <a:lnTo>
                    <a:pt x="12" y="469"/>
                  </a:lnTo>
                  <a:lnTo>
                    <a:pt x="12" y="387"/>
                  </a:lnTo>
                  <a:lnTo>
                    <a:pt x="670" y="9"/>
                  </a:lnTo>
                  <a:lnTo>
                    <a:pt x="663" y="0"/>
                  </a:lnTo>
                  <a:lnTo>
                    <a:pt x="0" y="380"/>
                  </a:lnTo>
                  <a:lnTo>
                    <a:pt x="0" y="490"/>
                  </a:lnTo>
                  <a:lnTo>
                    <a:pt x="499" y="20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4" name="Freeform 37"/>
            <p:cNvSpPr>
              <a:spLocks/>
            </p:cNvSpPr>
            <p:nvPr/>
          </p:nvSpPr>
          <p:spPr bwMode="auto">
            <a:xfrm>
              <a:off x="3636" y="3195"/>
              <a:ext cx="37" cy="20"/>
            </a:xfrm>
            <a:custGeom>
              <a:avLst/>
              <a:gdLst>
                <a:gd name="T0" fmla="*/ 1 w 111"/>
                <a:gd name="T1" fmla="*/ 0 h 59"/>
                <a:gd name="T2" fmla="*/ 0 w 111"/>
                <a:gd name="T3" fmla="*/ 4 h 59"/>
                <a:gd name="T4" fmla="*/ 35 w 111"/>
                <a:gd name="T5" fmla="*/ 20 h 59"/>
                <a:gd name="T6" fmla="*/ 37 w 111"/>
                <a:gd name="T7" fmla="*/ 16 h 59"/>
                <a:gd name="T8" fmla="*/ 1 w 111"/>
                <a:gd name="T9" fmla="*/ 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1"/>
                <a:gd name="T16" fmla="*/ 0 h 59"/>
                <a:gd name="T17" fmla="*/ 111 w 111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1" h="59">
                  <a:moveTo>
                    <a:pt x="4" y="0"/>
                  </a:moveTo>
                  <a:lnTo>
                    <a:pt x="0" y="12"/>
                  </a:lnTo>
                  <a:lnTo>
                    <a:pt x="106" y="59"/>
                  </a:lnTo>
                  <a:lnTo>
                    <a:pt x="111" y="4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5" name="Freeform 38"/>
            <p:cNvSpPr>
              <a:spLocks/>
            </p:cNvSpPr>
            <p:nvPr/>
          </p:nvSpPr>
          <p:spPr bwMode="auto">
            <a:xfrm>
              <a:off x="3608" y="3211"/>
              <a:ext cx="65" cy="32"/>
            </a:xfrm>
            <a:custGeom>
              <a:avLst/>
              <a:gdLst>
                <a:gd name="T0" fmla="*/ 63 w 194"/>
                <a:gd name="T1" fmla="*/ 32 h 97"/>
                <a:gd name="T2" fmla="*/ 65 w 194"/>
                <a:gd name="T3" fmla="*/ 28 h 97"/>
                <a:gd name="T4" fmla="*/ 2 w 194"/>
                <a:gd name="T5" fmla="*/ 0 h 97"/>
                <a:gd name="T6" fmla="*/ 0 w 194"/>
                <a:gd name="T7" fmla="*/ 4 h 97"/>
                <a:gd name="T8" fmla="*/ 63 w 194"/>
                <a:gd name="T9" fmla="*/ 32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97"/>
                <a:gd name="T17" fmla="*/ 194 w 194"/>
                <a:gd name="T18" fmla="*/ 97 h 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97">
                  <a:moveTo>
                    <a:pt x="189" y="97"/>
                  </a:moveTo>
                  <a:lnTo>
                    <a:pt x="194" y="85"/>
                  </a:lnTo>
                  <a:lnTo>
                    <a:pt x="5" y="0"/>
                  </a:lnTo>
                  <a:lnTo>
                    <a:pt x="0" y="12"/>
                  </a:lnTo>
                  <a:lnTo>
                    <a:pt x="189" y="9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6" name="Freeform 39"/>
            <p:cNvSpPr>
              <a:spLocks/>
            </p:cNvSpPr>
            <p:nvPr/>
          </p:nvSpPr>
          <p:spPr bwMode="auto">
            <a:xfrm>
              <a:off x="3584" y="3225"/>
              <a:ext cx="89" cy="43"/>
            </a:xfrm>
            <a:custGeom>
              <a:avLst/>
              <a:gdLst>
                <a:gd name="T0" fmla="*/ 1 w 267"/>
                <a:gd name="T1" fmla="*/ 0 h 129"/>
                <a:gd name="T2" fmla="*/ 0 w 267"/>
                <a:gd name="T3" fmla="*/ 4 h 129"/>
                <a:gd name="T4" fmla="*/ 87 w 267"/>
                <a:gd name="T5" fmla="*/ 43 h 129"/>
                <a:gd name="T6" fmla="*/ 89 w 267"/>
                <a:gd name="T7" fmla="*/ 39 h 129"/>
                <a:gd name="T8" fmla="*/ 1 w 267"/>
                <a:gd name="T9" fmla="*/ 0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129"/>
                <a:gd name="T17" fmla="*/ 267 w 267"/>
                <a:gd name="T18" fmla="*/ 129 h 1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129">
                  <a:moveTo>
                    <a:pt x="4" y="0"/>
                  </a:moveTo>
                  <a:lnTo>
                    <a:pt x="0" y="12"/>
                  </a:lnTo>
                  <a:lnTo>
                    <a:pt x="262" y="129"/>
                  </a:lnTo>
                  <a:lnTo>
                    <a:pt x="267" y="1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7" name="Freeform 40"/>
            <p:cNvSpPr>
              <a:spLocks noEditPoints="1"/>
            </p:cNvSpPr>
            <p:nvPr/>
          </p:nvSpPr>
          <p:spPr bwMode="auto">
            <a:xfrm>
              <a:off x="2200" y="1432"/>
              <a:ext cx="1424" cy="1339"/>
            </a:xfrm>
            <a:custGeom>
              <a:avLst/>
              <a:gdLst>
                <a:gd name="T0" fmla="*/ 879 w 4270"/>
                <a:gd name="T1" fmla="*/ 508 h 4015"/>
                <a:gd name="T2" fmla="*/ 0 w 4270"/>
                <a:gd name="T3" fmla="*/ 178 h 4015"/>
                <a:gd name="T4" fmla="*/ 101 w 4270"/>
                <a:gd name="T5" fmla="*/ 138 h 4015"/>
                <a:gd name="T6" fmla="*/ 980 w 4270"/>
                <a:gd name="T7" fmla="*/ 463 h 4015"/>
                <a:gd name="T8" fmla="*/ 879 w 4270"/>
                <a:gd name="T9" fmla="*/ 508 h 4015"/>
                <a:gd name="T10" fmla="*/ 1246 w 4270"/>
                <a:gd name="T11" fmla="*/ 343 h 4015"/>
                <a:gd name="T12" fmla="*/ 370 w 4270"/>
                <a:gd name="T13" fmla="*/ 32 h 4015"/>
                <a:gd name="T14" fmla="*/ 452 w 4270"/>
                <a:gd name="T15" fmla="*/ 0 h 4015"/>
                <a:gd name="T16" fmla="*/ 1327 w 4270"/>
                <a:gd name="T17" fmla="*/ 307 h 4015"/>
                <a:gd name="T18" fmla="*/ 1246 w 4270"/>
                <a:gd name="T19" fmla="*/ 343 h 4015"/>
                <a:gd name="T20" fmla="*/ 1409 w 4270"/>
                <a:gd name="T21" fmla="*/ 1339 h 4015"/>
                <a:gd name="T22" fmla="*/ 1409 w 4270"/>
                <a:gd name="T23" fmla="*/ 968 h 4015"/>
                <a:gd name="T24" fmla="*/ 1424 w 4270"/>
                <a:gd name="T25" fmla="*/ 971 h 4015"/>
                <a:gd name="T26" fmla="*/ 1424 w 4270"/>
                <a:gd name="T27" fmla="*/ 1331 h 4015"/>
                <a:gd name="T28" fmla="*/ 1409 w 4270"/>
                <a:gd name="T29" fmla="*/ 1339 h 4015"/>
                <a:gd name="T30" fmla="*/ 1409 w 4270"/>
                <a:gd name="T31" fmla="*/ 902 h 4015"/>
                <a:gd name="T32" fmla="*/ 1409 w 4270"/>
                <a:gd name="T33" fmla="*/ 896 h 4015"/>
                <a:gd name="T34" fmla="*/ 1416 w 4270"/>
                <a:gd name="T35" fmla="*/ 899 h 4015"/>
                <a:gd name="T36" fmla="*/ 1409 w 4270"/>
                <a:gd name="T37" fmla="*/ 902 h 4015"/>
                <a:gd name="T38" fmla="*/ 1409 w 4270"/>
                <a:gd name="T39" fmla="*/ 840 h 4015"/>
                <a:gd name="T40" fmla="*/ 1409 w 4270"/>
                <a:gd name="T41" fmla="*/ 799 h 4015"/>
                <a:gd name="T42" fmla="*/ 1424 w 4270"/>
                <a:gd name="T43" fmla="*/ 791 h 4015"/>
                <a:gd name="T44" fmla="*/ 1424 w 4270"/>
                <a:gd name="T45" fmla="*/ 846 h 4015"/>
                <a:gd name="T46" fmla="*/ 1409 w 4270"/>
                <a:gd name="T47" fmla="*/ 840 h 401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70"/>
                <a:gd name="T73" fmla="*/ 0 h 4015"/>
                <a:gd name="T74" fmla="*/ 4270 w 4270"/>
                <a:gd name="T75" fmla="*/ 4015 h 401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70" h="4015">
                  <a:moveTo>
                    <a:pt x="2637" y="1522"/>
                  </a:moveTo>
                  <a:lnTo>
                    <a:pt x="0" y="534"/>
                  </a:lnTo>
                  <a:lnTo>
                    <a:pt x="303" y="414"/>
                  </a:lnTo>
                  <a:lnTo>
                    <a:pt x="2938" y="1388"/>
                  </a:lnTo>
                  <a:lnTo>
                    <a:pt x="2637" y="1522"/>
                  </a:lnTo>
                  <a:close/>
                  <a:moveTo>
                    <a:pt x="3736" y="1029"/>
                  </a:moveTo>
                  <a:lnTo>
                    <a:pt x="1110" y="97"/>
                  </a:lnTo>
                  <a:lnTo>
                    <a:pt x="1355" y="0"/>
                  </a:lnTo>
                  <a:lnTo>
                    <a:pt x="3978" y="920"/>
                  </a:lnTo>
                  <a:lnTo>
                    <a:pt x="3736" y="1029"/>
                  </a:lnTo>
                  <a:close/>
                  <a:moveTo>
                    <a:pt x="4224" y="4015"/>
                  </a:moveTo>
                  <a:lnTo>
                    <a:pt x="4224" y="2902"/>
                  </a:lnTo>
                  <a:lnTo>
                    <a:pt x="4270" y="2911"/>
                  </a:lnTo>
                  <a:lnTo>
                    <a:pt x="4270" y="3990"/>
                  </a:lnTo>
                  <a:lnTo>
                    <a:pt x="4224" y="4015"/>
                  </a:lnTo>
                  <a:close/>
                  <a:moveTo>
                    <a:pt x="4224" y="2706"/>
                  </a:moveTo>
                  <a:lnTo>
                    <a:pt x="4224" y="2687"/>
                  </a:lnTo>
                  <a:lnTo>
                    <a:pt x="4247" y="2696"/>
                  </a:lnTo>
                  <a:lnTo>
                    <a:pt x="4224" y="2706"/>
                  </a:lnTo>
                  <a:close/>
                  <a:moveTo>
                    <a:pt x="4224" y="2518"/>
                  </a:moveTo>
                  <a:lnTo>
                    <a:pt x="4224" y="2396"/>
                  </a:lnTo>
                  <a:lnTo>
                    <a:pt x="4270" y="2373"/>
                  </a:lnTo>
                  <a:lnTo>
                    <a:pt x="4270" y="2536"/>
                  </a:lnTo>
                  <a:lnTo>
                    <a:pt x="4224" y="2518"/>
                  </a:lnTo>
                  <a:close/>
                </a:path>
              </a:pathLst>
            </a:custGeom>
            <a:solidFill>
              <a:srgbClr val="A182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8" name="Freeform 41"/>
            <p:cNvSpPr>
              <a:spLocks/>
            </p:cNvSpPr>
            <p:nvPr/>
          </p:nvSpPr>
          <p:spPr bwMode="auto">
            <a:xfrm>
              <a:off x="2197" y="1569"/>
              <a:ext cx="985" cy="372"/>
            </a:xfrm>
            <a:custGeom>
              <a:avLst/>
              <a:gdLst>
                <a:gd name="T0" fmla="*/ 983 w 2955"/>
                <a:gd name="T1" fmla="*/ 327 h 1116"/>
                <a:gd name="T2" fmla="*/ 982 w 2955"/>
                <a:gd name="T3" fmla="*/ 325 h 1116"/>
                <a:gd name="T4" fmla="*/ 882 w 2955"/>
                <a:gd name="T5" fmla="*/ 370 h 1116"/>
                <a:gd name="T6" fmla="*/ 6 w 2955"/>
                <a:gd name="T7" fmla="*/ 41 h 1116"/>
                <a:gd name="T8" fmla="*/ 104 w 2955"/>
                <a:gd name="T9" fmla="*/ 2 h 1116"/>
                <a:gd name="T10" fmla="*/ 979 w 2955"/>
                <a:gd name="T11" fmla="*/ 326 h 1116"/>
                <a:gd name="T12" fmla="*/ 882 w 2955"/>
                <a:gd name="T13" fmla="*/ 370 h 1116"/>
                <a:gd name="T14" fmla="*/ 3 w 2955"/>
                <a:gd name="T15" fmla="*/ 40 h 1116"/>
                <a:gd name="T16" fmla="*/ 3 w 2955"/>
                <a:gd name="T17" fmla="*/ 42 h 1116"/>
                <a:gd name="T18" fmla="*/ 882 w 2955"/>
                <a:gd name="T19" fmla="*/ 372 h 1116"/>
                <a:gd name="T20" fmla="*/ 985 w 2955"/>
                <a:gd name="T21" fmla="*/ 326 h 1116"/>
                <a:gd name="T22" fmla="*/ 104 w 2955"/>
                <a:gd name="T23" fmla="*/ 0 h 1116"/>
                <a:gd name="T24" fmla="*/ 0 w 2955"/>
                <a:gd name="T25" fmla="*/ 41 h 1116"/>
                <a:gd name="T26" fmla="*/ 882 w 2955"/>
                <a:gd name="T27" fmla="*/ 372 h 1116"/>
                <a:gd name="T28" fmla="*/ 983 w 2955"/>
                <a:gd name="T29" fmla="*/ 327 h 11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955"/>
                <a:gd name="T46" fmla="*/ 0 h 1116"/>
                <a:gd name="T47" fmla="*/ 2955 w 2955"/>
                <a:gd name="T48" fmla="*/ 1116 h 111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955" h="1116">
                  <a:moveTo>
                    <a:pt x="2948" y="980"/>
                  </a:moveTo>
                  <a:lnTo>
                    <a:pt x="2946" y="976"/>
                  </a:lnTo>
                  <a:lnTo>
                    <a:pt x="2646" y="1109"/>
                  </a:lnTo>
                  <a:lnTo>
                    <a:pt x="17" y="124"/>
                  </a:lnTo>
                  <a:lnTo>
                    <a:pt x="312" y="7"/>
                  </a:lnTo>
                  <a:lnTo>
                    <a:pt x="2938" y="978"/>
                  </a:lnTo>
                  <a:lnTo>
                    <a:pt x="2646" y="1109"/>
                  </a:lnTo>
                  <a:lnTo>
                    <a:pt x="10" y="121"/>
                  </a:lnTo>
                  <a:lnTo>
                    <a:pt x="8" y="126"/>
                  </a:lnTo>
                  <a:lnTo>
                    <a:pt x="2646" y="1116"/>
                  </a:lnTo>
                  <a:lnTo>
                    <a:pt x="2955" y="978"/>
                  </a:lnTo>
                  <a:lnTo>
                    <a:pt x="312" y="0"/>
                  </a:lnTo>
                  <a:lnTo>
                    <a:pt x="0" y="124"/>
                  </a:lnTo>
                  <a:lnTo>
                    <a:pt x="2646" y="1116"/>
                  </a:lnTo>
                  <a:lnTo>
                    <a:pt x="2948" y="9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49" name="Freeform 42"/>
            <p:cNvSpPr>
              <a:spLocks/>
            </p:cNvSpPr>
            <p:nvPr/>
          </p:nvSpPr>
          <p:spPr bwMode="auto">
            <a:xfrm>
              <a:off x="2567" y="1431"/>
              <a:ext cx="962" cy="346"/>
            </a:xfrm>
            <a:custGeom>
              <a:avLst/>
              <a:gdLst>
                <a:gd name="T0" fmla="*/ 960 w 2885"/>
                <a:gd name="T1" fmla="*/ 309 h 1037"/>
                <a:gd name="T2" fmla="*/ 959 w 2885"/>
                <a:gd name="T3" fmla="*/ 308 h 1037"/>
                <a:gd name="T4" fmla="*/ 879 w 2885"/>
                <a:gd name="T5" fmla="*/ 344 h 1037"/>
                <a:gd name="T6" fmla="*/ 6 w 2885"/>
                <a:gd name="T7" fmla="*/ 34 h 1037"/>
                <a:gd name="T8" fmla="*/ 85 w 2885"/>
                <a:gd name="T9" fmla="*/ 3 h 1037"/>
                <a:gd name="T10" fmla="*/ 957 w 2885"/>
                <a:gd name="T11" fmla="*/ 308 h 1037"/>
                <a:gd name="T12" fmla="*/ 879 w 2885"/>
                <a:gd name="T13" fmla="*/ 344 h 1037"/>
                <a:gd name="T14" fmla="*/ 3 w 2885"/>
                <a:gd name="T15" fmla="*/ 33 h 1037"/>
                <a:gd name="T16" fmla="*/ 2 w 2885"/>
                <a:gd name="T17" fmla="*/ 35 h 1037"/>
                <a:gd name="T18" fmla="*/ 879 w 2885"/>
                <a:gd name="T19" fmla="*/ 346 h 1037"/>
                <a:gd name="T20" fmla="*/ 962 w 2885"/>
                <a:gd name="T21" fmla="*/ 308 h 1037"/>
                <a:gd name="T22" fmla="*/ 85 w 2885"/>
                <a:gd name="T23" fmla="*/ 0 h 1037"/>
                <a:gd name="T24" fmla="*/ 0 w 2885"/>
                <a:gd name="T25" fmla="*/ 34 h 1037"/>
                <a:gd name="T26" fmla="*/ 879 w 2885"/>
                <a:gd name="T27" fmla="*/ 346 h 1037"/>
                <a:gd name="T28" fmla="*/ 960 w 2885"/>
                <a:gd name="T29" fmla="*/ 309 h 10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85"/>
                <a:gd name="T46" fmla="*/ 0 h 1037"/>
                <a:gd name="T47" fmla="*/ 2885 w 2885"/>
                <a:gd name="T48" fmla="*/ 1037 h 103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85" h="1037">
                  <a:moveTo>
                    <a:pt x="2878" y="927"/>
                  </a:moveTo>
                  <a:lnTo>
                    <a:pt x="2876" y="922"/>
                  </a:lnTo>
                  <a:lnTo>
                    <a:pt x="2635" y="1030"/>
                  </a:lnTo>
                  <a:lnTo>
                    <a:pt x="17" y="101"/>
                  </a:lnTo>
                  <a:lnTo>
                    <a:pt x="254" y="8"/>
                  </a:lnTo>
                  <a:lnTo>
                    <a:pt x="2869" y="924"/>
                  </a:lnTo>
                  <a:lnTo>
                    <a:pt x="2635" y="1030"/>
                  </a:lnTo>
                  <a:lnTo>
                    <a:pt x="10" y="99"/>
                  </a:lnTo>
                  <a:lnTo>
                    <a:pt x="7" y="104"/>
                  </a:lnTo>
                  <a:lnTo>
                    <a:pt x="2635" y="1037"/>
                  </a:lnTo>
                  <a:lnTo>
                    <a:pt x="2885" y="924"/>
                  </a:lnTo>
                  <a:lnTo>
                    <a:pt x="254" y="0"/>
                  </a:lnTo>
                  <a:lnTo>
                    <a:pt x="0" y="101"/>
                  </a:lnTo>
                  <a:lnTo>
                    <a:pt x="2635" y="1037"/>
                  </a:lnTo>
                  <a:lnTo>
                    <a:pt x="2878" y="9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0" name="Freeform 43"/>
            <p:cNvSpPr>
              <a:spLocks/>
            </p:cNvSpPr>
            <p:nvPr/>
          </p:nvSpPr>
          <p:spPr bwMode="auto">
            <a:xfrm>
              <a:off x="3607" y="2398"/>
              <a:ext cx="18" cy="374"/>
            </a:xfrm>
            <a:custGeom>
              <a:avLst/>
              <a:gdLst>
                <a:gd name="T0" fmla="*/ 17 w 53"/>
                <a:gd name="T1" fmla="*/ 365 h 1122"/>
                <a:gd name="T2" fmla="*/ 16 w 53"/>
                <a:gd name="T3" fmla="*/ 363 h 1122"/>
                <a:gd name="T4" fmla="*/ 3 w 53"/>
                <a:gd name="T5" fmla="*/ 371 h 1122"/>
                <a:gd name="T6" fmla="*/ 3 w 53"/>
                <a:gd name="T7" fmla="*/ 2 h 1122"/>
                <a:gd name="T8" fmla="*/ 16 w 53"/>
                <a:gd name="T9" fmla="*/ 5 h 1122"/>
                <a:gd name="T10" fmla="*/ 16 w 53"/>
                <a:gd name="T11" fmla="*/ 363 h 1122"/>
                <a:gd name="T12" fmla="*/ 3 w 53"/>
                <a:gd name="T13" fmla="*/ 371 h 1122"/>
                <a:gd name="T14" fmla="*/ 3 w 53"/>
                <a:gd name="T15" fmla="*/ 1 h 1122"/>
                <a:gd name="T16" fmla="*/ 0 w 53"/>
                <a:gd name="T17" fmla="*/ 1 h 1122"/>
                <a:gd name="T18" fmla="*/ 0 w 53"/>
                <a:gd name="T19" fmla="*/ 374 h 1122"/>
                <a:gd name="T20" fmla="*/ 18 w 53"/>
                <a:gd name="T21" fmla="*/ 365 h 1122"/>
                <a:gd name="T22" fmla="*/ 18 w 53"/>
                <a:gd name="T23" fmla="*/ 4 h 1122"/>
                <a:gd name="T24" fmla="*/ 0 w 53"/>
                <a:gd name="T25" fmla="*/ 0 h 1122"/>
                <a:gd name="T26" fmla="*/ 0 w 53"/>
                <a:gd name="T27" fmla="*/ 374 h 1122"/>
                <a:gd name="T28" fmla="*/ 17 w 53"/>
                <a:gd name="T29" fmla="*/ 365 h 11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122"/>
                <a:gd name="T47" fmla="*/ 53 w 53"/>
                <a:gd name="T48" fmla="*/ 1122 h 112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122">
                  <a:moveTo>
                    <a:pt x="51" y="1094"/>
                  </a:moveTo>
                  <a:lnTo>
                    <a:pt x="48" y="1089"/>
                  </a:lnTo>
                  <a:lnTo>
                    <a:pt x="8" y="1112"/>
                  </a:lnTo>
                  <a:lnTo>
                    <a:pt x="8" y="7"/>
                  </a:lnTo>
                  <a:lnTo>
                    <a:pt x="46" y="16"/>
                  </a:lnTo>
                  <a:lnTo>
                    <a:pt x="46" y="1089"/>
                  </a:lnTo>
                  <a:lnTo>
                    <a:pt x="8" y="1112"/>
                  </a:lnTo>
                  <a:lnTo>
                    <a:pt x="8" y="4"/>
                  </a:lnTo>
                  <a:lnTo>
                    <a:pt x="0" y="4"/>
                  </a:lnTo>
                  <a:lnTo>
                    <a:pt x="0" y="1122"/>
                  </a:lnTo>
                  <a:lnTo>
                    <a:pt x="53" y="1094"/>
                  </a:lnTo>
                  <a:lnTo>
                    <a:pt x="53" y="11"/>
                  </a:lnTo>
                  <a:lnTo>
                    <a:pt x="0" y="0"/>
                  </a:lnTo>
                  <a:lnTo>
                    <a:pt x="0" y="1122"/>
                  </a:lnTo>
                  <a:lnTo>
                    <a:pt x="51" y="109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1" name="Freeform 44"/>
            <p:cNvSpPr>
              <a:spLocks/>
            </p:cNvSpPr>
            <p:nvPr/>
          </p:nvSpPr>
          <p:spPr bwMode="auto">
            <a:xfrm>
              <a:off x="3607" y="2326"/>
              <a:ext cx="12" cy="10"/>
            </a:xfrm>
            <a:custGeom>
              <a:avLst/>
              <a:gdLst>
                <a:gd name="T0" fmla="*/ 10 w 35"/>
                <a:gd name="T1" fmla="*/ 6 h 29"/>
                <a:gd name="T2" fmla="*/ 9 w 35"/>
                <a:gd name="T3" fmla="*/ 4 h 29"/>
                <a:gd name="T4" fmla="*/ 3 w 35"/>
                <a:gd name="T5" fmla="*/ 7 h 29"/>
                <a:gd name="T6" fmla="*/ 3 w 35"/>
                <a:gd name="T7" fmla="*/ 3 h 29"/>
                <a:gd name="T8" fmla="*/ 6 w 35"/>
                <a:gd name="T9" fmla="*/ 5 h 29"/>
                <a:gd name="T10" fmla="*/ 3 w 35"/>
                <a:gd name="T11" fmla="*/ 7 h 29"/>
                <a:gd name="T12" fmla="*/ 3 w 35"/>
                <a:gd name="T13" fmla="*/ 2 h 29"/>
                <a:gd name="T14" fmla="*/ 0 w 35"/>
                <a:gd name="T15" fmla="*/ 2 h 29"/>
                <a:gd name="T16" fmla="*/ 0 w 35"/>
                <a:gd name="T17" fmla="*/ 10 h 29"/>
                <a:gd name="T18" fmla="*/ 12 w 35"/>
                <a:gd name="T19" fmla="*/ 5 h 29"/>
                <a:gd name="T20" fmla="*/ 0 w 35"/>
                <a:gd name="T21" fmla="*/ 0 h 29"/>
                <a:gd name="T22" fmla="*/ 0 w 35"/>
                <a:gd name="T23" fmla="*/ 10 h 29"/>
                <a:gd name="T24" fmla="*/ 10 w 35"/>
                <a:gd name="T25" fmla="*/ 6 h 2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5"/>
                <a:gd name="T40" fmla="*/ 0 h 29"/>
                <a:gd name="T41" fmla="*/ 35 w 35"/>
                <a:gd name="T42" fmla="*/ 29 h 2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5" h="29">
                  <a:moveTo>
                    <a:pt x="28" y="16"/>
                  </a:moveTo>
                  <a:lnTo>
                    <a:pt x="26" y="11"/>
                  </a:lnTo>
                  <a:lnTo>
                    <a:pt x="8" y="20"/>
                  </a:lnTo>
                  <a:lnTo>
                    <a:pt x="8" y="10"/>
                  </a:lnTo>
                  <a:lnTo>
                    <a:pt x="18" y="14"/>
                  </a:lnTo>
                  <a:lnTo>
                    <a:pt x="8" y="20"/>
                  </a:lnTo>
                  <a:lnTo>
                    <a:pt x="8" y="5"/>
                  </a:lnTo>
                  <a:lnTo>
                    <a:pt x="0" y="5"/>
                  </a:lnTo>
                  <a:lnTo>
                    <a:pt x="0" y="29"/>
                  </a:lnTo>
                  <a:lnTo>
                    <a:pt x="35" y="14"/>
                  </a:lnTo>
                  <a:lnTo>
                    <a:pt x="0" y="0"/>
                  </a:lnTo>
                  <a:lnTo>
                    <a:pt x="0" y="29"/>
                  </a:lnTo>
                  <a:lnTo>
                    <a:pt x="28" y="1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2" name="Freeform 45"/>
            <p:cNvSpPr>
              <a:spLocks/>
            </p:cNvSpPr>
            <p:nvPr/>
          </p:nvSpPr>
          <p:spPr bwMode="auto">
            <a:xfrm>
              <a:off x="3607" y="2222"/>
              <a:ext cx="18" cy="57"/>
            </a:xfrm>
            <a:custGeom>
              <a:avLst/>
              <a:gdLst>
                <a:gd name="T0" fmla="*/ 16 w 53"/>
                <a:gd name="T1" fmla="*/ 56 h 173"/>
                <a:gd name="T2" fmla="*/ 17 w 53"/>
                <a:gd name="T3" fmla="*/ 55 h 173"/>
                <a:gd name="T4" fmla="*/ 3 w 53"/>
                <a:gd name="T5" fmla="*/ 49 h 173"/>
                <a:gd name="T6" fmla="*/ 3 w 53"/>
                <a:gd name="T7" fmla="*/ 10 h 173"/>
                <a:gd name="T8" fmla="*/ 16 w 53"/>
                <a:gd name="T9" fmla="*/ 3 h 173"/>
                <a:gd name="T10" fmla="*/ 16 w 53"/>
                <a:gd name="T11" fmla="*/ 54 h 173"/>
                <a:gd name="T12" fmla="*/ 3 w 53"/>
                <a:gd name="T13" fmla="*/ 49 h 173"/>
                <a:gd name="T14" fmla="*/ 3 w 53"/>
                <a:gd name="T15" fmla="*/ 9 h 173"/>
                <a:gd name="T16" fmla="*/ 0 w 53"/>
                <a:gd name="T17" fmla="*/ 9 h 173"/>
                <a:gd name="T18" fmla="*/ 0 w 53"/>
                <a:gd name="T19" fmla="*/ 50 h 173"/>
                <a:gd name="T20" fmla="*/ 18 w 53"/>
                <a:gd name="T21" fmla="*/ 57 h 173"/>
                <a:gd name="T22" fmla="*/ 18 w 53"/>
                <a:gd name="T23" fmla="*/ 0 h 173"/>
                <a:gd name="T24" fmla="*/ 0 w 53"/>
                <a:gd name="T25" fmla="*/ 8 h 173"/>
                <a:gd name="T26" fmla="*/ 0 w 53"/>
                <a:gd name="T27" fmla="*/ 50 h 173"/>
                <a:gd name="T28" fmla="*/ 16 w 53"/>
                <a:gd name="T29" fmla="*/ 56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"/>
                <a:gd name="T46" fmla="*/ 0 h 173"/>
                <a:gd name="T47" fmla="*/ 53 w 53"/>
                <a:gd name="T48" fmla="*/ 173 h 17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" h="173">
                  <a:moveTo>
                    <a:pt x="48" y="170"/>
                  </a:moveTo>
                  <a:lnTo>
                    <a:pt x="51" y="166"/>
                  </a:lnTo>
                  <a:lnTo>
                    <a:pt x="8" y="148"/>
                  </a:lnTo>
                  <a:lnTo>
                    <a:pt x="8" y="30"/>
                  </a:lnTo>
                  <a:lnTo>
                    <a:pt x="46" y="10"/>
                  </a:lnTo>
                  <a:lnTo>
                    <a:pt x="46" y="163"/>
                  </a:lnTo>
                  <a:lnTo>
                    <a:pt x="8" y="148"/>
                  </a:lnTo>
                  <a:lnTo>
                    <a:pt x="8" y="28"/>
                  </a:lnTo>
                  <a:lnTo>
                    <a:pt x="0" y="28"/>
                  </a:lnTo>
                  <a:lnTo>
                    <a:pt x="0" y="152"/>
                  </a:lnTo>
                  <a:lnTo>
                    <a:pt x="53" y="173"/>
                  </a:lnTo>
                  <a:lnTo>
                    <a:pt x="53" y="0"/>
                  </a:lnTo>
                  <a:lnTo>
                    <a:pt x="0" y="25"/>
                  </a:lnTo>
                  <a:lnTo>
                    <a:pt x="0" y="152"/>
                  </a:lnTo>
                  <a:lnTo>
                    <a:pt x="48" y="17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3" name="Rectangle 46"/>
            <p:cNvSpPr>
              <a:spLocks noChangeArrowheads="1"/>
            </p:cNvSpPr>
            <p:nvPr/>
          </p:nvSpPr>
          <p:spPr bwMode="auto">
            <a:xfrm>
              <a:off x="2300" y="1570"/>
              <a:ext cx="3" cy="78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4" name="Rectangle 47"/>
            <p:cNvSpPr>
              <a:spLocks noChangeArrowheads="1"/>
            </p:cNvSpPr>
            <p:nvPr/>
          </p:nvSpPr>
          <p:spPr bwMode="auto">
            <a:xfrm>
              <a:off x="2651" y="1432"/>
              <a:ext cx="2" cy="6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5" name="Freeform 48"/>
            <p:cNvSpPr>
              <a:spLocks noEditPoints="1"/>
            </p:cNvSpPr>
            <p:nvPr/>
          </p:nvSpPr>
          <p:spPr bwMode="auto">
            <a:xfrm>
              <a:off x="2172" y="1411"/>
              <a:ext cx="1648" cy="1924"/>
            </a:xfrm>
            <a:custGeom>
              <a:avLst/>
              <a:gdLst>
                <a:gd name="T0" fmla="*/ 28 w 4944"/>
                <a:gd name="T1" fmla="*/ 200 h 5773"/>
                <a:gd name="T2" fmla="*/ 0 w 4944"/>
                <a:gd name="T3" fmla="*/ 189 h 5773"/>
                <a:gd name="T4" fmla="*/ 129 w 4944"/>
                <a:gd name="T5" fmla="*/ 138 h 5773"/>
                <a:gd name="T6" fmla="*/ 1035 w 4944"/>
                <a:gd name="T7" fmla="*/ 472 h 5773"/>
                <a:gd name="T8" fmla="*/ 1007 w 4944"/>
                <a:gd name="T9" fmla="*/ 484 h 5773"/>
                <a:gd name="T10" fmla="*/ 129 w 4944"/>
                <a:gd name="T11" fmla="*/ 160 h 5773"/>
                <a:gd name="T12" fmla="*/ 28 w 4944"/>
                <a:gd name="T13" fmla="*/ 200 h 5773"/>
                <a:gd name="T14" fmla="*/ 398 w 4944"/>
                <a:gd name="T15" fmla="*/ 54 h 5773"/>
                <a:gd name="T16" fmla="*/ 369 w 4944"/>
                <a:gd name="T17" fmla="*/ 44 h 5773"/>
                <a:gd name="T18" fmla="*/ 480 w 4944"/>
                <a:gd name="T19" fmla="*/ 0 h 5773"/>
                <a:gd name="T20" fmla="*/ 1388 w 4944"/>
                <a:gd name="T21" fmla="*/ 313 h 5773"/>
                <a:gd name="T22" fmla="*/ 1354 w 4944"/>
                <a:gd name="T23" fmla="*/ 328 h 5773"/>
                <a:gd name="T24" fmla="*/ 480 w 4944"/>
                <a:gd name="T25" fmla="*/ 22 h 5773"/>
                <a:gd name="T26" fmla="*/ 398 w 4944"/>
                <a:gd name="T27" fmla="*/ 54 h 5773"/>
                <a:gd name="T28" fmla="*/ 1451 w 4944"/>
                <a:gd name="T29" fmla="*/ 867 h 5773"/>
                <a:gd name="T30" fmla="*/ 1451 w 4944"/>
                <a:gd name="T31" fmla="*/ 813 h 5773"/>
                <a:gd name="T32" fmla="*/ 1466 w 4944"/>
                <a:gd name="T33" fmla="*/ 805 h 5773"/>
                <a:gd name="T34" fmla="*/ 1466 w 4944"/>
                <a:gd name="T35" fmla="*/ 873 h 5773"/>
                <a:gd name="T36" fmla="*/ 1451 w 4944"/>
                <a:gd name="T37" fmla="*/ 867 h 5773"/>
                <a:gd name="T38" fmla="*/ 1436 w 4944"/>
                <a:gd name="T39" fmla="*/ 1374 h 5773"/>
                <a:gd name="T40" fmla="*/ 1436 w 4944"/>
                <a:gd name="T41" fmla="*/ 1359 h 5773"/>
                <a:gd name="T42" fmla="*/ 1451 w 4944"/>
                <a:gd name="T43" fmla="*/ 1351 h 5773"/>
                <a:gd name="T44" fmla="*/ 1451 w 4944"/>
                <a:gd name="T45" fmla="*/ 992 h 5773"/>
                <a:gd name="T46" fmla="*/ 1466 w 4944"/>
                <a:gd name="T47" fmla="*/ 995 h 5773"/>
                <a:gd name="T48" fmla="*/ 1466 w 4944"/>
                <a:gd name="T49" fmla="*/ 1358 h 5773"/>
                <a:gd name="T50" fmla="*/ 1436 w 4944"/>
                <a:gd name="T51" fmla="*/ 1374 h 5773"/>
                <a:gd name="T52" fmla="*/ 1234 w 4944"/>
                <a:gd name="T53" fmla="*/ 1848 h 5773"/>
                <a:gd name="T54" fmla="*/ 1234 w 4944"/>
                <a:gd name="T55" fmla="*/ 1799 h 5773"/>
                <a:gd name="T56" fmla="*/ 1648 w 4944"/>
                <a:gd name="T57" fmla="*/ 1565 h 5773"/>
                <a:gd name="T58" fmla="*/ 1648 w 4944"/>
                <a:gd name="T59" fmla="*/ 1612 h 5773"/>
                <a:gd name="T60" fmla="*/ 1234 w 4944"/>
                <a:gd name="T61" fmla="*/ 1848 h 5773"/>
                <a:gd name="T62" fmla="*/ 1279 w 4944"/>
                <a:gd name="T63" fmla="*/ 1924 h 5773"/>
                <a:gd name="T64" fmla="*/ 1279 w 4944"/>
                <a:gd name="T65" fmla="*/ 1892 h 5773"/>
                <a:gd name="T66" fmla="*/ 1412 w 4944"/>
                <a:gd name="T67" fmla="*/ 1816 h 5773"/>
                <a:gd name="T68" fmla="*/ 1443 w 4944"/>
                <a:gd name="T69" fmla="*/ 1829 h 5773"/>
                <a:gd name="T70" fmla="*/ 1279 w 4944"/>
                <a:gd name="T71" fmla="*/ 1924 h 5773"/>
                <a:gd name="T72" fmla="*/ 1499 w 4944"/>
                <a:gd name="T73" fmla="*/ 1802 h 5773"/>
                <a:gd name="T74" fmla="*/ 1464 w 4944"/>
                <a:gd name="T75" fmla="*/ 1786 h 5773"/>
                <a:gd name="T76" fmla="*/ 1499 w 4944"/>
                <a:gd name="T77" fmla="*/ 1765 h 5773"/>
                <a:gd name="T78" fmla="*/ 1499 w 4944"/>
                <a:gd name="T79" fmla="*/ 1802 h 5773"/>
                <a:gd name="T80" fmla="*/ 1582 w 4944"/>
                <a:gd name="T81" fmla="*/ 1749 h 5773"/>
                <a:gd name="T82" fmla="*/ 1551 w 4944"/>
                <a:gd name="T83" fmla="*/ 1735 h 5773"/>
                <a:gd name="T84" fmla="*/ 1639 w 4944"/>
                <a:gd name="T85" fmla="*/ 1685 h 5773"/>
                <a:gd name="T86" fmla="*/ 1639 w 4944"/>
                <a:gd name="T87" fmla="*/ 1716 h 5773"/>
                <a:gd name="T88" fmla="*/ 1582 w 4944"/>
                <a:gd name="T89" fmla="*/ 1749 h 5773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944"/>
                <a:gd name="T136" fmla="*/ 0 h 5773"/>
                <a:gd name="T137" fmla="*/ 4944 w 4944"/>
                <a:gd name="T138" fmla="*/ 5773 h 5773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944" h="5773">
                  <a:moveTo>
                    <a:pt x="84" y="599"/>
                  </a:moveTo>
                  <a:lnTo>
                    <a:pt x="0" y="566"/>
                  </a:lnTo>
                  <a:lnTo>
                    <a:pt x="388" y="414"/>
                  </a:lnTo>
                  <a:lnTo>
                    <a:pt x="3106" y="1415"/>
                  </a:lnTo>
                  <a:lnTo>
                    <a:pt x="3022" y="1453"/>
                  </a:lnTo>
                  <a:lnTo>
                    <a:pt x="388" y="479"/>
                  </a:lnTo>
                  <a:lnTo>
                    <a:pt x="84" y="599"/>
                  </a:lnTo>
                  <a:close/>
                  <a:moveTo>
                    <a:pt x="1193" y="162"/>
                  </a:moveTo>
                  <a:lnTo>
                    <a:pt x="1106" y="132"/>
                  </a:lnTo>
                  <a:lnTo>
                    <a:pt x="1439" y="0"/>
                  </a:lnTo>
                  <a:lnTo>
                    <a:pt x="4165" y="940"/>
                  </a:lnTo>
                  <a:lnTo>
                    <a:pt x="4062" y="985"/>
                  </a:lnTo>
                  <a:lnTo>
                    <a:pt x="1439" y="66"/>
                  </a:lnTo>
                  <a:lnTo>
                    <a:pt x="1193" y="162"/>
                  </a:lnTo>
                  <a:close/>
                  <a:moveTo>
                    <a:pt x="4353" y="2601"/>
                  </a:moveTo>
                  <a:lnTo>
                    <a:pt x="4353" y="2438"/>
                  </a:lnTo>
                  <a:lnTo>
                    <a:pt x="4399" y="2416"/>
                  </a:lnTo>
                  <a:lnTo>
                    <a:pt x="4399" y="2618"/>
                  </a:lnTo>
                  <a:lnTo>
                    <a:pt x="4353" y="2601"/>
                  </a:lnTo>
                  <a:close/>
                  <a:moveTo>
                    <a:pt x="4308" y="4122"/>
                  </a:moveTo>
                  <a:lnTo>
                    <a:pt x="4308" y="4079"/>
                  </a:lnTo>
                  <a:lnTo>
                    <a:pt x="4353" y="4055"/>
                  </a:lnTo>
                  <a:lnTo>
                    <a:pt x="4353" y="2976"/>
                  </a:lnTo>
                  <a:lnTo>
                    <a:pt x="4399" y="2986"/>
                  </a:lnTo>
                  <a:lnTo>
                    <a:pt x="4399" y="4074"/>
                  </a:lnTo>
                  <a:lnTo>
                    <a:pt x="4308" y="4122"/>
                  </a:lnTo>
                  <a:close/>
                  <a:moveTo>
                    <a:pt x="3703" y="5544"/>
                  </a:moveTo>
                  <a:lnTo>
                    <a:pt x="3703" y="5398"/>
                  </a:lnTo>
                  <a:lnTo>
                    <a:pt x="4944" y="4697"/>
                  </a:lnTo>
                  <a:lnTo>
                    <a:pt x="4944" y="4837"/>
                  </a:lnTo>
                  <a:lnTo>
                    <a:pt x="3703" y="5544"/>
                  </a:lnTo>
                  <a:close/>
                  <a:moveTo>
                    <a:pt x="3837" y="5773"/>
                  </a:moveTo>
                  <a:lnTo>
                    <a:pt x="3837" y="5677"/>
                  </a:lnTo>
                  <a:lnTo>
                    <a:pt x="4236" y="5448"/>
                  </a:lnTo>
                  <a:lnTo>
                    <a:pt x="4328" y="5488"/>
                  </a:lnTo>
                  <a:lnTo>
                    <a:pt x="3837" y="5773"/>
                  </a:lnTo>
                  <a:close/>
                  <a:moveTo>
                    <a:pt x="4498" y="5406"/>
                  </a:moveTo>
                  <a:lnTo>
                    <a:pt x="4393" y="5358"/>
                  </a:lnTo>
                  <a:lnTo>
                    <a:pt x="4498" y="5296"/>
                  </a:lnTo>
                  <a:lnTo>
                    <a:pt x="4498" y="5406"/>
                  </a:lnTo>
                  <a:close/>
                  <a:moveTo>
                    <a:pt x="4746" y="5247"/>
                  </a:moveTo>
                  <a:lnTo>
                    <a:pt x="4654" y="5206"/>
                  </a:lnTo>
                  <a:lnTo>
                    <a:pt x="4918" y="5055"/>
                  </a:lnTo>
                  <a:lnTo>
                    <a:pt x="4918" y="5148"/>
                  </a:lnTo>
                  <a:lnTo>
                    <a:pt x="4746" y="5247"/>
                  </a:lnTo>
                  <a:close/>
                </a:path>
              </a:pathLst>
            </a:custGeom>
            <a:solidFill>
              <a:srgbClr val="AD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6" name="Freeform 49"/>
            <p:cNvSpPr>
              <a:spLocks/>
            </p:cNvSpPr>
            <p:nvPr/>
          </p:nvSpPr>
          <p:spPr bwMode="auto">
            <a:xfrm>
              <a:off x="2167" y="1547"/>
              <a:ext cx="1045" cy="350"/>
            </a:xfrm>
            <a:custGeom>
              <a:avLst/>
              <a:gdLst>
                <a:gd name="T0" fmla="*/ 136 w 3136"/>
                <a:gd name="T1" fmla="*/ 25 h 1051"/>
                <a:gd name="T2" fmla="*/ 134 w 3136"/>
                <a:gd name="T3" fmla="*/ 22 h 1051"/>
                <a:gd name="T4" fmla="*/ 33 w 3136"/>
                <a:gd name="T5" fmla="*/ 62 h 1051"/>
                <a:gd name="T6" fmla="*/ 10 w 3136"/>
                <a:gd name="T7" fmla="*/ 53 h 1051"/>
                <a:gd name="T8" fmla="*/ 135 w 3136"/>
                <a:gd name="T9" fmla="*/ 4 h 1051"/>
                <a:gd name="T10" fmla="*/ 1035 w 3136"/>
                <a:gd name="T11" fmla="*/ 335 h 1051"/>
                <a:gd name="T12" fmla="*/ 1012 w 3136"/>
                <a:gd name="T13" fmla="*/ 346 h 1051"/>
                <a:gd name="T14" fmla="*/ 135 w 3136"/>
                <a:gd name="T15" fmla="*/ 22 h 1051"/>
                <a:gd name="T16" fmla="*/ 33 w 3136"/>
                <a:gd name="T17" fmla="*/ 62 h 1051"/>
                <a:gd name="T18" fmla="*/ 6 w 3136"/>
                <a:gd name="T19" fmla="*/ 51 h 1051"/>
                <a:gd name="T20" fmla="*/ 4 w 3136"/>
                <a:gd name="T21" fmla="*/ 54 h 1051"/>
                <a:gd name="T22" fmla="*/ 33 w 3136"/>
                <a:gd name="T23" fmla="*/ 66 h 1051"/>
                <a:gd name="T24" fmla="*/ 135 w 3136"/>
                <a:gd name="T25" fmla="*/ 26 h 1051"/>
                <a:gd name="T26" fmla="*/ 1012 w 3136"/>
                <a:gd name="T27" fmla="*/ 350 h 1051"/>
                <a:gd name="T28" fmla="*/ 1045 w 3136"/>
                <a:gd name="T29" fmla="*/ 335 h 1051"/>
                <a:gd name="T30" fmla="*/ 135 w 3136"/>
                <a:gd name="T31" fmla="*/ 0 h 1051"/>
                <a:gd name="T32" fmla="*/ 0 w 3136"/>
                <a:gd name="T33" fmla="*/ 53 h 1051"/>
                <a:gd name="T34" fmla="*/ 33 w 3136"/>
                <a:gd name="T35" fmla="*/ 66 h 1051"/>
                <a:gd name="T36" fmla="*/ 136 w 3136"/>
                <a:gd name="T37" fmla="*/ 25 h 10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36"/>
                <a:gd name="T58" fmla="*/ 0 h 1051"/>
                <a:gd name="T59" fmla="*/ 3136 w 3136"/>
                <a:gd name="T60" fmla="*/ 1051 h 10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36" h="1051">
                  <a:moveTo>
                    <a:pt x="407" y="76"/>
                  </a:moveTo>
                  <a:lnTo>
                    <a:pt x="402" y="66"/>
                  </a:lnTo>
                  <a:lnTo>
                    <a:pt x="100" y="185"/>
                  </a:lnTo>
                  <a:lnTo>
                    <a:pt x="31" y="158"/>
                  </a:lnTo>
                  <a:lnTo>
                    <a:pt x="404" y="12"/>
                  </a:lnTo>
                  <a:lnTo>
                    <a:pt x="3107" y="1007"/>
                  </a:lnTo>
                  <a:lnTo>
                    <a:pt x="3038" y="1039"/>
                  </a:lnTo>
                  <a:lnTo>
                    <a:pt x="404" y="65"/>
                  </a:lnTo>
                  <a:lnTo>
                    <a:pt x="100" y="185"/>
                  </a:lnTo>
                  <a:lnTo>
                    <a:pt x="18" y="154"/>
                  </a:lnTo>
                  <a:lnTo>
                    <a:pt x="13" y="163"/>
                  </a:lnTo>
                  <a:lnTo>
                    <a:pt x="100" y="197"/>
                  </a:lnTo>
                  <a:lnTo>
                    <a:pt x="404" y="77"/>
                  </a:lnTo>
                  <a:lnTo>
                    <a:pt x="3038" y="1051"/>
                  </a:lnTo>
                  <a:lnTo>
                    <a:pt x="3136" y="1007"/>
                  </a:lnTo>
                  <a:lnTo>
                    <a:pt x="404" y="0"/>
                  </a:lnTo>
                  <a:lnTo>
                    <a:pt x="0" y="158"/>
                  </a:lnTo>
                  <a:lnTo>
                    <a:pt x="100" y="197"/>
                  </a:lnTo>
                  <a:lnTo>
                    <a:pt x="407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7" name="Freeform 50"/>
            <p:cNvSpPr>
              <a:spLocks/>
            </p:cNvSpPr>
            <p:nvPr/>
          </p:nvSpPr>
          <p:spPr bwMode="auto">
            <a:xfrm>
              <a:off x="2535" y="1409"/>
              <a:ext cx="1031" cy="332"/>
            </a:xfrm>
            <a:custGeom>
              <a:avLst/>
              <a:gdLst>
                <a:gd name="T0" fmla="*/ 117 w 3091"/>
                <a:gd name="T1" fmla="*/ 26 h 997"/>
                <a:gd name="T2" fmla="*/ 116 w 3091"/>
                <a:gd name="T3" fmla="*/ 22 h 997"/>
                <a:gd name="T4" fmla="*/ 34 w 3091"/>
                <a:gd name="T5" fmla="*/ 54 h 997"/>
                <a:gd name="T6" fmla="*/ 10 w 3091"/>
                <a:gd name="T7" fmla="*/ 46 h 997"/>
                <a:gd name="T8" fmla="*/ 116 w 3091"/>
                <a:gd name="T9" fmla="*/ 4 h 997"/>
                <a:gd name="T10" fmla="*/ 1020 w 3091"/>
                <a:gd name="T11" fmla="*/ 315 h 997"/>
                <a:gd name="T12" fmla="*/ 991 w 3091"/>
                <a:gd name="T13" fmla="*/ 328 h 997"/>
                <a:gd name="T14" fmla="*/ 116 w 3091"/>
                <a:gd name="T15" fmla="*/ 22 h 997"/>
                <a:gd name="T16" fmla="*/ 34 w 3091"/>
                <a:gd name="T17" fmla="*/ 54 h 997"/>
                <a:gd name="T18" fmla="*/ 6 w 3091"/>
                <a:gd name="T19" fmla="*/ 44 h 997"/>
                <a:gd name="T20" fmla="*/ 5 w 3091"/>
                <a:gd name="T21" fmla="*/ 48 h 997"/>
                <a:gd name="T22" fmla="*/ 34 w 3091"/>
                <a:gd name="T23" fmla="*/ 58 h 997"/>
                <a:gd name="T24" fmla="*/ 116 w 3091"/>
                <a:gd name="T25" fmla="*/ 26 h 997"/>
                <a:gd name="T26" fmla="*/ 991 w 3091"/>
                <a:gd name="T27" fmla="*/ 332 h 997"/>
                <a:gd name="T28" fmla="*/ 1031 w 3091"/>
                <a:gd name="T29" fmla="*/ 314 h 997"/>
                <a:gd name="T30" fmla="*/ 116 w 3091"/>
                <a:gd name="T31" fmla="*/ 0 h 997"/>
                <a:gd name="T32" fmla="*/ 0 w 3091"/>
                <a:gd name="T33" fmla="*/ 46 h 997"/>
                <a:gd name="T34" fmla="*/ 34 w 3091"/>
                <a:gd name="T35" fmla="*/ 58 h 997"/>
                <a:gd name="T36" fmla="*/ 117 w 3091"/>
                <a:gd name="T37" fmla="*/ 26 h 99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091"/>
                <a:gd name="T58" fmla="*/ 0 h 997"/>
                <a:gd name="T59" fmla="*/ 3091 w 3091"/>
                <a:gd name="T60" fmla="*/ 997 h 99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091" h="997">
                  <a:moveTo>
                    <a:pt x="352" y="77"/>
                  </a:moveTo>
                  <a:lnTo>
                    <a:pt x="347" y="67"/>
                  </a:lnTo>
                  <a:lnTo>
                    <a:pt x="103" y="162"/>
                  </a:lnTo>
                  <a:lnTo>
                    <a:pt x="31" y="138"/>
                  </a:lnTo>
                  <a:lnTo>
                    <a:pt x="349" y="12"/>
                  </a:lnTo>
                  <a:lnTo>
                    <a:pt x="3059" y="947"/>
                  </a:lnTo>
                  <a:lnTo>
                    <a:pt x="2972" y="985"/>
                  </a:lnTo>
                  <a:lnTo>
                    <a:pt x="349" y="66"/>
                  </a:lnTo>
                  <a:lnTo>
                    <a:pt x="103" y="162"/>
                  </a:lnTo>
                  <a:lnTo>
                    <a:pt x="17" y="133"/>
                  </a:lnTo>
                  <a:lnTo>
                    <a:pt x="15" y="143"/>
                  </a:lnTo>
                  <a:lnTo>
                    <a:pt x="103" y="174"/>
                  </a:lnTo>
                  <a:lnTo>
                    <a:pt x="349" y="78"/>
                  </a:lnTo>
                  <a:lnTo>
                    <a:pt x="2972" y="997"/>
                  </a:lnTo>
                  <a:lnTo>
                    <a:pt x="3091" y="944"/>
                  </a:lnTo>
                  <a:lnTo>
                    <a:pt x="349" y="0"/>
                  </a:lnTo>
                  <a:lnTo>
                    <a:pt x="0" y="138"/>
                  </a:lnTo>
                  <a:lnTo>
                    <a:pt x="103" y="174"/>
                  </a:lnTo>
                  <a:lnTo>
                    <a:pt x="352" y="7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8" name="Freeform 51"/>
            <p:cNvSpPr>
              <a:spLocks/>
            </p:cNvSpPr>
            <p:nvPr/>
          </p:nvSpPr>
          <p:spPr bwMode="auto">
            <a:xfrm>
              <a:off x="3621" y="2213"/>
              <a:ext cx="19" cy="73"/>
            </a:xfrm>
            <a:custGeom>
              <a:avLst/>
              <a:gdLst>
                <a:gd name="T0" fmla="*/ 16 w 58"/>
                <a:gd name="T1" fmla="*/ 72 h 218"/>
                <a:gd name="T2" fmla="*/ 18 w 58"/>
                <a:gd name="T3" fmla="*/ 69 h 218"/>
                <a:gd name="T4" fmla="*/ 4 w 58"/>
                <a:gd name="T5" fmla="*/ 63 h 218"/>
                <a:gd name="T6" fmla="*/ 4 w 58"/>
                <a:gd name="T7" fmla="*/ 11 h 218"/>
                <a:gd name="T8" fmla="*/ 15 w 58"/>
                <a:gd name="T9" fmla="*/ 6 h 218"/>
                <a:gd name="T10" fmla="*/ 15 w 58"/>
                <a:gd name="T11" fmla="*/ 67 h 218"/>
                <a:gd name="T12" fmla="*/ 4 w 58"/>
                <a:gd name="T13" fmla="*/ 63 h 218"/>
                <a:gd name="T14" fmla="*/ 4 w 58"/>
                <a:gd name="T15" fmla="*/ 10 h 218"/>
                <a:gd name="T16" fmla="*/ 0 w 58"/>
                <a:gd name="T17" fmla="*/ 10 h 218"/>
                <a:gd name="T18" fmla="*/ 0 w 58"/>
                <a:gd name="T19" fmla="*/ 66 h 218"/>
                <a:gd name="T20" fmla="*/ 19 w 58"/>
                <a:gd name="T21" fmla="*/ 73 h 218"/>
                <a:gd name="T22" fmla="*/ 19 w 58"/>
                <a:gd name="T23" fmla="*/ 0 h 218"/>
                <a:gd name="T24" fmla="*/ 0 w 58"/>
                <a:gd name="T25" fmla="*/ 9 h 218"/>
                <a:gd name="T26" fmla="*/ 0 w 58"/>
                <a:gd name="T27" fmla="*/ 66 h 218"/>
                <a:gd name="T28" fmla="*/ 16 w 58"/>
                <a:gd name="T29" fmla="*/ 72 h 21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8"/>
                <a:gd name="T46" fmla="*/ 0 h 218"/>
                <a:gd name="T47" fmla="*/ 58 w 58"/>
                <a:gd name="T48" fmla="*/ 218 h 21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8" h="218">
                  <a:moveTo>
                    <a:pt x="50" y="215"/>
                  </a:moveTo>
                  <a:lnTo>
                    <a:pt x="54" y="205"/>
                  </a:lnTo>
                  <a:lnTo>
                    <a:pt x="12" y="189"/>
                  </a:lnTo>
                  <a:lnTo>
                    <a:pt x="12" y="33"/>
                  </a:lnTo>
                  <a:lnTo>
                    <a:pt x="46" y="17"/>
                  </a:lnTo>
                  <a:lnTo>
                    <a:pt x="46" y="201"/>
                  </a:lnTo>
                  <a:lnTo>
                    <a:pt x="12" y="189"/>
                  </a:lnTo>
                  <a:lnTo>
                    <a:pt x="12" y="30"/>
                  </a:lnTo>
                  <a:lnTo>
                    <a:pt x="0" y="30"/>
                  </a:lnTo>
                  <a:lnTo>
                    <a:pt x="0" y="197"/>
                  </a:lnTo>
                  <a:lnTo>
                    <a:pt x="58" y="218"/>
                  </a:lnTo>
                  <a:lnTo>
                    <a:pt x="58" y="0"/>
                  </a:lnTo>
                  <a:lnTo>
                    <a:pt x="0" y="26"/>
                  </a:lnTo>
                  <a:lnTo>
                    <a:pt x="0" y="197"/>
                  </a:lnTo>
                  <a:lnTo>
                    <a:pt x="50" y="2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59" name="Freeform 52"/>
            <p:cNvSpPr>
              <a:spLocks/>
            </p:cNvSpPr>
            <p:nvPr/>
          </p:nvSpPr>
          <p:spPr bwMode="auto">
            <a:xfrm>
              <a:off x="3606" y="2400"/>
              <a:ext cx="34" cy="388"/>
            </a:xfrm>
            <a:custGeom>
              <a:avLst/>
              <a:gdLst>
                <a:gd name="T0" fmla="*/ 33 w 103"/>
                <a:gd name="T1" fmla="*/ 370 h 1163"/>
                <a:gd name="T2" fmla="*/ 31 w 103"/>
                <a:gd name="T3" fmla="*/ 367 h 1163"/>
                <a:gd name="T4" fmla="*/ 4 w 103"/>
                <a:gd name="T5" fmla="*/ 381 h 1163"/>
                <a:gd name="T6" fmla="*/ 4 w 103"/>
                <a:gd name="T7" fmla="*/ 371 h 1163"/>
                <a:gd name="T8" fmla="*/ 19 w 103"/>
                <a:gd name="T9" fmla="*/ 363 h 1163"/>
                <a:gd name="T10" fmla="*/ 19 w 103"/>
                <a:gd name="T11" fmla="*/ 5 h 1163"/>
                <a:gd name="T12" fmla="*/ 30 w 103"/>
                <a:gd name="T13" fmla="*/ 7 h 1163"/>
                <a:gd name="T14" fmla="*/ 30 w 103"/>
                <a:gd name="T15" fmla="*/ 367 h 1163"/>
                <a:gd name="T16" fmla="*/ 4 w 103"/>
                <a:gd name="T17" fmla="*/ 381 h 1163"/>
                <a:gd name="T18" fmla="*/ 4 w 103"/>
                <a:gd name="T19" fmla="*/ 370 h 1163"/>
                <a:gd name="T20" fmla="*/ 0 w 103"/>
                <a:gd name="T21" fmla="*/ 370 h 1163"/>
                <a:gd name="T22" fmla="*/ 0 w 103"/>
                <a:gd name="T23" fmla="*/ 388 h 1163"/>
                <a:gd name="T24" fmla="*/ 34 w 103"/>
                <a:gd name="T25" fmla="*/ 370 h 1163"/>
                <a:gd name="T26" fmla="*/ 34 w 103"/>
                <a:gd name="T27" fmla="*/ 4 h 1163"/>
                <a:gd name="T28" fmla="*/ 15 w 103"/>
                <a:gd name="T29" fmla="*/ 0 h 1163"/>
                <a:gd name="T30" fmla="*/ 15 w 103"/>
                <a:gd name="T31" fmla="*/ 361 h 1163"/>
                <a:gd name="T32" fmla="*/ 0 w 103"/>
                <a:gd name="T33" fmla="*/ 369 h 1163"/>
                <a:gd name="T34" fmla="*/ 0 w 103"/>
                <a:gd name="T35" fmla="*/ 388 h 1163"/>
                <a:gd name="T36" fmla="*/ 33 w 103"/>
                <a:gd name="T37" fmla="*/ 370 h 1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3"/>
                <a:gd name="T58" fmla="*/ 0 h 1163"/>
                <a:gd name="T59" fmla="*/ 103 w 103"/>
                <a:gd name="T60" fmla="*/ 1163 h 1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3" h="1163">
                  <a:moveTo>
                    <a:pt x="99" y="1110"/>
                  </a:moveTo>
                  <a:lnTo>
                    <a:pt x="95" y="1100"/>
                  </a:lnTo>
                  <a:lnTo>
                    <a:pt x="12" y="1143"/>
                  </a:lnTo>
                  <a:lnTo>
                    <a:pt x="12" y="1113"/>
                  </a:lnTo>
                  <a:lnTo>
                    <a:pt x="57" y="1089"/>
                  </a:lnTo>
                  <a:lnTo>
                    <a:pt x="57" y="15"/>
                  </a:lnTo>
                  <a:lnTo>
                    <a:pt x="91" y="22"/>
                  </a:lnTo>
                  <a:lnTo>
                    <a:pt x="91" y="1101"/>
                  </a:lnTo>
                  <a:lnTo>
                    <a:pt x="12" y="1143"/>
                  </a:lnTo>
                  <a:lnTo>
                    <a:pt x="12" y="1110"/>
                  </a:lnTo>
                  <a:lnTo>
                    <a:pt x="0" y="1110"/>
                  </a:lnTo>
                  <a:lnTo>
                    <a:pt x="0" y="1163"/>
                  </a:lnTo>
                  <a:lnTo>
                    <a:pt x="103" y="1109"/>
                  </a:lnTo>
                  <a:lnTo>
                    <a:pt x="103" y="12"/>
                  </a:lnTo>
                  <a:lnTo>
                    <a:pt x="45" y="0"/>
                  </a:lnTo>
                  <a:lnTo>
                    <a:pt x="45" y="1082"/>
                  </a:lnTo>
                  <a:lnTo>
                    <a:pt x="0" y="1106"/>
                  </a:lnTo>
                  <a:lnTo>
                    <a:pt x="0" y="1163"/>
                  </a:lnTo>
                  <a:lnTo>
                    <a:pt x="99" y="11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0" name="Freeform 53"/>
            <p:cNvSpPr>
              <a:spLocks/>
            </p:cNvSpPr>
            <p:nvPr/>
          </p:nvSpPr>
          <p:spPr bwMode="auto">
            <a:xfrm>
              <a:off x="3404" y="2973"/>
              <a:ext cx="418" cy="289"/>
            </a:xfrm>
            <a:custGeom>
              <a:avLst/>
              <a:gdLst>
                <a:gd name="T0" fmla="*/ 417 w 1253"/>
                <a:gd name="T1" fmla="*/ 52 h 866"/>
                <a:gd name="T2" fmla="*/ 415 w 1253"/>
                <a:gd name="T3" fmla="*/ 48 h 866"/>
                <a:gd name="T4" fmla="*/ 4 w 1253"/>
                <a:gd name="T5" fmla="*/ 283 h 866"/>
                <a:gd name="T6" fmla="*/ 4 w 1253"/>
                <a:gd name="T7" fmla="*/ 239 h 866"/>
                <a:gd name="T8" fmla="*/ 414 w 1253"/>
                <a:gd name="T9" fmla="*/ 6 h 866"/>
                <a:gd name="T10" fmla="*/ 414 w 1253"/>
                <a:gd name="T11" fmla="*/ 49 h 866"/>
                <a:gd name="T12" fmla="*/ 4 w 1253"/>
                <a:gd name="T13" fmla="*/ 283 h 866"/>
                <a:gd name="T14" fmla="*/ 4 w 1253"/>
                <a:gd name="T15" fmla="*/ 237 h 866"/>
                <a:gd name="T16" fmla="*/ 0 w 1253"/>
                <a:gd name="T17" fmla="*/ 237 h 866"/>
                <a:gd name="T18" fmla="*/ 0 w 1253"/>
                <a:gd name="T19" fmla="*/ 289 h 866"/>
                <a:gd name="T20" fmla="*/ 418 w 1253"/>
                <a:gd name="T21" fmla="*/ 51 h 866"/>
                <a:gd name="T22" fmla="*/ 418 w 1253"/>
                <a:gd name="T23" fmla="*/ 0 h 866"/>
                <a:gd name="T24" fmla="*/ 0 w 1253"/>
                <a:gd name="T25" fmla="*/ 236 h 866"/>
                <a:gd name="T26" fmla="*/ 0 w 1253"/>
                <a:gd name="T27" fmla="*/ 289 h 866"/>
                <a:gd name="T28" fmla="*/ 417 w 1253"/>
                <a:gd name="T29" fmla="*/ 52 h 8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53"/>
                <a:gd name="T46" fmla="*/ 0 h 866"/>
                <a:gd name="T47" fmla="*/ 1253 w 1253"/>
                <a:gd name="T48" fmla="*/ 866 h 86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53" h="866">
                  <a:moveTo>
                    <a:pt x="1249" y="155"/>
                  </a:moveTo>
                  <a:lnTo>
                    <a:pt x="1244" y="145"/>
                  </a:lnTo>
                  <a:lnTo>
                    <a:pt x="12" y="847"/>
                  </a:lnTo>
                  <a:lnTo>
                    <a:pt x="12" y="715"/>
                  </a:lnTo>
                  <a:lnTo>
                    <a:pt x="1241" y="19"/>
                  </a:lnTo>
                  <a:lnTo>
                    <a:pt x="1241" y="146"/>
                  </a:lnTo>
                  <a:lnTo>
                    <a:pt x="12" y="847"/>
                  </a:lnTo>
                  <a:lnTo>
                    <a:pt x="12" y="711"/>
                  </a:lnTo>
                  <a:lnTo>
                    <a:pt x="0" y="711"/>
                  </a:lnTo>
                  <a:lnTo>
                    <a:pt x="0" y="866"/>
                  </a:lnTo>
                  <a:lnTo>
                    <a:pt x="1253" y="154"/>
                  </a:lnTo>
                  <a:lnTo>
                    <a:pt x="1253" y="0"/>
                  </a:lnTo>
                  <a:lnTo>
                    <a:pt x="0" y="708"/>
                  </a:lnTo>
                  <a:lnTo>
                    <a:pt x="0" y="866"/>
                  </a:lnTo>
                  <a:lnTo>
                    <a:pt x="1249" y="15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1" name="Freeform 54"/>
            <p:cNvSpPr>
              <a:spLocks/>
            </p:cNvSpPr>
            <p:nvPr/>
          </p:nvSpPr>
          <p:spPr bwMode="auto">
            <a:xfrm>
              <a:off x="3449" y="3225"/>
              <a:ext cx="170" cy="113"/>
            </a:xfrm>
            <a:custGeom>
              <a:avLst/>
              <a:gdLst>
                <a:gd name="T0" fmla="*/ 167 w 509"/>
                <a:gd name="T1" fmla="*/ 17 h 340"/>
                <a:gd name="T2" fmla="*/ 165 w 509"/>
                <a:gd name="T3" fmla="*/ 14 h 340"/>
                <a:gd name="T4" fmla="*/ 4 w 509"/>
                <a:gd name="T5" fmla="*/ 107 h 340"/>
                <a:gd name="T6" fmla="*/ 4 w 509"/>
                <a:gd name="T7" fmla="*/ 79 h 340"/>
                <a:gd name="T8" fmla="*/ 135 w 509"/>
                <a:gd name="T9" fmla="*/ 4 h 340"/>
                <a:gd name="T10" fmla="*/ 162 w 509"/>
                <a:gd name="T11" fmla="*/ 16 h 340"/>
                <a:gd name="T12" fmla="*/ 4 w 509"/>
                <a:gd name="T13" fmla="*/ 107 h 340"/>
                <a:gd name="T14" fmla="*/ 4 w 509"/>
                <a:gd name="T15" fmla="*/ 78 h 340"/>
                <a:gd name="T16" fmla="*/ 0 w 509"/>
                <a:gd name="T17" fmla="*/ 78 h 340"/>
                <a:gd name="T18" fmla="*/ 0 w 509"/>
                <a:gd name="T19" fmla="*/ 113 h 340"/>
                <a:gd name="T20" fmla="*/ 170 w 509"/>
                <a:gd name="T21" fmla="*/ 15 h 340"/>
                <a:gd name="T22" fmla="*/ 135 w 509"/>
                <a:gd name="T23" fmla="*/ 0 h 340"/>
                <a:gd name="T24" fmla="*/ 0 w 509"/>
                <a:gd name="T25" fmla="*/ 77 h 340"/>
                <a:gd name="T26" fmla="*/ 0 w 509"/>
                <a:gd name="T27" fmla="*/ 113 h 340"/>
                <a:gd name="T28" fmla="*/ 167 w 509"/>
                <a:gd name="T29" fmla="*/ 17 h 3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09"/>
                <a:gd name="T46" fmla="*/ 0 h 340"/>
                <a:gd name="T47" fmla="*/ 509 w 509"/>
                <a:gd name="T48" fmla="*/ 340 h 3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09" h="340">
                  <a:moveTo>
                    <a:pt x="500" y="51"/>
                  </a:moveTo>
                  <a:lnTo>
                    <a:pt x="495" y="42"/>
                  </a:lnTo>
                  <a:lnTo>
                    <a:pt x="12" y="321"/>
                  </a:lnTo>
                  <a:lnTo>
                    <a:pt x="12" y="238"/>
                  </a:lnTo>
                  <a:lnTo>
                    <a:pt x="405" y="12"/>
                  </a:lnTo>
                  <a:lnTo>
                    <a:pt x="485" y="48"/>
                  </a:lnTo>
                  <a:lnTo>
                    <a:pt x="12" y="321"/>
                  </a:lnTo>
                  <a:lnTo>
                    <a:pt x="12" y="235"/>
                  </a:lnTo>
                  <a:lnTo>
                    <a:pt x="0" y="235"/>
                  </a:lnTo>
                  <a:lnTo>
                    <a:pt x="0" y="340"/>
                  </a:lnTo>
                  <a:lnTo>
                    <a:pt x="509" y="45"/>
                  </a:lnTo>
                  <a:lnTo>
                    <a:pt x="405" y="0"/>
                  </a:lnTo>
                  <a:lnTo>
                    <a:pt x="0" y="231"/>
                  </a:lnTo>
                  <a:lnTo>
                    <a:pt x="0" y="340"/>
                  </a:lnTo>
                  <a:lnTo>
                    <a:pt x="500" y="5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2" name="Freeform 55"/>
            <p:cNvSpPr>
              <a:spLocks/>
            </p:cNvSpPr>
            <p:nvPr/>
          </p:nvSpPr>
          <p:spPr bwMode="auto">
            <a:xfrm>
              <a:off x="3632" y="3173"/>
              <a:ext cx="41" cy="42"/>
            </a:xfrm>
            <a:custGeom>
              <a:avLst/>
              <a:gdLst>
                <a:gd name="T0" fmla="*/ 41 w 123"/>
                <a:gd name="T1" fmla="*/ 3 h 127"/>
                <a:gd name="T2" fmla="*/ 37 w 123"/>
                <a:gd name="T3" fmla="*/ 3 h 127"/>
                <a:gd name="T4" fmla="*/ 37 w 123"/>
                <a:gd name="T5" fmla="*/ 36 h 127"/>
                <a:gd name="T6" fmla="*/ 8 w 123"/>
                <a:gd name="T7" fmla="*/ 23 h 127"/>
                <a:gd name="T8" fmla="*/ 37 w 123"/>
                <a:gd name="T9" fmla="*/ 6 h 127"/>
                <a:gd name="T10" fmla="*/ 37 w 123"/>
                <a:gd name="T11" fmla="*/ 36 h 127"/>
                <a:gd name="T12" fmla="*/ 5 w 123"/>
                <a:gd name="T13" fmla="*/ 22 h 127"/>
                <a:gd name="T14" fmla="*/ 3 w 123"/>
                <a:gd name="T15" fmla="*/ 25 h 127"/>
                <a:gd name="T16" fmla="*/ 41 w 123"/>
                <a:gd name="T17" fmla="*/ 42 h 127"/>
                <a:gd name="T18" fmla="*/ 41 w 123"/>
                <a:gd name="T19" fmla="*/ 0 h 127"/>
                <a:gd name="T20" fmla="*/ 0 w 123"/>
                <a:gd name="T21" fmla="*/ 23 h 127"/>
                <a:gd name="T22" fmla="*/ 41 w 123"/>
                <a:gd name="T23" fmla="*/ 42 h 127"/>
                <a:gd name="T24" fmla="*/ 41 w 123"/>
                <a:gd name="T25" fmla="*/ 3 h 12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3"/>
                <a:gd name="T40" fmla="*/ 0 h 127"/>
                <a:gd name="T41" fmla="*/ 123 w 123"/>
                <a:gd name="T42" fmla="*/ 127 h 12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3" h="127">
                  <a:moveTo>
                    <a:pt x="123" y="9"/>
                  </a:moveTo>
                  <a:lnTo>
                    <a:pt x="111" y="9"/>
                  </a:lnTo>
                  <a:lnTo>
                    <a:pt x="111" y="110"/>
                  </a:lnTo>
                  <a:lnTo>
                    <a:pt x="24" y="71"/>
                  </a:lnTo>
                  <a:lnTo>
                    <a:pt x="111" y="19"/>
                  </a:lnTo>
                  <a:lnTo>
                    <a:pt x="111" y="110"/>
                  </a:lnTo>
                  <a:lnTo>
                    <a:pt x="14" y="66"/>
                  </a:lnTo>
                  <a:lnTo>
                    <a:pt x="10" y="75"/>
                  </a:lnTo>
                  <a:lnTo>
                    <a:pt x="123" y="127"/>
                  </a:lnTo>
                  <a:lnTo>
                    <a:pt x="123" y="0"/>
                  </a:lnTo>
                  <a:lnTo>
                    <a:pt x="0" y="71"/>
                  </a:lnTo>
                  <a:lnTo>
                    <a:pt x="123" y="127"/>
                  </a:lnTo>
                  <a:lnTo>
                    <a:pt x="123" y="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3" name="Freeform 56"/>
            <p:cNvSpPr>
              <a:spLocks/>
            </p:cNvSpPr>
            <p:nvPr/>
          </p:nvSpPr>
          <p:spPr bwMode="auto">
            <a:xfrm>
              <a:off x="3719" y="3093"/>
              <a:ext cx="94" cy="69"/>
            </a:xfrm>
            <a:custGeom>
              <a:avLst/>
              <a:gdLst>
                <a:gd name="T0" fmla="*/ 93 w 282"/>
                <a:gd name="T1" fmla="*/ 35 h 207"/>
                <a:gd name="T2" fmla="*/ 91 w 282"/>
                <a:gd name="T3" fmla="*/ 32 h 207"/>
                <a:gd name="T4" fmla="*/ 35 w 282"/>
                <a:gd name="T5" fmla="*/ 65 h 207"/>
                <a:gd name="T6" fmla="*/ 8 w 282"/>
                <a:gd name="T7" fmla="*/ 53 h 207"/>
                <a:gd name="T8" fmla="*/ 90 w 282"/>
                <a:gd name="T9" fmla="*/ 6 h 207"/>
                <a:gd name="T10" fmla="*/ 90 w 282"/>
                <a:gd name="T11" fmla="*/ 33 h 207"/>
                <a:gd name="T12" fmla="*/ 35 w 282"/>
                <a:gd name="T13" fmla="*/ 65 h 207"/>
                <a:gd name="T14" fmla="*/ 5 w 282"/>
                <a:gd name="T15" fmla="*/ 52 h 207"/>
                <a:gd name="T16" fmla="*/ 3 w 282"/>
                <a:gd name="T17" fmla="*/ 55 h 207"/>
                <a:gd name="T18" fmla="*/ 35 w 282"/>
                <a:gd name="T19" fmla="*/ 69 h 207"/>
                <a:gd name="T20" fmla="*/ 94 w 282"/>
                <a:gd name="T21" fmla="*/ 35 h 207"/>
                <a:gd name="T22" fmla="*/ 94 w 282"/>
                <a:gd name="T23" fmla="*/ 0 h 207"/>
                <a:gd name="T24" fmla="*/ 0 w 282"/>
                <a:gd name="T25" fmla="*/ 54 h 207"/>
                <a:gd name="T26" fmla="*/ 35 w 282"/>
                <a:gd name="T27" fmla="*/ 69 h 207"/>
                <a:gd name="T28" fmla="*/ 93 w 282"/>
                <a:gd name="T29" fmla="*/ 35 h 2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2"/>
                <a:gd name="T46" fmla="*/ 0 h 207"/>
                <a:gd name="T47" fmla="*/ 282 w 282"/>
                <a:gd name="T48" fmla="*/ 207 h 20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2" h="207">
                  <a:moveTo>
                    <a:pt x="279" y="106"/>
                  </a:moveTo>
                  <a:lnTo>
                    <a:pt x="274" y="97"/>
                  </a:lnTo>
                  <a:lnTo>
                    <a:pt x="104" y="195"/>
                  </a:lnTo>
                  <a:lnTo>
                    <a:pt x="24" y="159"/>
                  </a:lnTo>
                  <a:lnTo>
                    <a:pt x="270" y="19"/>
                  </a:lnTo>
                  <a:lnTo>
                    <a:pt x="270" y="98"/>
                  </a:lnTo>
                  <a:lnTo>
                    <a:pt x="104" y="195"/>
                  </a:lnTo>
                  <a:lnTo>
                    <a:pt x="15" y="156"/>
                  </a:lnTo>
                  <a:lnTo>
                    <a:pt x="10" y="165"/>
                  </a:lnTo>
                  <a:lnTo>
                    <a:pt x="104" y="207"/>
                  </a:lnTo>
                  <a:lnTo>
                    <a:pt x="282" y="105"/>
                  </a:lnTo>
                  <a:lnTo>
                    <a:pt x="282" y="0"/>
                  </a:lnTo>
                  <a:lnTo>
                    <a:pt x="0" y="162"/>
                  </a:lnTo>
                  <a:lnTo>
                    <a:pt x="104" y="207"/>
                  </a:lnTo>
                  <a:lnTo>
                    <a:pt x="279" y="10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4" name="Freeform 57"/>
            <p:cNvSpPr>
              <a:spLocks/>
            </p:cNvSpPr>
            <p:nvPr/>
          </p:nvSpPr>
          <p:spPr bwMode="auto">
            <a:xfrm>
              <a:off x="3622" y="2761"/>
              <a:ext cx="17" cy="9"/>
            </a:xfrm>
            <a:custGeom>
              <a:avLst/>
              <a:gdLst>
                <a:gd name="T0" fmla="*/ 2 w 50"/>
                <a:gd name="T1" fmla="*/ 0 h 29"/>
                <a:gd name="T2" fmla="*/ 0 w 50"/>
                <a:gd name="T3" fmla="*/ 3 h 29"/>
                <a:gd name="T4" fmla="*/ 16 w 50"/>
                <a:gd name="T5" fmla="*/ 9 h 29"/>
                <a:gd name="T6" fmla="*/ 17 w 50"/>
                <a:gd name="T7" fmla="*/ 6 h 29"/>
                <a:gd name="T8" fmla="*/ 2 w 50"/>
                <a:gd name="T9" fmla="*/ 0 h 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"/>
                <a:gd name="T16" fmla="*/ 0 h 29"/>
                <a:gd name="T17" fmla="*/ 50 w 50"/>
                <a:gd name="T18" fmla="*/ 29 h 2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" h="29">
                  <a:moveTo>
                    <a:pt x="5" y="0"/>
                  </a:moveTo>
                  <a:lnTo>
                    <a:pt x="0" y="10"/>
                  </a:lnTo>
                  <a:lnTo>
                    <a:pt x="46" y="29"/>
                  </a:lnTo>
                  <a:lnTo>
                    <a:pt x="50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5" name="Rectangle 58"/>
            <p:cNvSpPr>
              <a:spLocks noChangeArrowheads="1"/>
            </p:cNvSpPr>
            <p:nvPr/>
          </p:nvSpPr>
          <p:spPr bwMode="auto">
            <a:xfrm>
              <a:off x="2299" y="1549"/>
              <a:ext cx="4" cy="21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6" name="Rectangle 59"/>
            <p:cNvSpPr>
              <a:spLocks noChangeArrowheads="1"/>
            </p:cNvSpPr>
            <p:nvPr/>
          </p:nvSpPr>
          <p:spPr bwMode="auto">
            <a:xfrm>
              <a:off x="2650" y="1411"/>
              <a:ext cx="4" cy="22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7" name="Freeform 60"/>
            <p:cNvSpPr>
              <a:spLocks noEditPoints="1"/>
            </p:cNvSpPr>
            <p:nvPr/>
          </p:nvSpPr>
          <p:spPr bwMode="auto">
            <a:xfrm>
              <a:off x="3592" y="2266"/>
              <a:ext cx="283" cy="1069"/>
            </a:xfrm>
            <a:custGeom>
              <a:avLst/>
              <a:gdLst>
                <a:gd name="T0" fmla="*/ 80 w 848"/>
                <a:gd name="T1" fmla="*/ 1025 h 3208"/>
                <a:gd name="T2" fmla="*/ 80 w 848"/>
                <a:gd name="T3" fmla="*/ 889 h 3208"/>
                <a:gd name="T4" fmla="*/ 111 w 848"/>
                <a:gd name="T5" fmla="*/ 871 h 3208"/>
                <a:gd name="T6" fmla="*/ 210 w 848"/>
                <a:gd name="T7" fmla="*/ 914 h 3208"/>
                <a:gd name="T8" fmla="*/ 210 w 848"/>
                <a:gd name="T9" fmla="*/ 1050 h 3208"/>
                <a:gd name="T10" fmla="*/ 179 w 848"/>
                <a:gd name="T11" fmla="*/ 1069 h 3208"/>
                <a:gd name="T12" fmla="*/ 80 w 848"/>
                <a:gd name="T13" fmla="*/ 1025 h 3208"/>
                <a:gd name="T14" fmla="*/ 0 w 848"/>
                <a:gd name="T15" fmla="*/ 130 h 3208"/>
                <a:gd name="T16" fmla="*/ 0 w 848"/>
                <a:gd name="T17" fmla="*/ 76 h 3208"/>
                <a:gd name="T18" fmla="*/ 152 w 848"/>
                <a:gd name="T19" fmla="*/ 0 h 3208"/>
                <a:gd name="T20" fmla="*/ 283 w 848"/>
                <a:gd name="T21" fmla="*/ 61 h 3208"/>
                <a:gd name="T22" fmla="*/ 283 w 848"/>
                <a:gd name="T23" fmla="*/ 97 h 3208"/>
                <a:gd name="T24" fmla="*/ 157 w 848"/>
                <a:gd name="T25" fmla="*/ 163 h 3208"/>
                <a:gd name="T26" fmla="*/ 0 w 848"/>
                <a:gd name="T27" fmla="*/ 130 h 32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848"/>
                <a:gd name="T43" fmla="*/ 0 h 3208"/>
                <a:gd name="T44" fmla="*/ 848 w 848"/>
                <a:gd name="T45" fmla="*/ 3208 h 32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848" h="3208">
                  <a:moveTo>
                    <a:pt x="240" y="3075"/>
                  </a:moveTo>
                  <a:lnTo>
                    <a:pt x="240" y="2668"/>
                  </a:lnTo>
                  <a:lnTo>
                    <a:pt x="334" y="2614"/>
                  </a:lnTo>
                  <a:lnTo>
                    <a:pt x="630" y="2744"/>
                  </a:lnTo>
                  <a:lnTo>
                    <a:pt x="630" y="3150"/>
                  </a:lnTo>
                  <a:lnTo>
                    <a:pt x="535" y="3208"/>
                  </a:lnTo>
                  <a:lnTo>
                    <a:pt x="240" y="3075"/>
                  </a:lnTo>
                  <a:close/>
                  <a:moveTo>
                    <a:pt x="0" y="390"/>
                  </a:moveTo>
                  <a:lnTo>
                    <a:pt x="0" y="229"/>
                  </a:lnTo>
                  <a:lnTo>
                    <a:pt x="456" y="0"/>
                  </a:lnTo>
                  <a:lnTo>
                    <a:pt x="848" y="184"/>
                  </a:lnTo>
                  <a:lnTo>
                    <a:pt x="848" y="292"/>
                  </a:lnTo>
                  <a:lnTo>
                    <a:pt x="469" y="488"/>
                  </a:lnTo>
                  <a:lnTo>
                    <a:pt x="0" y="390"/>
                  </a:lnTo>
                  <a:close/>
                </a:path>
              </a:pathLst>
            </a:custGeom>
            <a:solidFill>
              <a:srgbClr val="FFFF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8" name="Freeform 61"/>
            <p:cNvSpPr>
              <a:spLocks/>
            </p:cNvSpPr>
            <p:nvPr/>
          </p:nvSpPr>
          <p:spPr bwMode="auto">
            <a:xfrm>
              <a:off x="3672" y="3137"/>
              <a:ext cx="130" cy="198"/>
            </a:xfrm>
            <a:custGeom>
              <a:avLst/>
              <a:gdLst>
                <a:gd name="T0" fmla="*/ 0 w 390"/>
                <a:gd name="T1" fmla="*/ 154 h 594"/>
                <a:gd name="T2" fmla="*/ 0 w 390"/>
                <a:gd name="T3" fmla="*/ 18 h 594"/>
                <a:gd name="T4" fmla="*/ 31 w 390"/>
                <a:gd name="T5" fmla="*/ 0 h 594"/>
                <a:gd name="T6" fmla="*/ 130 w 390"/>
                <a:gd name="T7" fmla="*/ 43 h 594"/>
                <a:gd name="T8" fmla="*/ 130 w 390"/>
                <a:gd name="T9" fmla="*/ 179 h 594"/>
                <a:gd name="T10" fmla="*/ 98 w 390"/>
                <a:gd name="T11" fmla="*/ 198 h 594"/>
                <a:gd name="T12" fmla="*/ 0 w 390"/>
                <a:gd name="T13" fmla="*/ 154 h 5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0"/>
                <a:gd name="T22" fmla="*/ 0 h 594"/>
                <a:gd name="T23" fmla="*/ 390 w 390"/>
                <a:gd name="T24" fmla="*/ 594 h 5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0" h="594">
                  <a:moveTo>
                    <a:pt x="0" y="461"/>
                  </a:moveTo>
                  <a:lnTo>
                    <a:pt x="0" y="54"/>
                  </a:lnTo>
                  <a:lnTo>
                    <a:pt x="94" y="0"/>
                  </a:lnTo>
                  <a:lnTo>
                    <a:pt x="390" y="130"/>
                  </a:lnTo>
                  <a:lnTo>
                    <a:pt x="390" y="536"/>
                  </a:lnTo>
                  <a:lnTo>
                    <a:pt x="295" y="594"/>
                  </a:lnTo>
                  <a:lnTo>
                    <a:pt x="0" y="461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69" name="Freeform 62"/>
            <p:cNvSpPr>
              <a:spLocks/>
            </p:cNvSpPr>
            <p:nvPr/>
          </p:nvSpPr>
          <p:spPr bwMode="auto">
            <a:xfrm>
              <a:off x="3592" y="2266"/>
              <a:ext cx="283" cy="163"/>
            </a:xfrm>
            <a:custGeom>
              <a:avLst/>
              <a:gdLst>
                <a:gd name="T0" fmla="*/ 0 w 848"/>
                <a:gd name="T1" fmla="*/ 130 h 488"/>
                <a:gd name="T2" fmla="*/ 0 w 848"/>
                <a:gd name="T3" fmla="*/ 76 h 488"/>
                <a:gd name="T4" fmla="*/ 152 w 848"/>
                <a:gd name="T5" fmla="*/ 0 h 488"/>
                <a:gd name="T6" fmla="*/ 283 w 848"/>
                <a:gd name="T7" fmla="*/ 61 h 488"/>
                <a:gd name="T8" fmla="*/ 283 w 848"/>
                <a:gd name="T9" fmla="*/ 98 h 488"/>
                <a:gd name="T10" fmla="*/ 157 w 848"/>
                <a:gd name="T11" fmla="*/ 163 h 488"/>
                <a:gd name="T12" fmla="*/ 0 w 848"/>
                <a:gd name="T13" fmla="*/ 130 h 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48"/>
                <a:gd name="T22" fmla="*/ 0 h 488"/>
                <a:gd name="T23" fmla="*/ 848 w 848"/>
                <a:gd name="T24" fmla="*/ 488 h 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48" h="488">
                  <a:moveTo>
                    <a:pt x="0" y="390"/>
                  </a:moveTo>
                  <a:lnTo>
                    <a:pt x="0" y="229"/>
                  </a:lnTo>
                  <a:lnTo>
                    <a:pt x="456" y="0"/>
                  </a:lnTo>
                  <a:lnTo>
                    <a:pt x="848" y="184"/>
                  </a:lnTo>
                  <a:lnTo>
                    <a:pt x="848" y="292"/>
                  </a:lnTo>
                  <a:lnTo>
                    <a:pt x="469" y="488"/>
                  </a:lnTo>
                  <a:lnTo>
                    <a:pt x="0" y="390"/>
                  </a:lnTo>
                  <a:close/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0" name="Freeform 63"/>
            <p:cNvSpPr>
              <a:spLocks/>
            </p:cNvSpPr>
            <p:nvPr/>
          </p:nvSpPr>
          <p:spPr bwMode="auto">
            <a:xfrm>
              <a:off x="3592" y="2327"/>
              <a:ext cx="283" cy="65"/>
            </a:xfrm>
            <a:custGeom>
              <a:avLst/>
              <a:gdLst>
                <a:gd name="T0" fmla="*/ 0 w 848"/>
                <a:gd name="T1" fmla="*/ 15 h 194"/>
                <a:gd name="T2" fmla="*/ 157 w 848"/>
                <a:gd name="T3" fmla="*/ 65 h 194"/>
                <a:gd name="T4" fmla="*/ 283 w 848"/>
                <a:gd name="T5" fmla="*/ 0 h 194"/>
                <a:gd name="T6" fmla="*/ 0 60000 65536"/>
                <a:gd name="T7" fmla="*/ 0 60000 65536"/>
                <a:gd name="T8" fmla="*/ 0 60000 65536"/>
                <a:gd name="T9" fmla="*/ 0 w 848"/>
                <a:gd name="T10" fmla="*/ 0 h 194"/>
                <a:gd name="T11" fmla="*/ 848 w 848"/>
                <a:gd name="T12" fmla="*/ 194 h 1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194">
                  <a:moveTo>
                    <a:pt x="0" y="45"/>
                  </a:moveTo>
                  <a:lnTo>
                    <a:pt x="469" y="194"/>
                  </a:lnTo>
                  <a:lnTo>
                    <a:pt x="84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1" name="Line 64"/>
            <p:cNvSpPr>
              <a:spLocks noChangeShapeType="1"/>
            </p:cNvSpPr>
            <p:nvPr/>
          </p:nvSpPr>
          <p:spPr bwMode="auto">
            <a:xfrm>
              <a:off x="3748" y="2392"/>
              <a:ext cx="1" cy="3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72" name="Freeform 65"/>
            <p:cNvSpPr>
              <a:spLocks/>
            </p:cNvSpPr>
            <p:nvPr/>
          </p:nvSpPr>
          <p:spPr bwMode="auto">
            <a:xfrm>
              <a:off x="3672" y="3155"/>
              <a:ext cx="98" cy="180"/>
            </a:xfrm>
            <a:custGeom>
              <a:avLst/>
              <a:gdLst>
                <a:gd name="T0" fmla="*/ 0 w 295"/>
                <a:gd name="T1" fmla="*/ 0 h 540"/>
                <a:gd name="T2" fmla="*/ 98 w 295"/>
                <a:gd name="T3" fmla="*/ 44 h 540"/>
                <a:gd name="T4" fmla="*/ 98 w 295"/>
                <a:gd name="T5" fmla="*/ 180 h 540"/>
                <a:gd name="T6" fmla="*/ 0 60000 65536"/>
                <a:gd name="T7" fmla="*/ 0 60000 65536"/>
                <a:gd name="T8" fmla="*/ 0 60000 65536"/>
                <a:gd name="T9" fmla="*/ 0 w 295"/>
                <a:gd name="T10" fmla="*/ 0 h 540"/>
                <a:gd name="T11" fmla="*/ 295 w 295"/>
                <a:gd name="T12" fmla="*/ 540 h 5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5" h="540">
                  <a:moveTo>
                    <a:pt x="0" y="0"/>
                  </a:moveTo>
                  <a:lnTo>
                    <a:pt x="295" y="131"/>
                  </a:lnTo>
                  <a:lnTo>
                    <a:pt x="295" y="54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3" name="Line 66"/>
            <p:cNvSpPr>
              <a:spLocks noChangeShapeType="1"/>
            </p:cNvSpPr>
            <p:nvPr/>
          </p:nvSpPr>
          <p:spPr bwMode="auto">
            <a:xfrm flipV="1">
              <a:off x="3770" y="3181"/>
              <a:ext cx="32" cy="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74" name="Freeform 67"/>
            <p:cNvSpPr>
              <a:spLocks noEditPoints="1"/>
            </p:cNvSpPr>
            <p:nvPr/>
          </p:nvSpPr>
          <p:spPr bwMode="auto">
            <a:xfrm>
              <a:off x="1837" y="2272"/>
              <a:ext cx="1842" cy="1296"/>
            </a:xfrm>
            <a:custGeom>
              <a:avLst/>
              <a:gdLst>
                <a:gd name="T0" fmla="*/ 9 w 5526"/>
                <a:gd name="T1" fmla="*/ 659 h 3890"/>
                <a:gd name="T2" fmla="*/ 0 w 5526"/>
                <a:gd name="T3" fmla="*/ 611 h 3890"/>
                <a:gd name="T4" fmla="*/ 132 w 5526"/>
                <a:gd name="T5" fmla="*/ 675 h 3890"/>
                <a:gd name="T6" fmla="*/ 86 w 5526"/>
                <a:gd name="T7" fmla="*/ 697 h 3890"/>
                <a:gd name="T8" fmla="*/ 9 w 5526"/>
                <a:gd name="T9" fmla="*/ 659 h 3890"/>
                <a:gd name="T10" fmla="*/ 1247 w 5526"/>
                <a:gd name="T11" fmla="*/ 1258 h 3890"/>
                <a:gd name="T12" fmla="*/ 1238 w 5526"/>
                <a:gd name="T13" fmla="*/ 1207 h 3890"/>
                <a:gd name="T14" fmla="*/ 1334 w 5526"/>
                <a:gd name="T15" fmla="*/ 1253 h 3890"/>
                <a:gd name="T16" fmla="*/ 1355 w 5526"/>
                <a:gd name="T17" fmla="*/ 1262 h 3890"/>
                <a:gd name="T18" fmla="*/ 1375 w 5526"/>
                <a:gd name="T19" fmla="*/ 1267 h 3890"/>
                <a:gd name="T20" fmla="*/ 1325 w 5526"/>
                <a:gd name="T21" fmla="*/ 1296 h 3890"/>
                <a:gd name="T22" fmla="*/ 1247 w 5526"/>
                <a:gd name="T23" fmla="*/ 1258 h 3890"/>
                <a:gd name="T24" fmla="*/ 1835 w 5526"/>
                <a:gd name="T25" fmla="*/ 994 h 3890"/>
                <a:gd name="T26" fmla="*/ 1747 w 5526"/>
                <a:gd name="T27" fmla="*/ 955 h 3890"/>
                <a:gd name="T28" fmla="*/ 1800 w 5526"/>
                <a:gd name="T29" fmla="*/ 925 h 3890"/>
                <a:gd name="T30" fmla="*/ 1835 w 5526"/>
                <a:gd name="T31" fmla="*/ 941 h 3890"/>
                <a:gd name="T32" fmla="*/ 1835 w 5526"/>
                <a:gd name="T33" fmla="*/ 994 h 3890"/>
                <a:gd name="T34" fmla="*/ 1779 w 5526"/>
                <a:gd name="T35" fmla="*/ 59 h 3890"/>
                <a:gd name="T36" fmla="*/ 1771 w 5526"/>
                <a:gd name="T37" fmla="*/ 56 h 3890"/>
                <a:gd name="T38" fmla="*/ 1771 w 5526"/>
                <a:gd name="T39" fmla="*/ 0 h 3890"/>
                <a:gd name="T40" fmla="*/ 1842 w 5526"/>
                <a:gd name="T41" fmla="*/ 27 h 3890"/>
                <a:gd name="T42" fmla="*/ 1779 w 5526"/>
                <a:gd name="T43" fmla="*/ 59 h 389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526"/>
                <a:gd name="T67" fmla="*/ 0 h 3890"/>
                <a:gd name="T68" fmla="*/ 5526 w 5526"/>
                <a:gd name="T69" fmla="*/ 3890 h 389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526" h="3890">
                  <a:moveTo>
                    <a:pt x="27" y="1978"/>
                  </a:moveTo>
                  <a:lnTo>
                    <a:pt x="0" y="1835"/>
                  </a:lnTo>
                  <a:lnTo>
                    <a:pt x="396" y="2026"/>
                  </a:lnTo>
                  <a:lnTo>
                    <a:pt x="259" y="2091"/>
                  </a:lnTo>
                  <a:lnTo>
                    <a:pt x="27" y="1978"/>
                  </a:lnTo>
                  <a:close/>
                  <a:moveTo>
                    <a:pt x="3741" y="3776"/>
                  </a:moveTo>
                  <a:lnTo>
                    <a:pt x="3715" y="3622"/>
                  </a:lnTo>
                  <a:lnTo>
                    <a:pt x="4002" y="3761"/>
                  </a:lnTo>
                  <a:lnTo>
                    <a:pt x="4065" y="3787"/>
                  </a:lnTo>
                  <a:lnTo>
                    <a:pt x="4124" y="3803"/>
                  </a:lnTo>
                  <a:lnTo>
                    <a:pt x="3974" y="3890"/>
                  </a:lnTo>
                  <a:lnTo>
                    <a:pt x="3741" y="3776"/>
                  </a:lnTo>
                  <a:close/>
                  <a:moveTo>
                    <a:pt x="5504" y="2983"/>
                  </a:moveTo>
                  <a:lnTo>
                    <a:pt x="5242" y="2865"/>
                  </a:lnTo>
                  <a:lnTo>
                    <a:pt x="5399" y="2776"/>
                  </a:lnTo>
                  <a:lnTo>
                    <a:pt x="5504" y="2823"/>
                  </a:lnTo>
                  <a:lnTo>
                    <a:pt x="5504" y="2983"/>
                  </a:lnTo>
                  <a:close/>
                  <a:moveTo>
                    <a:pt x="5337" y="176"/>
                  </a:moveTo>
                  <a:lnTo>
                    <a:pt x="5314" y="168"/>
                  </a:lnTo>
                  <a:lnTo>
                    <a:pt x="5314" y="0"/>
                  </a:lnTo>
                  <a:lnTo>
                    <a:pt x="5526" y="82"/>
                  </a:lnTo>
                  <a:lnTo>
                    <a:pt x="5337" y="176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5" name="Freeform 68"/>
            <p:cNvSpPr>
              <a:spLocks/>
            </p:cNvSpPr>
            <p:nvPr/>
          </p:nvSpPr>
          <p:spPr bwMode="auto">
            <a:xfrm>
              <a:off x="1835" y="2881"/>
              <a:ext cx="137" cy="89"/>
            </a:xfrm>
            <a:custGeom>
              <a:avLst/>
              <a:gdLst>
                <a:gd name="T0" fmla="*/ 87 w 412"/>
                <a:gd name="T1" fmla="*/ 88 h 268"/>
                <a:gd name="T2" fmla="*/ 89 w 412"/>
                <a:gd name="T3" fmla="*/ 86 h 268"/>
                <a:gd name="T4" fmla="*/ 12 w 412"/>
                <a:gd name="T5" fmla="*/ 49 h 268"/>
                <a:gd name="T6" fmla="*/ 4 w 412"/>
                <a:gd name="T7" fmla="*/ 5 h 268"/>
                <a:gd name="T8" fmla="*/ 131 w 412"/>
                <a:gd name="T9" fmla="*/ 66 h 268"/>
                <a:gd name="T10" fmla="*/ 88 w 412"/>
                <a:gd name="T11" fmla="*/ 86 h 268"/>
                <a:gd name="T12" fmla="*/ 12 w 412"/>
                <a:gd name="T13" fmla="*/ 49 h 268"/>
                <a:gd name="T14" fmla="*/ 4 w 412"/>
                <a:gd name="T15" fmla="*/ 2 h 268"/>
                <a:gd name="T16" fmla="*/ 1 w 412"/>
                <a:gd name="T17" fmla="*/ 3 h 268"/>
                <a:gd name="T18" fmla="*/ 10 w 412"/>
                <a:gd name="T19" fmla="*/ 50 h 268"/>
                <a:gd name="T20" fmla="*/ 88 w 412"/>
                <a:gd name="T21" fmla="*/ 89 h 268"/>
                <a:gd name="T22" fmla="*/ 137 w 412"/>
                <a:gd name="T23" fmla="*/ 66 h 268"/>
                <a:gd name="T24" fmla="*/ 0 w 412"/>
                <a:gd name="T25" fmla="*/ 0 h 268"/>
                <a:gd name="T26" fmla="*/ 10 w 412"/>
                <a:gd name="T27" fmla="*/ 50 h 268"/>
                <a:gd name="T28" fmla="*/ 87 w 412"/>
                <a:gd name="T29" fmla="*/ 88 h 26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2"/>
                <a:gd name="T46" fmla="*/ 0 h 268"/>
                <a:gd name="T47" fmla="*/ 412 w 412"/>
                <a:gd name="T48" fmla="*/ 268 h 26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2" h="268">
                  <a:moveTo>
                    <a:pt x="263" y="266"/>
                  </a:moveTo>
                  <a:lnTo>
                    <a:pt x="268" y="259"/>
                  </a:lnTo>
                  <a:lnTo>
                    <a:pt x="36" y="148"/>
                  </a:lnTo>
                  <a:lnTo>
                    <a:pt x="12" y="15"/>
                  </a:lnTo>
                  <a:lnTo>
                    <a:pt x="393" y="198"/>
                  </a:lnTo>
                  <a:lnTo>
                    <a:pt x="265" y="258"/>
                  </a:lnTo>
                  <a:lnTo>
                    <a:pt x="36" y="148"/>
                  </a:lnTo>
                  <a:lnTo>
                    <a:pt x="11" y="6"/>
                  </a:lnTo>
                  <a:lnTo>
                    <a:pt x="2" y="9"/>
                  </a:lnTo>
                  <a:lnTo>
                    <a:pt x="29" y="152"/>
                  </a:lnTo>
                  <a:lnTo>
                    <a:pt x="265" y="268"/>
                  </a:lnTo>
                  <a:lnTo>
                    <a:pt x="412" y="198"/>
                  </a:lnTo>
                  <a:lnTo>
                    <a:pt x="0" y="0"/>
                  </a:lnTo>
                  <a:lnTo>
                    <a:pt x="29" y="152"/>
                  </a:lnTo>
                  <a:lnTo>
                    <a:pt x="263" y="26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6" name="Freeform 69"/>
            <p:cNvSpPr>
              <a:spLocks/>
            </p:cNvSpPr>
            <p:nvPr/>
          </p:nvSpPr>
          <p:spPr bwMode="auto">
            <a:xfrm>
              <a:off x="3073" y="3476"/>
              <a:ext cx="142" cy="94"/>
            </a:xfrm>
            <a:custGeom>
              <a:avLst/>
              <a:gdLst>
                <a:gd name="T0" fmla="*/ 88 w 425"/>
                <a:gd name="T1" fmla="*/ 94 h 281"/>
                <a:gd name="T2" fmla="*/ 89 w 425"/>
                <a:gd name="T3" fmla="*/ 91 h 281"/>
                <a:gd name="T4" fmla="*/ 12 w 425"/>
                <a:gd name="T5" fmla="*/ 54 h 281"/>
                <a:gd name="T6" fmla="*/ 4 w 425"/>
                <a:gd name="T7" fmla="*/ 5 h 281"/>
                <a:gd name="T8" fmla="*/ 98 w 425"/>
                <a:gd name="T9" fmla="*/ 50 h 281"/>
                <a:gd name="T10" fmla="*/ 119 w 425"/>
                <a:gd name="T11" fmla="*/ 59 h 281"/>
                <a:gd name="T12" fmla="*/ 135 w 425"/>
                <a:gd name="T13" fmla="*/ 64 h 281"/>
                <a:gd name="T14" fmla="*/ 89 w 425"/>
                <a:gd name="T15" fmla="*/ 91 h 281"/>
                <a:gd name="T16" fmla="*/ 12 w 425"/>
                <a:gd name="T17" fmla="*/ 54 h 281"/>
                <a:gd name="T18" fmla="*/ 3 w 425"/>
                <a:gd name="T19" fmla="*/ 2 h 281"/>
                <a:gd name="T20" fmla="*/ 0 w 425"/>
                <a:gd name="T21" fmla="*/ 3 h 281"/>
                <a:gd name="T22" fmla="*/ 9 w 425"/>
                <a:gd name="T23" fmla="*/ 55 h 281"/>
                <a:gd name="T24" fmla="*/ 89 w 425"/>
                <a:gd name="T25" fmla="*/ 94 h 281"/>
                <a:gd name="T26" fmla="*/ 142 w 425"/>
                <a:gd name="T27" fmla="*/ 63 h 281"/>
                <a:gd name="T28" fmla="*/ 119 w 425"/>
                <a:gd name="T29" fmla="*/ 57 h 281"/>
                <a:gd name="T30" fmla="*/ 99 w 425"/>
                <a:gd name="T31" fmla="*/ 48 h 281"/>
                <a:gd name="T32" fmla="*/ 0 w 425"/>
                <a:gd name="T33" fmla="*/ 0 h 281"/>
                <a:gd name="T34" fmla="*/ 9 w 425"/>
                <a:gd name="T35" fmla="*/ 55 h 281"/>
                <a:gd name="T36" fmla="*/ 88 w 425"/>
                <a:gd name="T37" fmla="*/ 94 h 2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25"/>
                <a:gd name="T58" fmla="*/ 0 h 281"/>
                <a:gd name="T59" fmla="*/ 425 w 425"/>
                <a:gd name="T60" fmla="*/ 281 h 28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25" h="281">
                  <a:moveTo>
                    <a:pt x="262" y="280"/>
                  </a:moveTo>
                  <a:lnTo>
                    <a:pt x="267" y="273"/>
                  </a:lnTo>
                  <a:lnTo>
                    <a:pt x="36" y="160"/>
                  </a:lnTo>
                  <a:lnTo>
                    <a:pt x="12" y="15"/>
                  </a:lnTo>
                  <a:lnTo>
                    <a:pt x="292" y="150"/>
                  </a:lnTo>
                  <a:lnTo>
                    <a:pt x="355" y="177"/>
                  </a:lnTo>
                  <a:lnTo>
                    <a:pt x="404" y="190"/>
                  </a:lnTo>
                  <a:lnTo>
                    <a:pt x="265" y="271"/>
                  </a:lnTo>
                  <a:lnTo>
                    <a:pt x="36" y="160"/>
                  </a:lnTo>
                  <a:lnTo>
                    <a:pt x="10" y="6"/>
                  </a:lnTo>
                  <a:lnTo>
                    <a:pt x="1" y="9"/>
                  </a:lnTo>
                  <a:lnTo>
                    <a:pt x="28" y="165"/>
                  </a:lnTo>
                  <a:lnTo>
                    <a:pt x="265" y="281"/>
                  </a:lnTo>
                  <a:lnTo>
                    <a:pt x="425" y="187"/>
                  </a:lnTo>
                  <a:lnTo>
                    <a:pt x="357" y="169"/>
                  </a:lnTo>
                  <a:lnTo>
                    <a:pt x="295" y="143"/>
                  </a:lnTo>
                  <a:lnTo>
                    <a:pt x="0" y="0"/>
                  </a:lnTo>
                  <a:lnTo>
                    <a:pt x="28" y="165"/>
                  </a:lnTo>
                  <a:lnTo>
                    <a:pt x="262" y="28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7" name="Freeform 70"/>
            <p:cNvSpPr>
              <a:spLocks/>
            </p:cNvSpPr>
            <p:nvPr/>
          </p:nvSpPr>
          <p:spPr bwMode="auto">
            <a:xfrm>
              <a:off x="3581" y="3195"/>
              <a:ext cx="92" cy="74"/>
            </a:xfrm>
            <a:custGeom>
              <a:avLst/>
              <a:gdLst>
                <a:gd name="T0" fmla="*/ 92 w 277"/>
                <a:gd name="T1" fmla="*/ 17 h 220"/>
                <a:gd name="T2" fmla="*/ 89 w 277"/>
                <a:gd name="T3" fmla="*/ 17 h 220"/>
                <a:gd name="T4" fmla="*/ 89 w 277"/>
                <a:gd name="T5" fmla="*/ 69 h 220"/>
                <a:gd name="T6" fmla="*/ 6 w 277"/>
                <a:gd name="T7" fmla="*/ 32 h 220"/>
                <a:gd name="T8" fmla="*/ 55 w 277"/>
                <a:gd name="T9" fmla="*/ 3 h 220"/>
                <a:gd name="T10" fmla="*/ 89 w 277"/>
                <a:gd name="T11" fmla="*/ 18 h 220"/>
                <a:gd name="T12" fmla="*/ 89 w 277"/>
                <a:gd name="T13" fmla="*/ 69 h 220"/>
                <a:gd name="T14" fmla="*/ 4 w 277"/>
                <a:gd name="T15" fmla="*/ 30 h 220"/>
                <a:gd name="T16" fmla="*/ 3 w 277"/>
                <a:gd name="T17" fmla="*/ 33 h 220"/>
                <a:gd name="T18" fmla="*/ 92 w 277"/>
                <a:gd name="T19" fmla="*/ 74 h 220"/>
                <a:gd name="T20" fmla="*/ 92 w 277"/>
                <a:gd name="T21" fmla="*/ 16 h 220"/>
                <a:gd name="T22" fmla="*/ 55 w 277"/>
                <a:gd name="T23" fmla="*/ 0 h 220"/>
                <a:gd name="T24" fmla="*/ 0 w 277"/>
                <a:gd name="T25" fmla="*/ 32 h 220"/>
                <a:gd name="T26" fmla="*/ 92 w 277"/>
                <a:gd name="T27" fmla="*/ 74 h 220"/>
                <a:gd name="T28" fmla="*/ 92 w 277"/>
                <a:gd name="T29" fmla="*/ 17 h 2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77"/>
                <a:gd name="T46" fmla="*/ 0 h 220"/>
                <a:gd name="T47" fmla="*/ 277 w 277"/>
                <a:gd name="T48" fmla="*/ 220 h 2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77" h="220">
                  <a:moveTo>
                    <a:pt x="277" y="52"/>
                  </a:moveTo>
                  <a:lnTo>
                    <a:pt x="268" y="52"/>
                  </a:lnTo>
                  <a:lnTo>
                    <a:pt x="268" y="205"/>
                  </a:lnTo>
                  <a:lnTo>
                    <a:pt x="19" y="94"/>
                  </a:lnTo>
                  <a:lnTo>
                    <a:pt x="167" y="10"/>
                  </a:lnTo>
                  <a:lnTo>
                    <a:pt x="268" y="54"/>
                  </a:lnTo>
                  <a:lnTo>
                    <a:pt x="268" y="205"/>
                  </a:lnTo>
                  <a:lnTo>
                    <a:pt x="11" y="90"/>
                  </a:lnTo>
                  <a:lnTo>
                    <a:pt x="9" y="97"/>
                  </a:lnTo>
                  <a:lnTo>
                    <a:pt x="277" y="220"/>
                  </a:lnTo>
                  <a:lnTo>
                    <a:pt x="277" y="49"/>
                  </a:lnTo>
                  <a:lnTo>
                    <a:pt x="167" y="0"/>
                  </a:lnTo>
                  <a:lnTo>
                    <a:pt x="0" y="94"/>
                  </a:lnTo>
                  <a:lnTo>
                    <a:pt x="277" y="220"/>
                  </a:lnTo>
                  <a:lnTo>
                    <a:pt x="277" y="5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" name="Freeform 71"/>
            <p:cNvSpPr>
              <a:spLocks/>
            </p:cNvSpPr>
            <p:nvPr/>
          </p:nvSpPr>
          <p:spPr bwMode="auto">
            <a:xfrm>
              <a:off x="3606" y="2270"/>
              <a:ext cx="76" cy="62"/>
            </a:xfrm>
            <a:custGeom>
              <a:avLst/>
              <a:gdLst>
                <a:gd name="T0" fmla="*/ 73 w 228"/>
                <a:gd name="T1" fmla="*/ 30 h 187"/>
                <a:gd name="T2" fmla="*/ 72 w 228"/>
                <a:gd name="T3" fmla="*/ 28 h 187"/>
                <a:gd name="T4" fmla="*/ 9 w 228"/>
                <a:gd name="T5" fmla="*/ 59 h 187"/>
                <a:gd name="T6" fmla="*/ 3 w 228"/>
                <a:gd name="T7" fmla="*/ 56 h 187"/>
                <a:gd name="T8" fmla="*/ 3 w 228"/>
                <a:gd name="T9" fmla="*/ 4 h 187"/>
                <a:gd name="T10" fmla="*/ 69 w 228"/>
                <a:gd name="T11" fmla="*/ 29 h 187"/>
                <a:gd name="T12" fmla="*/ 9 w 228"/>
                <a:gd name="T13" fmla="*/ 59 h 187"/>
                <a:gd name="T14" fmla="*/ 2 w 228"/>
                <a:gd name="T15" fmla="*/ 56 h 187"/>
                <a:gd name="T16" fmla="*/ 1 w 228"/>
                <a:gd name="T17" fmla="*/ 59 h 187"/>
                <a:gd name="T18" fmla="*/ 9 w 228"/>
                <a:gd name="T19" fmla="*/ 62 h 187"/>
                <a:gd name="T20" fmla="*/ 76 w 228"/>
                <a:gd name="T21" fmla="*/ 29 h 187"/>
                <a:gd name="T22" fmla="*/ 0 w 228"/>
                <a:gd name="T23" fmla="*/ 0 h 187"/>
                <a:gd name="T24" fmla="*/ 0 w 228"/>
                <a:gd name="T25" fmla="*/ 59 h 187"/>
                <a:gd name="T26" fmla="*/ 9 w 228"/>
                <a:gd name="T27" fmla="*/ 62 h 187"/>
                <a:gd name="T28" fmla="*/ 73 w 228"/>
                <a:gd name="T29" fmla="*/ 30 h 18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28"/>
                <a:gd name="T46" fmla="*/ 0 h 187"/>
                <a:gd name="T47" fmla="*/ 228 w 228"/>
                <a:gd name="T48" fmla="*/ 187 h 187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28" h="187">
                  <a:moveTo>
                    <a:pt x="219" y="91"/>
                  </a:moveTo>
                  <a:lnTo>
                    <a:pt x="215" y="84"/>
                  </a:lnTo>
                  <a:lnTo>
                    <a:pt x="28" y="178"/>
                  </a:lnTo>
                  <a:lnTo>
                    <a:pt x="10" y="170"/>
                  </a:lnTo>
                  <a:lnTo>
                    <a:pt x="10" y="12"/>
                  </a:lnTo>
                  <a:lnTo>
                    <a:pt x="206" y="88"/>
                  </a:lnTo>
                  <a:lnTo>
                    <a:pt x="28" y="178"/>
                  </a:lnTo>
                  <a:lnTo>
                    <a:pt x="6" y="170"/>
                  </a:lnTo>
                  <a:lnTo>
                    <a:pt x="4" y="178"/>
                  </a:lnTo>
                  <a:lnTo>
                    <a:pt x="28" y="187"/>
                  </a:lnTo>
                  <a:lnTo>
                    <a:pt x="228" y="88"/>
                  </a:lnTo>
                  <a:lnTo>
                    <a:pt x="0" y="0"/>
                  </a:lnTo>
                  <a:lnTo>
                    <a:pt x="0" y="178"/>
                  </a:lnTo>
                  <a:lnTo>
                    <a:pt x="28" y="187"/>
                  </a:lnTo>
                  <a:lnTo>
                    <a:pt x="219" y="9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" name="Freeform 72"/>
            <p:cNvSpPr>
              <a:spLocks/>
            </p:cNvSpPr>
            <p:nvPr/>
          </p:nvSpPr>
          <p:spPr bwMode="auto">
            <a:xfrm>
              <a:off x="1922" y="2929"/>
              <a:ext cx="12" cy="40"/>
            </a:xfrm>
            <a:custGeom>
              <a:avLst/>
              <a:gdLst>
                <a:gd name="T0" fmla="*/ 0 w 36"/>
                <a:gd name="T1" fmla="*/ 39 h 121"/>
                <a:gd name="T2" fmla="*/ 3 w 36"/>
                <a:gd name="T3" fmla="*/ 40 h 121"/>
                <a:gd name="T4" fmla="*/ 12 w 36"/>
                <a:gd name="T5" fmla="*/ 1 h 121"/>
                <a:gd name="T6" fmla="*/ 9 w 36"/>
                <a:gd name="T7" fmla="*/ 0 h 121"/>
                <a:gd name="T8" fmla="*/ 0 w 36"/>
                <a:gd name="T9" fmla="*/ 39 h 1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121"/>
                <a:gd name="T17" fmla="*/ 36 w 36"/>
                <a:gd name="T18" fmla="*/ 121 h 1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121">
                  <a:moveTo>
                    <a:pt x="0" y="119"/>
                  </a:moveTo>
                  <a:lnTo>
                    <a:pt x="9" y="121"/>
                  </a:lnTo>
                  <a:lnTo>
                    <a:pt x="36" y="2"/>
                  </a:lnTo>
                  <a:lnTo>
                    <a:pt x="26" y="0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0" name="Freeform 73"/>
            <p:cNvSpPr>
              <a:spLocks/>
            </p:cNvSpPr>
            <p:nvPr/>
          </p:nvSpPr>
          <p:spPr bwMode="auto">
            <a:xfrm>
              <a:off x="3160" y="3525"/>
              <a:ext cx="12" cy="44"/>
            </a:xfrm>
            <a:custGeom>
              <a:avLst/>
              <a:gdLst>
                <a:gd name="T0" fmla="*/ 0 w 38"/>
                <a:gd name="T1" fmla="*/ 43 h 132"/>
                <a:gd name="T2" fmla="*/ 3 w 38"/>
                <a:gd name="T3" fmla="*/ 44 h 132"/>
                <a:gd name="T4" fmla="*/ 12 w 38"/>
                <a:gd name="T5" fmla="*/ 1 h 132"/>
                <a:gd name="T6" fmla="*/ 9 w 38"/>
                <a:gd name="T7" fmla="*/ 0 h 132"/>
                <a:gd name="T8" fmla="*/ 0 w 38"/>
                <a:gd name="T9" fmla="*/ 43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132"/>
                <a:gd name="T17" fmla="*/ 38 w 38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132">
                  <a:moveTo>
                    <a:pt x="0" y="130"/>
                  </a:moveTo>
                  <a:lnTo>
                    <a:pt x="9" y="132"/>
                  </a:lnTo>
                  <a:lnTo>
                    <a:pt x="38" y="3"/>
                  </a:lnTo>
                  <a:lnTo>
                    <a:pt x="29" y="0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1" name="Freeform 74"/>
            <p:cNvSpPr>
              <a:spLocks/>
            </p:cNvSpPr>
            <p:nvPr/>
          </p:nvSpPr>
          <p:spPr bwMode="auto">
            <a:xfrm>
              <a:off x="3608" y="3211"/>
              <a:ext cx="64" cy="31"/>
            </a:xfrm>
            <a:custGeom>
              <a:avLst/>
              <a:gdLst>
                <a:gd name="T0" fmla="*/ 1 w 192"/>
                <a:gd name="T1" fmla="*/ 0 h 92"/>
                <a:gd name="T2" fmla="*/ 0 w 192"/>
                <a:gd name="T3" fmla="*/ 2 h 92"/>
                <a:gd name="T4" fmla="*/ 63 w 192"/>
                <a:gd name="T5" fmla="*/ 31 h 92"/>
                <a:gd name="T6" fmla="*/ 64 w 192"/>
                <a:gd name="T7" fmla="*/ 29 h 92"/>
                <a:gd name="T8" fmla="*/ 1 w 192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92"/>
                <a:gd name="T17" fmla="*/ 192 w 192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92">
                  <a:moveTo>
                    <a:pt x="2" y="0"/>
                  </a:moveTo>
                  <a:lnTo>
                    <a:pt x="0" y="7"/>
                  </a:lnTo>
                  <a:lnTo>
                    <a:pt x="189" y="92"/>
                  </a:lnTo>
                  <a:lnTo>
                    <a:pt x="192" y="8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82" name="Freeform 75"/>
            <p:cNvSpPr>
              <a:spLocks/>
            </p:cNvSpPr>
            <p:nvPr/>
          </p:nvSpPr>
          <p:spPr bwMode="auto">
            <a:xfrm>
              <a:off x="3608" y="2299"/>
              <a:ext cx="39" cy="17"/>
            </a:xfrm>
            <a:custGeom>
              <a:avLst/>
              <a:gdLst>
                <a:gd name="T0" fmla="*/ 1 w 117"/>
                <a:gd name="T1" fmla="*/ 0 h 50"/>
                <a:gd name="T2" fmla="*/ 0 w 117"/>
                <a:gd name="T3" fmla="*/ 2 h 50"/>
                <a:gd name="T4" fmla="*/ 38 w 117"/>
                <a:gd name="T5" fmla="*/ 17 h 50"/>
                <a:gd name="T6" fmla="*/ 39 w 117"/>
                <a:gd name="T7" fmla="*/ 15 h 50"/>
                <a:gd name="T8" fmla="*/ 1 w 117"/>
                <a:gd name="T9" fmla="*/ 0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50"/>
                <a:gd name="T17" fmla="*/ 117 w 117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50">
                  <a:moveTo>
                    <a:pt x="2" y="0"/>
                  </a:moveTo>
                  <a:lnTo>
                    <a:pt x="0" y="7"/>
                  </a:lnTo>
                  <a:lnTo>
                    <a:pt x="115" y="50"/>
                  </a:lnTo>
                  <a:lnTo>
                    <a:pt x="117" y="4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07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7" cstate="print"/>
          <a:srcRect/>
          <a:stretch>
            <a:fillRect/>
          </a:stretch>
        </p:blipFill>
        <p:spPr>
          <a:xfrm>
            <a:off x="4057649" y="2156984"/>
            <a:ext cx="977900" cy="677466"/>
          </a:xfrm>
          <a:noFill/>
        </p:spPr>
      </p:pic>
    </p:spTree>
    <p:extLst>
      <p:ext uri="{BB962C8B-B14F-4D97-AF65-F5344CB8AC3E}">
        <p14:creationId xmlns:p14="http://schemas.microsoft.com/office/powerpoint/2010/main" val="243656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7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Minimum Spanning trees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04925"/>
            <a:ext cx="8229600" cy="3534966"/>
          </a:xfrm>
        </p:spPr>
        <p:txBody>
          <a:bodyPr>
            <a:normAutofit fontScale="92500" lnSpcReduction="20000"/>
          </a:bodyPr>
          <a:lstStyle/>
          <a:p>
            <a:pPr marL="609600" indent="-609600"/>
            <a:r>
              <a:rPr lang="en-GB" sz="2800" dirty="0" smtClean="0"/>
              <a:t>Suppose that G is a weighted graph.  A </a:t>
            </a:r>
            <a:r>
              <a:rPr lang="en-GB" sz="2800" dirty="0" smtClean="0">
                <a:solidFill>
                  <a:schemeClr val="accent2"/>
                </a:solidFill>
              </a:rPr>
              <a:t>minimum spanning tree</a:t>
            </a:r>
            <a:r>
              <a:rPr lang="en-GB" sz="2800" dirty="0" smtClean="0"/>
              <a:t> is a spanning tree of G which </a:t>
            </a:r>
            <a:r>
              <a:rPr lang="en-GB" sz="2800" b="1" dirty="0" smtClean="0">
                <a:solidFill>
                  <a:schemeClr val="accent2"/>
                </a:solidFill>
              </a:rPr>
              <a:t>minimises</a:t>
            </a:r>
            <a:r>
              <a:rPr lang="en-GB" sz="2800" b="1" dirty="0" smtClean="0"/>
              <a:t> </a:t>
            </a:r>
            <a:r>
              <a:rPr lang="en-GB" sz="2800" dirty="0" smtClean="0"/>
              <a:t>the weights on the edges in the tree.</a:t>
            </a:r>
            <a:endParaRPr lang="en-GB" sz="2800" b="1" dirty="0" smtClean="0"/>
          </a:p>
          <a:p>
            <a:pPr marL="609600" indent="-609600"/>
            <a:r>
              <a:rPr lang="en-GB" sz="2800" b="1" dirty="0" err="1" smtClean="0"/>
              <a:t>Kruskal's</a:t>
            </a:r>
            <a:r>
              <a:rPr lang="en-GB" sz="2800" b="1" dirty="0" smtClean="0"/>
              <a:t> algorithm  </a:t>
            </a:r>
            <a:r>
              <a:rPr lang="en-GB" sz="2800" dirty="0" smtClean="0"/>
              <a:t>(also known as the greedy algorithm) finds </a:t>
            </a:r>
            <a:r>
              <a:rPr lang="en-GB" sz="2800" dirty="0" smtClean="0">
                <a:solidFill>
                  <a:schemeClr val="accent2"/>
                </a:solidFill>
              </a:rPr>
              <a:t>a</a:t>
            </a:r>
            <a:r>
              <a:rPr lang="en-GB" sz="2800" dirty="0" smtClean="0"/>
              <a:t> spanning tree with the </a:t>
            </a:r>
            <a:r>
              <a:rPr lang="en-GB" sz="2800" dirty="0" smtClean="0">
                <a:solidFill>
                  <a:schemeClr val="accent2"/>
                </a:solidFill>
              </a:rPr>
              <a:t>minimum weight</a:t>
            </a:r>
          </a:p>
          <a:p>
            <a:pPr marL="609600" indent="-609600"/>
            <a:r>
              <a:rPr lang="en-GB" sz="2800" dirty="0" smtClean="0"/>
              <a:t>There may be more than one spanning tree with this smallest weight</a:t>
            </a:r>
          </a:p>
          <a:p>
            <a:pPr marL="609600" indent="-609600">
              <a:buFontTx/>
              <a:buNone/>
            </a:pPr>
            <a:r>
              <a:rPr lang="en-GB" sz="2800" dirty="0" smtClean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D369337E-D0A7-417A-87FD-2E7E34768A42}" type="slidenum">
              <a:rPr lang="en-GB"/>
              <a:pPr>
                <a:defRPr/>
              </a:pPr>
              <a:t>17</a:t>
            </a:fld>
            <a:endParaRPr lang="en-GB"/>
          </a:p>
        </p:txBody>
      </p:sp>
      <p:sp>
        <p:nvSpPr>
          <p:cNvPr id="31750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2071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Kruskal’s Algorithm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457200" indent="-457200">
              <a:buFontTx/>
              <a:buNone/>
            </a:pPr>
            <a:r>
              <a:rPr lang="en-GB" sz="2400" dirty="0" smtClean="0"/>
              <a:t>This method builds the tree as you go along starting with just the vertices</a:t>
            </a:r>
          </a:p>
          <a:p>
            <a:pPr marL="457200" indent="-457200">
              <a:buFontTx/>
              <a:buNone/>
            </a:pPr>
            <a:r>
              <a:rPr lang="en-GB" sz="2400" dirty="0" smtClean="0"/>
              <a:t>Algorithm</a:t>
            </a:r>
          </a:p>
          <a:p>
            <a:pPr marL="457200" indent="-457200"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1	The graph T initially consists of the vertices of G and no edges.</a:t>
            </a:r>
          </a:p>
          <a:p>
            <a:pPr marL="457200" indent="-457200"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2	Add an edge to T having minimum weight but </a:t>
            </a:r>
            <a:r>
              <a:rPr lang="en-GB" sz="2400" b="1" dirty="0" smtClean="0">
                <a:solidFill>
                  <a:schemeClr val="accent2"/>
                </a:solidFill>
              </a:rPr>
              <a:t>which does not give a cycle in T.</a:t>
            </a:r>
            <a:endParaRPr lang="en-GB" sz="2400" dirty="0" smtClean="0">
              <a:solidFill>
                <a:schemeClr val="accent2"/>
              </a:solidFill>
            </a:endParaRPr>
          </a:p>
          <a:p>
            <a:pPr marL="457200" indent="-457200"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3	Repeat 2 until T has  n - 1 edges.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2396C0F1-93F7-453B-A475-1AC0A2C46F00}" type="slidenum">
              <a:rPr lang="en-GB"/>
              <a:pPr>
                <a:defRPr/>
              </a:pPr>
              <a:t>18</a:t>
            </a:fld>
            <a:endParaRPr lang="en-GB"/>
          </a:p>
        </p:txBody>
      </p:sp>
      <p:sp>
        <p:nvSpPr>
          <p:cNvPr id="32774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130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  <a:normAutofit lnSpcReduction="10000"/>
          </a:bodyPr>
          <a:lstStyle/>
          <a:p>
            <a:fld id="{DA869B7B-AC11-4F61-8187-3EEFDA566CF2}" type="slidenum">
              <a:rPr lang="en-GB"/>
              <a:pPr/>
              <a:t>19</a:t>
            </a:fld>
            <a:endParaRPr lang="en-GB"/>
          </a:p>
        </p:txBody>
      </p:sp>
      <p:sp>
        <p:nvSpPr>
          <p:cNvPr id="33796" name="Footer Placeholder 2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grpSp>
        <p:nvGrpSpPr>
          <p:cNvPr id="33797" name="Group 2"/>
          <p:cNvGrpSpPr>
            <a:grpSpLocks/>
          </p:cNvGrpSpPr>
          <p:nvPr/>
        </p:nvGrpSpPr>
        <p:grpSpPr bwMode="auto">
          <a:xfrm>
            <a:off x="1042988" y="735806"/>
            <a:ext cx="4252912" cy="1557338"/>
            <a:chOff x="657" y="618"/>
            <a:chExt cx="2679" cy="1308"/>
          </a:xfrm>
        </p:grpSpPr>
        <p:pic>
          <p:nvPicPr>
            <p:cNvPr id="33855" name="Picture 3" descr="COMPUT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54" y="618"/>
              <a:ext cx="38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56" name="Picture 4" descr="COMPUT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" y="810"/>
              <a:ext cx="38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57" name="Picture 5" descr="COMPUT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4" y="1606"/>
              <a:ext cx="384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58" name="Picture 6" descr="COMPUT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51" y="1606"/>
              <a:ext cx="385" cy="2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859" name="Picture 7" descr="COMPUT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7" y="863"/>
              <a:ext cx="38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860" name="Line 8"/>
            <p:cNvSpPr>
              <a:spLocks noChangeShapeType="1"/>
            </p:cNvSpPr>
            <p:nvPr/>
          </p:nvSpPr>
          <p:spPr bwMode="auto">
            <a:xfrm flipV="1">
              <a:off x="1076" y="814"/>
              <a:ext cx="710" cy="2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61" name="Text Box 9"/>
            <p:cNvSpPr txBox="1">
              <a:spLocks noChangeArrowheads="1"/>
            </p:cNvSpPr>
            <p:nvPr/>
          </p:nvSpPr>
          <p:spPr bwMode="auto">
            <a:xfrm>
              <a:off x="1202" y="709"/>
              <a:ext cx="29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12</a:t>
              </a:r>
            </a:p>
          </p:txBody>
        </p:sp>
        <p:sp>
          <p:nvSpPr>
            <p:cNvPr id="33862" name="Line 10"/>
            <p:cNvSpPr>
              <a:spLocks noChangeShapeType="1"/>
            </p:cNvSpPr>
            <p:nvPr/>
          </p:nvSpPr>
          <p:spPr bwMode="auto">
            <a:xfrm flipV="1">
              <a:off x="1463" y="1819"/>
              <a:ext cx="14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63" name="Text Box 11"/>
            <p:cNvSpPr txBox="1">
              <a:spLocks noChangeArrowheads="1"/>
            </p:cNvSpPr>
            <p:nvPr/>
          </p:nvSpPr>
          <p:spPr bwMode="auto">
            <a:xfrm>
              <a:off x="1882" y="1616"/>
              <a:ext cx="29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9</a:t>
              </a:r>
            </a:p>
          </p:txBody>
        </p:sp>
        <p:sp>
          <p:nvSpPr>
            <p:cNvPr id="33864" name="Line 12"/>
            <p:cNvSpPr>
              <a:spLocks noChangeShapeType="1"/>
            </p:cNvSpPr>
            <p:nvPr/>
          </p:nvSpPr>
          <p:spPr bwMode="auto">
            <a:xfrm flipH="1" flipV="1">
              <a:off x="882" y="1182"/>
              <a:ext cx="259" cy="4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65" name="Text Box 13"/>
            <p:cNvSpPr txBox="1">
              <a:spLocks noChangeArrowheads="1"/>
            </p:cNvSpPr>
            <p:nvPr/>
          </p:nvSpPr>
          <p:spPr bwMode="auto">
            <a:xfrm>
              <a:off x="786" y="1353"/>
              <a:ext cx="29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/>
                <a:t>10</a:t>
              </a:r>
            </a:p>
          </p:txBody>
        </p:sp>
        <p:sp>
          <p:nvSpPr>
            <p:cNvPr id="33866" name="Line 14"/>
            <p:cNvSpPr>
              <a:spLocks noChangeShapeType="1"/>
            </p:cNvSpPr>
            <p:nvPr/>
          </p:nvSpPr>
          <p:spPr bwMode="auto">
            <a:xfrm flipV="1">
              <a:off x="1463" y="937"/>
              <a:ext cx="1517" cy="7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67" name="Text Box 15"/>
            <p:cNvSpPr txBox="1">
              <a:spLocks noChangeArrowheads="1"/>
            </p:cNvSpPr>
            <p:nvPr/>
          </p:nvSpPr>
          <p:spPr bwMode="auto">
            <a:xfrm>
              <a:off x="2044" y="1109"/>
              <a:ext cx="29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8</a:t>
              </a:r>
            </a:p>
          </p:txBody>
        </p:sp>
        <p:sp>
          <p:nvSpPr>
            <p:cNvPr id="33868" name="Line 16"/>
            <p:cNvSpPr>
              <a:spLocks noChangeShapeType="1"/>
            </p:cNvSpPr>
            <p:nvPr/>
          </p:nvSpPr>
          <p:spPr bwMode="auto">
            <a:xfrm flipV="1">
              <a:off x="3270" y="1109"/>
              <a:ext cx="0" cy="4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69" name="Text Box 17"/>
            <p:cNvSpPr txBox="1">
              <a:spLocks noChangeArrowheads="1"/>
            </p:cNvSpPr>
            <p:nvPr/>
          </p:nvSpPr>
          <p:spPr bwMode="auto">
            <a:xfrm>
              <a:off x="2883" y="1304"/>
              <a:ext cx="29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5</a:t>
              </a:r>
            </a:p>
          </p:txBody>
        </p:sp>
        <p:sp>
          <p:nvSpPr>
            <p:cNvPr id="33870" name="Line 18"/>
            <p:cNvSpPr>
              <a:spLocks noChangeShapeType="1"/>
            </p:cNvSpPr>
            <p:nvPr/>
          </p:nvSpPr>
          <p:spPr bwMode="auto">
            <a:xfrm>
              <a:off x="2109" y="790"/>
              <a:ext cx="871" cy="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71" name="Text Box 19"/>
            <p:cNvSpPr txBox="1">
              <a:spLocks noChangeArrowheads="1"/>
            </p:cNvSpPr>
            <p:nvPr/>
          </p:nvSpPr>
          <p:spPr bwMode="auto">
            <a:xfrm>
              <a:off x="2426" y="618"/>
              <a:ext cx="29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4</a:t>
              </a:r>
            </a:p>
          </p:txBody>
        </p:sp>
        <p:sp>
          <p:nvSpPr>
            <p:cNvPr id="33872" name="Line 20"/>
            <p:cNvSpPr>
              <a:spLocks noChangeShapeType="1"/>
            </p:cNvSpPr>
            <p:nvPr/>
          </p:nvSpPr>
          <p:spPr bwMode="auto">
            <a:xfrm flipV="1">
              <a:off x="1367" y="913"/>
              <a:ext cx="613" cy="7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73" name="Text Box 21"/>
            <p:cNvSpPr txBox="1">
              <a:spLocks noChangeArrowheads="1"/>
            </p:cNvSpPr>
            <p:nvPr/>
          </p:nvSpPr>
          <p:spPr bwMode="auto">
            <a:xfrm>
              <a:off x="1399" y="1133"/>
              <a:ext cx="29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dirty="0"/>
                <a:t>15</a:t>
              </a:r>
            </a:p>
          </p:txBody>
        </p:sp>
      </p:grp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1187451" y="1059657"/>
            <a:ext cx="288925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1835151" y="1977629"/>
            <a:ext cx="288925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2916238" y="789385"/>
            <a:ext cx="360362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4859339" y="1006079"/>
            <a:ext cx="288925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4859338" y="1977629"/>
            <a:ext cx="360362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6303963" y="245151"/>
            <a:ext cx="2665413" cy="630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/>
              <a:t>Step 1</a:t>
            </a:r>
          </a:p>
          <a:p>
            <a:pPr>
              <a:spcBef>
                <a:spcPct val="50000"/>
              </a:spcBef>
            </a:pPr>
            <a:r>
              <a:rPr lang="en-GB" sz="1400" dirty="0"/>
              <a:t>Label vertices 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6303963" y="933836"/>
            <a:ext cx="266541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/>
              <a:t>Step 2</a:t>
            </a:r>
          </a:p>
          <a:p>
            <a:pPr>
              <a:spcBef>
                <a:spcPct val="50000"/>
              </a:spcBef>
            </a:pPr>
            <a:r>
              <a:rPr lang="en-GB" sz="1400" b="1" dirty="0"/>
              <a:t>Write a list of edges </a:t>
            </a:r>
          </a:p>
          <a:p>
            <a:pPr>
              <a:spcBef>
                <a:spcPct val="50000"/>
              </a:spcBef>
            </a:pPr>
            <a:r>
              <a:rPr lang="en-GB" sz="1400" b="1" dirty="0">
                <a:solidFill>
                  <a:schemeClr val="accent2"/>
                </a:solidFill>
              </a:rPr>
              <a:t>in order of magnitude</a:t>
            </a:r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50826" y="2463404"/>
            <a:ext cx="1655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BC         4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50826" y="2678907"/>
            <a:ext cx="1655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CD         5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50826" y="2895600"/>
            <a:ext cx="1655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CE         8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250826" y="3381375"/>
            <a:ext cx="1655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AE        10</a:t>
            </a:r>
          </a:p>
        </p:txBody>
      </p:sp>
      <p:sp>
        <p:nvSpPr>
          <p:cNvPr id="72737" name="Text Box 33"/>
          <p:cNvSpPr txBox="1">
            <a:spLocks noChangeArrowheads="1"/>
          </p:cNvSpPr>
          <p:nvPr/>
        </p:nvSpPr>
        <p:spPr bwMode="auto">
          <a:xfrm>
            <a:off x="250826" y="3651647"/>
            <a:ext cx="1655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AB        12</a:t>
            </a:r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250826" y="3111104"/>
            <a:ext cx="1655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DE         9</a:t>
            </a:r>
          </a:p>
        </p:txBody>
      </p: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250826" y="3867150"/>
            <a:ext cx="16557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BE        15</a:t>
            </a:r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6303963" y="1956764"/>
            <a:ext cx="2685938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/>
              <a:t>Step 3</a:t>
            </a:r>
          </a:p>
          <a:p>
            <a:pPr>
              <a:spcBef>
                <a:spcPct val="50000"/>
              </a:spcBef>
            </a:pPr>
            <a:r>
              <a:rPr lang="en-GB" sz="1400" dirty="0"/>
              <a:t>Build a spanning tree from the vertices </a:t>
            </a:r>
          </a:p>
          <a:p>
            <a:pPr>
              <a:spcBef>
                <a:spcPct val="50000"/>
              </a:spcBef>
            </a:pPr>
            <a:r>
              <a:rPr lang="en-GB" sz="1400" dirty="0"/>
              <a:t>Accepting each edge in order </a:t>
            </a:r>
            <a:r>
              <a:rPr lang="en-GB" sz="1400" b="1" dirty="0">
                <a:solidFill>
                  <a:schemeClr val="accent2"/>
                </a:solidFill>
              </a:rPr>
              <a:t>IF</a:t>
            </a:r>
            <a:r>
              <a:rPr lang="en-GB" sz="1400" dirty="0"/>
              <a:t> no cycle is formed</a:t>
            </a:r>
          </a:p>
        </p:txBody>
      </p:sp>
      <p:pic>
        <p:nvPicPr>
          <p:cNvPr id="72741" name="Picture 37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3057525"/>
            <a:ext cx="609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42" name="Picture 38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2775" y="3286125"/>
            <a:ext cx="6111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43" name="Picture 39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3038" y="4233862"/>
            <a:ext cx="6096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44" name="Picture 40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92775" y="4233862"/>
            <a:ext cx="611188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45" name="Picture 41" descr="COMPUT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3349229"/>
            <a:ext cx="611188" cy="34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8" name="Line 42"/>
          <p:cNvSpPr>
            <a:spLocks noChangeShapeType="1"/>
          </p:cNvSpPr>
          <p:nvPr/>
        </p:nvSpPr>
        <p:spPr bwMode="auto">
          <a:xfrm flipV="1">
            <a:off x="2716214" y="3290887"/>
            <a:ext cx="1127125" cy="263129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19" name="Line 43"/>
          <p:cNvSpPr>
            <a:spLocks noChangeShapeType="1"/>
          </p:cNvSpPr>
          <p:nvPr/>
        </p:nvSpPr>
        <p:spPr bwMode="auto">
          <a:xfrm flipV="1">
            <a:off x="3330575" y="4487466"/>
            <a:ext cx="230505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20" name="Line 44"/>
          <p:cNvSpPr>
            <a:spLocks noChangeShapeType="1"/>
          </p:cNvSpPr>
          <p:nvPr/>
        </p:nvSpPr>
        <p:spPr bwMode="auto">
          <a:xfrm flipH="1" flipV="1">
            <a:off x="2408238" y="3729038"/>
            <a:ext cx="411162" cy="496491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21" name="Line 45"/>
          <p:cNvSpPr>
            <a:spLocks noChangeShapeType="1"/>
          </p:cNvSpPr>
          <p:nvPr/>
        </p:nvSpPr>
        <p:spPr bwMode="auto">
          <a:xfrm flipV="1">
            <a:off x="3330575" y="3437335"/>
            <a:ext cx="2408238" cy="875109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22" name="Line 46"/>
          <p:cNvSpPr>
            <a:spLocks noChangeShapeType="1"/>
          </p:cNvSpPr>
          <p:nvPr/>
        </p:nvSpPr>
        <p:spPr bwMode="auto">
          <a:xfrm flipV="1">
            <a:off x="6199188" y="3642123"/>
            <a:ext cx="0" cy="55364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23" name="Line 47"/>
          <p:cNvSpPr>
            <a:spLocks noChangeShapeType="1"/>
          </p:cNvSpPr>
          <p:nvPr/>
        </p:nvSpPr>
        <p:spPr bwMode="auto">
          <a:xfrm>
            <a:off x="4356101" y="3262313"/>
            <a:ext cx="1382713" cy="116681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3824" name="Line 48"/>
          <p:cNvSpPr>
            <a:spLocks noChangeShapeType="1"/>
          </p:cNvSpPr>
          <p:nvPr/>
        </p:nvSpPr>
        <p:spPr bwMode="auto">
          <a:xfrm flipV="1">
            <a:off x="3178175" y="3408760"/>
            <a:ext cx="973138" cy="873919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2753" name="Text Box 49"/>
          <p:cNvSpPr txBox="1">
            <a:spLocks noChangeArrowheads="1"/>
          </p:cNvSpPr>
          <p:nvPr/>
        </p:nvSpPr>
        <p:spPr bwMode="auto">
          <a:xfrm>
            <a:off x="2195514" y="3381375"/>
            <a:ext cx="288925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2754" name="Text Box 50"/>
          <p:cNvSpPr txBox="1">
            <a:spLocks noChangeArrowheads="1"/>
          </p:cNvSpPr>
          <p:nvPr/>
        </p:nvSpPr>
        <p:spPr bwMode="auto">
          <a:xfrm>
            <a:off x="2843214" y="4299347"/>
            <a:ext cx="288925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2755" name="Text Box 51"/>
          <p:cNvSpPr txBox="1">
            <a:spLocks noChangeArrowheads="1"/>
          </p:cNvSpPr>
          <p:nvPr/>
        </p:nvSpPr>
        <p:spPr bwMode="auto">
          <a:xfrm>
            <a:off x="3924301" y="3111104"/>
            <a:ext cx="360363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2756" name="Text Box 52"/>
          <p:cNvSpPr txBox="1">
            <a:spLocks noChangeArrowheads="1"/>
          </p:cNvSpPr>
          <p:nvPr/>
        </p:nvSpPr>
        <p:spPr bwMode="auto">
          <a:xfrm>
            <a:off x="5853547" y="3338188"/>
            <a:ext cx="288925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2757" name="Text Box 53"/>
          <p:cNvSpPr txBox="1">
            <a:spLocks noChangeArrowheads="1"/>
          </p:cNvSpPr>
          <p:nvPr/>
        </p:nvSpPr>
        <p:spPr bwMode="auto">
          <a:xfrm>
            <a:off x="5867401" y="4299347"/>
            <a:ext cx="360363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72758" name="Picture 54" descr="CHCKMARK"/>
          <p:cNvPicPr>
            <a:picLocks noChangeAspect="1" noChangeArrowheads="1"/>
          </p:cNvPicPr>
          <p:nvPr/>
        </p:nvPicPr>
        <p:blipFill>
          <a:blip r:embed="rId3" cstate="print"/>
          <a:srcRect l="59952" t="15767"/>
          <a:stretch>
            <a:fillRect/>
          </a:stretch>
        </p:blipFill>
        <p:spPr bwMode="auto">
          <a:xfrm>
            <a:off x="1476375" y="2409825"/>
            <a:ext cx="431800" cy="28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476375" y="3112294"/>
            <a:ext cx="431800" cy="323850"/>
            <a:chOff x="3143" y="3067"/>
            <a:chExt cx="771" cy="727"/>
          </a:xfrm>
        </p:grpSpPr>
        <p:sp>
          <p:nvSpPr>
            <p:cNvPr id="33851" name="Freeform 56"/>
            <p:cNvSpPr>
              <a:spLocks/>
            </p:cNvSpPr>
            <p:nvPr/>
          </p:nvSpPr>
          <p:spPr bwMode="auto">
            <a:xfrm>
              <a:off x="3201" y="3142"/>
              <a:ext cx="586" cy="529"/>
            </a:xfrm>
            <a:custGeom>
              <a:avLst/>
              <a:gdLst>
                <a:gd name="T0" fmla="*/ 512 w 4101"/>
                <a:gd name="T1" fmla="*/ 24 h 3700"/>
                <a:gd name="T2" fmla="*/ 531 w 4101"/>
                <a:gd name="T3" fmla="*/ 0 h 3700"/>
                <a:gd name="T4" fmla="*/ 586 w 4101"/>
                <a:gd name="T5" fmla="*/ 0 h 3700"/>
                <a:gd name="T6" fmla="*/ 586 w 4101"/>
                <a:gd name="T7" fmla="*/ 529 h 3700"/>
                <a:gd name="T8" fmla="*/ 0 w 4101"/>
                <a:gd name="T9" fmla="*/ 529 h 3700"/>
                <a:gd name="T10" fmla="*/ 0 w 4101"/>
                <a:gd name="T11" fmla="*/ 256 h 3700"/>
                <a:gd name="T12" fmla="*/ 26 w 4101"/>
                <a:gd name="T13" fmla="*/ 309 h 3700"/>
                <a:gd name="T14" fmla="*/ 26 w 4101"/>
                <a:gd name="T15" fmla="*/ 505 h 3700"/>
                <a:gd name="T16" fmla="*/ 559 w 4101"/>
                <a:gd name="T17" fmla="*/ 505 h 3700"/>
                <a:gd name="T18" fmla="*/ 559 w 4101"/>
                <a:gd name="T19" fmla="*/ 24 h 3700"/>
                <a:gd name="T20" fmla="*/ 512 w 4101"/>
                <a:gd name="T21" fmla="*/ 24 h 3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01"/>
                <a:gd name="T34" fmla="*/ 0 h 3700"/>
                <a:gd name="T35" fmla="*/ 4101 w 4101"/>
                <a:gd name="T36" fmla="*/ 3700 h 3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01" h="3700">
                  <a:moveTo>
                    <a:pt x="3581" y="167"/>
                  </a:moveTo>
                  <a:lnTo>
                    <a:pt x="3714" y="0"/>
                  </a:lnTo>
                  <a:lnTo>
                    <a:pt x="4101" y="0"/>
                  </a:lnTo>
                  <a:lnTo>
                    <a:pt x="4101" y="3700"/>
                  </a:lnTo>
                  <a:lnTo>
                    <a:pt x="0" y="3700"/>
                  </a:lnTo>
                  <a:lnTo>
                    <a:pt x="0" y="1789"/>
                  </a:lnTo>
                  <a:lnTo>
                    <a:pt x="185" y="2158"/>
                  </a:lnTo>
                  <a:lnTo>
                    <a:pt x="185" y="3533"/>
                  </a:lnTo>
                  <a:lnTo>
                    <a:pt x="3913" y="3533"/>
                  </a:lnTo>
                  <a:lnTo>
                    <a:pt x="3913" y="168"/>
                  </a:lnTo>
                  <a:lnTo>
                    <a:pt x="3581" y="167"/>
                  </a:lnTo>
                  <a:close/>
                </a:path>
              </a:pathLst>
            </a:custGeom>
            <a:solidFill>
              <a:srgbClr val="FF3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Freeform 57"/>
            <p:cNvSpPr>
              <a:spLocks/>
            </p:cNvSpPr>
            <p:nvPr/>
          </p:nvSpPr>
          <p:spPr bwMode="auto">
            <a:xfrm>
              <a:off x="3201" y="3142"/>
              <a:ext cx="453" cy="157"/>
            </a:xfrm>
            <a:custGeom>
              <a:avLst/>
              <a:gdLst>
                <a:gd name="T0" fmla="*/ 423 w 3170"/>
                <a:gd name="T1" fmla="*/ 24 h 1093"/>
                <a:gd name="T2" fmla="*/ 26 w 3170"/>
                <a:gd name="T3" fmla="*/ 24 h 1093"/>
                <a:gd name="T4" fmla="*/ 26 w 3170"/>
                <a:gd name="T5" fmla="*/ 157 h 1093"/>
                <a:gd name="T6" fmla="*/ 0 w 3170"/>
                <a:gd name="T7" fmla="*/ 157 h 1093"/>
                <a:gd name="T8" fmla="*/ 0 w 3170"/>
                <a:gd name="T9" fmla="*/ 0 h 1093"/>
                <a:gd name="T10" fmla="*/ 453 w 3170"/>
                <a:gd name="T11" fmla="*/ 0 h 1093"/>
                <a:gd name="T12" fmla="*/ 423 w 3170"/>
                <a:gd name="T13" fmla="*/ 24 h 10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70"/>
                <a:gd name="T22" fmla="*/ 0 h 1093"/>
                <a:gd name="T23" fmla="*/ 3170 w 3170"/>
                <a:gd name="T24" fmla="*/ 1093 h 10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70" h="1093">
                  <a:moveTo>
                    <a:pt x="2963" y="168"/>
                  </a:moveTo>
                  <a:lnTo>
                    <a:pt x="185" y="168"/>
                  </a:lnTo>
                  <a:lnTo>
                    <a:pt x="185" y="1093"/>
                  </a:lnTo>
                  <a:lnTo>
                    <a:pt x="0" y="1093"/>
                  </a:lnTo>
                  <a:lnTo>
                    <a:pt x="0" y="0"/>
                  </a:lnTo>
                  <a:lnTo>
                    <a:pt x="3170" y="0"/>
                  </a:lnTo>
                  <a:lnTo>
                    <a:pt x="2963" y="168"/>
                  </a:lnTo>
                  <a:close/>
                </a:path>
              </a:pathLst>
            </a:custGeom>
            <a:solidFill>
              <a:srgbClr val="FF3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Rectangle 58"/>
            <p:cNvSpPr>
              <a:spLocks noChangeArrowheads="1"/>
            </p:cNvSpPr>
            <p:nvPr/>
          </p:nvSpPr>
          <p:spPr bwMode="auto">
            <a:xfrm rot="2029863">
              <a:off x="3143" y="3406"/>
              <a:ext cx="771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4" name="Rectangle 59"/>
            <p:cNvSpPr>
              <a:spLocks noChangeArrowheads="1"/>
            </p:cNvSpPr>
            <p:nvPr/>
          </p:nvSpPr>
          <p:spPr bwMode="auto">
            <a:xfrm rot="7633555">
              <a:off x="3156" y="3381"/>
              <a:ext cx="727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72764" name="Picture 60" descr="CHCKMARK"/>
          <p:cNvPicPr>
            <a:picLocks noChangeAspect="1" noChangeArrowheads="1"/>
          </p:cNvPicPr>
          <p:nvPr/>
        </p:nvPicPr>
        <p:blipFill>
          <a:blip r:embed="rId3" cstate="print"/>
          <a:srcRect l="59952" t="15767"/>
          <a:stretch>
            <a:fillRect/>
          </a:stretch>
        </p:blipFill>
        <p:spPr bwMode="auto">
          <a:xfrm>
            <a:off x="1476375" y="2680098"/>
            <a:ext cx="431800" cy="28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65" name="Picture 61" descr="CHCKMARK"/>
          <p:cNvPicPr>
            <a:picLocks noChangeAspect="1" noChangeArrowheads="1"/>
          </p:cNvPicPr>
          <p:nvPr/>
        </p:nvPicPr>
        <p:blipFill>
          <a:blip r:embed="rId3" cstate="print"/>
          <a:srcRect l="59952" t="15767"/>
          <a:stretch>
            <a:fillRect/>
          </a:stretch>
        </p:blipFill>
        <p:spPr bwMode="auto">
          <a:xfrm>
            <a:off x="1476375" y="2895600"/>
            <a:ext cx="431800" cy="28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66" name="Picture 62" descr="CHCKMARK"/>
          <p:cNvPicPr>
            <a:picLocks noChangeAspect="1" noChangeArrowheads="1"/>
          </p:cNvPicPr>
          <p:nvPr/>
        </p:nvPicPr>
        <p:blipFill>
          <a:blip r:embed="rId3" cstate="print"/>
          <a:srcRect l="59952" t="15767"/>
          <a:stretch>
            <a:fillRect/>
          </a:stretch>
        </p:blipFill>
        <p:spPr bwMode="auto">
          <a:xfrm>
            <a:off x="1476375" y="3327798"/>
            <a:ext cx="431800" cy="283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1476375" y="3543300"/>
            <a:ext cx="431800" cy="323850"/>
            <a:chOff x="3143" y="3067"/>
            <a:chExt cx="771" cy="727"/>
          </a:xfrm>
        </p:grpSpPr>
        <p:sp>
          <p:nvSpPr>
            <p:cNvPr id="33847" name="Freeform 64"/>
            <p:cNvSpPr>
              <a:spLocks/>
            </p:cNvSpPr>
            <p:nvPr/>
          </p:nvSpPr>
          <p:spPr bwMode="auto">
            <a:xfrm>
              <a:off x="3201" y="3142"/>
              <a:ext cx="586" cy="529"/>
            </a:xfrm>
            <a:custGeom>
              <a:avLst/>
              <a:gdLst>
                <a:gd name="T0" fmla="*/ 512 w 4101"/>
                <a:gd name="T1" fmla="*/ 24 h 3700"/>
                <a:gd name="T2" fmla="*/ 531 w 4101"/>
                <a:gd name="T3" fmla="*/ 0 h 3700"/>
                <a:gd name="T4" fmla="*/ 586 w 4101"/>
                <a:gd name="T5" fmla="*/ 0 h 3700"/>
                <a:gd name="T6" fmla="*/ 586 w 4101"/>
                <a:gd name="T7" fmla="*/ 529 h 3700"/>
                <a:gd name="T8" fmla="*/ 0 w 4101"/>
                <a:gd name="T9" fmla="*/ 529 h 3700"/>
                <a:gd name="T10" fmla="*/ 0 w 4101"/>
                <a:gd name="T11" fmla="*/ 256 h 3700"/>
                <a:gd name="T12" fmla="*/ 26 w 4101"/>
                <a:gd name="T13" fmla="*/ 309 h 3700"/>
                <a:gd name="T14" fmla="*/ 26 w 4101"/>
                <a:gd name="T15" fmla="*/ 505 h 3700"/>
                <a:gd name="T16" fmla="*/ 559 w 4101"/>
                <a:gd name="T17" fmla="*/ 505 h 3700"/>
                <a:gd name="T18" fmla="*/ 559 w 4101"/>
                <a:gd name="T19" fmla="*/ 24 h 3700"/>
                <a:gd name="T20" fmla="*/ 512 w 4101"/>
                <a:gd name="T21" fmla="*/ 24 h 3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01"/>
                <a:gd name="T34" fmla="*/ 0 h 3700"/>
                <a:gd name="T35" fmla="*/ 4101 w 4101"/>
                <a:gd name="T36" fmla="*/ 3700 h 3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01" h="3700">
                  <a:moveTo>
                    <a:pt x="3581" y="167"/>
                  </a:moveTo>
                  <a:lnTo>
                    <a:pt x="3714" y="0"/>
                  </a:lnTo>
                  <a:lnTo>
                    <a:pt x="4101" y="0"/>
                  </a:lnTo>
                  <a:lnTo>
                    <a:pt x="4101" y="3700"/>
                  </a:lnTo>
                  <a:lnTo>
                    <a:pt x="0" y="3700"/>
                  </a:lnTo>
                  <a:lnTo>
                    <a:pt x="0" y="1789"/>
                  </a:lnTo>
                  <a:lnTo>
                    <a:pt x="185" y="2158"/>
                  </a:lnTo>
                  <a:lnTo>
                    <a:pt x="185" y="3533"/>
                  </a:lnTo>
                  <a:lnTo>
                    <a:pt x="3913" y="3533"/>
                  </a:lnTo>
                  <a:lnTo>
                    <a:pt x="3913" y="168"/>
                  </a:lnTo>
                  <a:lnTo>
                    <a:pt x="3581" y="167"/>
                  </a:lnTo>
                  <a:close/>
                </a:path>
              </a:pathLst>
            </a:custGeom>
            <a:solidFill>
              <a:srgbClr val="FF3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Freeform 65"/>
            <p:cNvSpPr>
              <a:spLocks/>
            </p:cNvSpPr>
            <p:nvPr/>
          </p:nvSpPr>
          <p:spPr bwMode="auto">
            <a:xfrm>
              <a:off x="3201" y="3142"/>
              <a:ext cx="453" cy="157"/>
            </a:xfrm>
            <a:custGeom>
              <a:avLst/>
              <a:gdLst>
                <a:gd name="T0" fmla="*/ 423 w 3170"/>
                <a:gd name="T1" fmla="*/ 24 h 1093"/>
                <a:gd name="T2" fmla="*/ 26 w 3170"/>
                <a:gd name="T3" fmla="*/ 24 h 1093"/>
                <a:gd name="T4" fmla="*/ 26 w 3170"/>
                <a:gd name="T5" fmla="*/ 157 h 1093"/>
                <a:gd name="T6" fmla="*/ 0 w 3170"/>
                <a:gd name="T7" fmla="*/ 157 h 1093"/>
                <a:gd name="T8" fmla="*/ 0 w 3170"/>
                <a:gd name="T9" fmla="*/ 0 h 1093"/>
                <a:gd name="T10" fmla="*/ 453 w 3170"/>
                <a:gd name="T11" fmla="*/ 0 h 1093"/>
                <a:gd name="T12" fmla="*/ 423 w 3170"/>
                <a:gd name="T13" fmla="*/ 24 h 10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70"/>
                <a:gd name="T22" fmla="*/ 0 h 1093"/>
                <a:gd name="T23" fmla="*/ 3170 w 3170"/>
                <a:gd name="T24" fmla="*/ 1093 h 10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70" h="1093">
                  <a:moveTo>
                    <a:pt x="2963" y="168"/>
                  </a:moveTo>
                  <a:lnTo>
                    <a:pt x="185" y="168"/>
                  </a:lnTo>
                  <a:lnTo>
                    <a:pt x="185" y="1093"/>
                  </a:lnTo>
                  <a:lnTo>
                    <a:pt x="0" y="1093"/>
                  </a:lnTo>
                  <a:lnTo>
                    <a:pt x="0" y="0"/>
                  </a:lnTo>
                  <a:lnTo>
                    <a:pt x="3170" y="0"/>
                  </a:lnTo>
                  <a:lnTo>
                    <a:pt x="2963" y="168"/>
                  </a:lnTo>
                  <a:close/>
                </a:path>
              </a:pathLst>
            </a:custGeom>
            <a:solidFill>
              <a:srgbClr val="FF3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Rectangle 66"/>
            <p:cNvSpPr>
              <a:spLocks noChangeArrowheads="1"/>
            </p:cNvSpPr>
            <p:nvPr/>
          </p:nvSpPr>
          <p:spPr bwMode="auto">
            <a:xfrm rot="2029863">
              <a:off x="3143" y="3406"/>
              <a:ext cx="771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50" name="Rectangle 67"/>
            <p:cNvSpPr>
              <a:spLocks noChangeArrowheads="1"/>
            </p:cNvSpPr>
            <p:nvPr/>
          </p:nvSpPr>
          <p:spPr bwMode="auto">
            <a:xfrm rot="7633555">
              <a:off x="3156" y="3381"/>
              <a:ext cx="727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476375" y="3813572"/>
            <a:ext cx="431800" cy="323850"/>
            <a:chOff x="3143" y="3067"/>
            <a:chExt cx="771" cy="727"/>
          </a:xfrm>
        </p:grpSpPr>
        <p:sp>
          <p:nvSpPr>
            <p:cNvPr id="33843" name="Freeform 69"/>
            <p:cNvSpPr>
              <a:spLocks/>
            </p:cNvSpPr>
            <p:nvPr/>
          </p:nvSpPr>
          <p:spPr bwMode="auto">
            <a:xfrm>
              <a:off x="3201" y="3142"/>
              <a:ext cx="586" cy="529"/>
            </a:xfrm>
            <a:custGeom>
              <a:avLst/>
              <a:gdLst>
                <a:gd name="T0" fmla="*/ 512 w 4101"/>
                <a:gd name="T1" fmla="*/ 24 h 3700"/>
                <a:gd name="T2" fmla="*/ 531 w 4101"/>
                <a:gd name="T3" fmla="*/ 0 h 3700"/>
                <a:gd name="T4" fmla="*/ 586 w 4101"/>
                <a:gd name="T5" fmla="*/ 0 h 3700"/>
                <a:gd name="T6" fmla="*/ 586 w 4101"/>
                <a:gd name="T7" fmla="*/ 529 h 3700"/>
                <a:gd name="T8" fmla="*/ 0 w 4101"/>
                <a:gd name="T9" fmla="*/ 529 h 3700"/>
                <a:gd name="T10" fmla="*/ 0 w 4101"/>
                <a:gd name="T11" fmla="*/ 256 h 3700"/>
                <a:gd name="T12" fmla="*/ 26 w 4101"/>
                <a:gd name="T13" fmla="*/ 309 h 3700"/>
                <a:gd name="T14" fmla="*/ 26 w 4101"/>
                <a:gd name="T15" fmla="*/ 505 h 3700"/>
                <a:gd name="T16" fmla="*/ 559 w 4101"/>
                <a:gd name="T17" fmla="*/ 505 h 3700"/>
                <a:gd name="T18" fmla="*/ 559 w 4101"/>
                <a:gd name="T19" fmla="*/ 24 h 3700"/>
                <a:gd name="T20" fmla="*/ 512 w 4101"/>
                <a:gd name="T21" fmla="*/ 24 h 370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01"/>
                <a:gd name="T34" fmla="*/ 0 h 3700"/>
                <a:gd name="T35" fmla="*/ 4101 w 4101"/>
                <a:gd name="T36" fmla="*/ 3700 h 370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01" h="3700">
                  <a:moveTo>
                    <a:pt x="3581" y="167"/>
                  </a:moveTo>
                  <a:lnTo>
                    <a:pt x="3714" y="0"/>
                  </a:lnTo>
                  <a:lnTo>
                    <a:pt x="4101" y="0"/>
                  </a:lnTo>
                  <a:lnTo>
                    <a:pt x="4101" y="3700"/>
                  </a:lnTo>
                  <a:lnTo>
                    <a:pt x="0" y="3700"/>
                  </a:lnTo>
                  <a:lnTo>
                    <a:pt x="0" y="1789"/>
                  </a:lnTo>
                  <a:lnTo>
                    <a:pt x="185" y="2158"/>
                  </a:lnTo>
                  <a:lnTo>
                    <a:pt x="185" y="3533"/>
                  </a:lnTo>
                  <a:lnTo>
                    <a:pt x="3913" y="3533"/>
                  </a:lnTo>
                  <a:lnTo>
                    <a:pt x="3913" y="168"/>
                  </a:lnTo>
                  <a:lnTo>
                    <a:pt x="3581" y="167"/>
                  </a:lnTo>
                  <a:close/>
                </a:path>
              </a:pathLst>
            </a:custGeom>
            <a:solidFill>
              <a:srgbClr val="FF3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70"/>
            <p:cNvSpPr>
              <a:spLocks/>
            </p:cNvSpPr>
            <p:nvPr/>
          </p:nvSpPr>
          <p:spPr bwMode="auto">
            <a:xfrm>
              <a:off x="3201" y="3142"/>
              <a:ext cx="453" cy="157"/>
            </a:xfrm>
            <a:custGeom>
              <a:avLst/>
              <a:gdLst>
                <a:gd name="T0" fmla="*/ 423 w 3170"/>
                <a:gd name="T1" fmla="*/ 24 h 1093"/>
                <a:gd name="T2" fmla="*/ 26 w 3170"/>
                <a:gd name="T3" fmla="*/ 24 h 1093"/>
                <a:gd name="T4" fmla="*/ 26 w 3170"/>
                <a:gd name="T5" fmla="*/ 157 h 1093"/>
                <a:gd name="T6" fmla="*/ 0 w 3170"/>
                <a:gd name="T7" fmla="*/ 157 h 1093"/>
                <a:gd name="T8" fmla="*/ 0 w 3170"/>
                <a:gd name="T9" fmla="*/ 0 h 1093"/>
                <a:gd name="T10" fmla="*/ 453 w 3170"/>
                <a:gd name="T11" fmla="*/ 0 h 1093"/>
                <a:gd name="T12" fmla="*/ 423 w 3170"/>
                <a:gd name="T13" fmla="*/ 24 h 10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70"/>
                <a:gd name="T22" fmla="*/ 0 h 1093"/>
                <a:gd name="T23" fmla="*/ 3170 w 3170"/>
                <a:gd name="T24" fmla="*/ 1093 h 10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70" h="1093">
                  <a:moveTo>
                    <a:pt x="2963" y="168"/>
                  </a:moveTo>
                  <a:lnTo>
                    <a:pt x="185" y="168"/>
                  </a:lnTo>
                  <a:lnTo>
                    <a:pt x="185" y="1093"/>
                  </a:lnTo>
                  <a:lnTo>
                    <a:pt x="0" y="1093"/>
                  </a:lnTo>
                  <a:lnTo>
                    <a:pt x="0" y="0"/>
                  </a:lnTo>
                  <a:lnTo>
                    <a:pt x="3170" y="0"/>
                  </a:lnTo>
                  <a:lnTo>
                    <a:pt x="2963" y="168"/>
                  </a:lnTo>
                  <a:close/>
                </a:path>
              </a:pathLst>
            </a:custGeom>
            <a:solidFill>
              <a:srgbClr val="FF3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Rectangle 71"/>
            <p:cNvSpPr>
              <a:spLocks noChangeArrowheads="1"/>
            </p:cNvSpPr>
            <p:nvPr/>
          </p:nvSpPr>
          <p:spPr bwMode="auto">
            <a:xfrm rot="2029863">
              <a:off x="3143" y="3406"/>
              <a:ext cx="771" cy="9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46" name="Rectangle 72"/>
            <p:cNvSpPr>
              <a:spLocks noChangeArrowheads="1"/>
            </p:cNvSpPr>
            <p:nvPr/>
          </p:nvSpPr>
          <p:spPr bwMode="auto">
            <a:xfrm rot="7633555">
              <a:off x="3156" y="3381"/>
              <a:ext cx="727" cy="1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777" name="Text Box 73"/>
          <p:cNvSpPr txBox="1">
            <a:spLocks noChangeArrowheads="1"/>
          </p:cNvSpPr>
          <p:nvPr/>
        </p:nvSpPr>
        <p:spPr bwMode="auto">
          <a:xfrm>
            <a:off x="6797563" y="3469482"/>
            <a:ext cx="1798638" cy="12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b="1" dirty="0"/>
              <a:t>Total for this tree will be found by adding up the edges accepted</a:t>
            </a:r>
          </a:p>
          <a:p>
            <a:pPr>
              <a:spcBef>
                <a:spcPct val="50000"/>
              </a:spcBef>
            </a:pPr>
            <a:r>
              <a:rPr lang="en-GB" sz="1400" b="1" dirty="0"/>
              <a:t>4+5+8+10 = 27</a:t>
            </a:r>
          </a:p>
        </p:txBody>
      </p:sp>
      <p:sp>
        <p:nvSpPr>
          <p:cNvPr id="33838" name="Rectangle 74"/>
          <p:cNvSpPr>
            <a:spLocks noChangeArrowheads="1"/>
          </p:cNvSpPr>
          <p:nvPr/>
        </p:nvSpPr>
        <p:spPr bwMode="auto">
          <a:xfrm>
            <a:off x="395288" y="141685"/>
            <a:ext cx="204735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Kruskal's algorithm</a:t>
            </a:r>
          </a:p>
        </p:txBody>
      </p:sp>
      <p:sp>
        <p:nvSpPr>
          <p:cNvPr id="51278" name="Line 78"/>
          <p:cNvSpPr>
            <a:spLocks noChangeShapeType="1"/>
          </p:cNvSpPr>
          <p:nvPr/>
        </p:nvSpPr>
        <p:spPr bwMode="auto">
          <a:xfrm>
            <a:off x="4479925" y="3271838"/>
            <a:ext cx="1195388" cy="228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79" name="Line 79"/>
          <p:cNvSpPr>
            <a:spLocks noChangeShapeType="1"/>
          </p:cNvSpPr>
          <p:nvPr/>
        </p:nvSpPr>
        <p:spPr bwMode="auto">
          <a:xfrm>
            <a:off x="6026150" y="3569494"/>
            <a:ext cx="0" cy="8096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80" name="Line 80"/>
          <p:cNvSpPr>
            <a:spLocks noChangeShapeType="1"/>
          </p:cNvSpPr>
          <p:nvPr/>
        </p:nvSpPr>
        <p:spPr bwMode="auto">
          <a:xfrm flipV="1">
            <a:off x="3328988" y="3518298"/>
            <a:ext cx="2438400" cy="931069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51281" name="Line 81"/>
          <p:cNvSpPr>
            <a:spLocks noChangeShapeType="1"/>
          </p:cNvSpPr>
          <p:nvPr/>
        </p:nvSpPr>
        <p:spPr bwMode="auto">
          <a:xfrm>
            <a:off x="2414588" y="3569494"/>
            <a:ext cx="469900" cy="826294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5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7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7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7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7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72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0" dur="500"/>
                                        <p:tgtEl>
                                          <p:spTgt spid="7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6" grpId="0" animBg="1"/>
      <p:bldP spid="72727" grpId="0" animBg="1"/>
      <p:bldP spid="72728" grpId="0" animBg="1"/>
      <p:bldP spid="72729" grpId="0" animBg="1"/>
      <p:bldP spid="72730" grpId="0" animBg="1"/>
      <p:bldP spid="72731" grpId="0" animBg="1"/>
      <p:bldP spid="72732" grpId="0" animBg="1"/>
      <p:bldP spid="72733" grpId="0"/>
      <p:bldP spid="72734" grpId="0"/>
      <p:bldP spid="72735" grpId="0"/>
      <p:bldP spid="72736" grpId="0"/>
      <p:bldP spid="72737" grpId="0"/>
      <p:bldP spid="72738" grpId="0"/>
      <p:bldP spid="72739" grpId="0"/>
      <p:bldP spid="72740" grpId="0" animBg="1"/>
      <p:bldP spid="72753" grpId="0" animBg="1"/>
      <p:bldP spid="72754" grpId="0" animBg="1"/>
      <p:bldP spid="72755" grpId="0" animBg="1"/>
      <p:bldP spid="72756" grpId="0" animBg="1"/>
      <p:bldP spid="72757" grpId="0" animBg="1"/>
      <p:bldP spid="72777" grpId="0" animBg="1"/>
      <p:bldP spid="51278" grpId="0" animBg="1"/>
      <p:bldP spid="51279" grpId="0" animBg="1"/>
      <p:bldP spid="51280" grpId="0" animBg="1"/>
      <p:bldP spid="512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Recap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2576" y="1200150"/>
            <a:ext cx="8606971" cy="337185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A graph G is made up from two finite sets</a:t>
            </a:r>
          </a:p>
          <a:p>
            <a:r>
              <a:rPr lang="en-GB" sz="2400" dirty="0" smtClean="0"/>
              <a:t>Set of vertices V = {v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 , v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 , v</a:t>
            </a:r>
            <a:r>
              <a:rPr lang="en-GB" sz="2400" baseline="-25000" dirty="0" smtClean="0"/>
              <a:t>3</a:t>
            </a:r>
            <a:r>
              <a:rPr lang="en-GB" sz="2400" dirty="0" smtClean="0"/>
              <a:t> , ..., </a:t>
            </a:r>
            <a:r>
              <a:rPr lang="en-GB" sz="2400" dirty="0" err="1" smtClean="0"/>
              <a:t>v</a:t>
            </a:r>
            <a:r>
              <a:rPr lang="en-GB" sz="2400" baseline="-25000" dirty="0" err="1" smtClean="0"/>
              <a:t>k</a:t>
            </a:r>
            <a:r>
              <a:rPr lang="en-GB" sz="2400" dirty="0" smtClean="0"/>
              <a:t>}</a:t>
            </a:r>
          </a:p>
          <a:p>
            <a:endParaRPr lang="en-GB" sz="4400" dirty="0" smtClean="0"/>
          </a:p>
          <a:p>
            <a:r>
              <a:rPr lang="en-GB" sz="2400" dirty="0" smtClean="0"/>
              <a:t>Set of edges E = {( v</a:t>
            </a:r>
            <a:r>
              <a:rPr lang="en-GB" sz="2400" baseline="-25000" dirty="0" smtClean="0"/>
              <a:t>1</a:t>
            </a:r>
            <a:r>
              <a:rPr lang="en-GB" sz="2400" dirty="0" smtClean="0"/>
              <a:t>, v</a:t>
            </a:r>
            <a:r>
              <a:rPr lang="en-GB" sz="2400" baseline="-25000" dirty="0" smtClean="0"/>
              <a:t>5</a:t>
            </a:r>
            <a:r>
              <a:rPr lang="en-GB" sz="2400" dirty="0" smtClean="0"/>
              <a:t> ), ( v</a:t>
            </a:r>
            <a:r>
              <a:rPr lang="en-GB" sz="2400" baseline="-25000" dirty="0" smtClean="0"/>
              <a:t>2</a:t>
            </a:r>
            <a:r>
              <a:rPr lang="en-GB" sz="2400" dirty="0" smtClean="0"/>
              <a:t>, v</a:t>
            </a:r>
            <a:r>
              <a:rPr lang="en-GB" sz="2400" baseline="-25000" dirty="0" smtClean="0"/>
              <a:t>3</a:t>
            </a:r>
            <a:r>
              <a:rPr lang="en-GB" sz="2400" dirty="0" smtClean="0"/>
              <a:t>),.. }</a:t>
            </a:r>
          </a:p>
          <a:p>
            <a:pPr>
              <a:buFontTx/>
              <a:buNone/>
            </a:pPr>
            <a:r>
              <a:rPr lang="en-GB" sz="2400" dirty="0" smtClean="0"/>
              <a:t>	which show which vertices are connected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609601" y="4852988"/>
            <a:ext cx="5421313" cy="273844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4C0BBDF0-1A98-4C3C-9C7E-03617405657A}" type="slidenum">
              <a:rPr lang="en-GB"/>
              <a:pPr>
                <a:defRPr/>
              </a:pPr>
              <a:t>2</a:t>
            </a:fld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3886200" y="2302580"/>
            <a:ext cx="4665250" cy="712683"/>
            <a:chOff x="3886200" y="2302580"/>
            <a:chExt cx="4665250" cy="712683"/>
          </a:xfrm>
        </p:grpSpPr>
        <p:sp>
          <p:nvSpPr>
            <p:cNvPr id="18447" name="Oval 5"/>
            <p:cNvSpPr>
              <a:spLocks noChangeArrowheads="1"/>
            </p:cNvSpPr>
            <p:nvPr/>
          </p:nvSpPr>
          <p:spPr bwMode="auto">
            <a:xfrm>
              <a:off x="3886200" y="2538540"/>
              <a:ext cx="252000" cy="252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Oval 6"/>
            <p:cNvSpPr>
              <a:spLocks noChangeArrowheads="1"/>
            </p:cNvSpPr>
            <p:nvPr/>
          </p:nvSpPr>
          <p:spPr bwMode="auto">
            <a:xfrm>
              <a:off x="6883400" y="2549776"/>
              <a:ext cx="252000" cy="252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7"/>
            <p:cNvSpPr>
              <a:spLocks noChangeArrowheads="1"/>
            </p:cNvSpPr>
            <p:nvPr/>
          </p:nvSpPr>
          <p:spPr bwMode="auto">
            <a:xfrm>
              <a:off x="8299450" y="2763263"/>
              <a:ext cx="252000" cy="252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Oval 8"/>
            <p:cNvSpPr>
              <a:spLocks noChangeArrowheads="1"/>
            </p:cNvSpPr>
            <p:nvPr/>
          </p:nvSpPr>
          <p:spPr bwMode="auto">
            <a:xfrm>
              <a:off x="5581650" y="2302580"/>
              <a:ext cx="252000" cy="252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28650" y="4083918"/>
            <a:ext cx="4665250" cy="712683"/>
            <a:chOff x="3928650" y="4083918"/>
            <a:chExt cx="4665250" cy="712683"/>
          </a:xfrm>
        </p:grpSpPr>
        <p:grpSp>
          <p:nvGrpSpPr>
            <p:cNvPr id="20" name="Group 19"/>
            <p:cNvGrpSpPr/>
            <p:nvPr/>
          </p:nvGrpSpPr>
          <p:grpSpPr>
            <a:xfrm>
              <a:off x="3928650" y="4083918"/>
              <a:ext cx="4665250" cy="712683"/>
              <a:chOff x="3886200" y="2302580"/>
              <a:chExt cx="4665250" cy="712683"/>
            </a:xfrm>
          </p:grpSpPr>
          <p:sp>
            <p:nvSpPr>
              <p:cNvPr id="21" name="Oval 5"/>
              <p:cNvSpPr>
                <a:spLocks noChangeArrowheads="1"/>
              </p:cNvSpPr>
              <p:nvPr/>
            </p:nvSpPr>
            <p:spPr bwMode="auto">
              <a:xfrm>
                <a:off x="3886200" y="2538540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6883400" y="2549776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7"/>
              <p:cNvSpPr>
                <a:spLocks noChangeArrowheads="1"/>
              </p:cNvSpPr>
              <p:nvPr/>
            </p:nvSpPr>
            <p:spPr bwMode="auto">
              <a:xfrm>
                <a:off x="8299450" y="2763263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5581650" y="2302580"/>
                <a:ext cx="252000" cy="252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" name="Straight Connector 5"/>
            <p:cNvCxnSpPr>
              <a:stCxn id="24" idx="2"/>
            </p:cNvCxnSpPr>
            <p:nvPr/>
          </p:nvCxnSpPr>
          <p:spPr>
            <a:xfrm flipH="1">
              <a:off x="4180650" y="4209918"/>
              <a:ext cx="1443450" cy="2359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2"/>
              <a:endCxn id="21" idx="6"/>
            </p:cNvCxnSpPr>
            <p:nvPr/>
          </p:nvCxnSpPr>
          <p:spPr>
            <a:xfrm flipH="1" flipV="1">
              <a:off x="4180650" y="4445878"/>
              <a:ext cx="2745200" cy="1123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2"/>
            </p:cNvCxnSpPr>
            <p:nvPr/>
          </p:nvCxnSpPr>
          <p:spPr>
            <a:xfrm flipH="1" flipV="1">
              <a:off x="7140946" y="4481272"/>
              <a:ext cx="1200954" cy="1893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39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  <a:normAutofit lnSpcReduction="10000"/>
          </a:bodyPr>
          <a:lstStyle/>
          <a:p>
            <a:fld id="{5C5888B1-F7F2-4424-A964-6545C06A4ADB}" type="slidenum">
              <a:rPr lang="en-GB"/>
              <a:pPr/>
              <a:t>20</a:t>
            </a:fld>
            <a:endParaRPr lang="en-GB"/>
          </a:p>
        </p:txBody>
      </p:sp>
      <p:sp>
        <p:nvSpPr>
          <p:cNvPr id="34820" name="Footer Placeholder 2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-3530" t="-7504" r="-3327" b="-6627"/>
          <a:stretch/>
        </p:blipFill>
        <p:spPr bwMode="auto">
          <a:xfrm>
            <a:off x="-116285" y="-110728"/>
            <a:ext cx="5045870" cy="2915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64" name="Rectangle 45"/>
          <p:cNvSpPr>
            <a:spLocks noChangeArrowheads="1"/>
          </p:cNvSpPr>
          <p:nvPr/>
        </p:nvSpPr>
        <p:spPr bwMode="auto">
          <a:xfrm>
            <a:off x="3992563" y="4873229"/>
            <a:ext cx="1473200" cy="172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65" name="Rectangle 46"/>
          <p:cNvSpPr>
            <a:spLocks noChangeArrowheads="1"/>
          </p:cNvSpPr>
          <p:nvPr/>
        </p:nvSpPr>
        <p:spPr bwMode="auto">
          <a:xfrm>
            <a:off x="5237163" y="3708798"/>
            <a:ext cx="817562" cy="17264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90" name="Rectangle 62"/>
          <p:cNvSpPr>
            <a:spLocks noChangeArrowheads="1"/>
          </p:cNvSpPr>
          <p:nvPr/>
        </p:nvSpPr>
        <p:spPr bwMode="auto">
          <a:xfrm>
            <a:off x="2993852" y="2638032"/>
            <a:ext cx="2047355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b="1"/>
              <a:t>Kruskal's algorithm</a:t>
            </a:r>
          </a:p>
          <a:p>
            <a:r>
              <a:rPr lang="en-GB" b="1"/>
              <a:t>from notes </a:t>
            </a:r>
          </a:p>
        </p:txBody>
      </p:sp>
      <p:sp>
        <p:nvSpPr>
          <p:cNvPr id="73792" name="Rectangle 64"/>
          <p:cNvSpPr>
            <a:spLocks noChangeArrowheads="1"/>
          </p:cNvSpPr>
          <p:nvPr/>
        </p:nvSpPr>
        <p:spPr bwMode="auto">
          <a:xfrm>
            <a:off x="5041207" y="4226962"/>
            <a:ext cx="359963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tabLst>
                <a:tab pos="-457200" algn="l"/>
              </a:tabLst>
            </a:pPr>
            <a:r>
              <a:rPr lang="en-GB" b="1" dirty="0">
                <a:solidFill>
                  <a:srgbClr val="002060"/>
                </a:solidFill>
              </a:rPr>
              <a:t>The minimum length of cable </a:t>
            </a:r>
            <a:r>
              <a:rPr lang="en-GB" b="1" dirty="0" smtClean="0">
                <a:solidFill>
                  <a:srgbClr val="002060"/>
                </a:solidFill>
              </a:rPr>
              <a:t>is</a:t>
            </a:r>
            <a:r>
              <a:rPr lang="en-GB" b="1" dirty="0">
                <a:solidFill>
                  <a:srgbClr val="002060"/>
                </a:solidFill>
              </a:rPr>
              <a:t>	16+16+12+11+15+20=90	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74965" y="2970337"/>
            <a:ext cx="2898494" cy="1651974"/>
            <a:chOff x="874965" y="2970337"/>
            <a:chExt cx="2898494" cy="1651974"/>
          </a:xfrm>
        </p:grpSpPr>
        <p:sp>
          <p:nvSpPr>
            <p:cNvPr id="34823" name="Oval 4"/>
            <p:cNvSpPr>
              <a:spLocks noChangeArrowheads="1"/>
            </p:cNvSpPr>
            <p:nvPr/>
          </p:nvSpPr>
          <p:spPr bwMode="auto">
            <a:xfrm>
              <a:off x="874965" y="3566070"/>
              <a:ext cx="93210" cy="76751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4" name="Oval 5"/>
            <p:cNvSpPr>
              <a:spLocks noChangeArrowheads="1"/>
            </p:cNvSpPr>
            <p:nvPr/>
          </p:nvSpPr>
          <p:spPr bwMode="auto">
            <a:xfrm>
              <a:off x="1373582" y="3013280"/>
              <a:ext cx="95456" cy="75837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Oval 6"/>
            <p:cNvSpPr>
              <a:spLocks noChangeArrowheads="1"/>
            </p:cNvSpPr>
            <p:nvPr/>
          </p:nvSpPr>
          <p:spPr bwMode="auto">
            <a:xfrm>
              <a:off x="2502210" y="2970337"/>
              <a:ext cx="95456" cy="77665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Oval 7"/>
            <p:cNvSpPr>
              <a:spLocks noChangeArrowheads="1"/>
            </p:cNvSpPr>
            <p:nvPr/>
          </p:nvSpPr>
          <p:spPr bwMode="auto">
            <a:xfrm>
              <a:off x="3678003" y="3715004"/>
              <a:ext cx="95456" cy="75837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Oval 8"/>
            <p:cNvSpPr>
              <a:spLocks noChangeArrowheads="1"/>
            </p:cNvSpPr>
            <p:nvPr/>
          </p:nvSpPr>
          <p:spPr bwMode="auto">
            <a:xfrm>
              <a:off x="2094556" y="3715004"/>
              <a:ext cx="96579" cy="75837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Oval 9"/>
            <p:cNvSpPr>
              <a:spLocks noChangeArrowheads="1"/>
            </p:cNvSpPr>
            <p:nvPr/>
          </p:nvSpPr>
          <p:spPr bwMode="auto">
            <a:xfrm>
              <a:off x="1858723" y="4544646"/>
              <a:ext cx="95456" cy="77665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9" name="Oval 10"/>
            <p:cNvSpPr>
              <a:spLocks noChangeArrowheads="1"/>
            </p:cNvSpPr>
            <p:nvPr/>
          </p:nvSpPr>
          <p:spPr bwMode="auto">
            <a:xfrm>
              <a:off x="2882910" y="4486169"/>
              <a:ext cx="95456" cy="77665"/>
            </a:xfrm>
            <a:prstGeom prst="ellips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30" name="Line 11"/>
          <p:cNvSpPr>
            <a:spLocks noChangeShapeType="1"/>
          </p:cNvSpPr>
          <p:nvPr/>
        </p:nvSpPr>
        <p:spPr bwMode="auto">
          <a:xfrm flipV="1">
            <a:off x="1426363" y="3021504"/>
            <a:ext cx="1121889" cy="28324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2" name="Line 13"/>
          <p:cNvSpPr>
            <a:spLocks noChangeShapeType="1"/>
          </p:cNvSpPr>
          <p:nvPr/>
        </p:nvSpPr>
        <p:spPr bwMode="auto">
          <a:xfrm flipH="1">
            <a:off x="2909625" y="3761603"/>
            <a:ext cx="787231" cy="788525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3" name="Line 14"/>
          <p:cNvSpPr>
            <a:spLocks noChangeShapeType="1"/>
          </p:cNvSpPr>
          <p:nvPr/>
        </p:nvSpPr>
        <p:spPr bwMode="auto">
          <a:xfrm flipH="1">
            <a:off x="1884314" y="4524545"/>
            <a:ext cx="1011834" cy="7401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5" name="Line 16"/>
          <p:cNvSpPr>
            <a:spLocks noChangeShapeType="1"/>
          </p:cNvSpPr>
          <p:nvPr/>
        </p:nvSpPr>
        <p:spPr bwMode="auto">
          <a:xfrm flipV="1">
            <a:off x="919885" y="3021504"/>
            <a:ext cx="506479" cy="56558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8" name="Line 19"/>
          <p:cNvSpPr>
            <a:spLocks noChangeShapeType="1"/>
          </p:cNvSpPr>
          <p:nvPr/>
        </p:nvSpPr>
        <p:spPr bwMode="auto">
          <a:xfrm>
            <a:off x="906408" y="3618152"/>
            <a:ext cx="1235313" cy="1334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4839" name="Line 20"/>
          <p:cNvSpPr>
            <a:spLocks noChangeShapeType="1"/>
          </p:cNvSpPr>
          <p:nvPr/>
        </p:nvSpPr>
        <p:spPr bwMode="auto">
          <a:xfrm flipH="1">
            <a:off x="1896669" y="3751552"/>
            <a:ext cx="225725" cy="829642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108917"/>
              </p:ext>
            </p:extLst>
          </p:nvPr>
        </p:nvGraphicFramePr>
        <p:xfrm>
          <a:off x="5465763" y="156718"/>
          <a:ext cx="291460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60"/>
                <a:gridCol w="936104"/>
                <a:gridCol w="1224137"/>
              </a:tblGrid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Edge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Weight 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e1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11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Accept</a:t>
                      </a:r>
                      <a:endParaRPr lang="en-GB" sz="1600" b="1" dirty="0"/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12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Accept </a:t>
                      </a:r>
                      <a:endParaRPr lang="en-GB" sz="1600" b="1" dirty="0"/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e3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15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Reject </a:t>
                      </a:r>
                      <a:endParaRPr lang="en-GB" sz="1600" b="1" dirty="0"/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e4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15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Accept </a:t>
                      </a:r>
                      <a:endParaRPr lang="en-GB" sz="1600" b="1" dirty="0"/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e5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16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Accept </a:t>
                      </a:r>
                      <a:endParaRPr lang="en-GB" sz="1600" b="1" dirty="0"/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e6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16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Accept </a:t>
                      </a:r>
                      <a:endParaRPr lang="en-GB" sz="1600" b="1" dirty="0"/>
                    </a:p>
                  </a:txBody>
                  <a:tcPr>
                    <a:noFill/>
                  </a:tcPr>
                </a:tc>
              </a:tr>
              <a:tr h="140080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e7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16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Reject </a:t>
                      </a:r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e8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17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Reject </a:t>
                      </a:r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e9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18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Reject </a:t>
                      </a:r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e10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20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Accept </a:t>
                      </a:r>
                    </a:p>
                  </a:txBody>
                  <a:tcPr>
                    <a:noFill/>
                  </a:tcPr>
                </a:tc>
              </a:tr>
              <a:tr h="29891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e11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/>
                        <a:t>24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Reject 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36296" y="55552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/>
          <p:cNvSpPr/>
          <p:nvPr/>
        </p:nvSpPr>
        <p:spPr>
          <a:xfrm>
            <a:off x="7236296" y="843558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/>
          <p:cNvSpPr/>
          <p:nvPr/>
        </p:nvSpPr>
        <p:spPr>
          <a:xfrm>
            <a:off x="7198302" y="12031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7203748" y="1522115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204167" y="1851670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/>
          <p:cNvSpPr/>
          <p:nvPr/>
        </p:nvSpPr>
        <p:spPr>
          <a:xfrm>
            <a:off x="7236296" y="2211710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/>
          <p:cNvSpPr/>
          <p:nvPr/>
        </p:nvSpPr>
        <p:spPr>
          <a:xfrm>
            <a:off x="7204167" y="2517081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Rectangle 82"/>
          <p:cNvSpPr/>
          <p:nvPr/>
        </p:nvSpPr>
        <p:spPr>
          <a:xfrm>
            <a:off x="7236296" y="2865153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/>
          <p:cNvSpPr/>
          <p:nvPr/>
        </p:nvSpPr>
        <p:spPr>
          <a:xfrm>
            <a:off x="7236296" y="3219822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/>
          <p:cNvSpPr/>
          <p:nvPr/>
        </p:nvSpPr>
        <p:spPr>
          <a:xfrm>
            <a:off x="7236296" y="3507854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/>
          <p:cNvSpPr/>
          <p:nvPr/>
        </p:nvSpPr>
        <p:spPr>
          <a:xfrm>
            <a:off x="7236739" y="3875050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5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90" grpId="0" animBg="1"/>
      <p:bldP spid="73792" grpId="0" animBg="1"/>
      <p:bldP spid="34830" grpId="0" animBg="1"/>
      <p:bldP spid="34832" grpId="0" animBg="1"/>
      <p:bldP spid="34833" grpId="0" animBg="1"/>
      <p:bldP spid="34835" grpId="0" animBg="1"/>
      <p:bldP spid="34838" grpId="0" animBg="1"/>
      <p:bldP spid="34839" grpId="0" animBg="1"/>
      <p:bldP spid="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Points to note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87053"/>
            <a:ext cx="8229600" cy="362307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You must arrange the edges in </a:t>
            </a:r>
            <a:r>
              <a:rPr lang="en-GB" sz="2400" dirty="0" smtClean="0">
                <a:solidFill>
                  <a:schemeClr val="accent2"/>
                </a:solidFill>
              </a:rPr>
              <a:t>increasing</a:t>
            </a:r>
            <a:r>
              <a:rPr lang="en-GB" sz="2400" dirty="0" smtClean="0"/>
              <a:t> size, checking that you haven’t left any out.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You must add the edges to the tree in the right order, it may not connect at first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If two edges are the same it does not matter which order you put them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Not all answers will be the same but all minimal spanning trees will give the same totals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Your final tree should have n-1 edges for a graph with n vertices 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This is calculating something different from </a:t>
            </a:r>
            <a:r>
              <a:rPr lang="en-GB" sz="2400" dirty="0" err="1" smtClean="0"/>
              <a:t>Dijkstra’s</a:t>
            </a:r>
            <a:r>
              <a:rPr lang="en-GB" sz="2400" dirty="0" smtClean="0"/>
              <a:t> algorithm which is concerned with the shortest routes in a graph from each vertex to a given source node.</a:t>
            </a:r>
          </a:p>
          <a:p>
            <a:pPr>
              <a:lnSpc>
                <a:spcPct val="90000"/>
              </a:lnSpc>
            </a:pPr>
            <a:endParaRPr lang="en-GB" sz="2400" dirty="0" smtClean="0"/>
          </a:p>
        </p:txBody>
      </p:sp>
      <p:sp>
        <p:nvSpPr>
          <p:cNvPr id="3584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5779BEE4-A1FD-4B50-B5C9-66134965ABF9}" type="slidenum">
              <a:rPr lang="en-GB"/>
              <a:pPr>
                <a:defRPr/>
              </a:pPr>
              <a:t>21</a:t>
            </a:fld>
            <a:endParaRPr lang="en-GB"/>
          </a:p>
        </p:txBody>
      </p:sp>
      <p:sp>
        <p:nvSpPr>
          <p:cNvPr id="35846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69762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3"/>
          <p:cNvGrpSpPr>
            <a:grpSpLocks/>
          </p:cNvGrpSpPr>
          <p:nvPr/>
        </p:nvGrpSpPr>
        <p:grpSpPr bwMode="auto">
          <a:xfrm>
            <a:off x="395288" y="1616869"/>
            <a:ext cx="7740650" cy="3815954"/>
            <a:chOff x="249" y="890"/>
            <a:chExt cx="4876" cy="3205"/>
          </a:xfrm>
        </p:grpSpPr>
        <p:sp>
          <p:nvSpPr>
            <p:cNvPr id="36889" name="AutoShape 4"/>
            <p:cNvSpPr>
              <a:spLocks noChangeAspect="1" noChangeArrowheads="1" noTextEdit="1"/>
            </p:cNvSpPr>
            <p:nvPr/>
          </p:nvSpPr>
          <p:spPr bwMode="auto">
            <a:xfrm>
              <a:off x="249" y="890"/>
              <a:ext cx="4876" cy="3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0" name="Rectangle 5"/>
            <p:cNvSpPr>
              <a:spLocks noChangeArrowheads="1"/>
            </p:cNvSpPr>
            <p:nvPr/>
          </p:nvSpPr>
          <p:spPr bwMode="auto">
            <a:xfrm>
              <a:off x="1416" y="1878"/>
              <a:ext cx="2144" cy="162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891" name="Line 6"/>
            <p:cNvSpPr>
              <a:spLocks noChangeShapeType="1"/>
            </p:cNvSpPr>
            <p:nvPr/>
          </p:nvSpPr>
          <p:spPr bwMode="auto">
            <a:xfrm flipH="1">
              <a:off x="475" y="1892"/>
              <a:ext cx="920" cy="80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2" name="Line 7"/>
            <p:cNvSpPr>
              <a:spLocks noChangeShapeType="1"/>
            </p:cNvSpPr>
            <p:nvPr/>
          </p:nvSpPr>
          <p:spPr bwMode="auto">
            <a:xfrm>
              <a:off x="475" y="2697"/>
              <a:ext cx="941" cy="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3" name="Line 8"/>
            <p:cNvSpPr>
              <a:spLocks noChangeShapeType="1"/>
            </p:cNvSpPr>
            <p:nvPr/>
          </p:nvSpPr>
          <p:spPr bwMode="auto">
            <a:xfrm>
              <a:off x="3573" y="1878"/>
              <a:ext cx="894" cy="70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4" name="Line 9"/>
            <p:cNvSpPr>
              <a:spLocks noChangeShapeType="1"/>
            </p:cNvSpPr>
            <p:nvPr/>
          </p:nvSpPr>
          <p:spPr bwMode="auto">
            <a:xfrm flipH="1">
              <a:off x="3573" y="2587"/>
              <a:ext cx="894" cy="90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5" name="Line 10"/>
            <p:cNvSpPr>
              <a:spLocks noChangeShapeType="1"/>
            </p:cNvSpPr>
            <p:nvPr/>
          </p:nvSpPr>
          <p:spPr bwMode="auto">
            <a:xfrm>
              <a:off x="1416" y="1899"/>
              <a:ext cx="2157" cy="159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6" name="Line 11"/>
            <p:cNvSpPr>
              <a:spLocks noChangeShapeType="1"/>
            </p:cNvSpPr>
            <p:nvPr/>
          </p:nvSpPr>
          <p:spPr bwMode="auto">
            <a:xfrm flipH="1">
              <a:off x="1423" y="1892"/>
              <a:ext cx="2130" cy="160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97" name="Rectangle 12"/>
            <p:cNvSpPr>
              <a:spLocks noChangeArrowheads="1"/>
            </p:cNvSpPr>
            <p:nvPr/>
          </p:nvSpPr>
          <p:spPr bwMode="auto">
            <a:xfrm>
              <a:off x="340" y="2493"/>
              <a:ext cx="1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GB" b="1" dirty="0">
                  <a:solidFill>
                    <a:srgbClr val="000000"/>
                  </a:solidFill>
                  <a:latin typeface="Helvetica" charset="0"/>
                </a:rPr>
                <a:t>A</a:t>
              </a:r>
              <a:endParaRPr lang="en-GB" sz="2000" b="1" dirty="0"/>
            </a:p>
          </p:txBody>
        </p:sp>
        <p:sp>
          <p:nvSpPr>
            <p:cNvPr id="36898" name="Rectangle 13"/>
            <p:cNvSpPr>
              <a:spLocks noChangeArrowheads="1"/>
            </p:cNvSpPr>
            <p:nvPr/>
          </p:nvSpPr>
          <p:spPr bwMode="auto">
            <a:xfrm>
              <a:off x="1361" y="1685"/>
              <a:ext cx="1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b="1" dirty="0">
                  <a:solidFill>
                    <a:srgbClr val="000000"/>
                  </a:solidFill>
                  <a:latin typeface="Helvetica" charset="0"/>
                </a:rPr>
                <a:t>B</a:t>
              </a:r>
              <a:endParaRPr lang="en-GB" sz="2000" b="1" dirty="0"/>
            </a:p>
          </p:txBody>
        </p:sp>
        <p:sp>
          <p:nvSpPr>
            <p:cNvPr id="36899" name="Rectangle 14"/>
            <p:cNvSpPr>
              <a:spLocks noChangeArrowheads="1"/>
            </p:cNvSpPr>
            <p:nvPr/>
          </p:nvSpPr>
          <p:spPr bwMode="auto">
            <a:xfrm>
              <a:off x="3553" y="1699"/>
              <a:ext cx="16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GB" b="1" dirty="0">
                  <a:solidFill>
                    <a:srgbClr val="000000"/>
                  </a:solidFill>
                  <a:latin typeface="Helvetica" charset="0"/>
                </a:rPr>
                <a:t>C</a:t>
              </a:r>
              <a:endParaRPr lang="en-GB" sz="2000" b="1" dirty="0"/>
            </a:p>
          </p:txBody>
        </p:sp>
        <p:sp>
          <p:nvSpPr>
            <p:cNvPr id="36900" name="Rectangle 15"/>
            <p:cNvSpPr>
              <a:spLocks noChangeArrowheads="1"/>
            </p:cNvSpPr>
            <p:nvPr/>
          </p:nvSpPr>
          <p:spPr bwMode="auto">
            <a:xfrm>
              <a:off x="4523" y="2478"/>
              <a:ext cx="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b="1" dirty="0">
                  <a:solidFill>
                    <a:srgbClr val="000000"/>
                  </a:solidFill>
                  <a:latin typeface="Helvetica" charset="0"/>
                </a:rPr>
                <a:t>F</a:t>
              </a:r>
              <a:endParaRPr lang="en-GB" sz="2000" b="1" dirty="0"/>
            </a:p>
          </p:txBody>
        </p:sp>
        <p:sp>
          <p:nvSpPr>
            <p:cNvPr id="36901" name="Rectangle 16"/>
            <p:cNvSpPr>
              <a:spLocks noChangeArrowheads="1"/>
            </p:cNvSpPr>
            <p:nvPr/>
          </p:nvSpPr>
          <p:spPr bwMode="auto">
            <a:xfrm>
              <a:off x="3560" y="3578"/>
              <a:ext cx="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b="1" dirty="0">
                  <a:solidFill>
                    <a:srgbClr val="000000"/>
                  </a:solidFill>
                  <a:latin typeface="Helvetica" charset="0"/>
                </a:rPr>
                <a:t>E</a:t>
              </a:r>
              <a:endParaRPr lang="en-GB" sz="2000" b="1" dirty="0"/>
            </a:p>
          </p:txBody>
        </p:sp>
        <p:sp>
          <p:nvSpPr>
            <p:cNvPr id="36902" name="Rectangle 17"/>
            <p:cNvSpPr>
              <a:spLocks noChangeArrowheads="1"/>
            </p:cNvSpPr>
            <p:nvPr/>
          </p:nvSpPr>
          <p:spPr bwMode="auto">
            <a:xfrm>
              <a:off x="1395" y="3571"/>
              <a:ext cx="10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b="1" dirty="0">
                  <a:solidFill>
                    <a:srgbClr val="000000"/>
                  </a:solidFill>
                  <a:latin typeface="Helvetica" charset="0"/>
                </a:rPr>
                <a:t>D</a:t>
              </a:r>
              <a:endParaRPr lang="en-GB" sz="2000" b="1" dirty="0"/>
            </a:p>
          </p:txBody>
        </p:sp>
        <p:sp>
          <p:nvSpPr>
            <p:cNvPr id="36903" name="Rectangle 18"/>
            <p:cNvSpPr>
              <a:spLocks noChangeArrowheads="1"/>
            </p:cNvSpPr>
            <p:nvPr/>
          </p:nvSpPr>
          <p:spPr bwMode="auto">
            <a:xfrm>
              <a:off x="698" y="2071"/>
              <a:ext cx="22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500" dirty="0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n-GB" dirty="0"/>
            </a:p>
          </p:txBody>
        </p:sp>
        <p:sp>
          <p:nvSpPr>
            <p:cNvPr id="36904" name="Rectangle 19"/>
            <p:cNvSpPr>
              <a:spLocks noChangeArrowheads="1"/>
            </p:cNvSpPr>
            <p:nvPr/>
          </p:nvSpPr>
          <p:spPr bwMode="auto">
            <a:xfrm>
              <a:off x="698" y="3037"/>
              <a:ext cx="22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500" dirty="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GB" dirty="0"/>
            </a:p>
          </p:txBody>
        </p:sp>
        <p:sp>
          <p:nvSpPr>
            <p:cNvPr id="36905" name="Rectangle 20"/>
            <p:cNvSpPr>
              <a:spLocks noChangeArrowheads="1"/>
            </p:cNvSpPr>
            <p:nvPr/>
          </p:nvSpPr>
          <p:spPr bwMode="auto">
            <a:xfrm>
              <a:off x="1429" y="2523"/>
              <a:ext cx="22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500">
                  <a:solidFill>
                    <a:srgbClr val="000000"/>
                  </a:solidFill>
                  <a:latin typeface="Helvetica" charset="0"/>
                </a:rPr>
                <a:t>10</a:t>
              </a:r>
              <a:endParaRPr lang="en-GB"/>
            </a:p>
          </p:txBody>
        </p:sp>
        <p:sp>
          <p:nvSpPr>
            <p:cNvPr id="36906" name="Rectangle 21"/>
            <p:cNvSpPr>
              <a:spLocks noChangeArrowheads="1"/>
            </p:cNvSpPr>
            <p:nvPr/>
          </p:nvSpPr>
          <p:spPr bwMode="auto">
            <a:xfrm>
              <a:off x="2371" y="1851"/>
              <a:ext cx="22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500" dirty="0">
                  <a:solidFill>
                    <a:srgbClr val="000000"/>
                  </a:solidFill>
                  <a:latin typeface="Helvetica" charset="0"/>
                </a:rPr>
                <a:t>25</a:t>
              </a:r>
              <a:endParaRPr lang="en-GB" dirty="0"/>
            </a:p>
          </p:txBody>
        </p:sp>
        <p:sp>
          <p:nvSpPr>
            <p:cNvPr id="36907" name="Rectangle 22"/>
            <p:cNvSpPr>
              <a:spLocks noChangeArrowheads="1"/>
            </p:cNvSpPr>
            <p:nvPr/>
          </p:nvSpPr>
          <p:spPr bwMode="auto">
            <a:xfrm>
              <a:off x="4104" y="2039"/>
              <a:ext cx="22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500" dirty="0">
                  <a:solidFill>
                    <a:srgbClr val="000000"/>
                  </a:solidFill>
                  <a:latin typeface="Helvetica" charset="0"/>
                </a:rPr>
                <a:t>18</a:t>
              </a:r>
              <a:endParaRPr lang="en-GB" dirty="0"/>
            </a:p>
          </p:txBody>
        </p:sp>
        <p:sp>
          <p:nvSpPr>
            <p:cNvPr id="36908" name="Rectangle 23"/>
            <p:cNvSpPr>
              <a:spLocks noChangeArrowheads="1"/>
            </p:cNvSpPr>
            <p:nvPr/>
          </p:nvSpPr>
          <p:spPr bwMode="auto">
            <a:xfrm>
              <a:off x="4047" y="2996"/>
              <a:ext cx="22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500" dirty="0">
                  <a:solidFill>
                    <a:srgbClr val="000000"/>
                  </a:solidFill>
                  <a:latin typeface="Helvetica" charset="0"/>
                </a:rPr>
                <a:t>22</a:t>
              </a:r>
              <a:endParaRPr lang="en-GB" dirty="0"/>
            </a:p>
          </p:txBody>
        </p:sp>
        <p:sp>
          <p:nvSpPr>
            <p:cNvPr id="36909" name="Rectangle 24"/>
            <p:cNvSpPr>
              <a:spLocks noChangeArrowheads="1"/>
            </p:cNvSpPr>
            <p:nvPr/>
          </p:nvSpPr>
          <p:spPr bwMode="auto">
            <a:xfrm>
              <a:off x="2432" y="3199"/>
              <a:ext cx="22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500" dirty="0">
                  <a:solidFill>
                    <a:srgbClr val="000000"/>
                  </a:solidFill>
                  <a:latin typeface="Helvetica" charset="0"/>
                </a:rPr>
                <a:t>15</a:t>
              </a:r>
              <a:endParaRPr lang="en-GB" dirty="0"/>
            </a:p>
          </p:txBody>
        </p:sp>
        <p:sp>
          <p:nvSpPr>
            <p:cNvPr id="36910" name="Rectangle 25"/>
            <p:cNvSpPr>
              <a:spLocks noChangeArrowheads="1"/>
            </p:cNvSpPr>
            <p:nvPr/>
          </p:nvSpPr>
          <p:spPr bwMode="auto">
            <a:xfrm>
              <a:off x="3595" y="2507"/>
              <a:ext cx="238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GB" sz="2500" dirty="0">
                  <a:solidFill>
                    <a:srgbClr val="000000"/>
                  </a:solidFill>
                  <a:latin typeface="Helvetica" charset="0"/>
                </a:rPr>
                <a:t>20</a:t>
              </a:r>
              <a:endParaRPr lang="en-GB" dirty="0"/>
            </a:p>
          </p:txBody>
        </p:sp>
        <p:sp>
          <p:nvSpPr>
            <p:cNvPr id="36911" name="Rectangle 26"/>
            <p:cNvSpPr>
              <a:spLocks noChangeArrowheads="1"/>
            </p:cNvSpPr>
            <p:nvPr/>
          </p:nvSpPr>
          <p:spPr bwMode="auto">
            <a:xfrm>
              <a:off x="1993" y="2958"/>
              <a:ext cx="22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500">
                  <a:solidFill>
                    <a:srgbClr val="000000"/>
                  </a:solidFill>
                  <a:latin typeface="Helvetica" charset="0"/>
                </a:rPr>
                <a:t>25</a:t>
              </a:r>
              <a:endParaRPr lang="en-GB"/>
            </a:p>
          </p:txBody>
        </p:sp>
        <p:sp>
          <p:nvSpPr>
            <p:cNvPr id="36912" name="Rectangle 27"/>
            <p:cNvSpPr>
              <a:spLocks noChangeArrowheads="1"/>
            </p:cNvSpPr>
            <p:nvPr/>
          </p:nvSpPr>
          <p:spPr bwMode="auto">
            <a:xfrm>
              <a:off x="1869" y="2331"/>
              <a:ext cx="224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500" dirty="0">
                  <a:solidFill>
                    <a:srgbClr val="000000"/>
                  </a:solidFill>
                  <a:latin typeface="Helvetica" charset="0"/>
                </a:rPr>
                <a:t>30</a:t>
              </a:r>
              <a:endParaRPr lang="en-GB" dirty="0"/>
            </a:p>
          </p:txBody>
        </p:sp>
      </p:grpSp>
      <p:sp>
        <p:nvSpPr>
          <p:cNvPr id="3686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248400" y="4786312"/>
            <a:ext cx="2895600" cy="357188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US" dirty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  <a:normAutofit lnSpcReduction="10000"/>
          </a:bodyPr>
          <a:lstStyle/>
          <a:p>
            <a:fld id="{665F27D0-BB35-47AD-90E2-85E6D95F8BED}" type="slidenum">
              <a:rPr lang="en-GB"/>
              <a:pPr/>
              <a:t>22</a:t>
            </a:fld>
            <a:endParaRPr lang="en-GB"/>
          </a:p>
        </p:txBody>
      </p:sp>
      <p:pic>
        <p:nvPicPr>
          <p:cNvPr id="36869" name="Picture 2" descr="PENCIL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 flipV="1">
            <a:off x="7753350" y="4610100"/>
            <a:ext cx="1390650" cy="23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804" name="AutoShape 28"/>
          <p:cNvSpPr>
            <a:spLocks noChangeAspect="1" noChangeArrowheads="1" noTextEdit="1"/>
          </p:cNvSpPr>
          <p:nvPr/>
        </p:nvSpPr>
        <p:spPr bwMode="auto">
          <a:xfrm>
            <a:off x="539750" y="-831057"/>
            <a:ext cx="7740650" cy="381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05" name="Rectangle 29"/>
          <p:cNvSpPr>
            <a:spLocks noChangeArrowheads="1"/>
          </p:cNvSpPr>
          <p:nvPr/>
        </p:nvSpPr>
        <p:spPr bwMode="auto">
          <a:xfrm>
            <a:off x="787562" y="1062038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0000"/>
                </a:solidFill>
                <a:latin typeface="Helvetica" charset="0"/>
              </a:rPr>
              <a:t>A</a:t>
            </a:r>
            <a:endParaRPr lang="en-GB" b="1"/>
          </a:p>
        </p:txBody>
      </p:sp>
      <p:sp>
        <p:nvSpPr>
          <p:cNvPr id="75806" name="Rectangle 30"/>
          <p:cNvSpPr>
            <a:spLocks noChangeArrowheads="1"/>
          </p:cNvSpPr>
          <p:nvPr/>
        </p:nvSpPr>
        <p:spPr bwMode="auto">
          <a:xfrm>
            <a:off x="2336962" y="164544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Helvetica" charset="0"/>
              </a:rPr>
              <a:t>B</a:t>
            </a:r>
            <a:endParaRPr lang="en-GB" b="1" dirty="0"/>
          </a:p>
        </p:txBody>
      </p: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5812713" y="126920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Helvetica" charset="0"/>
              </a:rPr>
              <a:t>C</a:t>
            </a:r>
            <a:endParaRPr lang="en-GB" b="1" dirty="0"/>
          </a:p>
        </p:txBody>
      </p:sp>
      <p:sp>
        <p:nvSpPr>
          <p:cNvPr id="75808" name="Rectangle 32"/>
          <p:cNvSpPr>
            <a:spLocks noChangeArrowheads="1"/>
          </p:cNvSpPr>
          <p:nvPr/>
        </p:nvSpPr>
        <p:spPr bwMode="auto">
          <a:xfrm>
            <a:off x="6936056" y="1076920"/>
            <a:ext cx="125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Helvetica" charset="0"/>
              </a:rPr>
              <a:t>F</a:t>
            </a:r>
            <a:endParaRPr lang="en-GB" b="1" dirty="0"/>
          </a:p>
        </p:txBody>
      </p:sp>
      <p:sp>
        <p:nvSpPr>
          <p:cNvPr id="75809" name="Rectangle 33"/>
          <p:cNvSpPr>
            <a:spLocks noChangeArrowheads="1"/>
          </p:cNvSpPr>
          <p:nvPr/>
        </p:nvSpPr>
        <p:spPr bwMode="auto">
          <a:xfrm>
            <a:off x="5720906" y="2124789"/>
            <a:ext cx="13625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Helvetica" charset="0"/>
              </a:rPr>
              <a:t>E</a:t>
            </a:r>
            <a:endParaRPr lang="en-GB" b="1" dirty="0"/>
          </a:p>
        </p:txBody>
      </p:sp>
      <p:sp>
        <p:nvSpPr>
          <p:cNvPr id="75810" name="Rectangle 34"/>
          <p:cNvSpPr>
            <a:spLocks noChangeArrowheads="1"/>
          </p:cNvSpPr>
          <p:nvPr/>
        </p:nvSpPr>
        <p:spPr bwMode="auto">
          <a:xfrm>
            <a:off x="2413875" y="2307431"/>
            <a:ext cx="1474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1600" b="1">
                <a:solidFill>
                  <a:srgbClr val="000000"/>
                </a:solidFill>
                <a:latin typeface="Helvetica" charset="0"/>
              </a:rPr>
              <a:t>D</a:t>
            </a:r>
            <a:endParaRPr lang="en-GB" b="1"/>
          </a:p>
        </p:txBody>
      </p:sp>
      <p:sp>
        <p:nvSpPr>
          <p:cNvPr id="75811" name="Rectangle 35"/>
          <p:cNvSpPr>
            <a:spLocks noChangeArrowheads="1"/>
          </p:cNvSpPr>
          <p:nvPr/>
        </p:nvSpPr>
        <p:spPr bwMode="auto">
          <a:xfrm>
            <a:off x="1443039" y="1668066"/>
            <a:ext cx="35586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500">
                <a:solidFill>
                  <a:srgbClr val="000000"/>
                </a:solidFill>
                <a:latin typeface="Helvetica" charset="0"/>
              </a:rPr>
              <a:t>15</a:t>
            </a:r>
            <a:endParaRPr lang="en-GB"/>
          </a:p>
        </p:txBody>
      </p:sp>
      <p:sp>
        <p:nvSpPr>
          <p:cNvPr id="75812" name="Rectangle 36"/>
          <p:cNvSpPr>
            <a:spLocks noChangeArrowheads="1"/>
          </p:cNvSpPr>
          <p:nvPr/>
        </p:nvSpPr>
        <p:spPr bwMode="auto">
          <a:xfrm>
            <a:off x="2413001" y="1059656"/>
            <a:ext cx="35586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500">
                <a:solidFill>
                  <a:srgbClr val="000000"/>
                </a:solidFill>
                <a:latin typeface="Helvetica" charset="0"/>
              </a:rPr>
              <a:t>10</a:t>
            </a:r>
            <a:endParaRPr lang="en-GB"/>
          </a:p>
        </p:txBody>
      </p:sp>
      <p:sp>
        <p:nvSpPr>
          <p:cNvPr id="75813" name="Rectangle 37"/>
          <p:cNvSpPr>
            <a:spLocks noChangeArrowheads="1"/>
          </p:cNvSpPr>
          <p:nvPr/>
        </p:nvSpPr>
        <p:spPr bwMode="auto">
          <a:xfrm>
            <a:off x="6580189" y="496491"/>
            <a:ext cx="35586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500">
                <a:solidFill>
                  <a:srgbClr val="000000"/>
                </a:solidFill>
                <a:latin typeface="Helvetica" charset="0"/>
              </a:rPr>
              <a:t>18</a:t>
            </a:r>
            <a:endParaRPr lang="en-GB"/>
          </a:p>
        </p:txBody>
      </p:sp>
      <p:sp>
        <p:nvSpPr>
          <p:cNvPr id="75814" name="Rectangle 38"/>
          <p:cNvSpPr>
            <a:spLocks noChangeArrowheads="1"/>
          </p:cNvSpPr>
          <p:nvPr/>
        </p:nvSpPr>
        <p:spPr bwMode="auto">
          <a:xfrm>
            <a:off x="3798889" y="2249091"/>
            <a:ext cx="35586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500">
                <a:solidFill>
                  <a:srgbClr val="000000"/>
                </a:solidFill>
                <a:latin typeface="Helvetica" charset="0"/>
              </a:rPr>
              <a:t>15</a:t>
            </a:r>
            <a:endParaRPr lang="en-GB"/>
          </a:p>
        </p:txBody>
      </p:sp>
      <p:sp>
        <p:nvSpPr>
          <p:cNvPr id="75815" name="Rectangle 39"/>
          <p:cNvSpPr>
            <a:spLocks noChangeArrowheads="1"/>
          </p:cNvSpPr>
          <p:nvPr/>
        </p:nvSpPr>
        <p:spPr bwMode="auto">
          <a:xfrm>
            <a:off x="5675314" y="1127522"/>
            <a:ext cx="355867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GB" sz="2500">
                <a:solidFill>
                  <a:srgbClr val="000000"/>
                </a:solidFill>
                <a:latin typeface="Helvetica" charset="0"/>
              </a:rPr>
              <a:t>20</a:t>
            </a:r>
            <a:endParaRPr lang="en-GB"/>
          </a:p>
        </p:txBody>
      </p:sp>
      <p:sp>
        <p:nvSpPr>
          <p:cNvPr id="36882" name="Line 40"/>
          <p:cNvSpPr>
            <a:spLocks noChangeShapeType="1"/>
          </p:cNvSpPr>
          <p:nvPr/>
        </p:nvSpPr>
        <p:spPr bwMode="auto">
          <a:xfrm>
            <a:off x="2339975" y="250031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17" name="Line 41"/>
          <p:cNvSpPr>
            <a:spLocks noChangeShapeType="1"/>
          </p:cNvSpPr>
          <p:nvPr/>
        </p:nvSpPr>
        <p:spPr bwMode="auto">
          <a:xfrm>
            <a:off x="2484438" y="357187"/>
            <a:ext cx="0" cy="189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18" name="Line 42"/>
          <p:cNvSpPr>
            <a:spLocks noChangeShapeType="1"/>
          </p:cNvSpPr>
          <p:nvPr/>
        </p:nvSpPr>
        <p:spPr bwMode="auto">
          <a:xfrm>
            <a:off x="971550" y="1221582"/>
            <a:ext cx="1512888" cy="10263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>
            <a:off x="2484438" y="2247900"/>
            <a:ext cx="3167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20" name="Line 44"/>
          <p:cNvSpPr>
            <a:spLocks noChangeShapeType="1"/>
          </p:cNvSpPr>
          <p:nvPr/>
        </p:nvSpPr>
        <p:spPr bwMode="auto">
          <a:xfrm>
            <a:off x="5724526" y="357188"/>
            <a:ext cx="1152525" cy="809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 flipH="1">
            <a:off x="5651501" y="357187"/>
            <a:ext cx="73025" cy="189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75822" name="Text Box 46"/>
          <p:cNvSpPr txBox="1">
            <a:spLocks noChangeArrowheads="1"/>
          </p:cNvSpPr>
          <p:nvPr/>
        </p:nvSpPr>
        <p:spPr bwMode="auto">
          <a:xfrm>
            <a:off x="6300788" y="1616869"/>
            <a:ext cx="2763839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7030A0"/>
                </a:solidFill>
              </a:rPr>
              <a:t>Minimum spanning tree has total length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7030A0"/>
                </a:solidFill>
              </a:rPr>
              <a:t>15+10+15+20+18 =78</a:t>
            </a:r>
          </a:p>
        </p:txBody>
      </p:sp>
    </p:spTree>
    <p:extLst>
      <p:ext uri="{BB962C8B-B14F-4D97-AF65-F5344CB8AC3E}">
        <p14:creationId xmlns:p14="http://schemas.microsoft.com/office/powerpoint/2010/main" val="33853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4" grpId="0" animBg="1"/>
      <p:bldP spid="75805" grpId="0"/>
      <p:bldP spid="75806" grpId="0"/>
      <p:bldP spid="75807" grpId="0"/>
      <p:bldP spid="75808" grpId="0"/>
      <p:bldP spid="75809" grpId="0"/>
      <p:bldP spid="75810" grpId="0"/>
      <p:bldP spid="75811" grpId="0"/>
      <p:bldP spid="75812" grpId="0"/>
      <p:bldP spid="75813" grpId="0"/>
      <p:bldP spid="75814" grpId="0"/>
      <p:bldP spid="75815" grpId="0"/>
      <p:bldP spid="75817" grpId="0" animBg="1"/>
      <p:bldP spid="75818" grpId="0" animBg="1"/>
      <p:bldP spid="75819" grpId="0" animBg="1"/>
      <p:bldP spid="75820" grpId="0" animBg="1"/>
      <p:bldP spid="75821" grpId="0" animBg="1"/>
      <p:bldP spid="758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Multigraphs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1" y="1200150"/>
            <a:ext cx="5051425" cy="777479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GB" sz="2800" smtClean="0"/>
              <a:t>These are graphs which have loops or multiple edges. </a:t>
            </a:r>
          </a:p>
        </p:txBody>
      </p:sp>
      <p:sp>
        <p:nvSpPr>
          <p:cNvPr id="37892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552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805DE1D7-1F61-441C-9139-0071C463BAF8}" type="slidenum">
              <a:rPr lang="en-GB"/>
              <a:pPr>
                <a:defRPr/>
              </a:pPr>
              <a:t>23</a:t>
            </a:fld>
            <a:endParaRPr lang="en-GB"/>
          </a:p>
        </p:txBody>
      </p:sp>
      <p:sp>
        <p:nvSpPr>
          <p:cNvPr id="37894" name="Footer Placeholder 5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37895" name="Oval 2"/>
          <p:cNvSpPr>
            <a:spLocks noChangeArrowheads="1"/>
          </p:cNvSpPr>
          <p:nvPr/>
        </p:nvSpPr>
        <p:spPr bwMode="auto">
          <a:xfrm>
            <a:off x="250825" y="3489723"/>
            <a:ext cx="863600" cy="11346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5"/>
          <p:cNvSpPr>
            <a:spLocks noChangeShapeType="1"/>
          </p:cNvSpPr>
          <p:nvPr/>
        </p:nvSpPr>
        <p:spPr bwMode="auto">
          <a:xfrm flipV="1">
            <a:off x="684214" y="2733676"/>
            <a:ext cx="3024187" cy="756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7" name="Line 6"/>
          <p:cNvSpPr>
            <a:spLocks noChangeShapeType="1"/>
          </p:cNvSpPr>
          <p:nvPr/>
        </p:nvSpPr>
        <p:spPr bwMode="auto">
          <a:xfrm>
            <a:off x="3779839" y="2733675"/>
            <a:ext cx="1296987" cy="156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898" name="Freeform 7"/>
          <p:cNvSpPr>
            <a:spLocks/>
          </p:cNvSpPr>
          <p:nvPr/>
        </p:nvSpPr>
        <p:spPr bwMode="auto">
          <a:xfrm>
            <a:off x="684214" y="2391966"/>
            <a:ext cx="4764087" cy="1908572"/>
          </a:xfrm>
          <a:custGeom>
            <a:avLst/>
            <a:gdLst>
              <a:gd name="T0" fmla="*/ 4392612 w 3001"/>
              <a:gd name="T1" fmla="*/ 2544762 h 1603"/>
              <a:gd name="T2" fmla="*/ 4535487 w 3001"/>
              <a:gd name="T3" fmla="*/ 1103312 h 1603"/>
              <a:gd name="T4" fmla="*/ 3024187 w 3001"/>
              <a:gd name="T5" fmla="*/ 455612 h 1603"/>
              <a:gd name="T6" fmla="*/ 1150937 w 3001"/>
              <a:gd name="T7" fmla="*/ 168275 h 1603"/>
              <a:gd name="T8" fmla="*/ 0 w 3001"/>
              <a:gd name="T9" fmla="*/ 1463675 h 16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01"/>
              <a:gd name="T16" fmla="*/ 0 h 1603"/>
              <a:gd name="T17" fmla="*/ 3001 w 3001"/>
              <a:gd name="T18" fmla="*/ 1603 h 16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01" h="1603">
                <a:moveTo>
                  <a:pt x="2767" y="1603"/>
                </a:moveTo>
                <a:cubicBezTo>
                  <a:pt x="2884" y="1258"/>
                  <a:pt x="3001" y="914"/>
                  <a:pt x="2857" y="695"/>
                </a:cubicBezTo>
                <a:cubicBezTo>
                  <a:pt x="2713" y="476"/>
                  <a:pt x="2260" y="385"/>
                  <a:pt x="1905" y="287"/>
                </a:cubicBezTo>
                <a:cubicBezTo>
                  <a:pt x="1550" y="189"/>
                  <a:pt x="1042" y="0"/>
                  <a:pt x="725" y="106"/>
                </a:cubicBezTo>
                <a:cubicBezTo>
                  <a:pt x="408" y="212"/>
                  <a:pt x="204" y="567"/>
                  <a:pt x="0" y="92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9" name="Oval 8"/>
          <p:cNvSpPr>
            <a:spLocks noChangeArrowheads="1"/>
          </p:cNvSpPr>
          <p:nvPr/>
        </p:nvSpPr>
        <p:spPr bwMode="auto">
          <a:xfrm>
            <a:off x="3635376" y="2680098"/>
            <a:ext cx="144463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Oval 9"/>
          <p:cNvSpPr>
            <a:spLocks noChangeArrowheads="1"/>
          </p:cNvSpPr>
          <p:nvPr/>
        </p:nvSpPr>
        <p:spPr bwMode="auto">
          <a:xfrm>
            <a:off x="5003801" y="4192192"/>
            <a:ext cx="144463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Oval 10"/>
          <p:cNvSpPr>
            <a:spLocks noChangeArrowheads="1"/>
          </p:cNvSpPr>
          <p:nvPr/>
        </p:nvSpPr>
        <p:spPr bwMode="auto">
          <a:xfrm>
            <a:off x="611188" y="3436144"/>
            <a:ext cx="144462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Freeform 11"/>
          <p:cNvSpPr>
            <a:spLocks/>
          </p:cNvSpPr>
          <p:nvPr/>
        </p:nvSpPr>
        <p:spPr bwMode="auto">
          <a:xfrm>
            <a:off x="3635375" y="2733675"/>
            <a:ext cx="1441450" cy="1512094"/>
          </a:xfrm>
          <a:custGeom>
            <a:avLst/>
            <a:gdLst>
              <a:gd name="T0" fmla="*/ 0 w 908"/>
              <a:gd name="T1" fmla="*/ 0 h 1270"/>
              <a:gd name="T2" fmla="*/ 288925 w 908"/>
              <a:gd name="T3" fmla="*/ 1439862 h 1270"/>
              <a:gd name="T4" fmla="*/ 1441450 w 908"/>
              <a:gd name="T5" fmla="*/ 2016125 h 1270"/>
              <a:gd name="T6" fmla="*/ 0 60000 65536"/>
              <a:gd name="T7" fmla="*/ 0 60000 65536"/>
              <a:gd name="T8" fmla="*/ 0 60000 65536"/>
              <a:gd name="T9" fmla="*/ 0 w 908"/>
              <a:gd name="T10" fmla="*/ 0 h 1270"/>
              <a:gd name="T11" fmla="*/ 908 w 908"/>
              <a:gd name="T12" fmla="*/ 1270 h 127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08" h="1270">
                <a:moveTo>
                  <a:pt x="0" y="0"/>
                </a:moveTo>
                <a:cubicBezTo>
                  <a:pt x="15" y="347"/>
                  <a:pt x="31" y="695"/>
                  <a:pt x="182" y="907"/>
                </a:cubicBezTo>
                <a:cubicBezTo>
                  <a:pt x="333" y="1119"/>
                  <a:pt x="787" y="1210"/>
                  <a:pt x="908" y="127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Freeform 12"/>
          <p:cNvSpPr>
            <a:spLocks/>
          </p:cNvSpPr>
          <p:nvPr/>
        </p:nvSpPr>
        <p:spPr bwMode="auto">
          <a:xfrm rot="17029609" flipV="1">
            <a:off x="6479184" y="1162249"/>
            <a:ext cx="1498997" cy="2179637"/>
          </a:xfrm>
          <a:custGeom>
            <a:avLst/>
            <a:gdLst>
              <a:gd name="T0" fmla="*/ 0 w 1996"/>
              <a:gd name="T1" fmla="*/ 2179637 h 931"/>
              <a:gd name="T2" fmla="*/ 863150 w 1996"/>
              <a:gd name="T3" fmla="*/ 266894 h 931"/>
              <a:gd name="T4" fmla="*/ 1998663 w 1996"/>
              <a:gd name="T5" fmla="*/ 585295 h 931"/>
              <a:gd name="T6" fmla="*/ 0 60000 65536"/>
              <a:gd name="T7" fmla="*/ 0 60000 65536"/>
              <a:gd name="T8" fmla="*/ 0 60000 65536"/>
              <a:gd name="T9" fmla="*/ 0 w 1996"/>
              <a:gd name="T10" fmla="*/ 0 h 931"/>
              <a:gd name="T11" fmla="*/ 1996 w 1996"/>
              <a:gd name="T12" fmla="*/ 931 h 9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6" h="931">
                <a:moveTo>
                  <a:pt x="0" y="931"/>
                </a:moveTo>
                <a:cubicBezTo>
                  <a:pt x="264" y="579"/>
                  <a:pt x="529" y="228"/>
                  <a:pt x="862" y="114"/>
                </a:cubicBezTo>
                <a:cubicBezTo>
                  <a:pt x="1195" y="0"/>
                  <a:pt x="1807" y="227"/>
                  <a:pt x="1996" y="2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4" name="Freeform 13"/>
          <p:cNvSpPr>
            <a:spLocks/>
          </p:cNvSpPr>
          <p:nvPr/>
        </p:nvSpPr>
        <p:spPr bwMode="auto">
          <a:xfrm>
            <a:off x="5938839" y="1169194"/>
            <a:ext cx="2016125" cy="1620441"/>
          </a:xfrm>
          <a:custGeom>
            <a:avLst/>
            <a:gdLst>
              <a:gd name="T0" fmla="*/ 0 w 1996"/>
              <a:gd name="T1" fmla="*/ 2160588 h 931"/>
              <a:gd name="T2" fmla="*/ 870691 w 1996"/>
              <a:gd name="T3" fmla="*/ 264562 h 931"/>
              <a:gd name="T4" fmla="*/ 2016125 w 1996"/>
              <a:gd name="T5" fmla="*/ 580179 h 931"/>
              <a:gd name="T6" fmla="*/ 0 60000 65536"/>
              <a:gd name="T7" fmla="*/ 0 60000 65536"/>
              <a:gd name="T8" fmla="*/ 0 60000 65536"/>
              <a:gd name="T9" fmla="*/ 0 w 1996"/>
              <a:gd name="T10" fmla="*/ 0 h 931"/>
              <a:gd name="T11" fmla="*/ 1996 w 1996"/>
              <a:gd name="T12" fmla="*/ 931 h 9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6" h="931">
                <a:moveTo>
                  <a:pt x="0" y="931"/>
                </a:moveTo>
                <a:cubicBezTo>
                  <a:pt x="264" y="579"/>
                  <a:pt x="529" y="228"/>
                  <a:pt x="862" y="114"/>
                </a:cubicBezTo>
                <a:cubicBezTo>
                  <a:pt x="1195" y="0"/>
                  <a:pt x="1807" y="227"/>
                  <a:pt x="1996" y="2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5" name="Freeform 14"/>
          <p:cNvSpPr>
            <a:spLocks/>
          </p:cNvSpPr>
          <p:nvPr/>
        </p:nvSpPr>
        <p:spPr bwMode="auto">
          <a:xfrm>
            <a:off x="5940425" y="1600200"/>
            <a:ext cx="2008188" cy="1163241"/>
          </a:xfrm>
          <a:custGeom>
            <a:avLst/>
            <a:gdLst>
              <a:gd name="T0" fmla="*/ 0 w 1265"/>
              <a:gd name="T1" fmla="*/ 1550988 h 977"/>
              <a:gd name="T2" fmla="*/ 777875 w 1265"/>
              <a:gd name="T3" fmla="*/ 254000 h 977"/>
              <a:gd name="T4" fmla="*/ 2008188 w 1265"/>
              <a:gd name="T5" fmla="*/ 23813 h 977"/>
              <a:gd name="T6" fmla="*/ 0 60000 65536"/>
              <a:gd name="T7" fmla="*/ 0 60000 65536"/>
              <a:gd name="T8" fmla="*/ 0 60000 65536"/>
              <a:gd name="T9" fmla="*/ 0 w 1265"/>
              <a:gd name="T10" fmla="*/ 0 h 977"/>
              <a:gd name="T11" fmla="*/ 1265 w 1265"/>
              <a:gd name="T12" fmla="*/ 977 h 9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5" h="977">
                <a:moveTo>
                  <a:pt x="0" y="977"/>
                </a:moveTo>
                <a:cubicBezTo>
                  <a:pt x="150" y="625"/>
                  <a:pt x="279" y="320"/>
                  <a:pt x="490" y="160"/>
                </a:cubicBezTo>
                <a:cubicBezTo>
                  <a:pt x="701" y="0"/>
                  <a:pt x="1104" y="45"/>
                  <a:pt x="1265" y="1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Freeform 15"/>
          <p:cNvSpPr>
            <a:spLocks/>
          </p:cNvSpPr>
          <p:nvPr/>
        </p:nvSpPr>
        <p:spPr bwMode="auto">
          <a:xfrm>
            <a:off x="5938838" y="1662112"/>
            <a:ext cx="1993900" cy="1101329"/>
          </a:xfrm>
          <a:custGeom>
            <a:avLst/>
            <a:gdLst>
              <a:gd name="T0" fmla="*/ 0 w 1256"/>
              <a:gd name="T1" fmla="*/ 1468438 h 925"/>
              <a:gd name="T2" fmla="*/ 1443037 w 1256"/>
              <a:gd name="T3" fmla="*/ 812800 h 925"/>
              <a:gd name="T4" fmla="*/ 1993900 w 1256"/>
              <a:gd name="T5" fmla="*/ 0 h 925"/>
              <a:gd name="T6" fmla="*/ 0 60000 65536"/>
              <a:gd name="T7" fmla="*/ 0 60000 65536"/>
              <a:gd name="T8" fmla="*/ 0 60000 65536"/>
              <a:gd name="T9" fmla="*/ 0 w 1256"/>
              <a:gd name="T10" fmla="*/ 0 h 925"/>
              <a:gd name="T11" fmla="*/ 1256 w 1256"/>
              <a:gd name="T12" fmla="*/ 925 h 9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56" h="925">
                <a:moveTo>
                  <a:pt x="0" y="925"/>
                </a:moveTo>
                <a:cubicBezTo>
                  <a:pt x="152" y="856"/>
                  <a:pt x="700" y="666"/>
                  <a:pt x="909" y="512"/>
                </a:cubicBezTo>
                <a:cubicBezTo>
                  <a:pt x="1118" y="358"/>
                  <a:pt x="1184" y="107"/>
                  <a:pt x="125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7" name="Oval 16"/>
          <p:cNvSpPr>
            <a:spLocks noChangeArrowheads="1"/>
          </p:cNvSpPr>
          <p:nvPr/>
        </p:nvSpPr>
        <p:spPr bwMode="auto">
          <a:xfrm>
            <a:off x="7885113" y="1545432"/>
            <a:ext cx="144462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Oval 17"/>
          <p:cNvSpPr>
            <a:spLocks noChangeArrowheads="1"/>
          </p:cNvSpPr>
          <p:nvPr/>
        </p:nvSpPr>
        <p:spPr bwMode="auto">
          <a:xfrm>
            <a:off x="5867401" y="2733676"/>
            <a:ext cx="144463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18"/>
          <p:cNvSpPr>
            <a:spLocks noChangeShapeType="1"/>
          </p:cNvSpPr>
          <p:nvPr/>
        </p:nvSpPr>
        <p:spPr bwMode="auto">
          <a:xfrm>
            <a:off x="6443664" y="3759994"/>
            <a:ext cx="2160587" cy="108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10" name="Line 19"/>
          <p:cNvSpPr>
            <a:spLocks noChangeShapeType="1"/>
          </p:cNvSpPr>
          <p:nvPr/>
        </p:nvSpPr>
        <p:spPr bwMode="auto">
          <a:xfrm flipH="1">
            <a:off x="6948488" y="3868341"/>
            <a:ext cx="1655762" cy="594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11" name="Line 20"/>
          <p:cNvSpPr>
            <a:spLocks noChangeShapeType="1"/>
          </p:cNvSpPr>
          <p:nvPr/>
        </p:nvSpPr>
        <p:spPr bwMode="auto">
          <a:xfrm>
            <a:off x="6443664" y="3759994"/>
            <a:ext cx="504825" cy="7024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7912" name="Oval 21"/>
          <p:cNvSpPr>
            <a:spLocks noChangeArrowheads="1"/>
          </p:cNvSpPr>
          <p:nvPr/>
        </p:nvSpPr>
        <p:spPr bwMode="auto">
          <a:xfrm>
            <a:off x="6227763" y="3436144"/>
            <a:ext cx="360362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Oval 22"/>
          <p:cNvSpPr>
            <a:spLocks noChangeArrowheads="1"/>
          </p:cNvSpPr>
          <p:nvPr/>
        </p:nvSpPr>
        <p:spPr bwMode="auto">
          <a:xfrm>
            <a:off x="8604251" y="3706416"/>
            <a:ext cx="360363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Oval 23"/>
          <p:cNvSpPr>
            <a:spLocks noChangeArrowheads="1"/>
          </p:cNvSpPr>
          <p:nvPr/>
        </p:nvSpPr>
        <p:spPr bwMode="auto">
          <a:xfrm>
            <a:off x="6804025" y="4462463"/>
            <a:ext cx="360363" cy="323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Oval 24"/>
          <p:cNvSpPr>
            <a:spLocks noChangeArrowheads="1"/>
          </p:cNvSpPr>
          <p:nvPr/>
        </p:nvSpPr>
        <p:spPr bwMode="auto">
          <a:xfrm>
            <a:off x="6372226" y="3706417"/>
            <a:ext cx="144463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Oval 25"/>
          <p:cNvSpPr>
            <a:spLocks noChangeArrowheads="1"/>
          </p:cNvSpPr>
          <p:nvPr/>
        </p:nvSpPr>
        <p:spPr bwMode="auto">
          <a:xfrm>
            <a:off x="8459788" y="3813573"/>
            <a:ext cx="144462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Oval 26"/>
          <p:cNvSpPr>
            <a:spLocks noChangeArrowheads="1"/>
          </p:cNvSpPr>
          <p:nvPr/>
        </p:nvSpPr>
        <p:spPr bwMode="auto">
          <a:xfrm>
            <a:off x="6877051" y="4407694"/>
            <a:ext cx="144463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3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5037818" y="2927332"/>
            <a:ext cx="3322779" cy="321370"/>
            <a:chOff x="5037818" y="2927332"/>
            <a:chExt cx="3322779" cy="321370"/>
          </a:xfrm>
        </p:grpSpPr>
        <p:cxnSp>
          <p:nvCxnSpPr>
            <p:cNvPr id="83" name="Straight Connector 82"/>
            <p:cNvCxnSpPr/>
            <p:nvPr/>
          </p:nvCxnSpPr>
          <p:spPr>
            <a:xfrm flipH="1">
              <a:off x="5037818" y="3013522"/>
              <a:ext cx="3322779" cy="22426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ight Arrow 83"/>
            <p:cNvSpPr/>
            <p:nvPr/>
          </p:nvSpPr>
          <p:spPr>
            <a:xfrm rot="10556621">
              <a:off x="6602567" y="2927332"/>
              <a:ext cx="1230761" cy="321370"/>
            </a:xfrm>
            <a:prstGeom prst="rightArrow">
              <a:avLst>
                <a:gd name="adj1" fmla="val 6073"/>
                <a:gd name="adj2" fmla="val 93051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70164" y="1503870"/>
                <a:ext cx="1792798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4" y="1503870"/>
                <a:ext cx="1792798" cy="11269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971550" y="1847528"/>
            <a:ext cx="431800" cy="216694"/>
          </a:xfrm>
          <a:prstGeom prst="ellipse">
            <a:avLst/>
          </a:prstGeom>
          <a:solidFill>
            <a:srgbClr val="FFFF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1331913" y="1523605"/>
            <a:ext cx="431800" cy="269082"/>
          </a:xfrm>
          <a:prstGeom prst="ellipse">
            <a:avLst/>
          </a:prstGeom>
          <a:solidFill>
            <a:srgbClr val="FFFF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rgbClr val="D5EAFF"/>
              </a:solidFill>
            </a:endParaRPr>
          </a:p>
        </p:txBody>
      </p:sp>
      <p:sp>
        <p:nvSpPr>
          <p:cNvPr id="10250" name="Rectangle 5"/>
          <p:cNvSpPr>
            <a:spLocks noGrp="1" noChangeArrowheads="1"/>
          </p:cNvSpPr>
          <p:nvPr>
            <p:ph type="title" sz="quarter"/>
          </p:nvPr>
        </p:nvSpPr>
        <p:spPr>
          <a:xfrm>
            <a:off x="468314" y="51470"/>
            <a:ext cx="8229600" cy="917897"/>
          </a:xfrm>
        </p:spPr>
        <p:txBody>
          <a:bodyPr>
            <a:normAutofit fontScale="90000"/>
          </a:bodyPr>
          <a:lstStyle/>
          <a:p>
            <a:pPr marL="3765550" indent="-3765550" fontAlgn="auto">
              <a:spcAft>
                <a:spcPts val="0"/>
              </a:spcAft>
              <a:tabLst>
                <a:tab pos="-457200" algn="l"/>
              </a:tabLst>
              <a:defRPr/>
            </a:pPr>
            <a:r>
              <a:rPr lang="en-GB" dirty="0" smtClean="0"/>
              <a:t>Directed Graphs - </a:t>
            </a:r>
            <a:r>
              <a:rPr lang="en-GB" sz="2700" dirty="0" smtClean="0"/>
              <a:t>A directed graph is a graph with a direction assigned to each edge</a:t>
            </a:r>
            <a:endParaRPr lang="en-GB" sz="4000" dirty="0" smtClean="0"/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19350" y="1939529"/>
          <a:ext cx="114300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939529"/>
                        <a:ext cx="114300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2" name="Picture 45" descr="PENCIL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6" cstate="print"/>
          <a:stretch>
            <a:fillRect/>
          </a:stretch>
        </p:blipFill>
        <p:spPr>
          <a:xfrm rot="10800000" flipV="1">
            <a:off x="7686279" y="4866900"/>
            <a:ext cx="1404144" cy="241893"/>
          </a:xfrm>
          <a:noFill/>
        </p:spPr>
      </p:pic>
      <p:sp>
        <p:nvSpPr>
          <p:cNvPr id="410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102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54FF5D8E-172E-413E-94A4-354066CF166A}" type="slidenum">
              <a:rPr lang="en-GB"/>
              <a:pPr>
                <a:defRPr/>
              </a:pPr>
              <a:t>24</a:t>
            </a:fld>
            <a:endParaRPr lang="en-GB"/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949814" y="3055896"/>
            <a:ext cx="368013" cy="270272"/>
          </a:xfrm>
          <a:prstGeom prst="ellipse">
            <a:avLst/>
          </a:prstGeom>
          <a:solidFill>
            <a:srgbClr val="FFFF0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29"/>
          <p:cNvSpPr>
            <a:spLocks noChangeArrowheads="1"/>
          </p:cNvSpPr>
          <p:nvPr/>
        </p:nvSpPr>
        <p:spPr bwMode="auto">
          <a:xfrm>
            <a:off x="6948488" y="4287784"/>
            <a:ext cx="144462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30"/>
          <p:cNvSpPr>
            <a:spLocks noChangeArrowheads="1"/>
          </p:cNvSpPr>
          <p:nvPr/>
        </p:nvSpPr>
        <p:spPr bwMode="auto">
          <a:xfrm>
            <a:off x="8323656" y="2951993"/>
            <a:ext cx="144463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31"/>
          <p:cNvSpPr>
            <a:spLocks noChangeArrowheads="1"/>
          </p:cNvSpPr>
          <p:nvPr/>
        </p:nvSpPr>
        <p:spPr bwMode="auto">
          <a:xfrm>
            <a:off x="3490913" y="4627531"/>
            <a:ext cx="144462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32"/>
          <p:cNvSpPr>
            <a:spLocks noChangeArrowheads="1"/>
          </p:cNvSpPr>
          <p:nvPr/>
        </p:nvSpPr>
        <p:spPr bwMode="auto">
          <a:xfrm>
            <a:off x="4932363" y="3207887"/>
            <a:ext cx="144462" cy="10715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33"/>
          <p:cNvSpPr txBox="1">
            <a:spLocks noChangeArrowheads="1"/>
          </p:cNvSpPr>
          <p:nvPr/>
        </p:nvSpPr>
        <p:spPr bwMode="auto">
          <a:xfrm>
            <a:off x="4571999" y="2937615"/>
            <a:ext cx="3603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4119" name="Text Box 34"/>
          <p:cNvSpPr txBox="1">
            <a:spLocks noChangeArrowheads="1"/>
          </p:cNvSpPr>
          <p:nvPr/>
        </p:nvSpPr>
        <p:spPr bwMode="auto">
          <a:xfrm>
            <a:off x="3203575" y="4611634"/>
            <a:ext cx="287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7030A0"/>
                </a:solidFill>
              </a:rPr>
              <a:t>D</a:t>
            </a:r>
          </a:p>
        </p:txBody>
      </p:sp>
      <p:sp>
        <p:nvSpPr>
          <p:cNvPr id="4120" name="Text Box 35"/>
          <p:cNvSpPr txBox="1">
            <a:spLocks noChangeArrowheads="1"/>
          </p:cNvSpPr>
          <p:nvPr/>
        </p:nvSpPr>
        <p:spPr bwMode="auto">
          <a:xfrm>
            <a:off x="7092950" y="4287784"/>
            <a:ext cx="287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rgbClr val="7030A0"/>
                </a:solidFill>
              </a:rPr>
              <a:t>C</a:t>
            </a:r>
          </a:p>
        </p:txBody>
      </p:sp>
      <p:sp>
        <p:nvSpPr>
          <p:cNvPr id="4121" name="Text Box 36"/>
          <p:cNvSpPr txBox="1">
            <a:spLocks noChangeArrowheads="1"/>
          </p:cNvSpPr>
          <p:nvPr/>
        </p:nvSpPr>
        <p:spPr bwMode="auto">
          <a:xfrm>
            <a:off x="8540264" y="2882846"/>
            <a:ext cx="2873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77863" name="Text Box 39"/>
          <p:cNvSpPr txBox="1">
            <a:spLocks noChangeArrowheads="1"/>
          </p:cNvSpPr>
          <p:nvPr/>
        </p:nvSpPr>
        <p:spPr bwMode="auto">
          <a:xfrm>
            <a:off x="4211638" y="1231210"/>
            <a:ext cx="4752975" cy="10618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rgbClr val="002060"/>
                </a:solidFill>
              </a:rPr>
              <a:t>The adjacency matrix A has now lost its symmetry as there is a connection from </a:t>
            </a:r>
          </a:p>
          <a:p>
            <a:pPr>
              <a:spcBef>
                <a:spcPct val="50000"/>
              </a:spcBef>
            </a:pPr>
            <a:r>
              <a:rPr lang="en-GB" dirty="0">
                <a:solidFill>
                  <a:srgbClr val="002060"/>
                </a:solidFill>
              </a:rPr>
              <a:t>B to A but not A to B</a:t>
            </a:r>
          </a:p>
        </p:txBody>
      </p:sp>
      <p:sp>
        <p:nvSpPr>
          <p:cNvPr id="77868" name="Text Box 44"/>
          <p:cNvSpPr txBox="1">
            <a:spLocks noChangeArrowheads="1"/>
          </p:cNvSpPr>
          <p:nvPr/>
        </p:nvSpPr>
        <p:spPr bwMode="auto">
          <a:xfrm>
            <a:off x="568175" y="4301729"/>
            <a:ext cx="2196776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 smtClean="0"/>
              <a:t>No </a:t>
            </a:r>
            <a:r>
              <a:rPr lang="en-GB" dirty="0"/>
              <a:t>walks of length 2 from A to A </a:t>
            </a:r>
          </a:p>
        </p:txBody>
      </p:sp>
      <p:sp>
        <p:nvSpPr>
          <p:cNvPr id="77870" name="Text Box 46"/>
          <p:cNvSpPr txBox="1">
            <a:spLocks noChangeArrowheads="1"/>
          </p:cNvSpPr>
          <p:nvPr/>
        </p:nvSpPr>
        <p:spPr bwMode="auto">
          <a:xfrm>
            <a:off x="4428944" y="2293039"/>
            <a:ext cx="1366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Finding A</a:t>
            </a:r>
            <a:r>
              <a:rPr lang="en-GB" baseline="30000" dirty="0"/>
              <a:t>4 </a:t>
            </a:r>
            <a:endParaRPr lang="en-GB" dirty="0"/>
          </a:p>
        </p:txBody>
      </p:sp>
      <p:sp>
        <p:nvSpPr>
          <p:cNvPr id="77871" name="Text Box 47"/>
          <p:cNvSpPr txBox="1">
            <a:spLocks noChangeArrowheads="1"/>
          </p:cNvSpPr>
          <p:nvPr/>
        </p:nvSpPr>
        <p:spPr bwMode="auto">
          <a:xfrm>
            <a:off x="5760244" y="2293039"/>
            <a:ext cx="19446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We see A</a:t>
            </a:r>
            <a:r>
              <a:rPr lang="en-GB" baseline="30000" dirty="0"/>
              <a:t>4</a:t>
            </a:r>
            <a:r>
              <a:rPr lang="en-GB" dirty="0"/>
              <a:t> =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6186" y="1882691"/>
                <a:ext cx="634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𝐴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86" y="1882691"/>
                <a:ext cx="63414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263337" y="3398571"/>
                <a:ext cx="736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smtClean="0">
                              <a:latin typeface="Cambria Math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37" y="3398571"/>
                <a:ext cx="73699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70164" y="3009578"/>
                <a:ext cx="1792798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GB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4" y="3009578"/>
                <a:ext cx="1792798" cy="112697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614219" y="3299350"/>
            <a:ext cx="1339300" cy="1509508"/>
            <a:chOff x="3614219" y="3299350"/>
            <a:chExt cx="1339300" cy="1509508"/>
          </a:xfrm>
        </p:grpSpPr>
        <p:cxnSp>
          <p:nvCxnSpPr>
            <p:cNvPr id="7" name="Straight Connector 6"/>
            <p:cNvCxnSpPr>
              <a:stCxn id="4116" idx="7"/>
              <a:endCxn id="4117" idx="3"/>
            </p:cNvCxnSpPr>
            <p:nvPr/>
          </p:nvCxnSpPr>
          <p:spPr>
            <a:xfrm flipV="1">
              <a:off x="3614219" y="3299350"/>
              <a:ext cx="1339300" cy="134387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/>
            <p:cNvSpPr/>
            <p:nvPr/>
          </p:nvSpPr>
          <p:spPr>
            <a:xfrm rot="18835277">
              <a:off x="3439381" y="4032793"/>
              <a:ext cx="1230761" cy="321370"/>
            </a:xfrm>
            <a:prstGeom prst="rightArrow">
              <a:avLst>
                <a:gd name="adj1" fmla="val 6073"/>
                <a:gd name="adj2" fmla="val 93051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14219" y="4379247"/>
            <a:ext cx="3355425" cy="383955"/>
            <a:chOff x="3614219" y="4379247"/>
            <a:chExt cx="3355425" cy="383955"/>
          </a:xfrm>
        </p:grpSpPr>
        <p:cxnSp>
          <p:nvCxnSpPr>
            <p:cNvPr id="69" name="Straight Connector 68"/>
            <p:cNvCxnSpPr>
              <a:stCxn id="4116" idx="5"/>
              <a:endCxn id="4114" idx="3"/>
            </p:cNvCxnSpPr>
            <p:nvPr/>
          </p:nvCxnSpPr>
          <p:spPr>
            <a:xfrm flipV="1">
              <a:off x="3614219" y="4379247"/>
              <a:ext cx="3355425" cy="3397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ight Arrow 69"/>
            <p:cNvSpPr/>
            <p:nvPr/>
          </p:nvSpPr>
          <p:spPr>
            <a:xfrm rot="21249856">
              <a:off x="4126495" y="4441832"/>
              <a:ext cx="1251371" cy="321370"/>
            </a:xfrm>
            <a:prstGeom prst="rightArrow">
              <a:avLst>
                <a:gd name="adj1" fmla="val 0"/>
                <a:gd name="adj2" fmla="val 93051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997086" y="3273696"/>
            <a:ext cx="1972558" cy="1029781"/>
            <a:chOff x="4997086" y="3273696"/>
            <a:chExt cx="1972558" cy="1029781"/>
          </a:xfrm>
        </p:grpSpPr>
        <p:cxnSp>
          <p:nvCxnSpPr>
            <p:cNvPr id="75" name="Straight Connector 74"/>
            <p:cNvCxnSpPr>
              <a:endCxn id="4114" idx="1"/>
            </p:cNvCxnSpPr>
            <p:nvPr/>
          </p:nvCxnSpPr>
          <p:spPr>
            <a:xfrm>
              <a:off x="5074759" y="3273696"/>
              <a:ext cx="1894885" cy="102978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ight Arrow 75"/>
            <p:cNvSpPr/>
            <p:nvPr/>
          </p:nvSpPr>
          <p:spPr>
            <a:xfrm rot="1683909">
              <a:off x="4997086" y="3418253"/>
              <a:ext cx="1230761" cy="321370"/>
            </a:xfrm>
            <a:prstGeom prst="rightArrow">
              <a:avLst>
                <a:gd name="adj1" fmla="val 6073"/>
                <a:gd name="adj2" fmla="val 93051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056588" y="3013149"/>
            <a:ext cx="1339300" cy="1509508"/>
            <a:chOff x="3614219" y="3299350"/>
            <a:chExt cx="1339300" cy="1509508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3614219" y="3299350"/>
              <a:ext cx="1339300" cy="132797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ight Arrow 80"/>
            <p:cNvSpPr/>
            <p:nvPr/>
          </p:nvSpPr>
          <p:spPr>
            <a:xfrm rot="18835277">
              <a:off x="3439381" y="4032793"/>
              <a:ext cx="1230761" cy="321370"/>
            </a:xfrm>
            <a:prstGeom prst="rightArrow">
              <a:avLst>
                <a:gd name="adj1" fmla="val 6073"/>
                <a:gd name="adj2" fmla="val 93051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704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7826" grpId="0" animBg="1"/>
      <p:bldP spid="77827" grpId="0" animBg="1"/>
      <p:bldP spid="77828" grpId="0" animBg="1"/>
      <p:bldP spid="77863" grpId="0" animBg="1"/>
      <p:bldP spid="77868" grpId="0" animBg="1"/>
      <p:bldP spid="77870" grpId="0"/>
      <p:bldP spid="77871" grpId="0"/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4122660" y="4201716"/>
            <a:ext cx="647700" cy="432197"/>
          </a:xfrm>
          <a:prstGeom prst="ellipse">
            <a:avLst/>
          </a:prstGeom>
          <a:solidFill>
            <a:srgbClr val="5922E4">
              <a:alpha val="5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Directed or Rooted Trees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0160" y="1275606"/>
            <a:ext cx="8336296" cy="215979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For organising data and storing it in a logical way we often use a rooted tree structure.</a:t>
            </a:r>
          </a:p>
          <a:p>
            <a:r>
              <a:rPr lang="en-GB" sz="2000" dirty="0" smtClean="0"/>
              <a:t>A starting vertex is called the root, r, as all vertices are accessible from this r.</a:t>
            </a:r>
          </a:p>
          <a:p>
            <a:r>
              <a:rPr lang="en-GB" sz="2000" dirty="0" smtClean="0"/>
              <a:t>There is a direction to the edges and w is called a successor of vertex v if there is an edge from v to w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14289" y="4869657"/>
            <a:ext cx="3451225" cy="273844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112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6FC31D02-3F96-4665-A7BE-1F83254095C9}" type="slidenum">
              <a:rPr lang="en-GB"/>
              <a:pPr>
                <a:defRPr/>
              </a:pPr>
              <a:t>25</a:t>
            </a:fld>
            <a:endParaRPr lang="en-GB"/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6408739" y="2803922"/>
            <a:ext cx="503237" cy="323850"/>
          </a:xfrm>
          <a:prstGeom prst="ellipse">
            <a:avLst/>
          </a:prstGeom>
          <a:solidFill>
            <a:schemeClr val="folHlink">
              <a:alpha val="6117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 flipH="1">
            <a:off x="4463988" y="4107293"/>
            <a:ext cx="1173060" cy="526620"/>
          </a:xfrm>
          <a:prstGeom prst="line">
            <a:avLst/>
          </a:prstGeom>
          <a:noFill/>
          <a:ln w="57150">
            <a:solidFill>
              <a:srgbClr val="5922E4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12" name="Group 11"/>
          <p:cNvGrpSpPr/>
          <p:nvPr/>
        </p:nvGrpSpPr>
        <p:grpSpPr>
          <a:xfrm>
            <a:off x="4247964" y="2695058"/>
            <a:ext cx="4392488" cy="2114128"/>
            <a:chOff x="179512" y="2113806"/>
            <a:chExt cx="4392488" cy="211412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590799" y="2540444"/>
              <a:ext cx="1117105" cy="8954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78306" y="2774847"/>
              <a:ext cx="542090" cy="426594"/>
            </a:xfrm>
            <a:prstGeom prst="line">
              <a:avLst/>
            </a:prstGeom>
            <a:ln w="19050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707904" y="3435844"/>
              <a:ext cx="864096" cy="21602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707904" y="3445270"/>
              <a:ext cx="72008" cy="78266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90799" y="2540444"/>
              <a:ext cx="108993" cy="111142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547664" y="2571750"/>
              <a:ext cx="1043135" cy="97210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568596" y="3543857"/>
              <a:ext cx="558552" cy="6120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403648" y="3543857"/>
              <a:ext cx="144016" cy="61206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5536" y="3543857"/>
              <a:ext cx="1152128" cy="54006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18198" y="3425466"/>
              <a:ext cx="493762" cy="118391"/>
            </a:xfrm>
            <a:prstGeom prst="line">
              <a:avLst/>
            </a:prstGeom>
            <a:ln w="19050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18198" y="3511797"/>
              <a:ext cx="25710" cy="426594"/>
            </a:xfrm>
            <a:prstGeom prst="line">
              <a:avLst/>
            </a:prstGeom>
            <a:ln w="19050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607261" y="2844506"/>
              <a:ext cx="38034" cy="356935"/>
            </a:xfrm>
            <a:prstGeom prst="line">
              <a:avLst/>
            </a:prstGeom>
            <a:ln w="19050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979712" y="2844506"/>
              <a:ext cx="319742" cy="303308"/>
            </a:xfrm>
            <a:prstGeom prst="line">
              <a:avLst/>
            </a:prstGeom>
            <a:ln w="19050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585058" y="3561058"/>
              <a:ext cx="322646" cy="377333"/>
            </a:xfrm>
            <a:prstGeom prst="line">
              <a:avLst/>
            </a:prstGeom>
            <a:ln w="19050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1431455" y="3507854"/>
              <a:ext cx="116210" cy="426594"/>
            </a:xfrm>
            <a:prstGeom prst="line">
              <a:avLst/>
            </a:prstGeom>
            <a:ln w="19050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899592" y="3511797"/>
              <a:ext cx="627549" cy="338094"/>
            </a:xfrm>
            <a:prstGeom prst="line">
              <a:avLst/>
            </a:prstGeom>
            <a:ln w="19050">
              <a:solidFill>
                <a:srgbClr val="7030A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411760" y="2113806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r</a:t>
              </a:r>
              <a:endParaRPr lang="en-GB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1640" y="3050132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v</a:t>
              </a:r>
              <a:endParaRPr lang="en-GB" sz="24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9512" y="3605769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/>
                <a:t>w</a:t>
              </a:r>
              <a:endParaRPr lang="en-GB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433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nimBg="1"/>
      <p:bldP spid="78853" grpId="0" animBg="1"/>
      <p:bldP spid="788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529828"/>
          </a:xfrm>
        </p:spPr>
        <p:txBody>
          <a:bodyPr>
            <a:normAutofit fontScale="90000"/>
          </a:bodyPr>
          <a:lstStyle/>
          <a:p>
            <a:r>
              <a:rPr lang="en-GB" sz="4000" smtClean="0"/>
              <a:t>Binary Trees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9" y="1157288"/>
            <a:ext cx="8435975" cy="191214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 smtClean="0"/>
              <a:t>A binary tree T is a directed tree such that each</a:t>
            </a:r>
          </a:p>
          <a:p>
            <a:pPr>
              <a:lnSpc>
                <a:spcPct val="90000"/>
              </a:lnSpc>
              <a:buNone/>
            </a:pPr>
            <a:r>
              <a:rPr lang="en-GB" sz="2400" dirty="0" smtClean="0"/>
              <a:t>	vertex v has </a:t>
            </a:r>
            <a:r>
              <a:rPr lang="en-GB" sz="2400" b="1" dirty="0" smtClean="0"/>
              <a:t>at most two</a:t>
            </a:r>
            <a:r>
              <a:rPr lang="en-GB" sz="2400" dirty="0" smtClean="0"/>
              <a:t> successors. 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Each successor is either called a left successor,</a:t>
            </a:r>
          </a:p>
          <a:p>
            <a:pPr>
              <a:lnSpc>
                <a:spcPct val="90000"/>
              </a:lnSpc>
              <a:buNone/>
            </a:pPr>
            <a:r>
              <a:rPr lang="en-GB" sz="2400" dirty="0" smtClean="0">
                <a:solidFill>
                  <a:srgbClr val="5922E4"/>
                </a:solidFill>
              </a:rPr>
              <a:t>	</a:t>
            </a:r>
            <a:r>
              <a:rPr lang="en-GB" sz="2400" b="1" dirty="0" smtClean="0">
                <a:solidFill>
                  <a:srgbClr val="5922E4"/>
                </a:solidFill>
              </a:rPr>
              <a:t>left(v)</a:t>
            </a:r>
            <a:r>
              <a:rPr lang="en-GB" sz="2400" dirty="0" smtClean="0"/>
              <a:t> or a right successor, </a:t>
            </a:r>
            <a:r>
              <a:rPr lang="en-GB" sz="2400" b="1" dirty="0" smtClean="0">
                <a:solidFill>
                  <a:srgbClr val="CC3399"/>
                </a:solidFill>
              </a:rPr>
              <a:t>right(v).  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v cannot have two left or two right successors.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22688" y="4869657"/>
            <a:ext cx="5421312" cy="273844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563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B77FFE17-3461-4D6A-BCC0-9303280E1956}" type="slidenum">
              <a:rPr lang="en-GB"/>
              <a:pPr>
                <a:defRPr/>
              </a:pPr>
              <a:t>26</a:t>
            </a:fld>
            <a:endParaRPr lang="en-GB"/>
          </a:p>
        </p:txBody>
      </p:sp>
      <p:grpSp>
        <p:nvGrpSpPr>
          <p:cNvPr id="38918" name="Group 4"/>
          <p:cNvGrpSpPr>
            <a:grpSpLocks noChangeAspect="1"/>
          </p:cNvGrpSpPr>
          <p:nvPr/>
        </p:nvGrpSpPr>
        <p:grpSpPr bwMode="auto">
          <a:xfrm>
            <a:off x="1" y="2632472"/>
            <a:ext cx="5040313" cy="2443163"/>
            <a:chOff x="1837" y="2387"/>
            <a:chExt cx="2767" cy="1788"/>
          </a:xfrm>
        </p:grpSpPr>
        <p:sp>
          <p:nvSpPr>
            <p:cNvPr id="3892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837" y="2387"/>
              <a:ext cx="2767" cy="1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22" name="Line 6"/>
            <p:cNvSpPr>
              <a:spLocks noChangeShapeType="1"/>
            </p:cNvSpPr>
            <p:nvPr/>
          </p:nvSpPr>
          <p:spPr bwMode="auto">
            <a:xfrm flipH="1">
              <a:off x="3093" y="2805"/>
              <a:ext cx="125" cy="46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23" name="Line 7"/>
            <p:cNvSpPr>
              <a:spLocks noChangeShapeType="1"/>
            </p:cNvSpPr>
            <p:nvPr/>
          </p:nvSpPr>
          <p:spPr bwMode="auto">
            <a:xfrm flipH="1">
              <a:off x="2646" y="3269"/>
              <a:ext cx="447" cy="297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24" name="Line 8"/>
            <p:cNvSpPr>
              <a:spLocks noChangeShapeType="1"/>
            </p:cNvSpPr>
            <p:nvPr/>
          </p:nvSpPr>
          <p:spPr bwMode="auto">
            <a:xfrm>
              <a:off x="2646" y="3566"/>
              <a:ext cx="53" cy="50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25" name="Line 9"/>
            <p:cNvSpPr>
              <a:spLocks noChangeShapeType="1"/>
            </p:cNvSpPr>
            <p:nvPr/>
          </p:nvSpPr>
          <p:spPr bwMode="auto">
            <a:xfrm flipV="1">
              <a:off x="2258" y="3566"/>
              <a:ext cx="388" cy="37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26" name="Line 10"/>
            <p:cNvSpPr>
              <a:spLocks noChangeShapeType="1"/>
            </p:cNvSpPr>
            <p:nvPr/>
          </p:nvSpPr>
          <p:spPr bwMode="auto">
            <a:xfrm>
              <a:off x="3113" y="3244"/>
              <a:ext cx="158" cy="46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27" name="Line 11"/>
            <p:cNvSpPr>
              <a:spLocks noChangeShapeType="1"/>
            </p:cNvSpPr>
            <p:nvPr/>
          </p:nvSpPr>
          <p:spPr bwMode="auto">
            <a:xfrm>
              <a:off x="3238" y="2811"/>
              <a:ext cx="540" cy="484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28" name="Line 12"/>
            <p:cNvSpPr>
              <a:spLocks noChangeShapeType="1"/>
            </p:cNvSpPr>
            <p:nvPr/>
          </p:nvSpPr>
          <p:spPr bwMode="auto">
            <a:xfrm>
              <a:off x="3778" y="3295"/>
              <a:ext cx="493" cy="116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29" name="Line 13"/>
            <p:cNvSpPr>
              <a:spLocks noChangeShapeType="1"/>
            </p:cNvSpPr>
            <p:nvPr/>
          </p:nvSpPr>
          <p:spPr bwMode="auto">
            <a:xfrm>
              <a:off x="3778" y="3302"/>
              <a:ext cx="85" cy="355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0" name="Line 14"/>
            <p:cNvSpPr>
              <a:spLocks noChangeShapeType="1"/>
            </p:cNvSpPr>
            <p:nvPr/>
          </p:nvSpPr>
          <p:spPr bwMode="auto">
            <a:xfrm flipH="1">
              <a:off x="3771" y="3657"/>
              <a:ext cx="92" cy="310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1" name="Line 15"/>
            <p:cNvSpPr>
              <a:spLocks noChangeShapeType="1"/>
            </p:cNvSpPr>
            <p:nvPr/>
          </p:nvSpPr>
          <p:spPr bwMode="auto">
            <a:xfrm>
              <a:off x="3857" y="3657"/>
              <a:ext cx="289" cy="252"/>
            </a:xfrm>
            <a:prstGeom prst="line">
              <a:avLst/>
            </a:prstGeom>
            <a:noFill/>
            <a:ln w="28575">
              <a:solidFill>
                <a:srgbClr val="00206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932" name="Rectangle 16"/>
            <p:cNvSpPr>
              <a:spLocks noChangeArrowheads="1"/>
            </p:cNvSpPr>
            <p:nvPr/>
          </p:nvSpPr>
          <p:spPr bwMode="auto">
            <a:xfrm>
              <a:off x="3192" y="2566"/>
              <a:ext cx="54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300">
                  <a:solidFill>
                    <a:srgbClr val="000000"/>
                  </a:solidFill>
                  <a:latin typeface="Helvetica" charset="0"/>
                </a:rPr>
                <a:t>r</a:t>
              </a:r>
              <a:endParaRPr lang="en-GB"/>
            </a:p>
          </p:txBody>
        </p:sp>
        <p:sp>
          <p:nvSpPr>
            <p:cNvPr id="38933" name="Rectangle 17"/>
            <p:cNvSpPr>
              <a:spLocks noChangeArrowheads="1"/>
            </p:cNvSpPr>
            <p:nvPr/>
          </p:nvSpPr>
          <p:spPr bwMode="auto">
            <a:xfrm>
              <a:off x="2988" y="3056"/>
              <a:ext cx="8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GB" sz="2300">
                  <a:solidFill>
                    <a:srgbClr val="000000"/>
                  </a:solidFill>
                  <a:latin typeface="Helvetica" charset="0"/>
                </a:rPr>
                <a:t>v</a:t>
              </a:r>
              <a:endParaRPr lang="en-GB"/>
            </a:p>
          </p:txBody>
        </p:sp>
        <p:sp>
          <p:nvSpPr>
            <p:cNvPr id="38934" name="Rectangle 18"/>
            <p:cNvSpPr>
              <a:spLocks noChangeArrowheads="1"/>
            </p:cNvSpPr>
            <p:nvPr/>
          </p:nvSpPr>
          <p:spPr bwMode="auto">
            <a:xfrm>
              <a:off x="2111" y="3405"/>
              <a:ext cx="481" cy="259"/>
            </a:xfrm>
            <a:prstGeom prst="rect">
              <a:avLst/>
            </a:prstGeom>
            <a:solidFill>
              <a:srgbClr val="5922E4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1200"/>
                </a:spcBef>
                <a:spcAft>
                  <a:spcPts val="1200"/>
                </a:spcAft>
              </a:pPr>
              <a:r>
                <a:rPr lang="en-GB" sz="2300" b="1" dirty="0">
                  <a:solidFill>
                    <a:schemeClr val="bg1"/>
                  </a:solidFill>
                  <a:latin typeface="Helvetica" charset="0"/>
                </a:rPr>
                <a:t>left(v)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  <p:sp>
          <p:nvSpPr>
            <p:cNvPr id="38935" name="Rectangle 19"/>
            <p:cNvSpPr>
              <a:spLocks noChangeArrowheads="1"/>
            </p:cNvSpPr>
            <p:nvPr/>
          </p:nvSpPr>
          <p:spPr bwMode="auto">
            <a:xfrm>
              <a:off x="2922" y="3670"/>
              <a:ext cx="603" cy="25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1800"/>
                </a:spcBef>
                <a:spcAft>
                  <a:spcPts val="1800"/>
                </a:spcAft>
              </a:pPr>
              <a:r>
                <a:rPr lang="en-GB" sz="2300" b="1" dirty="0">
                  <a:solidFill>
                    <a:schemeClr val="bg1"/>
                  </a:solidFill>
                  <a:latin typeface="Helvetica" charset="0"/>
                </a:rPr>
                <a:t>right(v)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8919" name="Line 20"/>
          <p:cNvSpPr>
            <a:spLocks noChangeShapeType="1"/>
          </p:cNvSpPr>
          <p:nvPr/>
        </p:nvSpPr>
        <p:spPr bwMode="auto">
          <a:xfrm flipV="1">
            <a:off x="7524751" y="141685"/>
            <a:ext cx="360363" cy="485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38920" name="Line 21"/>
          <p:cNvSpPr>
            <a:spLocks noChangeShapeType="1"/>
          </p:cNvSpPr>
          <p:nvPr/>
        </p:nvSpPr>
        <p:spPr bwMode="auto">
          <a:xfrm>
            <a:off x="7885113" y="141685"/>
            <a:ext cx="215900" cy="48577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886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91753"/>
          </a:xfrm>
        </p:spPr>
        <p:txBody>
          <a:bodyPr>
            <a:normAutofit fontScale="90000"/>
          </a:bodyPr>
          <a:lstStyle/>
          <a:p>
            <a:r>
              <a:rPr lang="en-GB" smtClean="0"/>
              <a:t>Use of tree structures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63526" y="1182291"/>
            <a:ext cx="8634413" cy="122277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b="1" dirty="0" smtClean="0"/>
              <a:t>((</a:t>
            </a:r>
            <a:r>
              <a:rPr lang="en-GB" sz="2400" b="1" dirty="0" err="1" smtClean="0"/>
              <a:t>p</a:t>
            </a:r>
            <a:r>
              <a:rPr lang="en-GB" sz="2400" b="1" dirty="0" err="1" smtClean="0">
                <a:sym typeface="Symbol" pitchFamily="18" charset="2"/>
              </a:rPr>
              <a:t></a:t>
            </a:r>
            <a:r>
              <a:rPr lang="en-GB" sz="2400" b="1" dirty="0" err="1" smtClean="0"/>
              <a:t>q</a:t>
            </a:r>
            <a:r>
              <a:rPr lang="en-GB" sz="2400" b="1" dirty="0" smtClean="0"/>
              <a:t>)</a:t>
            </a:r>
            <a:r>
              <a:rPr lang="en-GB" sz="2400" b="1" dirty="0" smtClean="0">
                <a:sym typeface="Symbol" pitchFamily="18" charset="2"/>
              </a:rPr>
              <a:t></a:t>
            </a:r>
            <a:r>
              <a:rPr lang="en-GB" sz="2400" b="1" dirty="0" smtClean="0"/>
              <a:t>r) </a:t>
            </a:r>
            <a:r>
              <a:rPr lang="en-GB" sz="2400" b="1" dirty="0" smtClean="0">
                <a:sym typeface="Symbol" pitchFamily="18" charset="2"/>
              </a:rPr>
              <a:t></a:t>
            </a:r>
            <a:r>
              <a:rPr lang="en-GB" sz="2400" b="1" dirty="0" smtClean="0"/>
              <a:t>((</a:t>
            </a:r>
            <a:r>
              <a:rPr lang="en-GB" sz="2400" b="1" dirty="0" err="1" smtClean="0"/>
              <a:t>q</a:t>
            </a:r>
            <a:r>
              <a:rPr lang="en-GB" sz="2400" b="1" dirty="0" err="1" smtClean="0">
                <a:sym typeface="Symbol" pitchFamily="18" charset="2"/>
              </a:rPr>
              <a:t></a:t>
            </a:r>
            <a:r>
              <a:rPr lang="en-GB" sz="2400" b="1" dirty="0" err="1" smtClean="0"/>
              <a:t>r</a:t>
            </a:r>
            <a:r>
              <a:rPr lang="en-GB" sz="2400" b="1" dirty="0" smtClean="0"/>
              <a:t>) </a:t>
            </a:r>
            <a:r>
              <a:rPr lang="en-GB" sz="2400" b="1" dirty="0" smtClean="0">
                <a:sym typeface="Symbol" pitchFamily="18" charset="2"/>
              </a:rPr>
              <a:t></a:t>
            </a:r>
            <a:r>
              <a:rPr lang="en-GB" sz="2400" b="1" dirty="0" smtClean="0"/>
              <a:t> (</a:t>
            </a:r>
            <a:r>
              <a:rPr lang="en-GB" sz="2400" b="1" dirty="0" err="1" smtClean="0"/>
              <a:t>p</a:t>
            </a:r>
            <a:r>
              <a:rPr lang="en-GB" sz="2400" b="1" dirty="0" err="1" smtClean="0">
                <a:sym typeface="Symbol" pitchFamily="18" charset="2"/>
              </a:rPr>
              <a:t></a:t>
            </a:r>
            <a:r>
              <a:rPr lang="en-GB" sz="2400" b="1" dirty="0" err="1" smtClean="0"/>
              <a:t>r</a:t>
            </a:r>
            <a:r>
              <a:rPr lang="en-GB" sz="2400" b="1" dirty="0" smtClean="0"/>
              <a:t>))</a:t>
            </a:r>
            <a:r>
              <a:rPr lang="en-GB" sz="2400" dirty="0" smtClean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/>
              <a:t>is a logical expression composed of the propositions p, q and r joined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/>
              <a:t>with operators. We can show its construction by breaking this down 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 smtClean="0"/>
              <a:t>its components using a tree structure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0434E1B1-CE05-4A75-B492-B81E7F23086B}" type="slidenum">
              <a:rPr lang="en-GB"/>
              <a:pPr>
                <a:defRPr/>
              </a:pPr>
              <a:t>27</a:t>
            </a:fld>
            <a:endParaRPr lang="en-GB"/>
          </a:p>
        </p:txBody>
      </p:sp>
      <p:sp>
        <p:nvSpPr>
          <p:cNvPr id="39942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201989" y="2527697"/>
            <a:ext cx="26933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q)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 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((q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 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 (p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r))</a:t>
            </a:r>
            <a:r>
              <a:rPr lang="en-GB"/>
              <a:t> 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370638" y="3662363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 (p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r>
              <a:rPr lang="en-GB"/>
              <a:t> 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5578475" y="2959894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 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 (p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r>
              <a:rPr lang="en-GB"/>
              <a:t> 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4786313" y="3607594"/>
            <a:ext cx="726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r>
              <a:rPr lang="en-GB"/>
              <a:t> 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1619251" y="3607594"/>
            <a:ext cx="71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q)</a:t>
            </a:r>
            <a:endParaRPr lang="en-GB"/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2193926" y="3013472"/>
            <a:ext cx="10679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q)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endParaRPr lang="en-GB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6227763" y="4525566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3562350" y="3662363"/>
            <a:ext cx="256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endParaRPr lang="en-GB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7223125" y="4525566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r>
              <a:rPr lang="en-GB"/>
              <a:t> </a:t>
            </a: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5435600" y="4525566"/>
            <a:ext cx="256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endParaRPr lang="en-GB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4500563" y="4525566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endParaRPr lang="en-GB"/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1401763" y="4363641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2843213" y="4418410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endParaRPr lang="en-GB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138614" y="2797970"/>
            <a:ext cx="504825" cy="369094"/>
            <a:chOff x="2154" y="3113"/>
            <a:chExt cx="318" cy="310"/>
          </a:xfrm>
        </p:grpSpPr>
        <p:sp>
          <p:nvSpPr>
            <p:cNvPr id="39985" name="Oval 18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Text Box 19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/>
                <a:t> </a:t>
              </a:r>
            </a:p>
          </p:txBody>
        </p:sp>
      </p:grpSp>
      <p:sp>
        <p:nvSpPr>
          <p:cNvPr id="80916" name="Line 20"/>
          <p:cNvSpPr>
            <a:spLocks noChangeShapeType="1"/>
          </p:cNvSpPr>
          <p:nvPr/>
        </p:nvSpPr>
        <p:spPr bwMode="auto">
          <a:xfrm flipH="1">
            <a:off x="3201989" y="3068242"/>
            <a:ext cx="936625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17" name="Line 21"/>
          <p:cNvSpPr>
            <a:spLocks noChangeShapeType="1"/>
          </p:cNvSpPr>
          <p:nvPr/>
        </p:nvSpPr>
        <p:spPr bwMode="auto">
          <a:xfrm>
            <a:off x="4643438" y="3068242"/>
            <a:ext cx="1079500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5722938" y="3230167"/>
            <a:ext cx="504825" cy="369094"/>
            <a:chOff x="2154" y="3113"/>
            <a:chExt cx="318" cy="310"/>
          </a:xfrm>
        </p:grpSpPr>
        <p:sp>
          <p:nvSpPr>
            <p:cNvPr id="39983" name="Oval 23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Text Box 24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770189" y="3283745"/>
            <a:ext cx="504825" cy="369094"/>
            <a:chOff x="2154" y="3113"/>
            <a:chExt cx="318" cy="310"/>
          </a:xfrm>
        </p:grpSpPr>
        <p:sp>
          <p:nvSpPr>
            <p:cNvPr id="39981" name="Oval 26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Text Box 27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80924" name="Line 28"/>
          <p:cNvSpPr>
            <a:spLocks noChangeShapeType="1"/>
          </p:cNvSpPr>
          <p:nvPr/>
        </p:nvSpPr>
        <p:spPr bwMode="auto">
          <a:xfrm flipH="1">
            <a:off x="2411413" y="3554016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>
            <a:off x="3201988" y="3554016"/>
            <a:ext cx="360362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2122489" y="3877867"/>
            <a:ext cx="504825" cy="369094"/>
            <a:chOff x="2154" y="3113"/>
            <a:chExt cx="318" cy="310"/>
          </a:xfrm>
        </p:grpSpPr>
        <p:sp>
          <p:nvSpPr>
            <p:cNvPr id="39979" name="Oval 31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Text Box 32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/>
                <a:t> </a:t>
              </a:r>
            </a:p>
          </p:txBody>
        </p:sp>
      </p:grpSp>
      <p:sp>
        <p:nvSpPr>
          <p:cNvPr id="80929" name="Line 33"/>
          <p:cNvSpPr>
            <a:spLocks noChangeShapeType="1"/>
          </p:cNvSpPr>
          <p:nvPr/>
        </p:nvSpPr>
        <p:spPr bwMode="auto">
          <a:xfrm flipH="1">
            <a:off x="1690689" y="4148137"/>
            <a:ext cx="503237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2481263" y="4201716"/>
            <a:ext cx="360362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 flipH="1">
            <a:off x="5364163" y="3554016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32" name="Line 36"/>
          <p:cNvSpPr>
            <a:spLocks noChangeShapeType="1"/>
          </p:cNvSpPr>
          <p:nvPr/>
        </p:nvSpPr>
        <p:spPr bwMode="auto">
          <a:xfrm>
            <a:off x="6154738" y="3554016"/>
            <a:ext cx="360362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075239" y="3877867"/>
            <a:ext cx="504825" cy="369094"/>
            <a:chOff x="2154" y="3113"/>
            <a:chExt cx="318" cy="310"/>
          </a:xfrm>
        </p:grpSpPr>
        <p:sp>
          <p:nvSpPr>
            <p:cNvPr id="39977" name="Oval 38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Text Box 39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6443664" y="3931445"/>
            <a:ext cx="504825" cy="369094"/>
            <a:chOff x="2154" y="3113"/>
            <a:chExt cx="318" cy="310"/>
          </a:xfrm>
        </p:grpSpPr>
        <p:sp>
          <p:nvSpPr>
            <p:cNvPr id="39975" name="Oval 41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Text Box 42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olidFill>
                    <a:schemeClr val="bg1"/>
                  </a:solidFill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80939" name="Line 43"/>
          <p:cNvSpPr>
            <a:spLocks noChangeShapeType="1"/>
          </p:cNvSpPr>
          <p:nvPr/>
        </p:nvSpPr>
        <p:spPr bwMode="auto">
          <a:xfrm flipH="1">
            <a:off x="6276110" y="4239492"/>
            <a:ext cx="235527" cy="322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40" name="Line 44"/>
          <p:cNvSpPr>
            <a:spLocks noChangeShapeType="1"/>
          </p:cNvSpPr>
          <p:nvPr/>
        </p:nvSpPr>
        <p:spPr bwMode="auto">
          <a:xfrm>
            <a:off x="6875463" y="4256485"/>
            <a:ext cx="360362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41" name="Line 45"/>
          <p:cNvSpPr>
            <a:spLocks noChangeShapeType="1"/>
          </p:cNvSpPr>
          <p:nvPr/>
        </p:nvSpPr>
        <p:spPr bwMode="auto">
          <a:xfrm flipH="1">
            <a:off x="4645025" y="4148137"/>
            <a:ext cx="501650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42" name="Line 46"/>
          <p:cNvSpPr>
            <a:spLocks noChangeShapeType="1"/>
          </p:cNvSpPr>
          <p:nvPr/>
        </p:nvSpPr>
        <p:spPr bwMode="auto">
          <a:xfrm>
            <a:off x="5435601" y="4201716"/>
            <a:ext cx="360363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0943" name="AutoShape 47"/>
          <p:cNvSpPr>
            <a:spLocks noChangeArrowheads="1"/>
          </p:cNvSpPr>
          <p:nvPr/>
        </p:nvSpPr>
        <p:spPr bwMode="auto">
          <a:xfrm>
            <a:off x="7286626" y="2223655"/>
            <a:ext cx="1800225" cy="1672937"/>
          </a:xfrm>
          <a:prstGeom prst="wedgeRectCallout">
            <a:avLst>
              <a:gd name="adj1" fmla="val -42431"/>
              <a:gd name="adj2" fmla="val 9381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Once an expression can not be decomposed any further you have reached a terminal</a:t>
            </a:r>
          </a:p>
        </p:txBody>
      </p:sp>
    </p:spTree>
    <p:extLst>
      <p:ext uri="{BB962C8B-B14F-4D97-AF65-F5344CB8AC3E}">
        <p14:creationId xmlns:p14="http://schemas.microsoft.com/office/powerpoint/2010/main" val="361913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80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0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1" grpId="0"/>
      <p:bldP spid="80902" grpId="0"/>
      <p:bldP spid="80903" grpId="0"/>
      <p:bldP spid="80904" grpId="0"/>
      <p:bldP spid="80905" grpId="0"/>
      <p:bldP spid="80906" grpId="0"/>
      <p:bldP spid="80907" grpId="0"/>
      <p:bldP spid="80908" grpId="0"/>
      <p:bldP spid="80909" grpId="0"/>
      <p:bldP spid="80910" grpId="0"/>
      <p:bldP spid="80911" grpId="0"/>
      <p:bldP spid="80912" grpId="0"/>
      <p:bldP spid="80916" grpId="0" animBg="1"/>
      <p:bldP spid="80917" grpId="0" animBg="1"/>
      <p:bldP spid="80924" grpId="0" animBg="1"/>
      <p:bldP spid="80925" grpId="0" animBg="1"/>
      <p:bldP spid="80929" grpId="0" animBg="1"/>
      <p:bldP spid="80930" grpId="0" animBg="1"/>
      <p:bldP spid="80931" grpId="0" animBg="1"/>
      <p:bldP spid="80932" grpId="0" animBg="1"/>
      <p:bldP spid="80939" grpId="0" animBg="1"/>
      <p:bldP spid="80940" grpId="0" animBg="1"/>
      <p:bldP spid="80941" grpId="0" animBg="1"/>
      <p:bldP spid="80942" grpId="0" animBg="1"/>
      <p:bldP spid="80943" grpId="0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Evaluation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407A5CE7-8A1A-40BF-915A-77956217E3DA}" type="slidenum">
              <a:rPr lang="en-GB"/>
              <a:pPr>
                <a:defRPr/>
              </a:pPr>
              <a:t>28</a:t>
            </a:fld>
            <a:endParaRPr lang="en-GB"/>
          </a:p>
        </p:txBody>
      </p:sp>
      <p:sp>
        <p:nvSpPr>
          <p:cNvPr id="40965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348039" y="2511029"/>
            <a:ext cx="26933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q)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 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((q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 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 (p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r))</a:t>
            </a:r>
            <a:r>
              <a:rPr lang="en-GB"/>
              <a:t> 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516688" y="3645694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 (p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r>
              <a:rPr lang="en-GB"/>
              <a:t> 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5724525" y="2943225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 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 (p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r>
              <a:rPr lang="en-GB"/>
              <a:t>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4932363" y="3590925"/>
            <a:ext cx="726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r>
              <a:rPr lang="en-GB"/>
              <a:t> </a:t>
            </a:r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1765301" y="3590925"/>
            <a:ext cx="71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q)</a:t>
            </a:r>
            <a:endParaRPr lang="en-GB"/>
          </a:p>
        </p:txBody>
      </p:sp>
      <p:sp>
        <p:nvSpPr>
          <p:cNvPr id="81928" name="Rectangle 8"/>
          <p:cNvSpPr>
            <a:spLocks noChangeArrowheads="1"/>
          </p:cNvSpPr>
          <p:nvPr/>
        </p:nvSpPr>
        <p:spPr bwMode="auto">
          <a:xfrm>
            <a:off x="2339976" y="2996804"/>
            <a:ext cx="10679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q)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endParaRPr lang="en-GB"/>
          </a:p>
        </p:txBody>
      </p:sp>
      <p:sp>
        <p:nvSpPr>
          <p:cNvPr id="40972" name="Rectangle 9"/>
          <p:cNvSpPr>
            <a:spLocks noChangeArrowheads="1"/>
          </p:cNvSpPr>
          <p:nvPr/>
        </p:nvSpPr>
        <p:spPr bwMode="auto">
          <a:xfrm>
            <a:off x="6373813" y="4508897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40973" name="Rectangle 10"/>
          <p:cNvSpPr>
            <a:spLocks noChangeArrowheads="1"/>
          </p:cNvSpPr>
          <p:nvPr/>
        </p:nvSpPr>
        <p:spPr bwMode="auto">
          <a:xfrm>
            <a:off x="3708400" y="3645694"/>
            <a:ext cx="256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endParaRPr lang="en-GB"/>
          </a:p>
        </p:txBody>
      </p:sp>
      <p:sp>
        <p:nvSpPr>
          <p:cNvPr id="40974" name="Rectangle 11"/>
          <p:cNvSpPr>
            <a:spLocks noChangeArrowheads="1"/>
          </p:cNvSpPr>
          <p:nvPr/>
        </p:nvSpPr>
        <p:spPr bwMode="auto">
          <a:xfrm>
            <a:off x="7369175" y="4508897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r>
              <a:rPr lang="en-GB"/>
              <a:t> </a:t>
            </a:r>
          </a:p>
        </p:txBody>
      </p:sp>
      <p:sp>
        <p:nvSpPr>
          <p:cNvPr id="40975" name="Rectangle 12"/>
          <p:cNvSpPr>
            <a:spLocks noChangeArrowheads="1"/>
          </p:cNvSpPr>
          <p:nvPr/>
        </p:nvSpPr>
        <p:spPr bwMode="auto">
          <a:xfrm>
            <a:off x="5581650" y="4508897"/>
            <a:ext cx="256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endParaRPr lang="en-GB"/>
          </a:p>
        </p:txBody>
      </p:sp>
      <p:sp>
        <p:nvSpPr>
          <p:cNvPr id="40976" name="Rectangle 13"/>
          <p:cNvSpPr>
            <a:spLocks noChangeArrowheads="1"/>
          </p:cNvSpPr>
          <p:nvPr/>
        </p:nvSpPr>
        <p:spPr bwMode="auto">
          <a:xfrm>
            <a:off x="4646613" y="4508897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endParaRPr lang="en-GB"/>
          </a:p>
        </p:txBody>
      </p:sp>
      <p:sp>
        <p:nvSpPr>
          <p:cNvPr id="40977" name="Rectangle 14"/>
          <p:cNvSpPr>
            <a:spLocks noChangeArrowheads="1"/>
          </p:cNvSpPr>
          <p:nvPr/>
        </p:nvSpPr>
        <p:spPr bwMode="auto">
          <a:xfrm>
            <a:off x="1547813" y="4346972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40978" name="Rectangle 15"/>
          <p:cNvSpPr>
            <a:spLocks noChangeArrowheads="1"/>
          </p:cNvSpPr>
          <p:nvPr/>
        </p:nvSpPr>
        <p:spPr bwMode="auto">
          <a:xfrm>
            <a:off x="2989263" y="4401741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endParaRPr lang="en-GB"/>
          </a:p>
        </p:txBody>
      </p:sp>
      <p:grpSp>
        <p:nvGrpSpPr>
          <p:cNvPr id="40979" name="Group 16"/>
          <p:cNvGrpSpPr>
            <a:grpSpLocks/>
          </p:cNvGrpSpPr>
          <p:nvPr/>
        </p:nvGrpSpPr>
        <p:grpSpPr bwMode="auto">
          <a:xfrm>
            <a:off x="4284664" y="2781302"/>
            <a:ext cx="504825" cy="369094"/>
            <a:chOff x="2154" y="3113"/>
            <a:chExt cx="318" cy="310"/>
          </a:xfrm>
        </p:grpSpPr>
        <p:sp>
          <p:nvSpPr>
            <p:cNvPr id="41021" name="Oval 17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2" name="Text Box 18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/>
                <a:t> </a:t>
              </a:r>
            </a:p>
          </p:txBody>
        </p:sp>
      </p:grpSp>
      <p:sp>
        <p:nvSpPr>
          <p:cNvPr id="40980" name="Line 19"/>
          <p:cNvSpPr>
            <a:spLocks noChangeShapeType="1"/>
          </p:cNvSpPr>
          <p:nvPr/>
        </p:nvSpPr>
        <p:spPr bwMode="auto">
          <a:xfrm flipH="1">
            <a:off x="3348039" y="3051573"/>
            <a:ext cx="936625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81" name="Line 20"/>
          <p:cNvSpPr>
            <a:spLocks noChangeShapeType="1"/>
          </p:cNvSpPr>
          <p:nvPr/>
        </p:nvSpPr>
        <p:spPr bwMode="auto">
          <a:xfrm>
            <a:off x="4789488" y="3051573"/>
            <a:ext cx="1079500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0982" name="Group 21"/>
          <p:cNvGrpSpPr>
            <a:grpSpLocks/>
          </p:cNvGrpSpPr>
          <p:nvPr/>
        </p:nvGrpSpPr>
        <p:grpSpPr bwMode="auto">
          <a:xfrm>
            <a:off x="5868989" y="3213498"/>
            <a:ext cx="504825" cy="369094"/>
            <a:chOff x="2154" y="3113"/>
            <a:chExt cx="318" cy="310"/>
          </a:xfrm>
        </p:grpSpPr>
        <p:sp>
          <p:nvSpPr>
            <p:cNvPr id="41019" name="Oval 22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0" name="Text Box 23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40983" name="Group 24"/>
          <p:cNvGrpSpPr>
            <a:grpSpLocks/>
          </p:cNvGrpSpPr>
          <p:nvPr/>
        </p:nvGrpSpPr>
        <p:grpSpPr bwMode="auto">
          <a:xfrm>
            <a:off x="2916239" y="3267076"/>
            <a:ext cx="504825" cy="369094"/>
            <a:chOff x="2154" y="3113"/>
            <a:chExt cx="318" cy="310"/>
          </a:xfrm>
        </p:grpSpPr>
        <p:sp>
          <p:nvSpPr>
            <p:cNvPr id="41017" name="Oval 25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8" name="Text Box 26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olidFill>
                    <a:schemeClr val="bg1"/>
                  </a:solidFill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40984" name="Line 27"/>
          <p:cNvSpPr>
            <a:spLocks noChangeShapeType="1"/>
          </p:cNvSpPr>
          <p:nvPr/>
        </p:nvSpPr>
        <p:spPr bwMode="auto">
          <a:xfrm flipH="1">
            <a:off x="2557463" y="3537347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85" name="Line 28"/>
          <p:cNvSpPr>
            <a:spLocks noChangeShapeType="1"/>
          </p:cNvSpPr>
          <p:nvPr/>
        </p:nvSpPr>
        <p:spPr bwMode="auto">
          <a:xfrm>
            <a:off x="3348038" y="3537348"/>
            <a:ext cx="360362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0986" name="Group 29"/>
          <p:cNvGrpSpPr>
            <a:grpSpLocks/>
          </p:cNvGrpSpPr>
          <p:nvPr/>
        </p:nvGrpSpPr>
        <p:grpSpPr bwMode="auto">
          <a:xfrm>
            <a:off x="2268539" y="3861198"/>
            <a:ext cx="504825" cy="369094"/>
            <a:chOff x="2154" y="3113"/>
            <a:chExt cx="318" cy="310"/>
          </a:xfrm>
        </p:grpSpPr>
        <p:sp>
          <p:nvSpPr>
            <p:cNvPr id="41015" name="Oval 30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6" name="Text Box 31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40987" name="Line 32"/>
          <p:cNvSpPr>
            <a:spLocks noChangeShapeType="1"/>
          </p:cNvSpPr>
          <p:nvPr/>
        </p:nvSpPr>
        <p:spPr bwMode="auto">
          <a:xfrm flipH="1">
            <a:off x="1836738" y="4131469"/>
            <a:ext cx="503237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88" name="Line 33"/>
          <p:cNvSpPr>
            <a:spLocks noChangeShapeType="1"/>
          </p:cNvSpPr>
          <p:nvPr/>
        </p:nvSpPr>
        <p:spPr bwMode="auto">
          <a:xfrm>
            <a:off x="2627313" y="4185048"/>
            <a:ext cx="360362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89" name="Line 34"/>
          <p:cNvSpPr>
            <a:spLocks noChangeShapeType="1"/>
          </p:cNvSpPr>
          <p:nvPr/>
        </p:nvSpPr>
        <p:spPr bwMode="auto">
          <a:xfrm flipH="1">
            <a:off x="5510213" y="3537347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90" name="Line 35"/>
          <p:cNvSpPr>
            <a:spLocks noChangeShapeType="1"/>
          </p:cNvSpPr>
          <p:nvPr/>
        </p:nvSpPr>
        <p:spPr bwMode="auto">
          <a:xfrm>
            <a:off x="6300788" y="3537348"/>
            <a:ext cx="360362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0991" name="Group 36"/>
          <p:cNvGrpSpPr>
            <a:grpSpLocks/>
          </p:cNvGrpSpPr>
          <p:nvPr/>
        </p:nvGrpSpPr>
        <p:grpSpPr bwMode="auto">
          <a:xfrm>
            <a:off x="5221289" y="3861198"/>
            <a:ext cx="504825" cy="369094"/>
            <a:chOff x="2154" y="3113"/>
            <a:chExt cx="318" cy="310"/>
          </a:xfrm>
        </p:grpSpPr>
        <p:sp>
          <p:nvSpPr>
            <p:cNvPr id="41013" name="Oval 37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4" name="Text Box 38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40992" name="Group 39"/>
          <p:cNvGrpSpPr>
            <a:grpSpLocks/>
          </p:cNvGrpSpPr>
          <p:nvPr/>
        </p:nvGrpSpPr>
        <p:grpSpPr bwMode="auto">
          <a:xfrm>
            <a:off x="6589714" y="3914777"/>
            <a:ext cx="504825" cy="369094"/>
            <a:chOff x="2154" y="3113"/>
            <a:chExt cx="318" cy="310"/>
          </a:xfrm>
        </p:grpSpPr>
        <p:sp>
          <p:nvSpPr>
            <p:cNvPr id="41011" name="Oval 40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12" name="Text Box 41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40993" name="Line 42"/>
          <p:cNvSpPr>
            <a:spLocks noChangeShapeType="1"/>
          </p:cNvSpPr>
          <p:nvPr/>
        </p:nvSpPr>
        <p:spPr bwMode="auto">
          <a:xfrm flipH="1">
            <a:off x="6230938" y="4239816"/>
            <a:ext cx="430212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94" name="Line 43"/>
          <p:cNvSpPr>
            <a:spLocks noChangeShapeType="1"/>
          </p:cNvSpPr>
          <p:nvPr/>
        </p:nvSpPr>
        <p:spPr bwMode="auto">
          <a:xfrm>
            <a:off x="7021513" y="4239816"/>
            <a:ext cx="360362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95" name="Line 44"/>
          <p:cNvSpPr>
            <a:spLocks noChangeShapeType="1"/>
          </p:cNvSpPr>
          <p:nvPr/>
        </p:nvSpPr>
        <p:spPr bwMode="auto">
          <a:xfrm flipH="1">
            <a:off x="4791075" y="4131469"/>
            <a:ext cx="501650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96" name="Line 45"/>
          <p:cNvSpPr>
            <a:spLocks noChangeShapeType="1"/>
          </p:cNvSpPr>
          <p:nvPr/>
        </p:nvSpPr>
        <p:spPr bwMode="auto">
          <a:xfrm>
            <a:off x="5581651" y="4185048"/>
            <a:ext cx="360363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0997" name="Text Box 46"/>
          <p:cNvSpPr txBox="1">
            <a:spLocks noChangeArrowheads="1"/>
          </p:cNvSpPr>
          <p:nvPr/>
        </p:nvSpPr>
        <p:spPr bwMode="auto">
          <a:xfrm>
            <a:off x="682626" y="1196578"/>
            <a:ext cx="8037513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 dirty="0"/>
              <a:t>We can use this structure to evaluate </a:t>
            </a:r>
            <a:r>
              <a:rPr lang="en-GB" sz="2400" b="1" dirty="0"/>
              <a:t>((</a:t>
            </a:r>
            <a:r>
              <a:rPr lang="en-GB" sz="2400" b="1" dirty="0" err="1"/>
              <a:t>p</a:t>
            </a:r>
            <a:r>
              <a:rPr lang="en-GB" sz="2400" b="1" dirty="0" err="1">
                <a:sym typeface="Symbol" pitchFamily="18" charset="2"/>
              </a:rPr>
              <a:t></a:t>
            </a:r>
            <a:r>
              <a:rPr lang="en-GB" sz="2400" b="1" dirty="0" err="1"/>
              <a:t>q</a:t>
            </a:r>
            <a:r>
              <a:rPr lang="en-GB" sz="2400" b="1" dirty="0"/>
              <a:t>)</a:t>
            </a:r>
            <a:r>
              <a:rPr lang="en-GB" sz="2400" b="1" dirty="0">
                <a:sym typeface="Symbol" pitchFamily="18" charset="2"/>
              </a:rPr>
              <a:t></a:t>
            </a:r>
            <a:r>
              <a:rPr lang="en-GB" sz="2400" b="1" dirty="0"/>
              <a:t>r) </a:t>
            </a:r>
            <a:r>
              <a:rPr lang="en-GB" sz="2400" b="1" dirty="0">
                <a:sym typeface="Symbol" pitchFamily="18" charset="2"/>
              </a:rPr>
              <a:t></a:t>
            </a:r>
            <a:r>
              <a:rPr lang="en-GB" sz="2400" b="1" dirty="0"/>
              <a:t>((</a:t>
            </a:r>
            <a:r>
              <a:rPr lang="en-GB" sz="2400" b="1" dirty="0" err="1"/>
              <a:t>q</a:t>
            </a:r>
            <a:r>
              <a:rPr lang="en-GB" sz="2400" b="1" dirty="0" err="1">
                <a:sym typeface="Symbol" pitchFamily="18" charset="2"/>
              </a:rPr>
              <a:t></a:t>
            </a:r>
            <a:r>
              <a:rPr lang="en-GB" sz="2400" b="1" dirty="0" err="1"/>
              <a:t>r</a:t>
            </a:r>
            <a:r>
              <a:rPr lang="en-GB" sz="2400" b="1" dirty="0"/>
              <a:t>) </a:t>
            </a:r>
            <a:r>
              <a:rPr lang="en-GB" sz="2400" b="1" dirty="0">
                <a:sym typeface="Symbol" pitchFamily="18" charset="2"/>
              </a:rPr>
              <a:t></a:t>
            </a:r>
            <a:r>
              <a:rPr lang="en-GB" sz="2400" b="1" dirty="0"/>
              <a:t> (</a:t>
            </a:r>
            <a:r>
              <a:rPr lang="en-GB" sz="2400" b="1" dirty="0" err="1"/>
              <a:t>p</a:t>
            </a:r>
            <a:r>
              <a:rPr lang="en-GB" sz="2400" b="1" dirty="0" err="1">
                <a:sym typeface="Symbol" pitchFamily="18" charset="2"/>
              </a:rPr>
              <a:t></a:t>
            </a:r>
            <a:r>
              <a:rPr lang="en-GB" sz="2400" b="1" dirty="0" err="1"/>
              <a:t>r</a:t>
            </a:r>
            <a:r>
              <a:rPr lang="en-GB" sz="2400" b="1" dirty="0"/>
              <a:t>))</a:t>
            </a:r>
            <a:r>
              <a:rPr lang="en-GB" sz="2400" dirty="0"/>
              <a:t> when the original propositions are given truth values</a:t>
            </a:r>
          </a:p>
          <a:p>
            <a:r>
              <a:rPr lang="en-GB" sz="2400" dirty="0"/>
              <a:t>		e.g. if   p = T q = T r = F</a:t>
            </a:r>
          </a:p>
          <a:p>
            <a:pPr>
              <a:spcBef>
                <a:spcPct val="50000"/>
              </a:spcBef>
            </a:pPr>
            <a:endParaRPr lang="en-GB" dirty="0"/>
          </a:p>
        </p:txBody>
      </p:sp>
      <p:sp>
        <p:nvSpPr>
          <p:cNvPr id="81967" name="Text Box 47"/>
          <p:cNvSpPr txBox="1">
            <a:spLocks noChangeArrowheads="1"/>
          </p:cNvSpPr>
          <p:nvPr/>
        </p:nvSpPr>
        <p:spPr bwMode="auto">
          <a:xfrm>
            <a:off x="1547813" y="4400550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1968" name="Text Box 48"/>
          <p:cNvSpPr txBox="1">
            <a:spLocks noChangeArrowheads="1"/>
          </p:cNvSpPr>
          <p:nvPr/>
        </p:nvSpPr>
        <p:spPr bwMode="auto">
          <a:xfrm>
            <a:off x="3706814" y="3644504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1969" name="Text Box 49"/>
          <p:cNvSpPr txBox="1">
            <a:spLocks noChangeArrowheads="1"/>
          </p:cNvSpPr>
          <p:nvPr/>
        </p:nvSpPr>
        <p:spPr bwMode="auto">
          <a:xfrm>
            <a:off x="6299201" y="4563666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1970" name="Text Box 50"/>
          <p:cNvSpPr txBox="1">
            <a:spLocks noChangeArrowheads="1"/>
          </p:cNvSpPr>
          <p:nvPr/>
        </p:nvSpPr>
        <p:spPr bwMode="auto">
          <a:xfrm>
            <a:off x="4643439" y="4508897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1971" name="Text Box 51"/>
          <p:cNvSpPr txBox="1">
            <a:spLocks noChangeArrowheads="1"/>
          </p:cNvSpPr>
          <p:nvPr/>
        </p:nvSpPr>
        <p:spPr bwMode="auto">
          <a:xfrm>
            <a:off x="2987676" y="4455319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1972" name="Text Box 52"/>
          <p:cNvSpPr txBox="1">
            <a:spLocks noChangeArrowheads="1"/>
          </p:cNvSpPr>
          <p:nvPr/>
        </p:nvSpPr>
        <p:spPr bwMode="auto">
          <a:xfrm>
            <a:off x="7307264" y="4563666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1973" name="Text Box 53"/>
          <p:cNvSpPr txBox="1">
            <a:spLocks noChangeArrowheads="1"/>
          </p:cNvSpPr>
          <p:nvPr/>
        </p:nvSpPr>
        <p:spPr bwMode="auto">
          <a:xfrm>
            <a:off x="5507039" y="4563666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1974" name="Text Box 54"/>
          <p:cNvSpPr txBox="1">
            <a:spLocks noChangeArrowheads="1"/>
          </p:cNvSpPr>
          <p:nvPr/>
        </p:nvSpPr>
        <p:spPr bwMode="auto">
          <a:xfrm>
            <a:off x="1906589" y="3644504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1975" name="Text Box 55"/>
          <p:cNvSpPr txBox="1">
            <a:spLocks noChangeArrowheads="1"/>
          </p:cNvSpPr>
          <p:nvPr/>
        </p:nvSpPr>
        <p:spPr bwMode="auto">
          <a:xfrm>
            <a:off x="5075238" y="3590925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1976" name="Text Box 56"/>
          <p:cNvSpPr txBox="1">
            <a:spLocks noChangeArrowheads="1"/>
          </p:cNvSpPr>
          <p:nvPr/>
        </p:nvSpPr>
        <p:spPr bwMode="auto">
          <a:xfrm>
            <a:off x="6731001" y="3590925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1977" name="Text Box 57"/>
          <p:cNvSpPr txBox="1">
            <a:spLocks noChangeArrowheads="1"/>
          </p:cNvSpPr>
          <p:nvPr/>
        </p:nvSpPr>
        <p:spPr bwMode="auto">
          <a:xfrm>
            <a:off x="2627314" y="2996804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1978" name="Text Box 58"/>
          <p:cNvSpPr txBox="1">
            <a:spLocks noChangeArrowheads="1"/>
          </p:cNvSpPr>
          <p:nvPr/>
        </p:nvSpPr>
        <p:spPr bwMode="auto">
          <a:xfrm>
            <a:off x="5938838" y="2888457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1979" name="Text Box 59"/>
          <p:cNvSpPr txBox="1">
            <a:spLocks noChangeArrowheads="1"/>
          </p:cNvSpPr>
          <p:nvPr/>
        </p:nvSpPr>
        <p:spPr bwMode="auto">
          <a:xfrm>
            <a:off x="4356101" y="2457450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6520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81924" grpId="0"/>
      <p:bldP spid="81925" grpId="0"/>
      <p:bldP spid="81926" grpId="0"/>
      <p:bldP spid="81927" grpId="0"/>
      <p:bldP spid="81928" grpId="0"/>
      <p:bldP spid="81967" grpId="0" animBg="1"/>
      <p:bldP spid="81968" grpId="0" animBg="1"/>
      <p:bldP spid="81969" grpId="0" animBg="1"/>
      <p:bldP spid="81970" grpId="0" animBg="1"/>
      <p:bldP spid="81971" grpId="0" animBg="1"/>
      <p:bldP spid="81972" grpId="0" animBg="1"/>
      <p:bldP spid="81973" grpId="0" animBg="1"/>
      <p:bldP spid="81974" grpId="0" animBg="1"/>
      <p:bldP spid="81975" grpId="0" animBg="1"/>
      <p:bldP spid="81976" grpId="0" animBg="1"/>
      <p:bldP spid="81977" grpId="0" animBg="1"/>
      <p:bldP spid="81978" grpId="0" animBg="1"/>
      <p:bldP spid="819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Evaluation</a:t>
            </a:r>
          </a:p>
        </p:txBody>
      </p:sp>
      <p:pic>
        <p:nvPicPr>
          <p:cNvPr id="41989" name="Picture 60" descr="PENCIL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 rot="10800000" flipV="1">
            <a:off x="7219951" y="141685"/>
            <a:ext cx="1768475" cy="304800"/>
          </a:xfrm>
          <a:noFill/>
        </p:spPr>
      </p:pic>
      <p:sp>
        <p:nvSpPr>
          <p:cNvPr id="4198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BC57CE84-CC09-4468-8264-993A9BFB7673}" type="slidenum">
              <a:rPr lang="en-GB"/>
              <a:pPr>
                <a:defRPr/>
              </a:pPr>
              <a:t>29</a:t>
            </a:fld>
            <a:endParaRPr lang="en-GB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348039" y="2366963"/>
            <a:ext cx="26933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q)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 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((q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 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 (p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r))</a:t>
            </a:r>
            <a:r>
              <a:rPr lang="en-GB"/>
              <a:t> 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6516688" y="3501629"/>
            <a:ext cx="7873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 (p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r>
              <a:rPr lang="en-GB"/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5724525" y="2799160"/>
            <a:ext cx="14654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 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 (p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r>
              <a:rPr lang="en-GB"/>
              <a:t> 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4932363" y="3446860"/>
            <a:ext cx="726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r>
              <a:rPr lang="en-GB"/>
              <a:t> 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1765301" y="3446860"/>
            <a:ext cx="712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q)</a:t>
            </a:r>
            <a:endParaRPr lang="en-GB"/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2339976" y="2852738"/>
            <a:ext cx="10679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q)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r)</a:t>
            </a:r>
            <a:endParaRPr lang="en-GB"/>
          </a:p>
        </p:txBody>
      </p:sp>
      <p:sp>
        <p:nvSpPr>
          <p:cNvPr id="41996" name="Rectangle 9"/>
          <p:cNvSpPr>
            <a:spLocks noChangeArrowheads="1"/>
          </p:cNvSpPr>
          <p:nvPr/>
        </p:nvSpPr>
        <p:spPr bwMode="auto">
          <a:xfrm>
            <a:off x="6373813" y="4364832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41997" name="Rectangle 10"/>
          <p:cNvSpPr>
            <a:spLocks noChangeArrowheads="1"/>
          </p:cNvSpPr>
          <p:nvPr/>
        </p:nvSpPr>
        <p:spPr bwMode="auto">
          <a:xfrm>
            <a:off x="3708400" y="3501629"/>
            <a:ext cx="256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endParaRPr lang="en-GB"/>
          </a:p>
        </p:txBody>
      </p:sp>
      <p:sp>
        <p:nvSpPr>
          <p:cNvPr id="41998" name="Rectangle 11"/>
          <p:cNvSpPr>
            <a:spLocks noChangeArrowheads="1"/>
          </p:cNvSpPr>
          <p:nvPr/>
        </p:nvSpPr>
        <p:spPr bwMode="auto">
          <a:xfrm>
            <a:off x="7369175" y="4364832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r>
              <a:rPr lang="en-GB"/>
              <a:t> </a:t>
            </a:r>
          </a:p>
        </p:txBody>
      </p:sp>
      <p:sp>
        <p:nvSpPr>
          <p:cNvPr id="41999" name="Rectangle 12"/>
          <p:cNvSpPr>
            <a:spLocks noChangeArrowheads="1"/>
          </p:cNvSpPr>
          <p:nvPr/>
        </p:nvSpPr>
        <p:spPr bwMode="auto">
          <a:xfrm>
            <a:off x="5581650" y="4364832"/>
            <a:ext cx="256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endParaRPr lang="en-GB"/>
          </a:p>
        </p:txBody>
      </p:sp>
      <p:sp>
        <p:nvSpPr>
          <p:cNvPr id="42000" name="Rectangle 13"/>
          <p:cNvSpPr>
            <a:spLocks noChangeArrowheads="1"/>
          </p:cNvSpPr>
          <p:nvPr/>
        </p:nvSpPr>
        <p:spPr bwMode="auto">
          <a:xfrm>
            <a:off x="4646613" y="4364832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endParaRPr lang="en-GB"/>
          </a:p>
        </p:txBody>
      </p:sp>
      <p:sp>
        <p:nvSpPr>
          <p:cNvPr id="42001" name="Rectangle 14"/>
          <p:cNvSpPr>
            <a:spLocks noChangeArrowheads="1"/>
          </p:cNvSpPr>
          <p:nvPr/>
        </p:nvSpPr>
        <p:spPr bwMode="auto">
          <a:xfrm>
            <a:off x="1547813" y="4202907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42002" name="Rectangle 15"/>
          <p:cNvSpPr>
            <a:spLocks noChangeArrowheads="1"/>
          </p:cNvSpPr>
          <p:nvPr/>
        </p:nvSpPr>
        <p:spPr bwMode="auto">
          <a:xfrm>
            <a:off x="2989263" y="4257675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endParaRPr lang="en-GB"/>
          </a:p>
        </p:txBody>
      </p:sp>
      <p:grpSp>
        <p:nvGrpSpPr>
          <p:cNvPr id="42003" name="Group 16"/>
          <p:cNvGrpSpPr>
            <a:grpSpLocks/>
          </p:cNvGrpSpPr>
          <p:nvPr/>
        </p:nvGrpSpPr>
        <p:grpSpPr bwMode="auto">
          <a:xfrm>
            <a:off x="4284664" y="2637236"/>
            <a:ext cx="504825" cy="369094"/>
            <a:chOff x="2154" y="3113"/>
            <a:chExt cx="318" cy="310"/>
          </a:xfrm>
        </p:grpSpPr>
        <p:sp>
          <p:nvSpPr>
            <p:cNvPr id="42048" name="Oval 17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9" name="Text Box 18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/>
                <a:t> </a:t>
              </a:r>
            </a:p>
          </p:txBody>
        </p:sp>
      </p:grpSp>
      <p:sp>
        <p:nvSpPr>
          <p:cNvPr id="42004" name="Line 19"/>
          <p:cNvSpPr>
            <a:spLocks noChangeShapeType="1"/>
          </p:cNvSpPr>
          <p:nvPr/>
        </p:nvSpPr>
        <p:spPr bwMode="auto">
          <a:xfrm flipH="1">
            <a:off x="3348039" y="2907507"/>
            <a:ext cx="936625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005" name="Line 20"/>
          <p:cNvSpPr>
            <a:spLocks noChangeShapeType="1"/>
          </p:cNvSpPr>
          <p:nvPr/>
        </p:nvSpPr>
        <p:spPr bwMode="auto">
          <a:xfrm>
            <a:off x="4789488" y="2907507"/>
            <a:ext cx="1079500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2006" name="Group 21"/>
          <p:cNvGrpSpPr>
            <a:grpSpLocks/>
          </p:cNvGrpSpPr>
          <p:nvPr/>
        </p:nvGrpSpPr>
        <p:grpSpPr bwMode="auto">
          <a:xfrm>
            <a:off x="5868989" y="3069433"/>
            <a:ext cx="504825" cy="369094"/>
            <a:chOff x="2154" y="3113"/>
            <a:chExt cx="318" cy="310"/>
          </a:xfrm>
        </p:grpSpPr>
        <p:sp>
          <p:nvSpPr>
            <p:cNvPr id="42046" name="Oval 22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7" name="Text Box 23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42007" name="Group 24"/>
          <p:cNvGrpSpPr>
            <a:grpSpLocks/>
          </p:cNvGrpSpPr>
          <p:nvPr/>
        </p:nvGrpSpPr>
        <p:grpSpPr bwMode="auto">
          <a:xfrm>
            <a:off x="2916239" y="3123011"/>
            <a:ext cx="504825" cy="369094"/>
            <a:chOff x="2154" y="3113"/>
            <a:chExt cx="318" cy="310"/>
          </a:xfrm>
        </p:grpSpPr>
        <p:sp>
          <p:nvSpPr>
            <p:cNvPr id="42044" name="Oval 25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5" name="Text Box 26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42008" name="Line 27"/>
          <p:cNvSpPr>
            <a:spLocks noChangeShapeType="1"/>
          </p:cNvSpPr>
          <p:nvPr/>
        </p:nvSpPr>
        <p:spPr bwMode="auto">
          <a:xfrm flipH="1">
            <a:off x="2557463" y="3393281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009" name="Line 28"/>
          <p:cNvSpPr>
            <a:spLocks noChangeShapeType="1"/>
          </p:cNvSpPr>
          <p:nvPr/>
        </p:nvSpPr>
        <p:spPr bwMode="auto">
          <a:xfrm>
            <a:off x="3348038" y="3393281"/>
            <a:ext cx="360362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2010" name="Group 29"/>
          <p:cNvGrpSpPr>
            <a:grpSpLocks/>
          </p:cNvGrpSpPr>
          <p:nvPr/>
        </p:nvGrpSpPr>
        <p:grpSpPr bwMode="auto">
          <a:xfrm>
            <a:off x="2268539" y="3717133"/>
            <a:ext cx="504825" cy="369094"/>
            <a:chOff x="2154" y="3113"/>
            <a:chExt cx="318" cy="310"/>
          </a:xfrm>
        </p:grpSpPr>
        <p:sp>
          <p:nvSpPr>
            <p:cNvPr id="42042" name="Oval 30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3" name="Text Box 31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/>
                <a:t> </a:t>
              </a:r>
            </a:p>
          </p:txBody>
        </p:sp>
      </p:grpSp>
      <p:sp>
        <p:nvSpPr>
          <p:cNvPr id="42011" name="Line 32"/>
          <p:cNvSpPr>
            <a:spLocks noChangeShapeType="1"/>
          </p:cNvSpPr>
          <p:nvPr/>
        </p:nvSpPr>
        <p:spPr bwMode="auto">
          <a:xfrm flipH="1">
            <a:off x="1836738" y="3987404"/>
            <a:ext cx="503237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012" name="Line 33"/>
          <p:cNvSpPr>
            <a:spLocks noChangeShapeType="1"/>
          </p:cNvSpPr>
          <p:nvPr/>
        </p:nvSpPr>
        <p:spPr bwMode="auto">
          <a:xfrm>
            <a:off x="2627313" y="4040981"/>
            <a:ext cx="360362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013" name="Line 34"/>
          <p:cNvSpPr>
            <a:spLocks noChangeShapeType="1"/>
          </p:cNvSpPr>
          <p:nvPr/>
        </p:nvSpPr>
        <p:spPr bwMode="auto">
          <a:xfrm flipH="1">
            <a:off x="5510213" y="3393281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014" name="Line 35"/>
          <p:cNvSpPr>
            <a:spLocks noChangeShapeType="1"/>
          </p:cNvSpPr>
          <p:nvPr/>
        </p:nvSpPr>
        <p:spPr bwMode="auto">
          <a:xfrm>
            <a:off x="6300788" y="3393281"/>
            <a:ext cx="360362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2015" name="Group 36"/>
          <p:cNvGrpSpPr>
            <a:grpSpLocks/>
          </p:cNvGrpSpPr>
          <p:nvPr/>
        </p:nvGrpSpPr>
        <p:grpSpPr bwMode="auto">
          <a:xfrm>
            <a:off x="5221289" y="3717133"/>
            <a:ext cx="504825" cy="369094"/>
            <a:chOff x="2154" y="3113"/>
            <a:chExt cx="318" cy="310"/>
          </a:xfrm>
        </p:grpSpPr>
        <p:sp>
          <p:nvSpPr>
            <p:cNvPr id="42040" name="Oval 37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1" name="Text Box 38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42016" name="Group 39"/>
          <p:cNvGrpSpPr>
            <a:grpSpLocks/>
          </p:cNvGrpSpPr>
          <p:nvPr/>
        </p:nvGrpSpPr>
        <p:grpSpPr bwMode="auto">
          <a:xfrm>
            <a:off x="6589714" y="3770711"/>
            <a:ext cx="504825" cy="369094"/>
            <a:chOff x="2154" y="3113"/>
            <a:chExt cx="318" cy="310"/>
          </a:xfrm>
        </p:grpSpPr>
        <p:sp>
          <p:nvSpPr>
            <p:cNvPr id="42038" name="Oval 40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9" name="Text Box 41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olidFill>
                    <a:schemeClr val="bg1"/>
                  </a:solidFill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42017" name="Line 42"/>
          <p:cNvSpPr>
            <a:spLocks noChangeShapeType="1"/>
          </p:cNvSpPr>
          <p:nvPr/>
        </p:nvSpPr>
        <p:spPr bwMode="auto">
          <a:xfrm flipH="1">
            <a:off x="6230938" y="4095750"/>
            <a:ext cx="430212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018" name="Line 43"/>
          <p:cNvSpPr>
            <a:spLocks noChangeShapeType="1"/>
          </p:cNvSpPr>
          <p:nvPr/>
        </p:nvSpPr>
        <p:spPr bwMode="auto">
          <a:xfrm>
            <a:off x="7021513" y="4095750"/>
            <a:ext cx="360362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019" name="Line 44"/>
          <p:cNvSpPr>
            <a:spLocks noChangeShapeType="1"/>
          </p:cNvSpPr>
          <p:nvPr/>
        </p:nvSpPr>
        <p:spPr bwMode="auto">
          <a:xfrm flipH="1">
            <a:off x="4791075" y="3987404"/>
            <a:ext cx="501650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020" name="Line 45"/>
          <p:cNvSpPr>
            <a:spLocks noChangeShapeType="1"/>
          </p:cNvSpPr>
          <p:nvPr/>
        </p:nvSpPr>
        <p:spPr bwMode="auto">
          <a:xfrm>
            <a:off x="5581651" y="4040981"/>
            <a:ext cx="360363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2021" name="Text Box 46"/>
          <p:cNvSpPr txBox="1">
            <a:spLocks noChangeArrowheads="1"/>
          </p:cNvSpPr>
          <p:nvPr/>
        </p:nvSpPr>
        <p:spPr bwMode="auto">
          <a:xfrm>
            <a:off x="273050" y="1115616"/>
            <a:ext cx="8707438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We can use this same structure to evaluate </a:t>
            </a:r>
            <a:r>
              <a:rPr lang="en-GB" sz="2400" b="1"/>
              <a:t>((p</a:t>
            </a:r>
            <a:r>
              <a:rPr lang="en-GB" sz="2400" b="1">
                <a:sym typeface="Symbol" pitchFamily="18" charset="2"/>
              </a:rPr>
              <a:t></a:t>
            </a:r>
            <a:r>
              <a:rPr lang="en-GB" sz="2400" b="1"/>
              <a:t>q)</a:t>
            </a:r>
            <a:r>
              <a:rPr lang="en-GB" sz="2400" b="1">
                <a:sym typeface="Symbol" pitchFamily="18" charset="2"/>
              </a:rPr>
              <a:t></a:t>
            </a:r>
            <a:r>
              <a:rPr lang="en-GB" sz="2400" b="1"/>
              <a:t>r) </a:t>
            </a:r>
            <a:r>
              <a:rPr lang="en-GB" sz="2400" b="1">
                <a:sym typeface="Symbol" pitchFamily="18" charset="2"/>
              </a:rPr>
              <a:t></a:t>
            </a:r>
            <a:r>
              <a:rPr lang="en-GB" sz="2400" b="1"/>
              <a:t>((q</a:t>
            </a:r>
            <a:r>
              <a:rPr lang="en-GB" sz="2400" b="1">
                <a:sym typeface="Symbol" pitchFamily="18" charset="2"/>
              </a:rPr>
              <a:t></a:t>
            </a:r>
            <a:r>
              <a:rPr lang="en-GB" sz="2400" b="1"/>
              <a:t>r) </a:t>
            </a:r>
            <a:r>
              <a:rPr lang="en-GB" sz="2400" b="1">
                <a:sym typeface="Symbol" pitchFamily="18" charset="2"/>
              </a:rPr>
              <a:t></a:t>
            </a:r>
            <a:r>
              <a:rPr lang="en-GB" sz="2400" b="1"/>
              <a:t> (p</a:t>
            </a:r>
            <a:r>
              <a:rPr lang="en-GB" sz="2400" b="1">
                <a:sym typeface="Symbol" pitchFamily="18" charset="2"/>
              </a:rPr>
              <a:t></a:t>
            </a:r>
            <a:r>
              <a:rPr lang="en-GB" sz="2400" b="1"/>
              <a:t>r))</a:t>
            </a:r>
            <a:r>
              <a:rPr lang="en-GB" sz="2400"/>
              <a:t> when the original propositions are given different truth values</a:t>
            </a:r>
          </a:p>
          <a:p>
            <a:r>
              <a:rPr lang="en-GB" sz="2400"/>
              <a:t>		e.g. if   p = F q = T r = F</a:t>
            </a:r>
          </a:p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82991" name="Text Box 47"/>
          <p:cNvSpPr txBox="1">
            <a:spLocks noChangeArrowheads="1"/>
          </p:cNvSpPr>
          <p:nvPr/>
        </p:nvSpPr>
        <p:spPr bwMode="auto">
          <a:xfrm>
            <a:off x="1547813" y="4256485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2992" name="Text Box 48"/>
          <p:cNvSpPr txBox="1">
            <a:spLocks noChangeArrowheads="1"/>
          </p:cNvSpPr>
          <p:nvPr/>
        </p:nvSpPr>
        <p:spPr bwMode="auto">
          <a:xfrm>
            <a:off x="3706814" y="3500438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2993" name="Text Box 49"/>
          <p:cNvSpPr txBox="1">
            <a:spLocks noChangeArrowheads="1"/>
          </p:cNvSpPr>
          <p:nvPr/>
        </p:nvSpPr>
        <p:spPr bwMode="auto">
          <a:xfrm>
            <a:off x="6299201" y="4419600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2994" name="Text Box 50"/>
          <p:cNvSpPr txBox="1">
            <a:spLocks noChangeArrowheads="1"/>
          </p:cNvSpPr>
          <p:nvPr/>
        </p:nvSpPr>
        <p:spPr bwMode="auto">
          <a:xfrm>
            <a:off x="4643439" y="4364832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2995" name="Text Box 51"/>
          <p:cNvSpPr txBox="1">
            <a:spLocks noChangeArrowheads="1"/>
          </p:cNvSpPr>
          <p:nvPr/>
        </p:nvSpPr>
        <p:spPr bwMode="auto">
          <a:xfrm>
            <a:off x="2987676" y="4311254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2996" name="Text Box 52"/>
          <p:cNvSpPr txBox="1">
            <a:spLocks noChangeArrowheads="1"/>
          </p:cNvSpPr>
          <p:nvPr/>
        </p:nvSpPr>
        <p:spPr bwMode="auto">
          <a:xfrm>
            <a:off x="7307264" y="4419600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2997" name="Text Box 53"/>
          <p:cNvSpPr txBox="1">
            <a:spLocks noChangeArrowheads="1"/>
          </p:cNvSpPr>
          <p:nvPr/>
        </p:nvSpPr>
        <p:spPr bwMode="auto">
          <a:xfrm>
            <a:off x="5507039" y="4419600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2998" name="Text Box 54"/>
          <p:cNvSpPr txBox="1">
            <a:spLocks noChangeArrowheads="1"/>
          </p:cNvSpPr>
          <p:nvPr/>
        </p:nvSpPr>
        <p:spPr bwMode="auto">
          <a:xfrm>
            <a:off x="1906589" y="3500438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2999" name="Text Box 55"/>
          <p:cNvSpPr txBox="1">
            <a:spLocks noChangeArrowheads="1"/>
          </p:cNvSpPr>
          <p:nvPr/>
        </p:nvSpPr>
        <p:spPr bwMode="auto">
          <a:xfrm>
            <a:off x="5075238" y="3446860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3000" name="Text Box 56"/>
          <p:cNvSpPr txBox="1">
            <a:spLocks noChangeArrowheads="1"/>
          </p:cNvSpPr>
          <p:nvPr/>
        </p:nvSpPr>
        <p:spPr bwMode="auto">
          <a:xfrm>
            <a:off x="6731001" y="3446860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3001" name="Text Box 57"/>
          <p:cNvSpPr txBox="1">
            <a:spLocks noChangeArrowheads="1"/>
          </p:cNvSpPr>
          <p:nvPr/>
        </p:nvSpPr>
        <p:spPr bwMode="auto">
          <a:xfrm>
            <a:off x="2627314" y="2852738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3002" name="Text Box 58"/>
          <p:cNvSpPr txBox="1">
            <a:spLocks noChangeArrowheads="1"/>
          </p:cNvSpPr>
          <p:nvPr/>
        </p:nvSpPr>
        <p:spPr bwMode="auto">
          <a:xfrm>
            <a:off x="5938838" y="2744391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3003" name="Text Box 59"/>
          <p:cNvSpPr txBox="1">
            <a:spLocks noChangeArrowheads="1"/>
          </p:cNvSpPr>
          <p:nvPr/>
        </p:nvSpPr>
        <p:spPr bwMode="auto">
          <a:xfrm>
            <a:off x="4356101" y="2313385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20533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8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8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/>
      <p:bldP spid="82948" grpId="0"/>
      <p:bldP spid="82949" grpId="0"/>
      <p:bldP spid="82950" grpId="0"/>
      <p:bldP spid="82951" grpId="0"/>
      <p:bldP spid="82952" grpId="0"/>
      <p:bldP spid="82991" grpId="0" animBg="1"/>
      <p:bldP spid="82992" grpId="0" animBg="1"/>
      <p:bldP spid="82993" grpId="0" animBg="1"/>
      <p:bldP spid="82994" grpId="0" animBg="1"/>
      <p:bldP spid="82995" grpId="0" animBg="1"/>
      <p:bldP spid="82996" grpId="0" animBg="1"/>
      <p:bldP spid="82997" grpId="0" animBg="1"/>
      <p:bldP spid="82998" grpId="0" animBg="1"/>
      <p:bldP spid="82999" grpId="0" animBg="1"/>
      <p:bldP spid="83000" grpId="0" animBg="1"/>
      <p:bldP spid="83001" grpId="0" animBg="1"/>
      <p:bldP spid="83002" grpId="0" animBg="1"/>
      <p:bldP spid="830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Terminology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z="2400" dirty="0"/>
              <a:t>Let  G  be V ={</a:t>
            </a:r>
            <a:r>
              <a:rPr lang="en-GB" sz="2400" dirty="0" err="1"/>
              <a:t>a,b,c,d,e</a:t>
            </a:r>
            <a:r>
              <a:rPr lang="en-GB" sz="2400" dirty="0"/>
              <a:t>}  and E = {(</a:t>
            </a:r>
            <a:r>
              <a:rPr lang="en-GB" sz="2400" dirty="0" err="1"/>
              <a:t>a,b</a:t>
            </a:r>
            <a:r>
              <a:rPr lang="en-GB" sz="2400" dirty="0"/>
              <a:t>) (</a:t>
            </a:r>
            <a:r>
              <a:rPr lang="en-GB" sz="2400" dirty="0" err="1"/>
              <a:t>d,e</a:t>
            </a:r>
            <a:r>
              <a:rPr lang="en-GB" sz="2400" dirty="0"/>
              <a:t>) (</a:t>
            </a:r>
            <a:r>
              <a:rPr lang="en-GB" sz="2400" dirty="0" err="1"/>
              <a:t>b,d</a:t>
            </a:r>
            <a:r>
              <a:rPr lang="en-GB" sz="2400" dirty="0"/>
              <a:t>) (</a:t>
            </a:r>
            <a:r>
              <a:rPr lang="en-GB" sz="2400" dirty="0" err="1"/>
              <a:t>c,e</a:t>
            </a:r>
            <a:r>
              <a:rPr lang="en-GB" sz="2400" dirty="0"/>
              <a:t>)}</a:t>
            </a:r>
          </a:p>
          <a:p>
            <a:r>
              <a:rPr lang="en-GB" sz="2400" dirty="0"/>
              <a:t>Here are  three graphs which could be  described by these two sets</a:t>
            </a:r>
          </a:p>
          <a:p>
            <a:endParaRPr lang="en-GB" dirty="0"/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72740" y="2601218"/>
            <a:ext cx="1463675" cy="2012950"/>
            <a:chOff x="740" y="2865"/>
            <a:chExt cx="922" cy="1268"/>
          </a:xfrm>
        </p:grpSpPr>
        <p:sp>
          <p:nvSpPr>
            <p:cNvPr id="6" name="Oval 12"/>
            <p:cNvSpPr>
              <a:spLocks noChangeArrowheads="1"/>
            </p:cNvSpPr>
            <p:nvPr/>
          </p:nvSpPr>
          <p:spPr bwMode="auto">
            <a:xfrm>
              <a:off x="740" y="2865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Oval 13"/>
            <p:cNvSpPr>
              <a:spLocks noChangeArrowheads="1"/>
            </p:cNvSpPr>
            <p:nvPr/>
          </p:nvSpPr>
          <p:spPr bwMode="auto">
            <a:xfrm>
              <a:off x="971" y="4075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1604" y="3672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15"/>
            <p:cNvSpPr>
              <a:spLocks noChangeArrowheads="1"/>
            </p:cNvSpPr>
            <p:nvPr/>
          </p:nvSpPr>
          <p:spPr bwMode="auto">
            <a:xfrm>
              <a:off x="798" y="3597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16"/>
            <p:cNvSpPr>
              <a:spLocks noChangeArrowheads="1"/>
            </p:cNvSpPr>
            <p:nvPr/>
          </p:nvSpPr>
          <p:spPr bwMode="auto">
            <a:xfrm>
              <a:off x="1547" y="3096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740" y="2920"/>
              <a:ext cx="807" cy="2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971" y="3655"/>
              <a:ext cx="691" cy="4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1547" y="3147"/>
              <a:ext cx="115" cy="5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855" y="3597"/>
              <a:ext cx="174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2622178" y="3012381"/>
            <a:ext cx="2470150" cy="625475"/>
            <a:chOff x="2307" y="3116"/>
            <a:chExt cx="1556" cy="394"/>
          </a:xfrm>
        </p:grpSpPr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365" y="3337"/>
              <a:ext cx="34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Arc 23"/>
            <p:cNvSpPr>
              <a:spLocks/>
            </p:cNvSpPr>
            <p:nvPr/>
          </p:nvSpPr>
          <p:spPr bwMode="auto">
            <a:xfrm flipH="1" flipV="1">
              <a:off x="2768" y="3337"/>
              <a:ext cx="346" cy="173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rc 24"/>
            <p:cNvSpPr>
              <a:spLocks/>
            </p:cNvSpPr>
            <p:nvPr/>
          </p:nvSpPr>
          <p:spPr bwMode="auto">
            <a:xfrm flipV="1">
              <a:off x="3114" y="3337"/>
              <a:ext cx="346" cy="173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3459" y="3337"/>
              <a:ext cx="4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Arc 26"/>
            <p:cNvSpPr>
              <a:spLocks/>
            </p:cNvSpPr>
            <p:nvPr/>
          </p:nvSpPr>
          <p:spPr bwMode="auto">
            <a:xfrm flipH="1">
              <a:off x="3114" y="3116"/>
              <a:ext cx="346" cy="173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rc 27"/>
            <p:cNvSpPr>
              <a:spLocks/>
            </p:cNvSpPr>
            <p:nvPr/>
          </p:nvSpPr>
          <p:spPr bwMode="auto">
            <a:xfrm>
              <a:off x="3459" y="3116"/>
              <a:ext cx="346" cy="173"/>
            </a:xfrm>
            <a:custGeom>
              <a:avLst/>
              <a:gdLst>
                <a:gd name="T0" fmla="*/ 0 w 21600"/>
                <a:gd name="T1" fmla="*/ 0 h 21600"/>
                <a:gd name="T2" fmla="*/ 6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Oval 28"/>
            <p:cNvSpPr>
              <a:spLocks noChangeArrowheads="1"/>
            </p:cNvSpPr>
            <p:nvPr/>
          </p:nvSpPr>
          <p:spPr bwMode="auto">
            <a:xfrm>
              <a:off x="2307" y="3337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9"/>
            <p:cNvSpPr>
              <a:spLocks noChangeArrowheads="1"/>
            </p:cNvSpPr>
            <p:nvPr/>
          </p:nvSpPr>
          <p:spPr bwMode="auto">
            <a:xfrm>
              <a:off x="2710" y="328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Oval 30"/>
            <p:cNvSpPr>
              <a:spLocks noChangeArrowheads="1"/>
            </p:cNvSpPr>
            <p:nvPr/>
          </p:nvSpPr>
          <p:spPr bwMode="auto">
            <a:xfrm>
              <a:off x="3805" y="328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31"/>
            <p:cNvSpPr>
              <a:spLocks noChangeArrowheads="1"/>
            </p:cNvSpPr>
            <p:nvPr/>
          </p:nvSpPr>
          <p:spPr bwMode="auto">
            <a:xfrm>
              <a:off x="3402" y="328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32"/>
            <p:cNvSpPr>
              <a:spLocks noChangeArrowheads="1"/>
            </p:cNvSpPr>
            <p:nvPr/>
          </p:nvSpPr>
          <p:spPr bwMode="auto">
            <a:xfrm>
              <a:off x="3056" y="328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33"/>
          <p:cNvGrpSpPr>
            <a:grpSpLocks/>
          </p:cNvGrpSpPr>
          <p:nvPr/>
        </p:nvGrpSpPr>
        <p:grpSpPr bwMode="auto">
          <a:xfrm>
            <a:off x="5574928" y="2518668"/>
            <a:ext cx="2927350" cy="2066925"/>
            <a:chOff x="3765" y="2813"/>
            <a:chExt cx="1844" cy="1302"/>
          </a:xfrm>
        </p:grpSpPr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4399" y="2868"/>
              <a:ext cx="0" cy="11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3823" y="3434"/>
              <a:ext cx="10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auto">
            <a:xfrm>
              <a:off x="4399" y="3719"/>
              <a:ext cx="1210" cy="396"/>
            </a:xfrm>
            <a:custGeom>
              <a:avLst/>
              <a:gdLst>
                <a:gd name="T0" fmla="*/ 0 w 20000"/>
                <a:gd name="T1" fmla="*/ 281 h 20000"/>
                <a:gd name="T2" fmla="*/ 24 w 20000"/>
                <a:gd name="T3" fmla="*/ 300 h 20000"/>
                <a:gd name="T4" fmla="*/ 216 w 20000"/>
                <a:gd name="T5" fmla="*/ 300 h 20000"/>
                <a:gd name="T6" fmla="*/ 216 w 20000"/>
                <a:gd name="T7" fmla="*/ 288 h 20000"/>
                <a:gd name="T8" fmla="*/ 228 w 20000"/>
                <a:gd name="T9" fmla="*/ 288 h 20000"/>
                <a:gd name="T10" fmla="*/ 240 w 20000"/>
                <a:gd name="T11" fmla="*/ 276 h 20000"/>
                <a:gd name="T12" fmla="*/ 264 w 20000"/>
                <a:gd name="T13" fmla="*/ 228 h 20000"/>
                <a:gd name="T14" fmla="*/ 276 w 20000"/>
                <a:gd name="T15" fmla="*/ 132 h 20000"/>
                <a:gd name="T16" fmla="*/ 288 w 20000"/>
                <a:gd name="T17" fmla="*/ 60 h 20000"/>
                <a:gd name="T18" fmla="*/ 288 w 20000"/>
                <a:gd name="T19" fmla="*/ 24 h 20000"/>
                <a:gd name="T20" fmla="*/ 300 w 20000"/>
                <a:gd name="T21" fmla="*/ 12 h 20000"/>
                <a:gd name="T22" fmla="*/ 312 w 20000"/>
                <a:gd name="T23" fmla="*/ 12 h 20000"/>
                <a:gd name="T24" fmla="*/ 312 w 20000"/>
                <a:gd name="T25" fmla="*/ 0 h 20000"/>
                <a:gd name="T26" fmla="*/ 444 w 20000"/>
                <a:gd name="T27" fmla="*/ 0 h 20000"/>
                <a:gd name="T28" fmla="*/ 444 w 20000"/>
                <a:gd name="T29" fmla="*/ 24 h 20000"/>
                <a:gd name="T30" fmla="*/ 456 w 20000"/>
                <a:gd name="T31" fmla="*/ 24 h 20000"/>
                <a:gd name="T32" fmla="*/ 456 w 20000"/>
                <a:gd name="T33" fmla="*/ 144 h 20000"/>
                <a:gd name="T34" fmla="*/ 480 w 20000"/>
                <a:gd name="T35" fmla="*/ 168 h 20000"/>
                <a:gd name="T36" fmla="*/ 480 w 20000"/>
                <a:gd name="T37" fmla="*/ 180 h 20000"/>
                <a:gd name="T38" fmla="*/ 504 w 20000"/>
                <a:gd name="T39" fmla="*/ 204 h 20000"/>
                <a:gd name="T40" fmla="*/ 516 w 20000"/>
                <a:gd name="T41" fmla="*/ 204 h 20000"/>
                <a:gd name="T42" fmla="*/ 528 w 20000"/>
                <a:gd name="T43" fmla="*/ 216 h 20000"/>
                <a:gd name="T44" fmla="*/ 552 w 20000"/>
                <a:gd name="T45" fmla="*/ 216 h 20000"/>
                <a:gd name="T46" fmla="*/ 564 w 20000"/>
                <a:gd name="T47" fmla="*/ 228 h 20000"/>
                <a:gd name="T48" fmla="*/ 852 w 20000"/>
                <a:gd name="T49" fmla="*/ 228 h 20000"/>
                <a:gd name="T50" fmla="*/ 852 w 20000"/>
                <a:gd name="T51" fmla="*/ 300 h 20000"/>
                <a:gd name="T52" fmla="*/ 864 w 20000"/>
                <a:gd name="T53" fmla="*/ 324 h 20000"/>
                <a:gd name="T54" fmla="*/ 864 w 20000"/>
                <a:gd name="T55" fmla="*/ 360 h 20000"/>
                <a:gd name="T56" fmla="*/ 876 w 20000"/>
                <a:gd name="T57" fmla="*/ 360 h 20000"/>
                <a:gd name="T58" fmla="*/ 876 w 20000"/>
                <a:gd name="T59" fmla="*/ 384 h 20000"/>
                <a:gd name="T60" fmla="*/ 888 w 20000"/>
                <a:gd name="T61" fmla="*/ 384 h 20000"/>
                <a:gd name="T62" fmla="*/ 900 w 20000"/>
                <a:gd name="T63" fmla="*/ 396 h 20000"/>
                <a:gd name="T64" fmla="*/ 1068 w 20000"/>
                <a:gd name="T65" fmla="*/ 396 h 20000"/>
                <a:gd name="T66" fmla="*/ 1080 w 20000"/>
                <a:gd name="T67" fmla="*/ 372 h 20000"/>
                <a:gd name="T68" fmla="*/ 1080 w 20000"/>
                <a:gd name="T69" fmla="*/ 360 h 20000"/>
                <a:gd name="T70" fmla="*/ 1092 w 20000"/>
                <a:gd name="T71" fmla="*/ 360 h 20000"/>
                <a:gd name="T72" fmla="*/ 1092 w 20000"/>
                <a:gd name="T73" fmla="*/ 348 h 20000"/>
                <a:gd name="T74" fmla="*/ 1210 w 20000"/>
                <a:gd name="T75" fmla="*/ 338 h 20000"/>
                <a:gd name="T76" fmla="*/ 1152 w 20000"/>
                <a:gd name="T77" fmla="*/ 223 h 2000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000"/>
                <a:gd name="T118" fmla="*/ 0 h 20000"/>
                <a:gd name="T119" fmla="*/ 20000 w 20000"/>
                <a:gd name="T120" fmla="*/ 20000 h 2000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000" h="20000">
                  <a:moveTo>
                    <a:pt x="0" y="14168"/>
                  </a:moveTo>
                  <a:lnTo>
                    <a:pt x="397" y="15136"/>
                  </a:lnTo>
                  <a:lnTo>
                    <a:pt x="3570" y="15136"/>
                  </a:lnTo>
                  <a:lnTo>
                    <a:pt x="3570" y="14531"/>
                  </a:lnTo>
                  <a:lnTo>
                    <a:pt x="3769" y="14531"/>
                  </a:lnTo>
                  <a:lnTo>
                    <a:pt x="3967" y="13925"/>
                  </a:lnTo>
                  <a:lnTo>
                    <a:pt x="4364" y="11504"/>
                  </a:lnTo>
                  <a:lnTo>
                    <a:pt x="4562" y="6660"/>
                  </a:lnTo>
                  <a:lnTo>
                    <a:pt x="4760" y="3027"/>
                  </a:lnTo>
                  <a:lnTo>
                    <a:pt x="4760" y="1211"/>
                  </a:lnTo>
                  <a:lnTo>
                    <a:pt x="4959" y="605"/>
                  </a:lnTo>
                  <a:lnTo>
                    <a:pt x="5157" y="605"/>
                  </a:lnTo>
                  <a:lnTo>
                    <a:pt x="5157" y="0"/>
                  </a:lnTo>
                  <a:lnTo>
                    <a:pt x="7339" y="0"/>
                  </a:lnTo>
                  <a:lnTo>
                    <a:pt x="7339" y="1211"/>
                  </a:lnTo>
                  <a:lnTo>
                    <a:pt x="7537" y="1211"/>
                  </a:lnTo>
                  <a:lnTo>
                    <a:pt x="7537" y="7265"/>
                  </a:lnTo>
                  <a:lnTo>
                    <a:pt x="7934" y="8476"/>
                  </a:lnTo>
                  <a:lnTo>
                    <a:pt x="7934" y="9082"/>
                  </a:lnTo>
                  <a:lnTo>
                    <a:pt x="8331" y="10293"/>
                  </a:lnTo>
                  <a:lnTo>
                    <a:pt x="8529" y="10293"/>
                  </a:lnTo>
                  <a:lnTo>
                    <a:pt x="8727" y="10898"/>
                  </a:lnTo>
                  <a:lnTo>
                    <a:pt x="9124" y="10898"/>
                  </a:lnTo>
                  <a:lnTo>
                    <a:pt x="9322" y="11504"/>
                  </a:lnTo>
                  <a:lnTo>
                    <a:pt x="14083" y="11504"/>
                  </a:lnTo>
                  <a:lnTo>
                    <a:pt x="14083" y="15136"/>
                  </a:lnTo>
                  <a:lnTo>
                    <a:pt x="14281" y="16347"/>
                  </a:lnTo>
                  <a:lnTo>
                    <a:pt x="14281" y="18163"/>
                  </a:lnTo>
                  <a:lnTo>
                    <a:pt x="14479" y="18163"/>
                  </a:lnTo>
                  <a:lnTo>
                    <a:pt x="14479" y="19374"/>
                  </a:lnTo>
                  <a:lnTo>
                    <a:pt x="14678" y="19374"/>
                  </a:lnTo>
                  <a:lnTo>
                    <a:pt x="14876" y="19980"/>
                  </a:lnTo>
                  <a:lnTo>
                    <a:pt x="17653" y="19980"/>
                  </a:lnTo>
                  <a:lnTo>
                    <a:pt x="17851" y="18769"/>
                  </a:lnTo>
                  <a:lnTo>
                    <a:pt x="17851" y="18163"/>
                  </a:lnTo>
                  <a:lnTo>
                    <a:pt x="18050" y="18163"/>
                  </a:lnTo>
                  <a:lnTo>
                    <a:pt x="18050" y="17558"/>
                  </a:lnTo>
                  <a:lnTo>
                    <a:pt x="19993" y="17074"/>
                  </a:lnTo>
                  <a:lnTo>
                    <a:pt x="19041" y="1126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4399" y="2813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5551" y="3884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auto">
            <a:xfrm>
              <a:off x="4859" y="3376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4341" y="3942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41"/>
            <p:cNvSpPr>
              <a:spLocks noChangeArrowheads="1"/>
            </p:cNvSpPr>
            <p:nvPr/>
          </p:nvSpPr>
          <p:spPr bwMode="auto">
            <a:xfrm>
              <a:off x="3765" y="3376"/>
              <a:ext cx="58" cy="5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4399" y="2813"/>
              <a:ext cx="461" cy="5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7" name="Group 43"/>
          <p:cNvGrpSpPr>
            <a:grpSpLocks/>
          </p:cNvGrpSpPr>
          <p:nvPr/>
        </p:nvGrpSpPr>
        <p:grpSpPr bwMode="auto">
          <a:xfrm>
            <a:off x="406028" y="2582168"/>
            <a:ext cx="2281237" cy="2168525"/>
            <a:chOff x="509" y="2836"/>
            <a:chExt cx="1437" cy="1366"/>
          </a:xfrm>
        </p:grpSpPr>
        <p:sp>
          <p:nvSpPr>
            <p:cNvPr id="38" name="Text Box 44"/>
            <p:cNvSpPr txBox="1">
              <a:spLocks noChangeArrowheads="1"/>
            </p:cNvSpPr>
            <p:nvPr/>
          </p:nvSpPr>
          <p:spPr bwMode="auto">
            <a:xfrm>
              <a:off x="509" y="2836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39" name="Text Box 45"/>
            <p:cNvSpPr txBox="1">
              <a:spLocks noChangeArrowheads="1"/>
            </p:cNvSpPr>
            <p:nvPr/>
          </p:nvSpPr>
          <p:spPr bwMode="auto">
            <a:xfrm>
              <a:off x="1544" y="2889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40" name="Text Box 46"/>
            <p:cNvSpPr txBox="1">
              <a:spLocks noChangeArrowheads="1"/>
            </p:cNvSpPr>
            <p:nvPr/>
          </p:nvSpPr>
          <p:spPr bwMode="auto">
            <a:xfrm>
              <a:off x="1699" y="3582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993" y="3971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42" name="Text Box 48"/>
            <p:cNvSpPr txBox="1">
              <a:spLocks noChangeArrowheads="1"/>
            </p:cNvSpPr>
            <p:nvPr/>
          </p:nvSpPr>
          <p:spPr bwMode="auto">
            <a:xfrm>
              <a:off x="618" y="3515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</p:grpSp>
      <p:grpSp>
        <p:nvGrpSpPr>
          <p:cNvPr id="43" name="Group 50"/>
          <p:cNvGrpSpPr>
            <a:grpSpLocks/>
          </p:cNvGrpSpPr>
          <p:nvPr/>
        </p:nvGrpSpPr>
        <p:grpSpPr bwMode="auto">
          <a:xfrm>
            <a:off x="5503490" y="2283718"/>
            <a:ext cx="3028950" cy="2273300"/>
            <a:chOff x="3720" y="2648"/>
            <a:chExt cx="1908" cy="1432"/>
          </a:xfrm>
        </p:grpSpPr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3720" y="3172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45" name="Text Box 52"/>
            <p:cNvSpPr txBox="1">
              <a:spLocks noChangeArrowheads="1"/>
            </p:cNvSpPr>
            <p:nvPr/>
          </p:nvSpPr>
          <p:spPr bwMode="auto">
            <a:xfrm>
              <a:off x="4953" y="3272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46" name="Text Box 53"/>
            <p:cNvSpPr txBox="1">
              <a:spLocks noChangeArrowheads="1"/>
            </p:cNvSpPr>
            <p:nvPr/>
          </p:nvSpPr>
          <p:spPr bwMode="auto">
            <a:xfrm>
              <a:off x="4395" y="2648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47" name="Text Box 54"/>
            <p:cNvSpPr txBox="1">
              <a:spLocks noChangeArrowheads="1"/>
            </p:cNvSpPr>
            <p:nvPr/>
          </p:nvSpPr>
          <p:spPr bwMode="auto">
            <a:xfrm>
              <a:off x="4081" y="3849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48" name="Text Box 55"/>
            <p:cNvSpPr txBox="1">
              <a:spLocks noChangeArrowheads="1"/>
            </p:cNvSpPr>
            <p:nvPr/>
          </p:nvSpPr>
          <p:spPr bwMode="auto">
            <a:xfrm>
              <a:off x="5381" y="3688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</p:grpSp>
      <p:grpSp>
        <p:nvGrpSpPr>
          <p:cNvPr id="49" name="Group 56"/>
          <p:cNvGrpSpPr>
            <a:grpSpLocks/>
          </p:cNvGrpSpPr>
          <p:nvPr/>
        </p:nvGrpSpPr>
        <p:grpSpPr bwMode="auto">
          <a:xfrm>
            <a:off x="2512640" y="2940943"/>
            <a:ext cx="2797175" cy="827088"/>
            <a:chOff x="1836" y="3079"/>
            <a:chExt cx="1762" cy="521"/>
          </a:xfrm>
        </p:grpSpPr>
        <p:sp>
          <p:nvSpPr>
            <p:cNvPr id="50" name="Text Box 57"/>
            <p:cNvSpPr txBox="1">
              <a:spLocks noChangeArrowheads="1"/>
            </p:cNvSpPr>
            <p:nvPr/>
          </p:nvSpPr>
          <p:spPr bwMode="auto">
            <a:xfrm>
              <a:off x="1836" y="3079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a</a:t>
              </a:r>
            </a:p>
          </p:txBody>
        </p:sp>
        <p:sp>
          <p:nvSpPr>
            <p:cNvPr id="51" name="Text Box 58"/>
            <p:cNvSpPr txBox="1">
              <a:spLocks noChangeArrowheads="1"/>
            </p:cNvSpPr>
            <p:nvPr/>
          </p:nvSpPr>
          <p:spPr bwMode="auto">
            <a:xfrm>
              <a:off x="2237" y="3097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b</a:t>
              </a: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2985" y="3369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d</a:t>
              </a:r>
            </a:p>
          </p:txBody>
        </p:sp>
        <p:sp>
          <p:nvSpPr>
            <p:cNvPr id="53" name="Text Box 60"/>
            <p:cNvSpPr txBox="1">
              <a:spLocks noChangeArrowheads="1"/>
            </p:cNvSpPr>
            <p:nvPr/>
          </p:nvSpPr>
          <p:spPr bwMode="auto">
            <a:xfrm>
              <a:off x="3351" y="3091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e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2517" y="3120"/>
              <a:ext cx="24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8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91753"/>
          </a:xfrm>
        </p:spPr>
        <p:txBody>
          <a:bodyPr>
            <a:normAutofit fontScale="90000"/>
          </a:bodyPr>
          <a:lstStyle/>
          <a:p>
            <a:r>
              <a:rPr lang="en-GB" smtClean="0"/>
              <a:t>From the notes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71575"/>
            <a:ext cx="8229600" cy="539354"/>
          </a:xfrm>
        </p:spPr>
        <p:txBody>
          <a:bodyPr/>
          <a:lstStyle/>
          <a:p>
            <a:pPr>
              <a:buFontTx/>
              <a:buNone/>
            </a:pPr>
            <a:r>
              <a:rPr lang="en-GB" smtClean="0"/>
              <a:t>This is the tree for (p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GB" smtClean="0"/>
              <a:t>(q</a:t>
            </a:r>
            <a:r>
              <a:rPr lang="en-GB" smtClean="0">
                <a:sym typeface="Symbol" pitchFamily="18" charset="2"/>
              </a:rPr>
              <a:t></a:t>
            </a:r>
            <a:r>
              <a:rPr lang="en-GB" smtClean="0"/>
              <a:t>r)) 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GB" smtClean="0"/>
              <a:t> (q</a:t>
            </a:r>
            <a:r>
              <a:rPr lang="en-GB" smtClean="0">
                <a:sym typeface="Symbol" pitchFamily="18" charset="2"/>
              </a:rPr>
              <a:t></a:t>
            </a:r>
            <a:r>
              <a:rPr lang="en-GB" smtClean="0"/>
              <a:t>(</a:t>
            </a:r>
            <a:r>
              <a:rPr lang="en-GB" smtClean="0">
                <a:sym typeface="Symbol" pitchFamily="18" charset="2"/>
              </a:rPr>
              <a:t></a:t>
            </a:r>
            <a:r>
              <a:rPr lang="en-GB" smtClean="0"/>
              <a:t>p</a:t>
            </a:r>
            <a:r>
              <a:rPr lang="en-GB" smtClean="0">
                <a:sym typeface="Symbol" pitchFamily="18" charset="2"/>
              </a:rPr>
              <a:t></a:t>
            </a:r>
            <a:r>
              <a:rPr lang="en-GB" smtClean="0"/>
              <a:t>r)) 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AEE14AE4-E5BD-4F3C-B71F-C116EBC7E746}" type="slidenum">
              <a:rPr lang="en-GB"/>
              <a:pPr>
                <a:defRPr/>
              </a:pPr>
              <a:t>30</a:t>
            </a:fld>
            <a:endParaRPr lang="en-GB"/>
          </a:p>
        </p:txBody>
      </p:sp>
      <p:sp>
        <p:nvSpPr>
          <p:cNvPr id="43014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203575" y="1901429"/>
            <a:ext cx="2603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</a:t>
            </a:r>
            <a:r>
              <a:rPr lang="en-GB" b="1"/>
              <a:t>r)) 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 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(</a:t>
            </a: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r)) 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5076825" y="3196829"/>
            <a:ext cx="3706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r>
              <a:rPr lang="en-GB"/>
              <a:t> 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051050" y="3143250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5148263" y="4439841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7224713" y="3899297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r>
              <a:rPr lang="en-GB"/>
              <a:t> </a:t>
            </a: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4284663" y="4546997"/>
            <a:ext cx="256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endParaRPr lang="en-GB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2482850" y="3790950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endParaRPr lang="en-GB"/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3851276" y="3737372"/>
            <a:ext cx="421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40201" y="2171702"/>
            <a:ext cx="504825" cy="369094"/>
            <a:chOff x="2154" y="3113"/>
            <a:chExt cx="318" cy="310"/>
          </a:xfrm>
        </p:grpSpPr>
        <p:sp>
          <p:nvSpPr>
            <p:cNvPr id="43059" name="Oval 13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60" name="Text Box 14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83983" name="Line 15"/>
          <p:cNvSpPr>
            <a:spLocks noChangeShapeType="1"/>
          </p:cNvSpPr>
          <p:nvPr/>
        </p:nvSpPr>
        <p:spPr bwMode="auto">
          <a:xfrm flipH="1">
            <a:off x="3203576" y="2441973"/>
            <a:ext cx="936625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4645025" y="2441973"/>
            <a:ext cx="1079500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724526" y="2603898"/>
            <a:ext cx="504825" cy="369094"/>
            <a:chOff x="2154" y="3113"/>
            <a:chExt cx="318" cy="310"/>
          </a:xfrm>
        </p:grpSpPr>
        <p:sp>
          <p:nvSpPr>
            <p:cNvPr id="43057" name="Oval 18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8" name="Text Box 19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1776" y="2657477"/>
            <a:ext cx="504825" cy="369094"/>
            <a:chOff x="2154" y="3113"/>
            <a:chExt cx="318" cy="310"/>
          </a:xfrm>
        </p:grpSpPr>
        <p:sp>
          <p:nvSpPr>
            <p:cNvPr id="43055" name="Oval 21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6" name="Text Box 22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>
                  <a:sym typeface="Symbol" pitchFamily="18" charset="2"/>
                </a:rPr>
                <a:t>  </a:t>
              </a:r>
              <a:r>
                <a:rPr lang="en-GB" dirty="0"/>
                <a:t> </a:t>
              </a:r>
            </a:p>
          </p:txBody>
        </p:sp>
      </p:grpSp>
      <p:sp>
        <p:nvSpPr>
          <p:cNvPr id="83991" name="Line 23"/>
          <p:cNvSpPr>
            <a:spLocks noChangeShapeType="1"/>
          </p:cNvSpPr>
          <p:nvPr/>
        </p:nvSpPr>
        <p:spPr bwMode="auto">
          <a:xfrm flipH="1">
            <a:off x="2413000" y="2927747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3992" name="Line 24"/>
          <p:cNvSpPr>
            <a:spLocks noChangeShapeType="1"/>
          </p:cNvSpPr>
          <p:nvPr/>
        </p:nvSpPr>
        <p:spPr bwMode="auto">
          <a:xfrm>
            <a:off x="3203576" y="2927747"/>
            <a:ext cx="360363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3203576" y="3305177"/>
            <a:ext cx="504825" cy="369094"/>
            <a:chOff x="2154" y="3113"/>
            <a:chExt cx="318" cy="310"/>
          </a:xfrm>
        </p:grpSpPr>
        <p:sp>
          <p:nvSpPr>
            <p:cNvPr id="43053" name="Oval 26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4" name="Text Box 27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83996" name="Line 28"/>
          <p:cNvSpPr>
            <a:spLocks noChangeShapeType="1"/>
          </p:cNvSpPr>
          <p:nvPr/>
        </p:nvSpPr>
        <p:spPr bwMode="auto">
          <a:xfrm flipH="1">
            <a:off x="2771775" y="3575448"/>
            <a:ext cx="503238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>
            <a:off x="3562351" y="3629025"/>
            <a:ext cx="360363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 flipH="1">
            <a:off x="5365750" y="2927747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3999" name="Line 31"/>
          <p:cNvSpPr>
            <a:spLocks noChangeShapeType="1"/>
          </p:cNvSpPr>
          <p:nvPr/>
        </p:nvSpPr>
        <p:spPr bwMode="auto">
          <a:xfrm>
            <a:off x="6156326" y="2927747"/>
            <a:ext cx="360363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445251" y="3305177"/>
            <a:ext cx="504825" cy="369094"/>
            <a:chOff x="2154" y="3113"/>
            <a:chExt cx="318" cy="310"/>
          </a:xfrm>
        </p:grpSpPr>
        <p:sp>
          <p:nvSpPr>
            <p:cNvPr id="43051" name="Oval 33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2" name="Text Box 34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>
                  <a:sym typeface="Symbol" pitchFamily="18" charset="2"/>
                </a:rPr>
                <a:t>  </a:t>
              </a:r>
              <a:r>
                <a:rPr lang="en-GB" dirty="0"/>
                <a:t> </a:t>
              </a:r>
            </a:p>
          </p:txBody>
        </p:sp>
      </p:grpSp>
      <p:sp>
        <p:nvSpPr>
          <p:cNvPr id="84003" name="Line 35"/>
          <p:cNvSpPr>
            <a:spLocks noChangeShapeType="1"/>
          </p:cNvSpPr>
          <p:nvPr/>
        </p:nvSpPr>
        <p:spPr bwMode="auto">
          <a:xfrm flipH="1">
            <a:off x="6084888" y="3575447"/>
            <a:ext cx="430212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6877051" y="3630216"/>
            <a:ext cx="360363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5364164" y="2333625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(</a:t>
            </a: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r) </a:t>
            </a:r>
          </a:p>
        </p:txBody>
      </p:sp>
      <p:sp>
        <p:nvSpPr>
          <p:cNvPr id="84006" name="Rectangle 38"/>
          <p:cNvSpPr>
            <a:spLocks noChangeArrowheads="1"/>
          </p:cNvSpPr>
          <p:nvPr/>
        </p:nvSpPr>
        <p:spPr bwMode="auto">
          <a:xfrm>
            <a:off x="2195513" y="2387204"/>
            <a:ext cx="108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</a:t>
            </a:r>
            <a:r>
              <a:rPr lang="en-GB" b="1"/>
              <a:t>r)</a:t>
            </a:r>
          </a:p>
        </p:txBody>
      </p:sp>
      <p:sp>
        <p:nvSpPr>
          <p:cNvPr id="84007" name="Rectangle 39"/>
          <p:cNvSpPr>
            <a:spLocks noChangeArrowheads="1"/>
          </p:cNvSpPr>
          <p:nvPr/>
        </p:nvSpPr>
        <p:spPr bwMode="auto">
          <a:xfrm>
            <a:off x="3492501" y="3034903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r>
              <a:rPr lang="en-GB" b="1">
                <a:sym typeface="Symbol" pitchFamily="18" charset="2"/>
              </a:rPr>
              <a:t></a:t>
            </a:r>
            <a:r>
              <a:rPr lang="en-GB" b="1"/>
              <a:t>r</a:t>
            </a:r>
          </a:p>
        </p:txBody>
      </p:sp>
      <p:sp>
        <p:nvSpPr>
          <p:cNvPr id="84008" name="Line 40"/>
          <p:cNvSpPr>
            <a:spLocks noChangeShapeType="1"/>
          </p:cNvSpPr>
          <p:nvPr/>
        </p:nvSpPr>
        <p:spPr bwMode="auto">
          <a:xfrm>
            <a:off x="3995738" y="4223148"/>
            <a:ext cx="360362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635376" y="3952877"/>
            <a:ext cx="504825" cy="369094"/>
            <a:chOff x="2154" y="3113"/>
            <a:chExt cx="318" cy="310"/>
          </a:xfrm>
        </p:grpSpPr>
        <p:sp>
          <p:nvSpPr>
            <p:cNvPr id="43049" name="Oval 42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Text Box 43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</a:t>
              </a:r>
              <a:r>
                <a:rPr lang="en-GB" dirty="0"/>
                <a:t> </a:t>
              </a:r>
            </a:p>
          </p:txBody>
        </p:sp>
      </p:grpSp>
      <p:sp>
        <p:nvSpPr>
          <p:cNvPr id="84012" name="Rectangle 44"/>
          <p:cNvSpPr>
            <a:spLocks noChangeArrowheads="1"/>
          </p:cNvSpPr>
          <p:nvPr/>
        </p:nvSpPr>
        <p:spPr bwMode="auto">
          <a:xfrm>
            <a:off x="6372226" y="3034903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r </a:t>
            </a:r>
          </a:p>
        </p:txBody>
      </p:sp>
      <p:sp>
        <p:nvSpPr>
          <p:cNvPr id="84013" name="Rectangle 45"/>
          <p:cNvSpPr>
            <a:spLocks noChangeArrowheads="1"/>
          </p:cNvSpPr>
          <p:nvPr/>
        </p:nvSpPr>
        <p:spPr bwMode="auto">
          <a:xfrm>
            <a:off x="5219701" y="3737372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p </a:t>
            </a:r>
          </a:p>
        </p:txBody>
      </p: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5651501" y="3845720"/>
            <a:ext cx="504825" cy="369094"/>
            <a:chOff x="2154" y="3113"/>
            <a:chExt cx="318" cy="310"/>
          </a:xfrm>
        </p:grpSpPr>
        <p:sp>
          <p:nvSpPr>
            <p:cNvPr id="43047" name="Oval 47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Text Box 48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</a:t>
              </a:r>
              <a:r>
                <a:rPr lang="en-GB" dirty="0"/>
                <a:t> </a:t>
              </a:r>
            </a:p>
          </p:txBody>
        </p:sp>
      </p:grpSp>
      <p:sp>
        <p:nvSpPr>
          <p:cNvPr id="84017" name="Line 49"/>
          <p:cNvSpPr>
            <a:spLocks noChangeShapeType="1"/>
          </p:cNvSpPr>
          <p:nvPr/>
        </p:nvSpPr>
        <p:spPr bwMode="auto">
          <a:xfrm flipH="1">
            <a:off x="5364163" y="4169569"/>
            <a:ext cx="430212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7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84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83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8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7" dur="500"/>
                                        <p:tgtEl>
                                          <p:spTgt spid="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83973" grpId="0"/>
      <p:bldP spid="83974" grpId="0"/>
      <p:bldP spid="83975" grpId="0"/>
      <p:bldP spid="83976" grpId="0"/>
      <p:bldP spid="83977" grpId="0"/>
      <p:bldP spid="83978" grpId="0"/>
      <p:bldP spid="83979" grpId="0"/>
      <p:bldP spid="83983" grpId="0" animBg="1"/>
      <p:bldP spid="83984" grpId="0" animBg="1"/>
      <p:bldP spid="83991" grpId="0" animBg="1"/>
      <p:bldP spid="83992" grpId="0" animBg="1"/>
      <p:bldP spid="83996" grpId="0" animBg="1"/>
      <p:bldP spid="83997" grpId="0" animBg="1"/>
      <p:bldP spid="83998" grpId="0" animBg="1"/>
      <p:bldP spid="83999" grpId="0" animBg="1"/>
      <p:bldP spid="84003" grpId="0" animBg="1"/>
      <p:bldP spid="84004" grpId="0" animBg="1"/>
      <p:bldP spid="84005" grpId="0"/>
      <p:bldP spid="84006" grpId="0"/>
      <p:bldP spid="84007" grpId="0"/>
      <p:bldP spid="84008" grpId="0" animBg="1"/>
      <p:bldP spid="84012" grpId="0"/>
      <p:bldP spid="84013" grpId="0"/>
      <p:bldP spid="840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91753"/>
          </a:xfrm>
        </p:spPr>
        <p:txBody>
          <a:bodyPr>
            <a:normAutofit fontScale="90000"/>
          </a:bodyPr>
          <a:lstStyle/>
          <a:p>
            <a:r>
              <a:rPr lang="en-GB" smtClean="0"/>
              <a:t>From the notes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82291"/>
            <a:ext cx="8229600" cy="539353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Evaluating  (p</a:t>
            </a:r>
            <a:r>
              <a:rPr lang="en-GB" sz="2400" smtClean="0">
                <a:sym typeface="Symbol" pitchFamily="18" charset="2"/>
              </a:rPr>
              <a:t></a:t>
            </a:r>
            <a:r>
              <a:rPr lang="en-GB" sz="2400" smtClean="0"/>
              <a:t>(q</a:t>
            </a:r>
            <a:r>
              <a:rPr lang="en-GB" sz="2400" smtClean="0">
                <a:sym typeface="Symbol" pitchFamily="18" charset="2"/>
              </a:rPr>
              <a:t></a:t>
            </a:r>
            <a:r>
              <a:rPr lang="en-GB" sz="2400" smtClean="0"/>
              <a:t>r)) </a:t>
            </a:r>
            <a:r>
              <a:rPr lang="en-GB" sz="2400" smtClean="0">
                <a:sym typeface="Symbol" pitchFamily="18" charset="2"/>
              </a:rPr>
              <a:t></a:t>
            </a:r>
            <a:r>
              <a:rPr lang="en-GB" sz="2400" smtClean="0"/>
              <a:t> (q</a:t>
            </a:r>
            <a:r>
              <a:rPr lang="en-GB" sz="2400" smtClean="0">
                <a:sym typeface="Symbol" pitchFamily="18" charset="2"/>
              </a:rPr>
              <a:t></a:t>
            </a:r>
            <a:r>
              <a:rPr lang="en-GB" sz="2400" smtClean="0"/>
              <a:t>(</a:t>
            </a:r>
            <a:r>
              <a:rPr lang="en-GB" sz="2400" smtClean="0">
                <a:sym typeface="Symbol" pitchFamily="18" charset="2"/>
              </a:rPr>
              <a:t></a:t>
            </a:r>
            <a:r>
              <a:rPr lang="en-GB" sz="2400" smtClean="0"/>
              <a:t>p</a:t>
            </a:r>
            <a:r>
              <a:rPr lang="en-GB" sz="2400" smtClean="0">
                <a:sym typeface="Symbol" pitchFamily="18" charset="2"/>
              </a:rPr>
              <a:t></a:t>
            </a:r>
            <a:r>
              <a:rPr lang="en-GB" sz="2400" smtClean="0"/>
              <a:t>r)) when p = T q = F r = F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89176330-4C0F-4DA8-BFF3-E3095B192FBD}" type="slidenum">
              <a:rPr lang="en-GB"/>
              <a:pPr>
                <a:defRPr/>
              </a:pPr>
              <a:t>31</a:t>
            </a:fld>
            <a:endParaRPr lang="en-GB"/>
          </a:p>
        </p:txBody>
      </p:sp>
      <p:sp>
        <p:nvSpPr>
          <p:cNvPr id="44038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203575" y="1859757"/>
            <a:ext cx="26035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(p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</a:t>
            </a:r>
            <a:r>
              <a:rPr lang="en-GB" b="1"/>
              <a:t>r)) 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 (q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(</a:t>
            </a: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r)) </a:t>
            </a:r>
          </a:p>
        </p:txBody>
      </p:sp>
      <p:sp>
        <p:nvSpPr>
          <p:cNvPr id="44040" name="Rectangle 5"/>
          <p:cNvSpPr>
            <a:spLocks noChangeArrowheads="1"/>
          </p:cNvSpPr>
          <p:nvPr/>
        </p:nvSpPr>
        <p:spPr bwMode="auto">
          <a:xfrm>
            <a:off x="5076825" y="3155157"/>
            <a:ext cx="3706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r>
              <a:rPr lang="en-GB"/>
              <a:t> </a:t>
            </a:r>
          </a:p>
        </p:txBody>
      </p:sp>
      <p:sp>
        <p:nvSpPr>
          <p:cNvPr id="44041" name="Rectangle 6"/>
          <p:cNvSpPr>
            <a:spLocks noChangeArrowheads="1"/>
          </p:cNvSpPr>
          <p:nvPr/>
        </p:nvSpPr>
        <p:spPr bwMode="auto">
          <a:xfrm>
            <a:off x="2051050" y="3101579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44042" name="Rectangle 7"/>
          <p:cNvSpPr>
            <a:spLocks noChangeArrowheads="1"/>
          </p:cNvSpPr>
          <p:nvPr/>
        </p:nvSpPr>
        <p:spPr bwMode="auto">
          <a:xfrm>
            <a:off x="5148263" y="4398169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endParaRPr lang="en-GB"/>
          </a:p>
        </p:txBody>
      </p:sp>
      <p:sp>
        <p:nvSpPr>
          <p:cNvPr id="44043" name="Rectangle 8"/>
          <p:cNvSpPr>
            <a:spLocks noChangeArrowheads="1"/>
          </p:cNvSpPr>
          <p:nvPr/>
        </p:nvSpPr>
        <p:spPr bwMode="auto">
          <a:xfrm>
            <a:off x="7224713" y="3857625"/>
            <a:ext cx="3209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r>
              <a:rPr lang="en-GB"/>
              <a:t> </a:t>
            </a:r>
          </a:p>
        </p:txBody>
      </p:sp>
      <p:sp>
        <p:nvSpPr>
          <p:cNvPr id="44044" name="Rectangle 9"/>
          <p:cNvSpPr>
            <a:spLocks noChangeArrowheads="1"/>
          </p:cNvSpPr>
          <p:nvPr/>
        </p:nvSpPr>
        <p:spPr bwMode="auto">
          <a:xfrm>
            <a:off x="4284663" y="4505325"/>
            <a:ext cx="2568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r</a:t>
            </a:r>
            <a:endParaRPr lang="en-GB"/>
          </a:p>
        </p:txBody>
      </p:sp>
      <p:sp>
        <p:nvSpPr>
          <p:cNvPr id="44045" name="Rectangle 10"/>
          <p:cNvSpPr>
            <a:spLocks noChangeArrowheads="1"/>
          </p:cNvSpPr>
          <p:nvPr/>
        </p:nvSpPr>
        <p:spPr bwMode="auto">
          <a:xfrm>
            <a:off x="2482850" y="3749279"/>
            <a:ext cx="3064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endParaRPr lang="en-GB"/>
          </a:p>
        </p:txBody>
      </p:sp>
      <p:sp>
        <p:nvSpPr>
          <p:cNvPr id="44046" name="Rectangle 11"/>
          <p:cNvSpPr>
            <a:spLocks noChangeArrowheads="1"/>
          </p:cNvSpPr>
          <p:nvPr/>
        </p:nvSpPr>
        <p:spPr bwMode="auto">
          <a:xfrm>
            <a:off x="3851276" y="3695700"/>
            <a:ext cx="4219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r</a:t>
            </a:r>
          </a:p>
        </p:txBody>
      </p:sp>
      <p:grpSp>
        <p:nvGrpSpPr>
          <p:cNvPr id="44047" name="Group 12"/>
          <p:cNvGrpSpPr>
            <a:grpSpLocks/>
          </p:cNvGrpSpPr>
          <p:nvPr/>
        </p:nvGrpSpPr>
        <p:grpSpPr bwMode="auto">
          <a:xfrm>
            <a:off x="4140201" y="2130029"/>
            <a:ext cx="504825" cy="369094"/>
            <a:chOff x="2154" y="3113"/>
            <a:chExt cx="318" cy="310"/>
          </a:xfrm>
        </p:grpSpPr>
        <p:sp>
          <p:nvSpPr>
            <p:cNvPr id="44096" name="Oval 13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7" name="Text Box 14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44048" name="Line 15"/>
          <p:cNvSpPr>
            <a:spLocks noChangeShapeType="1"/>
          </p:cNvSpPr>
          <p:nvPr/>
        </p:nvSpPr>
        <p:spPr bwMode="auto">
          <a:xfrm flipH="1">
            <a:off x="3203576" y="2400301"/>
            <a:ext cx="936625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49" name="Line 16"/>
          <p:cNvSpPr>
            <a:spLocks noChangeShapeType="1"/>
          </p:cNvSpPr>
          <p:nvPr/>
        </p:nvSpPr>
        <p:spPr bwMode="auto">
          <a:xfrm>
            <a:off x="4645025" y="2400301"/>
            <a:ext cx="1079500" cy="26908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4050" name="Group 17"/>
          <p:cNvGrpSpPr>
            <a:grpSpLocks/>
          </p:cNvGrpSpPr>
          <p:nvPr/>
        </p:nvGrpSpPr>
        <p:grpSpPr bwMode="auto">
          <a:xfrm>
            <a:off x="5724526" y="2562227"/>
            <a:ext cx="504825" cy="369094"/>
            <a:chOff x="2154" y="3113"/>
            <a:chExt cx="318" cy="310"/>
          </a:xfrm>
        </p:grpSpPr>
        <p:sp>
          <p:nvSpPr>
            <p:cNvPr id="44094" name="Oval 18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5" name="Text Box 19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olidFill>
                    <a:schemeClr val="bg1"/>
                  </a:solidFill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grpSp>
        <p:nvGrpSpPr>
          <p:cNvPr id="44051" name="Group 20"/>
          <p:cNvGrpSpPr>
            <a:grpSpLocks/>
          </p:cNvGrpSpPr>
          <p:nvPr/>
        </p:nvGrpSpPr>
        <p:grpSpPr bwMode="auto">
          <a:xfrm>
            <a:off x="2771776" y="2615804"/>
            <a:ext cx="504825" cy="369094"/>
            <a:chOff x="2154" y="3113"/>
            <a:chExt cx="318" cy="310"/>
          </a:xfrm>
        </p:grpSpPr>
        <p:sp>
          <p:nvSpPr>
            <p:cNvPr id="44092" name="Oval 21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3" name="Text Box 22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>
                  <a:solidFill>
                    <a:schemeClr val="bg1"/>
                  </a:solidFill>
                  <a:sym typeface="Symbol" pitchFamily="18" charset="2"/>
                </a:rPr>
                <a:t> </a:t>
              </a:r>
              <a:r>
                <a:rPr lang="en-GB" dirty="0">
                  <a:sym typeface="Symbol" pitchFamily="18" charset="2"/>
                </a:rPr>
                <a:t> </a:t>
              </a:r>
              <a:r>
                <a:rPr lang="en-GB" dirty="0"/>
                <a:t> </a:t>
              </a:r>
            </a:p>
          </p:txBody>
        </p:sp>
      </p:grpSp>
      <p:sp>
        <p:nvSpPr>
          <p:cNvPr id="44052" name="Line 23"/>
          <p:cNvSpPr>
            <a:spLocks noChangeShapeType="1"/>
          </p:cNvSpPr>
          <p:nvPr/>
        </p:nvSpPr>
        <p:spPr bwMode="auto">
          <a:xfrm flipH="1">
            <a:off x="2413000" y="2886075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53" name="Line 24"/>
          <p:cNvSpPr>
            <a:spLocks noChangeShapeType="1"/>
          </p:cNvSpPr>
          <p:nvPr/>
        </p:nvSpPr>
        <p:spPr bwMode="auto">
          <a:xfrm>
            <a:off x="3203576" y="2886075"/>
            <a:ext cx="360363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4054" name="Group 25"/>
          <p:cNvGrpSpPr>
            <a:grpSpLocks/>
          </p:cNvGrpSpPr>
          <p:nvPr/>
        </p:nvGrpSpPr>
        <p:grpSpPr bwMode="auto">
          <a:xfrm>
            <a:off x="3203576" y="3263504"/>
            <a:ext cx="504825" cy="369094"/>
            <a:chOff x="2154" y="3113"/>
            <a:chExt cx="318" cy="310"/>
          </a:xfrm>
        </p:grpSpPr>
        <p:sp>
          <p:nvSpPr>
            <p:cNvPr id="44090" name="Oval 26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91" name="Text Box 27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</a:t>
              </a:r>
              <a:r>
                <a:rPr lang="en-GB" dirty="0">
                  <a:solidFill>
                    <a:schemeClr val="bg1"/>
                  </a:solidFill>
                  <a:sym typeface="Symbol" pitchFamily="18" charset="2"/>
                </a:rPr>
                <a:t> </a:t>
              </a:r>
              <a:r>
                <a:rPr lang="en-GB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44055" name="Line 28"/>
          <p:cNvSpPr>
            <a:spLocks noChangeShapeType="1"/>
          </p:cNvSpPr>
          <p:nvPr/>
        </p:nvSpPr>
        <p:spPr bwMode="auto">
          <a:xfrm flipH="1">
            <a:off x="2771775" y="3533775"/>
            <a:ext cx="503238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56" name="Line 29"/>
          <p:cNvSpPr>
            <a:spLocks noChangeShapeType="1"/>
          </p:cNvSpPr>
          <p:nvPr/>
        </p:nvSpPr>
        <p:spPr bwMode="auto">
          <a:xfrm>
            <a:off x="3562351" y="3587354"/>
            <a:ext cx="360363" cy="37742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57" name="Line 30"/>
          <p:cNvSpPr>
            <a:spLocks noChangeShapeType="1"/>
          </p:cNvSpPr>
          <p:nvPr/>
        </p:nvSpPr>
        <p:spPr bwMode="auto">
          <a:xfrm flipH="1">
            <a:off x="5365750" y="2886075"/>
            <a:ext cx="431800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58" name="Line 31"/>
          <p:cNvSpPr>
            <a:spLocks noChangeShapeType="1"/>
          </p:cNvSpPr>
          <p:nvPr/>
        </p:nvSpPr>
        <p:spPr bwMode="auto">
          <a:xfrm>
            <a:off x="6156326" y="2886075"/>
            <a:ext cx="360363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4059" name="Group 32"/>
          <p:cNvGrpSpPr>
            <a:grpSpLocks/>
          </p:cNvGrpSpPr>
          <p:nvPr/>
        </p:nvGrpSpPr>
        <p:grpSpPr bwMode="auto">
          <a:xfrm>
            <a:off x="6445251" y="3263504"/>
            <a:ext cx="504825" cy="369094"/>
            <a:chOff x="2154" y="3113"/>
            <a:chExt cx="318" cy="310"/>
          </a:xfrm>
        </p:grpSpPr>
        <p:sp>
          <p:nvSpPr>
            <p:cNvPr id="44088" name="Oval 33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9" name="Text Box 34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</a:t>
              </a:r>
              <a:r>
                <a:rPr lang="en-GB" dirty="0">
                  <a:sym typeface="Symbol" pitchFamily="18" charset="2"/>
                </a:rPr>
                <a:t>  </a:t>
              </a:r>
              <a:r>
                <a:rPr lang="en-GB" dirty="0"/>
                <a:t> </a:t>
              </a:r>
            </a:p>
          </p:txBody>
        </p:sp>
      </p:grpSp>
      <p:sp>
        <p:nvSpPr>
          <p:cNvPr id="44060" name="Line 35"/>
          <p:cNvSpPr>
            <a:spLocks noChangeShapeType="1"/>
          </p:cNvSpPr>
          <p:nvPr/>
        </p:nvSpPr>
        <p:spPr bwMode="auto">
          <a:xfrm flipH="1">
            <a:off x="6084888" y="3533775"/>
            <a:ext cx="430212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4061" name="Line 36"/>
          <p:cNvSpPr>
            <a:spLocks noChangeShapeType="1"/>
          </p:cNvSpPr>
          <p:nvPr/>
        </p:nvSpPr>
        <p:spPr bwMode="auto">
          <a:xfrm>
            <a:off x="6877051" y="3588544"/>
            <a:ext cx="360363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5364164" y="2291954"/>
            <a:ext cx="11496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r>
              <a:rPr lang="en-GB" b="1">
                <a:sym typeface="Symbol" pitchFamily="18" charset="2"/>
              </a:rPr>
              <a:t></a:t>
            </a:r>
            <a:r>
              <a:rPr lang="en-GB" b="1"/>
              <a:t>(</a:t>
            </a: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r) </a:t>
            </a:r>
          </a:p>
        </p:txBody>
      </p:sp>
      <p:sp>
        <p:nvSpPr>
          <p:cNvPr id="85030" name="Rectangle 38"/>
          <p:cNvSpPr>
            <a:spLocks noChangeArrowheads="1"/>
          </p:cNvSpPr>
          <p:nvPr/>
        </p:nvSpPr>
        <p:spPr bwMode="auto">
          <a:xfrm>
            <a:off x="2195513" y="2345532"/>
            <a:ext cx="10887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(q</a:t>
            </a:r>
            <a:r>
              <a:rPr lang="en-GB" b="1">
                <a:sym typeface="Symbol" pitchFamily="18" charset="2"/>
              </a:rPr>
              <a:t></a:t>
            </a:r>
            <a:r>
              <a:rPr lang="en-GB" b="1"/>
              <a:t>r)</a:t>
            </a:r>
          </a:p>
        </p:txBody>
      </p:sp>
      <p:sp>
        <p:nvSpPr>
          <p:cNvPr id="85031" name="Rectangle 39"/>
          <p:cNvSpPr>
            <a:spLocks noChangeArrowheads="1"/>
          </p:cNvSpPr>
          <p:nvPr/>
        </p:nvSpPr>
        <p:spPr bwMode="auto">
          <a:xfrm>
            <a:off x="3492501" y="2993232"/>
            <a:ext cx="683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/>
              <a:t>q</a:t>
            </a:r>
            <a:r>
              <a:rPr lang="en-GB" b="1">
                <a:sym typeface="Symbol" pitchFamily="18" charset="2"/>
              </a:rPr>
              <a:t></a:t>
            </a:r>
            <a:r>
              <a:rPr lang="en-GB" b="1"/>
              <a:t>r</a:t>
            </a:r>
          </a:p>
        </p:txBody>
      </p:sp>
      <p:sp>
        <p:nvSpPr>
          <p:cNvPr id="44065" name="Line 40"/>
          <p:cNvSpPr>
            <a:spLocks noChangeShapeType="1"/>
          </p:cNvSpPr>
          <p:nvPr/>
        </p:nvSpPr>
        <p:spPr bwMode="auto">
          <a:xfrm>
            <a:off x="3995738" y="4181475"/>
            <a:ext cx="360362" cy="3774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grpSp>
        <p:nvGrpSpPr>
          <p:cNvPr id="44066" name="Group 41"/>
          <p:cNvGrpSpPr>
            <a:grpSpLocks/>
          </p:cNvGrpSpPr>
          <p:nvPr/>
        </p:nvGrpSpPr>
        <p:grpSpPr bwMode="auto">
          <a:xfrm>
            <a:off x="3635376" y="3911204"/>
            <a:ext cx="504825" cy="369094"/>
            <a:chOff x="2154" y="3113"/>
            <a:chExt cx="318" cy="310"/>
          </a:xfrm>
        </p:grpSpPr>
        <p:sp>
          <p:nvSpPr>
            <p:cNvPr id="44086" name="Oval 42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7" name="Text Box 43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</a:t>
              </a:r>
              <a:r>
                <a:rPr lang="en-GB" dirty="0"/>
                <a:t> </a:t>
              </a:r>
            </a:p>
          </p:txBody>
        </p:sp>
      </p:grpSp>
      <p:sp>
        <p:nvSpPr>
          <p:cNvPr id="85036" name="Rectangle 44"/>
          <p:cNvSpPr>
            <a:spLocks noChangeArrowheads="1"/>
          </p:cNvSpPr>
          <p:nvPr/>
        </p:nvSpPr>
        <p:spPr bwMode="auto">
          <a:xfrm>
            <a:off x="6372226" y="2993232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p</a:t>
            </a:r>
            <a:r>
              <a:rPr lang="en-GB" b="1">
                <a:sym typeface="Symbol" pitchFamily="18" charset="2"/>
              </a:rPr>
              <a:t></a:t>
            </a:r>
            <a:r>
              <a:rPr lang="en-GB" b="1"/>
              <a:t>r </a:t>
            </a:r>
          </a:p>
        </p:txBody>
      </p:sp>
      <p:sp>
        <p:nvSpPr>
          <p:cNvPr id="44068" name="Rectangle 45"/>
          <p:cNvSpPr>
            <a:spLocks noChangeArrowheads="1"/>
          </p:cNvSpPr>
          <p:nvPr/>
        </p:nvSpPr>
        <p:spPr bwMode="auto">
          <a:xfrm>
            <a:off x="5219701" y="3695700"/>
            <a:ext cx="5325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 b="1">
                <a:sym typeface="Symbol" pitchFamily="18" charset="2"/>
              </a:rPr>
              <a:t></a:t>
            </a:r>
            <a:r>
              <a:rPr lang="en-GB" b="1"/>
              <a:t>p </a:t>
            </a:r>
          </a:p>
        </p:txBody>
      </p:sp>
      <p:grpSp>
        <p:nvGrpSpPr>
          <p:cNvPr id="44069" name="Group 46"/>
          <p:cNvGrpSpPr>
            <a:grpSpLocks/>
          </p:cNvGrpSpPr>
          <p:nvPr/>
        </p:nvGrpSpPr>
        <p:grpSpPr bwMode="auto">
          <a:xfrm>
            <a:off x="5651501" y="3804048"/>
            <a:ext cx="504825" cy="369094"/>
            <a:chOff x="2154" y="3113"/>
            <a:chExt cx="318" cy="310"/>
          </a:xfrm>
        </p:grpSpPr>
        <p:sp>
          <p:nvSpPr>
            <p:cNvPr id="44084" name="Oval 47"/>
            <p:cNvSpPr>
              <a:spLocks noChangeArrowheads="1"/>
            </p:cNvSpPr>
            <p:nvPr/>
          </p:nvSpPr>
          <p:spPr bwMode="auto">
            <a:xfrm>
              <a:off x="2154" y="3113"/>
              <a:ext cx="318" cy="27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85" name="Text Box 48"/>
            <p:cNvSpPr txBox="1">
              <a:spLocks noChangeArrowheads="1"/>
            </p:cNvSpPr>
            <p:nvPr/>
          </p:nvSpPr>
          <p:spPr bwMode="auto">
            <a:xfrm>
              <a:off x="2200" y="3113"/>
              <a:ext cx="227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b="1" dirty="0">
                  <a:solidFill>
                    <a:schemeClr val="bg1"/>
                  </a:solidFill>
                  <a:sym typeface="Symbol" pitchFamily="18" charset="2"/>
                </a:rPr>
                <a:t></a:t>
              </a:r>
              <a:r>
                <a:rPr lang="en-GB" dirty="0"/>
                <a:t> </a:t>
              </a:r>
            </a:p>
          </p:txBody>
        </p:sp>
      </p:grpSp>
      <p:sp>
        <p:nvSpPr>
          <p:cNvPr id="44070" name="Line 49"/>
          <p:cNvSpPr>
            <a:spLocks noChangeShapeType="1"/>
          </p:cNvSpPr>
          <p:nvPr/>
        </p:nvSpPr>
        <p:spPr bwMode="auto">
          <a:xfrm flipH="1">
            <a:off x="5364163" y="4127897"/>
            <a:ext cx="430212" cy="323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85042" name="Text Box 50"/>
          <p:cNvSpPr txBox="1">
            <a:spLocks noChangeArrowheads="1"/>
          </p:cNvSpPr>
          <p:nvPr/>
        </p:nvSpPr>
        <p:spPr bwMode="auto">
          <a:xfrm>
            <a:off x="4284664" y="1804988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5043" name="Text Box 51"/>
          <p:cNvSpPr txBox="1">
            <a:spLocks noChangeArrowheads="1"/>
          </p:cNvSpPr>
          <p:nvPr/>
        </p:nvSpPr>
        <p:spPr bwMode="auto">
          <a:xfrm>
            <a:off x="5076826" y="4398169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5044" name="Text Box 52"/>
          <p:cNvSpPr txBox="1">
            <a:spLocks noChangeArrowheads="1"/>
          </p:cNvSpPr>
          <p:nvPr/>
        </p:nvSpPr>
        <p:spPr bwMode="auto">
          <a:xfrm>
            <a:off x="2051051" y="3155157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5045" name="Text Box 53"/>
          <p:cNvSpPr txBox="1">
            <a:spLocks noChangeArrowheads="1"/>
          </p:cNvSpPr>
          <p:nvPr/>
        </p:nvSpPr>
        <p:spPr bwMode="auto">
          <a:xfrm>
            <a:off x="7164389" y="3857625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5046" name="Text Box 54"/>
          <p:cNvSpPr txBox="1">
            <a:spLocks noChangeArrowheads="1"/>
          </p:cNvSpPr>
          <p:nvPr/>
        </p:nvSpPr>
        <p:spPr bwMode="auto">
          <a:xfrm>
            <a:off x="4211639" y="4505325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5047" name="Text Box 55"/>
          <p:cNvSpPr txBox="1">
            <a:spLocks noChangeArrowheads="1"/>
          </p:cNvSpPr>
          <p:nvPr/>
        </p:nvSpPr>
        <p:spPr bwMode="auto">
          <a:xfrm>
            <a:off x="2411414" y="3804047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5048" name="Text Box 56"/>
          <p:cNvSpPr txBox="1">
            <a:spLocks noChangeArrowheads="1"/>
          </p:cNvSpPr>
          <p:nvPr/>
        </p:nvSpPr>
        <p:spPr bwMode="auto">
          <a:xfrm>
            <a:off x="5076826" y="3209925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5049" name="Text Box 57"/>
          <p:cNvSpPr txBox="1">
            <a:spLocks noChangeArrowheads="1"/>
          </p:cNvSpPr>
          <p:nvPr/>
        </p:nvSpPr>
        <p:spPr bwMode="auto">
          <a:xfrm>
            <a:off x="3924301" y="3695700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5050" name="Text Box 58"/>
          <p:cNvSpPr txBox="1">
            <a:spLocks noChangeArrowheads="1"/>
          </p:cNvSpPr>
          <p:nvPr/>
        </p:nvSpPr>
        <p:spPr bwMode="auto">
          <a:xfrm>
            <a:off x="5292726" y="3695700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5051" name="Text Box 59"/>
          <p:cNvSpPr txBox="1">
            <a:spLocks noChangeArrowheads="1"/>
          </p:cNvSpPr>
          <p:nvPr/>
        </p:nvSpPr>
        <p:spPr bwMode="auto">
          <a:xfrm>
            <a:off x="2627314" y="2291954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5052" name="Text Box 60"/>
          <p:cNvSpPr txBox="1">
            <a:spLocks noChangeArrowheads="1"/>
          </p:cNvSpPr>
          <p:nvPr/>
        </p:nvSpPr>
        <p:spPr bwMode="auto">
          <a:xfrm>
            <a:off x="3563939" y="2993232"/>
            <a:ext cx="358775" cy="36933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T</a:t>
            </a:r>
          </a:p>
        </p:txBody>
      </p:sp>
      <p:sp>
        <p:nvSpPr>
          <p:cNvPr id="85053" name="Text Box 61"/>
          <p:cNvSpPr txBox="1">
            <a:spLocks noChangeArrowheads="1"/>
          </p:cNvSpPr>
          <p:nvPr/>
        </p:nvSpPr>
        <p:spPr bwMode="auto">
          <a:xfrm>
            <a:off x="5940426" y="2237185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  <p:sp>
        <p:nvSpPr>
          <p:cNvPr id="85054" name="Text Box 62"/>
          <p:cNvSpPr txBox="1">
            <a:spLocks noChangeArrowheads="1"/>
          </p:cNvSpPr>
          <p:nvPr/>
        </p:nvSpPr>
        <p:spPr bwMode="auto">
          <a:xfrm>
            <a:off x="6588126" y="2993232"/>
            <a:ext cx="358775" cy="36933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4636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5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85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8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8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/>
      <p:bldP spid="85029" grpId="0"/>
      <p:bldP spid="85030" grpId="0"/>
      <p:bldP spid="85031" grpId="0"/>
      <p:bldP spid="85036" grpId="0"/>
      <p:bldP spid="85042" grpId="0" animBg="1"/>
      <p:bldP spid="85043" grpId="0" animBg="1"/>
      <p:bldP spid="85044" grpId="0" animBg="1"/>
      <p:bldP spid="85045" grpId="0" animBg="1"/>
      <p:bldP spid="85046" grpId="0" animBg="1"/>
      <p:bldP spid="85047" grpId="0" animBg="1"/>
      <p:bldP spid="85048" grpId="0" animBg="1"/>
      <p:bldP spid="85049" grpId="0" animBg="1"/>
      <p:bldP spid="85050" grpId="0" animBg="1"/>
      <p:bldP spid="85051" grpId="0" animBg="1"/>
      <p:bldP spid="85052" grpId="0" animBg="1"/>
      <p:bldP spid="85053" grpId="0" animBg="1"/>
      <p:bldP spid="850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9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29600" cy="857250"/>
          </a:xfrm>
        </p:spPr>
        <p:txBody>
          <a:bodyPr/>
          <a:lstStyle/>
          <a:p>
            <a:r>
              <a:rPr lang="en-GB" smtClean="0"/>
              <a:t>Binary Search Trees</a:t>
            </a:r>
          </a:p>
        </p:txBody>
      </p:sp>
      <p:sp>
        <p:nvSpPr>
          <p:cNvPr id="4505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ACA7E62E-B364-43AB-8F19-C55EF28233C0}" type="slidenum">
              <a:rPr lang="en-GB"/>
              <a:pPr>
                <a:defRPr/>
              </a:pPr>
              <a:t>32</a:t>
            </a:fld>
            <a:endParaRPr lang="en-GB"/>
          </a:p>
        </p:txBody>
      </p:sp>
      <p:grpSp>
        <p:nvGrpSpPr>
          <p:cNvPr id="45061" name="Group 2"/>
          <p:cNvGrpSpPr>
            <a:grpSpLocks/>
          </p:cNvGrpSpPr>
          <p:nvPr/>
        </p:nvGrpSpPr>
        <p:grpSpPr bwMode="auto">
          <a:xfrm>
            <a:off x="1346201" y="1145381"/>
            <a:ext cx="5040313" cy="2915841"/>
            <a:chOff x="567" y="527"/>
            <a:chExt cx="2280" cy="1717"/>
          </a:xfrm>
        </p:grpSpPr>
        <p:grpSp>
          <p:nvGrpSpPr>
            <p:cNvPr id="45064" name="Group 3"/>
            <p:cNvGrpSpPr>
              <a:grpSpLocks/>
            </p:cNvGrpSpPr>
            <p:nvPr/>
          </p:nvGrpSpPr>
          <p:grpSpPr bwMode="auto">
            <a:xfrm>
              <a:off x="2152" y="608"/>
              <a:ext cx="98" cy="98"/>
              <a:chOff x="9180" y="7379"/>
              <a:chExt cx="246" cy="245"/>
            </a:xfrm>
          </p:grpSpPr>
          <p:sp>
            <p:nvSpPr>
              <p:cNvPr id="45166" name="Rectangle 4"/>
              <p:cNvSpPr>
                <a:spLocks noChangeArrowheads="1"/>
              </p:cNvSpPr>
              <p:nvPr/>
            </p:nvSpPr>
            <p:spPr bwMode="auto">
              <a:xfrm>
                <a:off x="9180" y="7379"/>
                <a:ext cx="246" cy="24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7" name="Oval 5"/>
              <p:cNvSpPr>
                <a:spLocks noChangeArrowheads="1"/>
              </p:cNvSpPr>
              <p:nvPr/>
            </p:nvSpPr>
            <p:spPr bwMode="auto">
              <a:xfrm>
                <a:off x="9262" y="7461"/>
                <a:ext cx="82" cy="81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065" name="Group 6"/>
            <p:cNvGrpSpPr>
              <a:grpSpLocks/>
            </p:cNvGrpSpPr>
            <p:nvPr/>
          </p:nvGrpSpPr>
          <p:grpSpPr bwMode="auto">
            <a:xfrm>
              <a:off x="1503" y="777"/>
              <a:ext cx="426" cy="98"/>
              <a:chOff x="3796" y="7148"/>
              <a:chExt cx="1064" cy="244"/>
            </a:xfrm>
          </p:grpSpPr>
          <p:sp>
            <p:nvSpPr>
              <p:cNvPr id="45161" name="Rectangle 7"/>
              <p:cNvSpPr>
                <a:spLocks noChangeArrowheads="1"/>
              </p:cNvSpPr>
              <p:nvPr/>
            </p:nvSpPr>
            <p:spPr bwMode="auto">
              <a:xfrm>
                <a:off x="4615" y="7148"/>
                <a:ext cx="245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2" name="Oval 8"/>
              <p:cNvSpPr>
                <a:spLocks noChangeArrowheads="1"/>
              </p:cNvSpPr>
              <p:nvPr/>
            </p:nvSpPr>
            <p:spPr bwMode="auto">
              <a:xfrm>
                <a:off x="4696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3" name="Rectangle 9"/>
              <p:cNvSpPr>
                <a:spLocks noChangeArrowheads="1"/>
              </p:cNvSpPr>
              <p:nvPr/>
            </p:nvSpPr>
            <p:spPr bwMode="auto">
              <a:xfrm>
                <a:off x="3796" y="7148"/>
                <a:ext cx="246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4" name="Oval 10"/>
              <p:cNvSpPr>
                <a:spLocks noChangeArrowheads="1"/>
              </p:cNvSpPr>
              <p:nvPr/>
            </p:nvSpPr>
            <p:spPr bwMode="auto">
              <a:xfrm>
                <a:off x="3878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5" name="Rectangle 11"/>
              <p:cNvSpPr>
                <a:spLocks noChangeArrowheads="1"/>
              </p:cNvSpPr>
              <p:nvPr/>
            </p:nvSpPr>
            <p:spPr bwMode="auto">
              <a:xfrm>
                <a:off x="4042" y="7148"/>
                <a:ext cx="573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GB" sz="800"/>
                  <a:t>P</a:t>
                </a:r>
                <a:endParaRPr lang="en-GB"/>
              </a:p>
            </p:txBody>
          </p:sp>
        </p:grpSp>
        <p:sp>
          <p:nvSpPr>
            <p:cNvPr id="45066" name="Freeform 12"/>
            <p:cNvSpPr>
              <a:spLocks/>
            </p:cNvSpPr>
            <p:nvPr/>
          </p:nvSpPr>
          <p:spPr bwMode="auto">
            <a:xfrm>
              <a:off x="1669" y="527"/>
              <a:ext cx="543" cy="245"/>
            </a:xfrm>
            <a:custGeom>
              <a:avLst/>
              <a:gdLst>
                <a:gd name="T0" fmla="*/ 543 w 2465"/>
                <a:gd name="T1" fmla="*/ 127 h 611"/>
                <a:gd name="T2" fmla="*/ 212 w 2465"/>
                <a:gd name="T3" fmla="*/ 9 h 611"/>
                <a:gd name="T4" fmla="*/ 31 w 2465"/>
                <a:gd name="T5" fmla="*/ 71 h 611"/>
                <a:gd name="T6" fmla="*/ 24 w 2465"/>
                <a:gd name="T7" fmla="*/ 245 h 61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5"/>
                <a:gd name="T13" fmla="*/ 0 h 611"/>
                <a:gd name="T14" fmla="*/ 2465 w 2465"/>
                <a:gd name="T15" fmla="*/ 611 h 61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5" h="611">
                  <a:moveTo>
                    <a:pt x="2465" y="317"/>
                  </a:moveTo>
                  <a:cubicBezTo>
                    <a:pt x="2217" y="268"/>
                    <a:pt x="1350" y="46"/>
                    <a:pt x="963" y="23"/>
                  </a:cubicBezTo>
                  <a:cubicBezTo>
                    <a:pt x="576" y="0"/>
                    <a:pt x="284" y="79"/>
                    <a:pt x="142" y="177"/>
                  </a:cubicBezTo>
                  <a:cubicBezTo>
                    <a:pt x="0" y="275"/>
                    <a:pt x="117" y="521"/>
                    <a:pt x="111" y="611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67" name="Group 13"/>
            <p:cNvGrpSpPr>
              <a:grpSpLocks/>
            </p:cNvGrpSpPr>
            <p:nvPr/>
          </p:nvGrpSpPr>
          <p:grpSpPr bwMode="auto">
            <a:xfrm>
              <a:off x="1924" y="1164"/>
              <a:ext cx="425" cy="98"/>
              <a:chOff x="3796" y="7148"/>
              <a:chExt cx="1064" cy="244"/>
            </a:xfrm>
          </p:grpSpPr>
          <p:sp>
            <p:nvSpPr>
              <p:cNvPr id="45156" name="Rectangle 14"/>
              <p:cNvSpPr>
                <a:spLocks noChangeArrowheads="1"/>
              </p:cNvSpPr>
              <p:nvPr/>
            </p:nvSpPr>
            <p:spPr bwMode="auto">
              <a:xfrm>
                <a:off x="4615" y="7148"/>
                <a:ext cx="245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7" name="Oval 15"/>
              <p:cNvSpPr>
                <a:spLocks noChangeArrowheads="1"/>
              </p:cNvSpPr>
              <p:nvPr/>
            </p:nvSpPr>
            <p:spPr bwMode="auto">
              <a:xfrm>
                <a:off x="4696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8" name="Rectangle 16"/>
              <p:cNvSpPr>
                <a:spLocks noChangeArrowheads="1"/>
              </p:cNvSpPr>
              <p:nvPr/>
            </p:nvSpPr>
            <p:spPr bwMode="auto">
              <a:xfrm>
                <a:off x="3796" y="7148"/>
                <a:ext cx="246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9" name="Oval 17"/>
              <p:cNvSpPr>
                <a:spLocks noChangeArrowheads="1"/>
              </p:cNvSpPr>
              <p:nvPr/>
            </p:nvSpPr>
            <p:spPr bwMode="auto">
              <a:xfrm>
                <a:off x="3878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60" name="Rectangle 18"/>
              <p:cNvSpPr>
                <a:spLocks noChangeArrowheads="1"/>
              </p:cNvSpPr>
              <p:nvPr/>
            </p:nvSpPr>
            <p:spPr bwMode="auto">
              <a:xfrm>
                <a:off x="4042" y="7148"/>
                <a:ext cx="573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GB" sz="800"/>
                  <a:t>R</a:t>
                </a:r>
                <a:endParaRPr lang="en-GB"/>
              </a:p>
            </p:txBody>
          </p:sp>
        </p:grpSp>
        <p:grpSp>
          <p:nvGrpSpPr>
            <p:cNvPr id="45068" name="Group 19"/>
            <p:cNvGrpSpPr>
              <a:grpSpLocks/>
            </p:cNvGrpSpPr>
            <p:nvPr/>
          </p:nvGrpSpPr>
          <p:grpSpPr bwMode="auto">
            <a:xfrm>
              <a:off x="2349" y="1550"/>
              <a:ext cx="425" cy="97"/>
              <a:chOff x="3796" y="7148"/>
              <a:chExt cx="1064" cy="244"/>
            </a:xfrm>
          </p:grpSpPr>
          <p:sp>
            <p:nvSpPr>
              <p:cNvPr id="45151" name="Rectangle 20"/>
              <p:cNvSpPr>
                <a:spLocks noChangeArrowheads="1"/>
              </p:cNvSpPr>
              <p:nvPr/>
            </p:nvSpPr>
            <p:spPr bwMode="auto">
              <a:xfrm>
                <a:off x="4615" y="7148"/>
                <a:ext cx="245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2" name="Oval 21"/>
              <p:cNvSpPr>
                <a:spLocks noChangeArrowheads="1"/>
              </p:cNvSpPr>
              <p:nvPr/>
            </p:nvSpPr>
            <p:spPr bwMode="auto">
              <a:xfrm>
                <a:off x="4696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3" name="Rectangle 22"/>
              <p:cNvSpPr>
                <a:spLocks noChangeArrowheads="1"/>
              </p:cNvSpPr>
              <p:nvPr/>
            </p:nvSpPr>
            <p:spPr bwMode="auto">
              <a:xfrm>
                <a:off x="3796" y="7148"/>
                <a:ext cx="246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4" name="Oval 23"/>
              <p:cNvSpPr>
                <a:spLocks noChangeArrowheads="1"/>
              </p:cNvSpPr>
              <p:nvPr/>
            </p:nvSpPr>
            <p:spPr bwMode="auto">
              <a:xfrm>
                <a:off x="3878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5" name="Rectangle 24"/>
              <p:cNvSpPr>
                <a:spLocks noChangeArrowheads="1"/>
              </p:cNvSpPr>
              <p:nvPr/>
            </p:nvSpPr>
            <p:spPr bwMode="auto">
              <a:xfrm>
                <a:off x="4042" y="7148"/>
                <a:ext cx="573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GB" sz="800"/>
                  <a:t>Z</a:t>
                </a:r>
                <a:endParaRPr lang="en-GB"/>
              </a:p>
            </p:txBody>
          </p:sp>
        </p:grpSp>
        <p:grpSp>
          <p:nvGrpSpPr>
            <p:cNvPr id="45069" name="Group 25"/>
            <p:cNvGrpSpPr>
              <a:grpSpLocks/>
            </p:cNvGrpSpPr>
            <p:nvPr/>
          </p:nvGrpSpPr>
          <p:grpSpPr bwMode="auto">
            <a:xfrm>
              <a:off x="1522" y="1524"/>
              <a:ext cx="426" cy="98"/>
              <a:chOff x="3796" y="7148"/>
              <a:chExt cx="1064" cy="244"/>
            </a:xfrm>
          </p:grpSpPr>
          <p:sp>
            <p:nvSpPr>
              <p:cNvPr id="45146" name="Rectangle 26"/>
              <p:cNvSpPr>
                <a:spLocks noChangeArrowheads="1"/>
              </p:cNvSpPr>
              <p:nvPr/>
            </p:nvSpPr>
            <p:spPr bwMode="auto">
              <a:xfrm>
                <a:off x="4615" y="7148"/>
                <a:ext cx="245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7" name="Oval 27"/>
              <p:cNvSpPr>
                <a:spLocks noChangeArrowheads="1"/>
              </p:cNvSpPr>
              <p:nvPr/>
            </p:nvSpPr>
            <p:spPr bwMode="auto">
              <a:xfrm>
                <a:off x="4696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8" name="Rectangle 28"/>
              <p:cNvSpPr>
                <a:spLocks noChangeArrowheads="1"/>
              </p:cNvSpPr>
              <p:nvPr/>
            </p:nvSpPr>
            <p:spPr bwMode="auto">
              <a:xfrm>
                <a:off x="3796" y="7148"/>
                <a:ext cx="246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9" name="Oval 29"/>
              <p:cNvSpPr>
                <a:spLocks noChangeArrowheads="1"/>
              </p:cNvSpPr>
              <p:nvPr/>
            </p:nvSpPr>
            <p:spPr bwMode="auto">
              <a:xfrm>
                <a:off x="3878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50" name="Rectangle 30"/>
              <p:cNvSpPr>
                <a:spLocks noChangeArrowheads="1"/>
              </p:cNvSpPr>
              <p:nvPr/>
            </p:nvSpPr>
            <p:spPr bwMode="auto">
              <a:xfrm>
                <a:off x="4042" y="7148"/>
                <a:ext cx="573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GB" sz="800"/>
                  <a:t>Q</a:t>
                </a:r>
                <a:endParaRPr lang="en-GB"/>
              </a:p>
            </p:txBody>
          </p:sp>
        </p:grpSp>
        <p:grpSp>
          <p:nvGrpSpPr>
            <p:cNvPr id="45070" name="Group 31"/>
            <p:cNvGrpSpPr>
              <a:grpSpLocks/>
            </p:cNvGrpSpPr>
            <p:nvPr/>
          </p:nvGrpSpPr>
          <p:grpSpPr bwMode="auto">
            <a:xfrm>
              <a:off x="1065" y="1164"/>
              <a:ext cx="426" cy="98"/>
              <a:chOff x="3796" y="7148"/>
              <a:chExt cx="1064" cy="244"/>
            </a:xfrm>
          </p:grpSpPr>
          <p:sp>
            <p:nvSpPr>
              <p:cNvPr id="45141" name="Rectangle 32"/>
              <p:cNvSpPr>
                <a:spLocks noChangeArrowheads="1"/>
              </p:cNvSpPr>
              <p:nvPr/>
            </p:nvSpPr>
            <p:spPr bwMode="auto">
              <a:xfrm>
                <a:off x="4615" y="7148"/>
                <a:ext cx="245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2" name="Oval 33"/>
              <p:cNvSpPr>
                <a:spLocks noChangeArrowheads="1"/>
              </p:cNvSpPr>
              <p:nvPr/>
            </p:nvSpPr>
            <p:spPr bwMode="auto">
              <a:xfrm>
                <a:off x="4696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3" name="Rectangle 34"/>
              <p:cNvSpPr>
                <a:spLocks noChangeArrowheads="1"/>
              </p:cNvSpPr>
              <p:nvPr/>
            </p:nvSpPr>
            <p:spPr bwMode="auto">
              <a:xfrm>
                <a:off x="3796" y="7148"/>
                <a:ext cx="246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4" name="Oval 35"/>
              <p:cNvSpPr>
                <a:spLocks noChangeArrowheads="1"/>
              </p:cNvSpPr>
              <p:nvPr/>
            </p:nvSpPr>
            <p:spPr bwMode="auto">
              <a:xfrm>
                <a:off x="3878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5" name="Rectangle 36"/>
              <p:cNvSpPr>
                <a:spLocks noChangeArrowheads="1"/>
              </p:cNvSpPr>
              <p:nvPr/>
            </p:nvSpPr>
            <p:spPr bwMode="auto">
              <a:xfrm>
                <a:off x="4042" y="7148"/>
                <a:ext cx="573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GB" sz="800"/>
                  <a:t>D</a:t>
                </a:r>
                <a:endParaRPr lang="en-GB"/>
              </a:p>
            </p:txBody>
          </p:sp>
        </p:grpSp>
        <p:grpSp>
          <p:nvGrpSpPr>
            <p:cNvPr id="45071" name="Group 37"/>
            <p:cNvGrpSpPr>
              <a:grpSpLocks/>
            </p:cNvGrpSpPr>
            <p:nvPr/>
          </p:nvGrpSpPr>
          <p:grpSpPr bwMode="auto">
            <a:xfrm>
              <a:off x="633" y="1524"/>
              <a:ext cx="426" cy="98"/>
              <a:chOff x="3796" y="7148"/>
              <a:chExt cx="1064" cy="244"/>
            </a:xfrm>
          </p:grpSpPr>
          <p:sp>
            <p:nvSpPr>
              <p:cNvPr id="45136" name="Rectangle 38"/>
              <p:cNvSpPr>
                <a:spLocks noChangeArrowheads="1"/>
              </p:cNvSpPr>
              <p:nvPr/>
            </p:nvSpPr>
            <p:spPr bwMode="auto">
              <a:xfrm>
                <a:off x="4615" y="7148"/>
                <a:ext cx="245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7" name="Oval 39"/>
              <p:cNvSpPr>
                <a:spLocks noChangeArrowheads="1"/>
              </p:cNvSpPr>
              <p:nvPr/>
            </p:nvSpPr>
            <p:spPr bwMode="auto">
              <a:xfrm>
                <a:off x="4696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8" name="Rectangle 40"/>
              <p:cNvSpPr>
                <a:spLocks noChangeArrowheads="1"/>
              </p:cNvSpPr>
              <p:nvPr/>
            </p:nvSpPr>
            <p:spPr bwMode="auto">
              <a:xfrm>
                <a:off x="3796" y="7148"/>
                <a:ext cx="246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9" name="Oval 41"/>
              <p:cNvSpPr>
                <a:spLocks noChangeArrowheads="1"/>
              </p:cNvSpPr>
              <p:nvPr/>
            </p:nvSpPr>
            <p:spPr bwMode="auto">
              <a:xfrm>
                <a:off x="3878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40" name="Rectangle 42"/>
              <p:cNvSpPr>
                <a:spLocks noChangeArrowheads="1"/>
              </p:cNvSpPr>
              <p:nvPr/>
            </p:nvSpPr>
            <p:spPr bwMode="auto">
              <a:xfrm>
                <a:off x="4042" y="7148"/>
                <a:ext cx="573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GB" sz="800"/>
                  <a:t>A</a:t>
                </a:r>
                <a:endParaRPr lang="en-GB"/>
              </a:p>
            </p:txBody>
          </p:sp>
        </p:grpSp>
        <p:grpSp>
          <p:nvGrpSpPr>
            <p:cNvPr id="45072" name="Group 43"/>
            <p:cNvGrpSpPr>
              <a:grpSpLocks/>
            </p:cNvGrpSpPr>
            <p:nvPr/>
          </p:nvGrpSpPr>
          <p:grpSpPr bwMode="auto">
            <a:xfrm>
              <a:off x="1065" y="1884"/>
              <a:ext cx="426" cy="98"/>
              <a:chOff x="3796" y="7148"/>
              <a:chExt cx="1064" cy="244"/>
            </a:xfrm>
          </p:grpSpPr>
          <p:sp>
            <p:nvSpPr>
              <p:cNvPr id="45131" name="Rectangle 44"/>
              <p:cNvSpPr>
                <a:spLocks noChangeArrowheads="1"/>
              </p:cNvSpPr>
              <p:nvPr/>
            </p:nvSpPr>
            <p:spPr bwMode="auto">
              <a:xfrm>
                <a:off x="4615" y="7148"/>
                <a:ext cx="245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2" name="Oval 45"/>
              <p:cNvSpPr>
                <a:spLocks noChangeArrowheads="1"/>
              </p:cNvSpPr>
              <p:nvPr/>
            </p:nvSpPr>
            <p:spPr bwMode="auto">
              <a:xfrm>
                <a:off x="4696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3" name="Rectangle 46"/>
              <p:cNvSpPr>
                <a:spLocks noChangeArrowheads="1"/>
              </p:cNvSpPr>
              <p:nvPr/>
            </p:nvSpPr>
            <p:spPr bwMode="auto">
              <a:xfrm>
                <a:off x="3796" y="7148"/>
                <a:ext cx="246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4" name="Oval 47"/>
              <p:cNvSpPr>
                <a:spLocks noChangeArrowheads="1"/>
              </p:cNvSpPr>
              <p:nvPr/>
            </p:nvSpPr>
            <p:spPr bwMode="auto">
              <a:xfrm>
                <a:off x="3878" y="7229"/>
                <a:ext cx="82" cy="82"/>
              </a:xfrm>
              <a:prstGeom prst="ellipse">
                <a:avLst/>
              </a:prstGeom>
              <a:solidFill>
                <a:srgbClr val="333333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5" name="Rectangle 48"/>
              <p:cNvSpPr>
                <a:spLocks noChangeArrowheads="1"/>
              </p:cNvSpPr>
              <p:nvPr/>
            </p:nvSpPr>
            <p:spPr bwMode="auto">
              <a:xfrm>
                <a:off x="4042" y="7148"/>
                <a:ext cx="573" cy="24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GB" sz="800"/>
                  <a:t>C</a:t>
                </a:r>
                <a:endParaRPr lang="en-GB"/>
              </a:p>
            </p:txBody>
          </p:sp>
        </p:grpSp>
        <p:sp>
          <p:nvSpPr>
            <p:cNvPr id="45073" name="Freeform 49"/>
            <p:cNvSpPr>
              <a:spLocks/>
            </p:cNvSpPr>
            <p:nvPr/>
          </p:nvSpPr>
          <p:spPr bwMode="auto">
            <a:xfrm>
              <a:off x="1275" y="833"/>
              <a:ext cx="283" cy="313"/>
            </a:xfrm>
            <a:custGeom>
              <a:avLst/>
              <a:gdLst>
                <a:gd name="T0" fmla="*/ 283 w 707"/>
                <a:gd name="T1" fmla="*/ 0 h 782"/>
                <a:gd name="T2" fmla="*/ 215 w 707"/>
                <a:gd name="T3" fmla="*/ 99 h 782"/>
                <a:gd name="T4" fmla="*/ 84 w 707"/>
                <a:gd name="T5" fmla="*/ 148 h 782"/>
                <a:gd name="T6" fmla="*/ 0 w 707"/>
                <a:gd name="T7" fmla="*/ 313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Freeform 50"/>
            <p:cNvSpPr>
              <a:spLocks/>
            </p:cNvSpPr>
            <p:nvPr/>
          </p:nvSpPr>
          <p:spPr bwMode="auto">
            <a:xfrm>
              <a:off x="842" y="1219"/>
              <a:ext cx="283" cy="313"/>
            </a:xfrm>
            <a:custGeom>
              <a:avLst/>
              <a:gdLst>
                <a:gd name="T0" fmla="*/ 283 w 707"/>
                <a:gd name="T1" fmla="*/ 0 h 782"/>
                <a:gd name="T2" fmla="*/ 215 w 707"/>
                <a:gd name="T3" fmla="*/ 99 h 782"/>
                <a:gd name="T4" fmla="*/ 84 w 707"/>
                <a:gd name="T5" fmla="*/ 148 h 782"/>
                <a:gd name="T6" fmla="*/ 0 w 707"/>
                <a:gd name="T7" fmla="*/ 313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Freeform 51"/>
            <p:cNvSpPr>
              <a:spLocks/>
            </p:cNvSpPr>
            <p:nvPr/>
          </p:nvSpPr>
          <p:spPr bwMode="auto">
            <a:xfrm flipH="1">
              <a:off x="694" y="1579"/>
              <a:ext cx="77" cy="187"/>
            </a:xfrm>
            <a:custGeom>
              <a:avLst/>
              <a:gdLst>
                <a:gd name="T0" fmla="*/ 77 w 707"/>
                <a:gd name="T1" fmla="*/ 0 h 782"/>
                <a:gd name="T2" fmla="*/ 58 w 707"/>
                <a:gd name="T3" fmla="*/ 59 h 782"/>
                <a:gd name="T4" fmla="*/ 23 w 707"/>
                <a:gd name="T5" fmla="*/ 89 h 782"/>
                <a:gd name="T6" fmla="*/ 0 w 707"/>
                <a:gd name="T7" fmla="*/ 187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76" name="Group 52"/>
            <p:cNvGrpSpPr>
              <a:grpSpLocks/>
            </p:cNvGrpSpPr>
            <p:nvPr/>
          </p:nvGrpSpPr>
          <p:grpSpPr bwMode="auto">
            <a:xfrm>
              <a:off x="713" y="1764"/>
              <a:ext cx="130" cy="74"/>
              <a:chOff x="3180" y="8639"/>
              <a:chExt cx="720" cy="406"/>
            </a:xfrm>
          </p:grpSpPr>
          <p:sp>
            <p:nvSpPr>
              <p:cNvPr id="45127" name="Line 53"/>
              <p:cNvSpPr>
                <a:spLocks noChangeShapeType="1"/>
              </p:cNvSpPr>
              <p:nvPr/>
            </p:nvSpPr>
            <p:spPr bwMode="auto">
              <a:xfrm>
                <a:off x="3180" y="863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8" name="Line 54"/>
              <p:cNvSpPr>
                <a:spLocks noChangeShapeType="1"/>
              </p:cNvSpPr>
              <p:nvPr/>
            </p:nvSpPr>
            <p:spPr bwMode="auto">
              <a:xfrm>
                <a:off x="3270" y="8773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9" name="Line 55"/>
              <p:cNvSpPr>
                <a:spLocks noChangeShapeType="1"/>
              </p:cNvSpPr>
              <p:nvPr/>
            </p:nvSpPr>
            <p:spPr bwMode="auto">
              <a:xfrm>
                <a:off x="3345" y="8909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30" name="Line 56"/>
              <p:cNvSpPr>
                <a:spLocks noChangeShapeType="1"/>
              </p:cNvSpPr>
              <p:nvPr/>
            </p:nvSpPr>
            <p:spPr bwMode="auto">
              <a:xfrm>
                <a:off x="3420" y="904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077" name="Freeform 57"/>
            <p:cNvSpPr>
              <a:spLocks/>
            </p:cNvSpPr>
            <p:nvPr/>
          </p:nvSpPr>
          <p:spPr bwMode="auto">
            <a:xfrm flipH="1">
              <a:off x="2414" y="1579"/>
              <a:ext cx="86" cy="187"/>
            </a:xfrm>
            <a:custGeom>
              <a:avLst/>
              <a:gdLst>
                <a:gd name="T0" fmla="*/ 86 w 707"/>
                <a:gd name="T1" fmla="*/ 0 h 782"/>
                <a:gd name="T2" fmla="*/ 65 w 707"/>
                <a:gd name="T3" fmla="*/ 59 h 782"/>
                <a:gd name="T4" fmla="*/ 26 w 707"/>
                <a:gd name="T5" fmla="*/ 89 h 782"/>
                <a:gd name="T6" fmla="*/ 0 w 707"/>
                <a:gd name="T7" fmla="*/ 187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78" name="Group 58"/>
            <p:cNvGrpSpPr>
              <a:grpSpLocks/>
            </p:cNvGrpSpPr>
            <p:nvPr/>
          </p:nvGrpSpPr>
          <p:grpSpPr bwMode="auto">
            <a:xfrm>
              <a:off x="2441" y="1764"/>
              <a:ext cx="131" cy="74"/>
              <a:chOff x="3180" y="8639"/>
              <a:chExt cx="720" cy="406"/>
            </a:xfrm>
          </p:grpSpPr>
          <p:sp>
            <p:nvSpPr>
              <p:cNvPr id="45123" name="Line 59"/>
              <p:cNvSpPr>
                <a:spLocks noChangeShapeType="1"/>
              </p:cNvSpPr>
              <p:nvPr/>
            </p:nvSpPr>
            <p:spPr bwMode="auto">
              <a:xfrm>
                <a:off x="3180" y="863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4" name="Line 60"/>
              <p:cNvSpPr>
                <a:spLocks noChangeShapeType="1"/>
              </p:cNvSpPr>
              <p:nvPr/>
            </p:nvSpPr>
            <p:spPr bwMode="auto">
              <a:xfrm>
                <a:off x="3270" y="8773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5" name="Line 61"/>
              <p:cNvSpPr>
                <a:spLocks noChangeShapeType="1"/>
              </p:cNvSpPr>
              <p:nvPr/>
            </p:nvSpPr>
            <p:spPr bwMode="auto">
              <a:xfrm>
                <a:off x="3345" y="8909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6" name="Line 62"/>
              <p:cNvSpPr>
                <a:spLocks noChangeShapeType="1"/>
              </p:cNvSpPr>
              <p:nvPr/>
            </p:nvSpPr>
            <p:spPr bwMode="auto">
              <a:xfrm>
                <a:off x="3420" y="904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079" name="Freeform 63"/>
            <p:cNvSpPr>
              <a:spLocks/>
            </p:cNvSpPr>
            <p:nvPr/>
          </p:nvSpPr>
          <p:spPr bwMode="auto">
            <a:xfrm flipH="1">
              <a:off x="1568" y="1556"/>
              <a:ext cx="140" cy="210"/>
            </a:xfrm>
            <a:custGeom>
              <a:avLst/>
              <a:gdLst>
                <a:gd name="T0" fmla="*/ 140 w 707"/>
                <a:gd name="T1" fmla="*/ 0 h 782"/>
                <a:gd name="T2" fmla="*/ 106 w 707"/>
                <a:gd name="T3" fmla="*/ 66 h 782"/>
                <a:gd name="T4" fmla="*/ 42 w 707"/>
                <a:gd name="T5" fmla="*/ 100 h 782"/>
                <a:gd name="T6" fmla="*/ 0 w 707"/>
                <a:gd name="T7" fmla="*/ 210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0" name="Group 64"/>
            <p:cNvGrpSpPr>
              <a:grpSpLocks/>
            </p:cNvGrpSpPr>
            <p:nvPr/>
          </p:nvGrpSpPr>
          <p:grpSpPr bwMode="auto">
            <a:xfrm>
              <a:off x="1649" y="1768"/>
              <a:ext cx="131" cy="73"/>
              <a:chOff x="3180" y="8639"/>
              <a:chExt cx="720" cy="406"/>
            </a:xfrm>
          </p:grpSpPr>
          <p:sp>
            <p:nvSpPr>
              <p:cNvPr id="45119" name="Line 65"/>
              <p:cNvSpPr>
                <a:spLocks noChangeShapeType="1"/>
              </p:cNvSpPr>
              <p:nvPr/>
            </p:nvSpPr>
            <p:spPr bwMode="auto">
              <a:xfrm>
                <a:off x="3180" y="863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0" name="Line 66"/>
              <p:cNvSpPr>
                <a:spLocks noChangeShapeType="1"/>
              </p:cNvSpPr>
              <p:nvPr/>
            </p:nvSpPr>
            <p:spPr bwMode="auto">
              <a:xfrm>
                <a:off x="3270" y="8773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1" name="Line 67"/>
              <p:cNvSpPr>
                <a:spLocks noChangeShapeType="1"/>
              </p:cNvSpPr>
              <p:nvPr/>
            </p:nvSpPr>
            <p:spPr bwMode="auto">
              <a:xfrm>
                <a:off x="3345" y="8909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22" name="Line 68"/>
              <p:cNvSpPr>
                <a:spLocks noChangeShapeType="1"/>
              </p:cNvSpPr>
              <p:nvPr/>
            </p:nvSpPr>
            <p:spPr bwMode="auto">
              <a:xfrm>
                <a:off x="3420" y="904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081" name="Freeform 69"/>
            <p:cNvSpPr>
              <a:spLocks/>
            </p:cNvSpPr>
            <p:nvPr/>
          </p:nvSpPr>
          <p:spPr bwMode="auto">
            <a:xfrm>
              <a:off x="693" y="1936"/>
              <a:ext cx="420" cy="187"/>
            </a:xfrm>
            <a:custGeom>
              <a:avLst/>
              <a:gdLst>
                <a:gd name="T0" fmla="*/ 420 w 707"/>
                <a:gd name="T1" fmla="*/ 0 h 782"/>
                <a:gd name="T2" fmla="*/ 319 w 707"/>
                <a:gd name="T3" fmla="*/ 59 h 782"/>
                <a:gd name="T4" fmla="*/ 125 w 707"/>
                <a:gd name="T5" fmla="*/ 89 h 782"/>
                <a:gd name="T6" fmla="*/ 0 w 707"/>
                <a:gd name="T7" fmla="*/ 187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2" name="Group 70"/>
            <p:cNvGrpSpPr>
              <a:grpSpLocks/>
            </p:cNvGrpSpPr>
            <p:nvPr/>
          </p:nvGrpSpPr>
          <p:grpSpPr bwMode="auto">
            <a:xfrm>
              <a:off x="634" y="2122"/>
              <a:ext cx="131" cy="73"/>
              <a:chOff x="3180" y="8639"/>
              <a:chExt cx="720" cy="406"/>
            </a:xfrm>
          </p:grpSpPr>
          <p:sp>
            <p:nvSpPr>
              <p:cNvPr id="45115" name="Line 71"/>
              <p:cNvSpPr>
                <a:spLocks noChangeShapeType="1"/>
              </p:cNvSpPr>
              <p:nvPr/>
            </p:nvSpPr>
            <p:spPr bwMode="auto">
              <a:xfrm>
                <a:off x="3180" y="863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16" name="Line 72"/>
              <p:cNvSpPr>
                <a:spLocks noChangeShapeType="1"/>
              </p:cNvSpPr>
              <p:nvPr/>
            </p:nvSpPr>
            <p:spPr bwMode="auto">
              <a:xfrm>
                <a:off x="3270" y="8773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17" name="Line 73"/>
              <p:cNvSpPr>
                <a:spLocks noChangeShapeType="1"/>
              </p:cNvSpPr>
              <p:nvPr/>
            </p:nvSpPr>
            <p:spPr bwMode="auto">
              <a:xfrm>
                <a:off x="3345" y="8909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18" name="Line 74"/>
              <p:cNvSpPr>
                <a:spLocks noChangeShapeType="1"/>
              </p:cNvSpPr>
              <p:nvPr/>
            </p:nvSpPr>
            <p:spPr bwMode="auto">
              <a:xfrm>
                <a:off x="3420" y="904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083" name="Freeform 75"/>
            <p:cNvSpPr>
              <a:spLocks/>
            </p:cNvSpPr>
            <p:nvPr/>
          </p:nvSpPr>
          <p:spPr bwMode="auto">
            <a:xfrm flipH="1">
              <a:off x="1011" y="1565"/>
              <a:ext cx="264" cy="312"/>
            </a:xfrm>
            <a:custGeom>
              <a:avLst/>
              <a:gdLst>
                <a:gd name="T0" fmla="*/ 264 w 707"/>
                <a:gd name="T1" fmla="*/ 0 h 782"/>
                <a:gd name="T2" fmla="*/ 201 w 707"/>
                <a:gd name="T3" fmla="*/ 99 h 782"/>
                <a:gd name="T4" fmla="*/ 79 w 707"/>
                <a:gd name="T5" fmla="*/ 148 h 782"/>
                <a:gd name="T6" fmla="*/ 0 w 707"/>
                <a:gd name="T7" fmla="*/ 312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4" name="Freeform 76"/>
            <p:cNvSpPr>
              <a:spLocks/>
            </p:cNvSpPr>
            <p:nvPr/>
          </p:nvSpPr>
          <p:spPr bwMode="auto">
            <a:xfrm flipH="1">
              <a:off x="1876" y="822"/>
              <a:ext cx="264" cy="312"/>
            </a:xfrm>
            <a:custGeom>
              <a:avLst/>
              <a:gdLst>
                <a:gd name="T0" fmla="*/ 264 w 707"/>
                <a:gd name="T1" fmla="*/ 0 h 782"/>
                <a:gd name="T2" fmla="*/ 201 w 707"/>
                <a:gd name="T3" fmla="*/ 99 h 782"/>
                <a:gd name="T4" fmla="*/ 79 w 707"/>
                <a:gd name="T5" fmla="*/ 148 h 782"/>
                <a:gd name="T6" fmla="*/ 0 w 707"/>
                <a:gd name="T7" fmla="*/ 312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Freeform 77"/>
            <p:cNvSpPr>
              <a:spLocks/>
            </p:cNvSpPr>
            <p:nvPr/>
          </p:nvSpPr>
          <p:spPr bwMode="auto">
            <a:xfrm flipH="1">
              <a:off x="2296" y="1205"/>
              <a:ext cx="264" cy="313"/>
            </a:xfrm>
            <a:custGeom>
              <a:avLst/>
              <a:gdLst>
                <a:gd name="T0" fmla="*/ 264 w 707"/>
                <a:gd name="T1" fmla="*/ 0 h 782"/>
                <a:gd name="T2" fmla="*/ 201 w 707"/>
                <a:gd name="T3" fmla="*/ 99 h 782"/>
                <a:gd name="T4" fmla="*/ 79 w 707"/>
                <a:gd name="T5" fmla="*/ 148 h 782"/>
                <a:gd name="T6" fmla="*/ 0 w 707"/>
                <a:gd name="T7" fmla="*/ 313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Freeform 78"/>
            <p:cNvSpPr>
              <a:spLocks/>
            </p:cNvSpPr>
            <p:nvPr/>
          </p:nvSpPr>
          <p:spPr bwMode="auto">
            <a:xfrm>
              <a:off x="1695" y="1205"/>
              <a:ext cx="283" cy="313"/>
            </a:xfrm>
            <a:custGeom>
              <a:avLst/>
              <a:gdLst>
                <a:gd name="T0" fmla="*/ 283 w 707"/>
                <a:gd name="T1" fmla="*/ 0 h 782"/>
                <a:gd name="T2" fmla="*/ 215 w 707"/>
                <a:gd name="T3" fmla="*/ 99 h 782"/>
                <a:gd name="T4" fmla="*/ 84 w 707"/>
                <a:gd name="T5" fmla="*/ 148 h 782"/>
                <a:gd name="T6" fmla="*/ 0 w 707"/>
                <a:gd name="T7" fmla="*/ 313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Freeform 79"/>
            <p:cNvSpPr>
              <a:spLocks/>
            </p:cNvSpPr>
            <p:nvPr/>
          </p:nvSpPr>
          <p:spPr bwMode="auto">
            <a:xfrm flipH="1">
              <a:off x="1431" y="1930"/>
              <a:ext cx="74" cy="210"/>
            </a:xfrm>
            <a:custGeom>
              <a:avLst/>
              <a:gdLst>
                <a:gd name="T0" fmla="*/ 74 w 707"/>
                <a:gd name="T1" fmla="*/ 0 h 782"/>
                <a:gd name="T2" fmla="*/ 56 w 707"/>
                <a:gd name="T3" fmla="*/ 66 h 782"/>
                <a:gd name="T4" fmla="*/ 22 w 707"/>
                <a:gd name="T5" fmla="*/ 100 h 782"/>
                <a:gd name="T6" fmla="*/ 0 w 707"/>
                <a:gd name="T7" fmla="*/ 210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88" name="Group 80"/>
            <p:cNvGrpSpPr>
              <a:grpSpLocks/>
            </p:cNvGrpSpPr>
            <p:nvPr/>
          </p:nvGrpSpPr>
          <p:grpSpPr bwMode="auto">
            <a:xfrm>
              <a:off x="1415" y="2128"/>
              <a:ext cx="130" cy="73"/>
              <a:chOff x="3180" y="8639"/>
              <a:chExt cx="720" cy="406"/>
            </a:xfrm>
          </p:grpSpPr>
          <p:sp>
            <p:nvSpPr>
              <p:cNvPr id="45111" name="Line 81"/>
              <p:cNvSpPr>
                <a:spLocks noChangeShapeType="1"/>
              </p:cNvSpPr>
              <p:nvPr/>
            </p:nvSpPr>
            <p:spPr bwMode="auto">
              <a:xfrm>
                <a:off x="3180" y="863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12" name="Line 82"/>
              <p:cNvSpPr>
                <a:spLocks noChangeShapeType="1"/>
              </p:cNvSpPr>
              <p:nvPr/>
            </p:nvSpPr>
            <p:spPr bwMode="auto">
              <a:xfrm>
                <a:off x="3270" y="8773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13" name="Line 83"/>
              <p:cNvSpPr>
                <a:spLocks noChangeShapeType="1"/>
              </p:cNvSpPr>
              <p:nvPr/>
            </p:nvSpPr>
            <p:spPr bwMode="auto">
              <a:xfrm>
                <a:off x="3345" y="8909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14" name="Line 84"/>
              <p:cNvSpPr>
                <a:spLocks noChangeShapeType="1"/>
              </p:cNvSpPr>
              <p:nvPr/>
            </p:nvSpPr>
            <p:spPr bwMode="auto">
              <a:xfrm>
                <a:off x="3420" y="904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089" name="Freeform 85"/>
            <p:cNvSpPr>
              <a:spLocks/>
            </p:cNvSpPr>
            <p:nvPr/>
          </p:nvSpPr>
          <p:spPr bwMode="auto">
            <a:xfrm>
              <a:off x="1347" y="1205"/>
              <a:ext cx="88" cy="210"/>
            </a:xfrm>
            <a:custGeom>
              <a:avLst/>
              <a:gdLst>
                <a:gd name="T0" fmla="*/ 88 w 707"/>
                <a:gd name="T1" fmla="*/ 0 h 782"/>
                <a:gd name="T2" fmla="*/ 67 w 707"/>
                <a:gd name="T3" fmla="*/ 66 h 782"/>
                <a:gd name="T4" fmla="*/ 26 w 707"/>
                <a:gd name="T5" fmla="*/ 100 h 782"/>
                <a:gd name="T6" fmla="*/ 0 w 707"/>
                <a:gd name="T7" fmla="*/ 210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90" name="Group 86"/>
            <p:cNvGrpSpPr>
              <a:grpSpLocks/>
            </p:cNvGrpSpPr>
            <p:nvPr/>
          </p:nvGrpSpPr>
          <p:grpSpPr bwMode="auto">
            <a:xfrm>
              <a:off x="1275" y="1403"/>
              <a:ext cx="131" cy="73"/>
              <a:chOff x="3180" y="8639"/>
              <a:chExt cx="720" cy="406"/>
            </a:xfrm>
          </p:grpSpPr>
          <p:sp>
            <p:nvSpPr>
              <p:cNvPr id="45107" name="Line 87"/>
              <p:cNvSpPr>
                <a:spLocks noChangeShapeType="1"/>
              </p:cNvSpPr>
              <p:nvPr/>
            </p:nvSpPr>
            <p:spPr bwMode="auto">
              <a:xfrm>
                <a:off x="3180" y="863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08" name="Line 88"/>
              <p:cNvSpPr>
                <a:spLocks noChangeShapeType="1"/>
              </p:cNvSpPr>
              <p:nvPr/>
            </p:nvSpPr>
            <p:spPr bwMode="auto">
              <a:xfrm>
                <a:off x="3270" y="8773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09" name="Line 89"/>
              <p:cNvSpPr>
                <a:spLocks noChangeShapeType="1"/>
              </p:cNvSpPr>
              <p:nvPr/>
            </p:nvSpPr>
            <p:spPr bwMode="auto">
              <a:xfrm>
                <a:off x="3345" y="8909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10" name="Line 90"/>
              <p:cNvSpPr>
                <a:spLocks noChangeShapeType="1"/>
              </p:cNvSpPr>
              <p:nvPr/>
            </p:nvSpPr>
            <p:spPr bwMode="auto">
              <a:xfrm>
                <a:off x="3420" y="904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091" name="Freeform 91"/>
            <p:cNvSpPr>
              <a:spLocks/>
            </p:cNvSpPr>
            <p:nvPr/>
          </p:nvSpPr>
          <p:spPr bwMode="auto">
            <a:xfrm flipH="1">
              <a:off x="1893" y="1565"/>
              <a:ext cx="74" cy="210"/>
            </a:xfrm>
            <a:custGeom>
              <a:avLst/>
              <a:gdLst>
                <a:gd name="T0" fmla="*/ 74 w 707"/>
                <a:gd name="T1" fmla="*/ 0 h 782"/>
                <a:gd name="T2" fmla="*/ 56 w 707"/>
                <a:gd name="T3" fmla="*/ 66 h 782"/>
                <a:gd name="T4" fmla="*/ 22 w 707"/>
                <a:gd name="T5" fmla="*/ 100 h 782"/>
                <a:gd name="T6" fmla="*/ 0 w 707"/>
                <a:gd name="T7" fmla="*/ 210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92" name="Group 92"/>
            <p:cNvGrpSpPr>
              <a:grpSpLocks/>
            </p:cNvGrpSpPr>
            <p:nvPr/>
          </p:nvGrpSpPr>
          <p:grpSpPr bwMode="auto">
            <a:xfrm>
              <a:off x="1877" y="1763"/>
              <a:ext cx="131" cy="73"/>
              <a:chOff x="3180" y="8639"/>
              <a:chExt cx="720" cy="406"/>
            </a:xfrm>
          </p:grpSpPr>
          <p:sp>
            <p:nvSpPr>
              <p:cNvPr id="45103" name="Line 93"/>
              <p:cNvSpPr>
                <a:spLocks noChangeShapeType="1"/>
              </p:cNvSpPr>
              <p:nvPr/>
            </p:nvSpPr>
            <p:spPr bwMode="auto">
              <a:xfrm>
                <a:off x="3180" y="863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04" name="Line 94"/>
              <p:cNvSpPr>
                <a:spLocks noChangeShapeType="1"/>
              </p:cNvSpPr>
              <p:nvPr/>
            </p:nvSpPr>
            <p:spPr bwMode="auto">
              <a:xfrm>
                <a:off x="3270" y="8773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05" name="Line 95"/>
              <p:cNvSpPr>
                <a:spLocks noChangeShapeType="1"/>
              </p:cNvSpPr>
              <p:nvPr/>
            </p:nvSpPr>
            <p:spPr bwMode="auto">
              <a:xfrm>
                <a:off x="3345" y="8909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06" name="Line 96"/>
              <p:cNvSpPr>
                <a:spLocks noChangeShapeType="1"/>
              </p:cNvSpPr>
              <p:nvPr/>
            </p:nvSpPr>
            <p:spPr bwMode="auto">
              <a:xfrm>
                <a:off x="3420" y="904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093" name="Freeform 97"/>
            <p:cNvSpPr>
              <a:spLocks/>
            </p:cNvSpPr>
            <p:nvPr/>
          </p:nvSpPr>
          <p:spPr bwMode="auto">
            <a:xfrm flipH="1">
              <a:off x="2721" y="1595"/>
              <a:ext cx="74" cy="210"/>
            </a:xfrm>
            <a:custGeom>
              <a:avLst/>
              <a:gdLst>
                <a:gd name="T0" fmla="*/ 74 w 707"/>
                <a:gd name="T1" fmla="*/ 0 h 782"/>
                <a:gd name="T2" fmla="*/ 56 w 707"/>
                <a:gd name="T3" fmla="*/ 66 h 782"/>
                <a:gd name="T4" fmla="*/ 22 w 707"/>
                <a:gd name="T5" fmla="*/ 100 h 782"/>
                <a:gd name="T6" fmla="*/ 0 w 707"/>
                <a:gd name="T7" fmla="*/ 210 h 7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782"/>
                <a:gd name="T14" fmla="*/ 707 w 707"/>
                <a:gd name="T15" fmla="*/ 782 h 7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782">
                  <a:moveTo>
                    <a:pt x="707" y="0"/>
                  </a:moveTo>
                  <a:cubicBezTo>
                    <a:pt x="679" y="41"/>
                    <a:pt x="620" y="185"/>
                    <a:pt x="537" y="247"/>
                  </a:cubicBezTo>
                  <a:cubicBezTo>
                    <a:pt x="454" y="309"/>
                    <a:pt x="300" y="282"/>
                    <a:pt x="211" y="371"/>
                  </a:cubicBezTo>
                  <a:cubicBezTo>
                    <a:pt x="122" y="460"/>
                    <a:pt x="44" y="696"/>
                    <a:pt x="0" y="782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5094" name="Group 98"/>
            <p:cNvGrpSpPr>
              <a:grpSpLocks/>
            </p:cNvGrpSpPr>
            <p:nvPr/>
          </p:nvGrpSpPr>
          <p:grpSpPr bwMode="auto">
            <a:xfrm>
              <a:off x="2705" y="1792"/>
              <a:ext cx="131" cy="74"/>
              <a:chOff x="3180" y="8639"/>
              <a:chExt cx="720" cy="406"/>
            </a:xfrm>
          </p:grpSpPr>
          <p:sp>
            <p:nvSpPr>
              <p:cNvPr id="45099" name="Line 99"/>
              <p:cNvSpPr>
                <a:spLocks noChangeShapeType="1"/>
              </p:cNvSpPr>
              <p:nvPr/>
            </p:nvSpPr>
            <p:spPr bwMode="auto">
              <a:xfrm>
                <a:off x="3180" y="8639"/>
                <a:ext cx="72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00" name="Line 100"/>
              <p:cNvSpPr>
                <a:spLocks noChangeShapeType="1"/>
              </p:cNvSpPr>
              <p:nvPr/>
            </p:nvSpPr>
            <p:spPr bwMode="auto">
              <a:xfrm>
                <a:off x="3270" y="8773"/>
                <a:ext cx="54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01" name="Line 101"/>
              <p:cNvSpPr>
                <a:spLocks noChangeShapeType="1"/>
              </p:cNvSpPr>
              <p:nvPr/>
            </p:nvSpPr>
            <p:spPr bwMode="auto">
              <a:xfrm>
                <a:off x="3345" y="8909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102" name="Line 102"/>
              <p:cNvSpPr>
                <a:spLocks noChangeShapeType="1"/>
              </p:cNvSpPr>
              <p:nvPr/>
            </p:nvSpPr>
            <p:spPr bwMode="auto">
              <a:xfrm>
                <a:off x="3420" y="9044"/>
                <a:ext cx="1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45095" name="Rectangle 103"/>
            <p:cNvSpPr>
              <a:spLocks noChangeArrowheads="1"/>
            </p:cNvSpPr>
            <p:nvPr/>
          </p:nvSpPr>
          <p:spPr bwMode="auto">
            <a:xfrm>
              <a:off x="1111" y="538"/>
              <a:ext cx="432" cy="9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GB" sz="1000" b="1"/>
                <a:t>Binary Tree</a:t>
              </a:r>
              <a:endParaRPr lang="en-GB"/>
            </a:p>
          </p:txBody>
        </p:sp>
        <p:sp>
          <p:nvSpPr>
            <p:cNvPr id="45096" name="Rectangle 104"/>
            <p:cNvSpPr>
              <a:spLocks noChangeArrowheads="1"/>
            </p:cNvSpPr>
            <p:nvPr/>
          </p:nvSpPr>
          <p:spPr bwMode="auto">
            <a:xfrm>
              <a:off x="2099" y="736"/>
              <a:ext cx="229" cy="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GB" sz="900"/>
                <a:t>SOT</a:t>
              </a:r>
            </a:p>
          </p:txBody>
        </p:sp>
        <p:sp>
          <p:nvSpPr>
            <p:cNvPr id="45097" name="Freeform 105"/>
            <p:cNvSpPr>
              <a:spLocks/>
            </p:cNvSpPr>
            <p:nvPr/>
          </p:nvSpPr>
          <p:spPr bwMode="auto">
            <a:xfrm>
              <a:off x="567" y="618"/>
              <a:ext cx="2280" cy="1626"/>
            </a:xfrm>
            <a:custGeom>
              <a:avLst/>
              <a:gdLst>
                <a:gd name="T0" fmla="*/ 1037 w 5699"/>
                <a:gd name="T1" fmla="*/ 110 h 4067"/>
                <a:gd name="T2" fmla="*/ 862 w 5699"/>
                <a:gd name="T3" fmla="*/ 274 h 4067"/>
                <a:gd name="T4" fmla="*/ 662 w 5699"/>
                <a:gd name="T5" fmla="*/ 494 h 4067"/>
                <a:gd name="T6" fmla="*/ 453 w 5699"/>
                <a:gd name="T7" fmla="*/ 658 h 4067"/>
                <a:gd name="T8" fmla="*/ 210 w 5699"/>
                <a:gd name="T9" fmla="*/ 861 h 4067"/>
                <a:gd name="T10" fmla="*/ 35 w 5699"/>
                <a:gd name="T11" fmla="*/ 1008 h 4067"/>
                <a:gd name="T12" fmla="*/ 188 w 5699"/>
                <a:gd name="T13" fmla="*/ 1285 h 4067"/>
                <a:gd name="T14" fmla="*/ 250 w 5699"/>
                <a:gd name="T15" fmla="*/ 1036 h 4067"/>
                <a:gd name="T16" fmla="*/ 607 w 5699"/>
                <a:gd name="T17" fmla="*/ 1152 h 4067"/>
                <a:gd name="T18" fmla="*/ 496 w 5699"/>
                <a:gd name="T19" fmla="*/ 1236 h 4067"/>
                <a:gd name="T20" fmla="*/ 58 w 5699"/>
                <a:gd name="T21" fmla="*/ 1458 h 4067"/>
                <a:gd name="T22" fmla="*/ 262 w 5699"/>
                <a:gd name="T23" fmla="*/ 1461 h 4067"/>
                <a:gd name="T24" fmla="*/ 841 w 5699"/>
                <a:gd name="T25" fmla="*/ 1404 h 4067"/>
                <a:gd name="T26" fmla="*/ 910 w 5699"/>
                <a:gd name="T27" fmla="*/ 1614 h 4067"/>
                <a:gd name="T28" fmla="*/ 961 w 5699"/>
                <a:gd name="T29" fmla="*/ 1377 h 4067"/>
                <a:gd name="T30" fmla="*/ 754 w 5699"/>
                <a:gd name="T31" fmla="*/ 1224 h 4067"/>
                <a:gd name="T32" fmla="*/ 526 w 5699"/>
                <a:gd name="T33" fmla="*/ 1005 h 4067"/>
                <a:gd name="T34" fmla="*/ 372 w 5699"/>
                <a:gd name="T35" fmla="*/ 867 h 4067"/>
                <a:gd name="T36" fmla="*/ 622 w 5699"/>
                <a:gd name="T37" fmla="*/ 669 h 4067"/>
                <a:gd name="T38" fmla="*/ 688 w 5699"/>
                <a:gd name="T39" fmla="*/ 780 h 4067"/>
                <a:gd name="T40" fmla="*/ 877 w 5699"/>
                <a:gd name="T41" fmla="*/ 789 h 4067"/>
                <a:gd name="T42" fmla="*/ 967 w 5699"/>
                <a:gd name="T43" fmla="*/ 635 h 4067"/>
                <a:gd name="T44" fmla="*/ 809 w 5699"/>
                <a:gd name="T45" fmla="*/ 494 h 4067"/>
                <a:gd name="T46" fmla="*/ 1015 w 5699"/>
                <a:gd name="T47" fmla="*/ 291 h 4067"/>
                <a:gd name="T48" fmla="*/ 1321 w 5699"/>
                <a:gd name="T49" fmla="*/ 300 h 4067"/>
                <a:gd name="T50" fmla="*/ 1468 w 5699"/>
                <a:gd name="T51" fmla="*/ 510 h 4067"/>
                <a:gd name="T52" fmla="*/ 1312 w 5699"/>
                <a:gd name="T53" fmla="*/ 651 h 4067"/>
                <a:gd name="T54" fmla="*/ 1159 w 5699"/>
                <a:gd name="T55" fmla="*/ 765 h 4067"/>
                <a:gd name="T56" fmla="*/ 1078 w 5699"/>
                <a:gd name="T57" fmla="*/ 873 h 4067"/>
                <a:gd name="T58" fmla="*/ 940 w 5699"/>
                <a:gd name="T59" fmla="*/ 1032 h 4067"/>
                <a:gd name="T60" fmla="*/ 1129 w 5699"/>
                <a:gd name="T61" fmla="*/ 1290 h 4067"/>
                <a:gd name="T62" fmla="*/ 1159 w 5699"/>
                <a:gd name="T63" fmla="*/ 1029 h 4067"/>
                <a:gd name="T64" fmla="*/ 1300 w 5699"/>
                <a:gd name="T65" fmla="*/ 1155 h 4067"/>
                <a:gd name="T66" fmla="*/ 1450 w 5699"/>
                <a:gd name="T67" fmla="*/ 1134 h 4067"/>
                <a:gd name="T68" fmla="*/ 1407 w 5699"/>
                <a:gd name="T69" fmla="*/ 872 h 4067"/>
                <a:gd name="T70" fmla="*/ 1228 w 5699"/>
                <a:gd name="T71" fmla="*/ 771 h 4067"/>
                <a:gd name="T72" fmla="*/ 1718 w 5699"/>
                <a:gd name="T73" fmla="*/ 686 h 4067"/>
                <a:gd name="T74" fmla="*/ 1906 w 5699"/>
                <a:gd name="T75" fmla="*/ 897 h 4067"/>
                <a:gd name="T76" fmla="*/ 1762 w 5699"/>
                <a:gd name="T77" fmla="*/ 1047 h 4067"/>
                <a:gd name="T78" fmla="*/ 1961 w 5699"/>
                <a:gd name="T79" fmla="*/ 1296 h 4067"/>
                <a:gd name="T80" fmla="*/ 2181 w 5699"/>
                <a:gd name="T81" fmla="*/ 1307 h 4067"/>
                <a:gd name="T82" fmla="*/ 2232 w 5699"/>
                <a:gd name="T83" fmla="*/ 906 h 4067"/>
                <a:gd name="T84" fmla="*/ 1944 w 5699"/>
                <a:gd name="T85" fmla="*/ 714 h 4067"/>
                <a:gd name="T86" fmla="*/ 1804 w 5699"/>
                <a:gd name="T87" fmla="*/ 525 h 4067"/>
                <a:gd name="T88" fmla="*/ 1600 w 5699"/>
                <a:gd name="T89" fmla="*/ 387 h 4067"/>
                <a:gd name="T90" fmla="*/ 1391 w 5699"/>
                <a:gd name="T91" fmla="*/ 133 h 4067"/>
                <a:gd name="T92" fmla="*/ 1221 w 5699"/>
                <a:gd name="T93" fmla="*/ 14 h 4067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5699"/>
                <a:gd name="T142" fmla="*/ 0 h 4067"/>
                <a:gd name="T143" fmla="*/ 5699 w 5699"/>
                <a:gd name="T144" fmla="*/ 4067 h 4067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5699" h="4067">
                  <a:moveTo>
                    <a:pt x="2720" y="0"/>
                  </a:moveTo>
                  <a:cubicBezTo>
                    <a:pt x="2699" y="46"/>
                    <a:pt x="2675" y="221"/>
                    <a:pt x="2593" y="276"/>
                  </a:cubicBezTo>
                  <a:cubicBezTo>
                    <a:pt x="2511" y="331"/>
                    <a:pt x="2299" y="265"/>
                    <a:pt x="2226" y="333"/>
                  </a:cubicBezTo>
                  <a:cubicBezTo>
                    <a:pt x="2153" y="401"/>
                    <a:pt x="2213" y="606"/>
                    <a:pt x="2155" y="686"/>
                  </a:cubicBezTo>
                  <a:cubicBezTo>
                    <a:pt x="2097" y="766"/>
                    <a:pt x="1963" y="721"/>
                    <a:pt x="1880" y="813"/>
                  </a:cubicBezTo>
                  <a:cubicBezTo>
                    <a:pt x="1797" y="905"/>
                    <a:pt x="1765" y="1158"/>
                    <a:pt x="1655" y="1236"/>
                  </a:cubicBezTo>
                  <a:cubicBezTo>
                    <a:pt x="1478" y="1434"/>
                    <a:pt x="1304" y="1211"/>
                    <a:pt x="1217" y="1279"/>
                  </a:cubicBezTo>
                  <a:cubicBezTo>
                    <a:pt x="1130" y="1347"/>
                    <a:pt x="1217" y="1547"/>
                    <a:pt x="1132" y="1646"/>
                  </a:cubicBezTo>
                  <a:cubicBezTo>
                    <a:pt x="1047" y="1745"/>
                    <a:pt x="810" y="1787"/>
                    <a:pt x="709" y="1872"/>
                  </a:cubicBezTo>
                  <a:cubicBezTo>
                    <a:pt x="608" y="1957"/>
                    <a:pt x="631" y="2098"/>
                    <a:pt x="525" y="2154"/>
                  </a:cubicBezTo>
                  <a:cubicBezTo>
                    <a:pt x="419" y="2210"/>
                    <a:pt x="146" y="2149"/>
                    <a:pt x="73" y="2210"/>
                  </a:cubicBezTo>
                  <a:cubicBezTo>
                    <a:pt x="0" y="2271"/>
                    <a:pt x="52" y="2453"/>
                    <a:pt x="87" y="2521"/>
                  </a:cubicBezTo>
                  <a:cubicBezTo>
                    <a:pt x="122" y="2589"/>
                    <a:pt x="221" y="2505"/>
                    <a:pt x="285" y="2620"/>
                  </a:cubicBezTo>
                  <a:cubicBezTo>
                    <a:pt x="349" y="2735"/>
                    <a:pt x="391" y="3178"/>
                    <a:pt x="469" y="3213"/>
                  </a:cubicBezTo>
                  <a:cubicBezTo>
                    <a:pt x="547" y="3248"/>
                    <a:pt x="725" y="2936"/>
                    <a:pt x="751" y="2832"/>
                  </a:cubicBezTo>
                  <a:cubicBezTo>
                    <a:pt x="777" y="2728"/>
                    <a:pt x="563" y="2630"/>
                    <a:pt x="624" y="2592"/>
                  </a:cubicBezTo>
                  <a:cubicBezTo>
                    <a:pt x="685" y="2554"/>
                    <a:pt x="970" y="2558"/>
                    <a:pt x="1118" y="2606"/>
                  </a:cubicBezTo>
                  <a:cubicBezTo>
                    <a:pt x="1266" y="2654"/>
                    <a:pt x="1453" y="2806"/>
                    <a:pt x="1516" y="2881"/>
                  </a:cubicBezTo>
                  <a:cubicBezTo>
                    <a:pt x="1579" y="2956"/>
                    <a:pt x="1540" y="3019"/>
                    <a:pt x="1494" y="3054"/>
                  </a:cubicBezTo>
                  <a:cubicBezTo>
                    <a:pt x="1448" y="3089"/>
                    <a:pt x="1321" y="3042"/>
                    <a:pt x="1239" y="3091"/>
                  </a:cubicBezTo>
                  <a:cubicBezTo>
                    <a:pt x="1157" y="3140"/>
                    <a:pt x="1182" y="3253"/>
                    <a:pt x="999" y="3346"/>
                  </a:cubicBezTo>
                  <a:cubicBezTo>
                    <a:pt x="816" y="3439"/>
                    <a:pt x="250" y="3526"/>
                    <a:pt x="144" y="3646"/>
                  </a:cubicBezTo>
                  <a:cubicBezTo>
                    <a:pt x="38" y="3766"/>
                    <a:pt x="276" y="4065"/>
                    <a:pt x="361" y="4066"/>
                  </a:cubicBezTo>
                  <a:cubicBezTo>
                    <a:pt x="446" y="4067"/>
                    <a:pt x="428" y="3753"/>
                    <a:pt x="654" y="3654"/>
                  </a:cubicBezTo>
                  <a:cubicBezTo>
                    <a:pt x="880" y="3555"/>
                    <a:pt x="1478" y="3498"/>
                    <a:pt x="1719" y="3474"/>
                  </a:cubicBezTo>
                  <a:cubicBezTo>
                    <a:pt x="1960" y="3450"/>
                    <a:pt x="2041" y="3446"/>
                    <a:pt x="2101" y="3511"/>
                  </a:cubicBezTo>
                  <a:cubicBezTo>
                    <a:pt x="2161" y="3576"/>
                    <a:pt x="2050" y="3777"/>
                    <a:pt x="2079" y="3864"/>
                  </a:cubicBezTo>
                  <a:cubicBezTo>
                    <a:pt x="2108" y="3951"/>
                    <a:pt x="2198" y="4055"/>
                    <a:pt x="2274" y="4036"/>
                  </a:cubicBezTo>
                  <a:cubicBezTo>
                    <a:pt x="2350" y="4017"/>
                    <a:pt x="2515" y="3850"/>
                    <a:pt x="2536" y="3751"/>
                  </a:cubicBezTo>
                  <a:cubicBezTo>
                    <a:pt x="2557" y="3652"/>
                    <a:pt x="2430" y="3548"/>
                    <a:pt x="2401" y="3444"/>
                  </a:cubicBezTo>
                  <a:cubicBezTo>
                    <a:pt x="2372" y="3340"/>
                    <a:pt x="2450" y="3193"/>
                    <a:pt x="2364" y="3129"/>
                  </a:cubicBezTo>
                  <a:cubicBezTo>
                    <a:pt x="2278" y="3065"/>
                    <a:pt x="1983" y="3112"/>
                    <a:pt x="1884" y="3061"/>
                  </a:cubicBezTo>
                  <a:cubicBezTo>
                    <a:pt x="1785" y="3010"/>
                    <a:pt x="1866" y="2912"/>
                    <a:pt x="1771" y="2821"/>
                  </a:cubicBezTo>
                  <a:cubicBezTo>
                    <a:pt x="1676" y="2730"/>
                    <a:pt x="1395" y="2619"/>
                    <a:pt x="1314" y="2514"/>
                  </a:cubicBezTo>
                  <a:cubicBezTo>
                    <a:pt x="1233" y="2409"/>
                    <a:pt x="1348" y="2248"/>
                    <a:pt x="1284" y="2191"/>
                  </a:cubicBezTo>
                  <a:cubicBezTo>
                    <a:pt x="1220" y="2134"/>
                    <a:pt x="975" y="2213"/>
                    <a:pt x="931" y="2169"/>
                  </a:cubicBezTo>
                  <a:cubicBezTo>
                    <a:pt x="887" y="2125"/>
                    <a:pt x="917" y="2012"/>
                    <a:pt x="1021" y="1929"/>
                  </a:cubicBezTo>
                  <a:cubicBezTo>
                    <a:pt x="1125" y="1846"/>
                    <a:pt x="1417" y="1713"/>
                    <a:pt x="1554" y="1674"/>
                  </a:cubicBezTo>
                  <a:cubicBezTo>
                    <a:pt x="1691" y="1635"/>
                    <a:pt x="1819" y="1650"/>
                    <a:pt x="1846" y="1696"/>
                  </a:cubicBezTo>
                  <a:cubicBezTo>
                    <a:pt x="1873" y="1742"/>
                    <a:pt x="1710" y="1861"/>
                    <a:pt x="1719" y="1951"/>
                  </a:cubicBezTo>
                  <a:cubicBezTo>
                    <a:pt x="1728" y="2041"/>
                    <a:pt x="1820" y="2232"/>
                    <a:pt x="1899" y="2236"/>
                  </a:cubicBezTo>
                  <a:cubicBezTo>
                    <a:pt x="1978" y="2240"/>
                    <a:pt x="2150" y="2055"/>
                    <a:pt x="2191" y="1974"/>
                  </a:cubicBezTo>
                  <a:cubicBezTo>
                    <a:pt x="2232" y="1893"/>
                    <a:pt x="2108" y="1813"/>
                    <a:pt x="2146" y="1749"/>
                  </a:cubicBezTo>
                  <a:cubicBezTo>
                    <a:pt x="2184" y="1685"/>
                    <a:pt x="2379" y="1660"/>
                    <a:pt x="2417" y="1589"/>
                  </a:cubicBezTo>
                  <a:cubicBezTo>
                    <a:pt x="2455" y="1518"/>
                    <a:pt x="2441" y="1380"/>
                    <a:pt x="2375" y="1321"/>
                  </a:cubicBezTo>
                  <a:cubicBezTo>
                    <a:pt x="2309" y="1262"/>
                    <a:pt x="2073" y="1287"/>
                    <a:pt x="2022" y="1236"/>
                  </a:cubicBezTo>
                  <a:cubicBezTo>
                    <a:pt x="1971" y="1185"/>
                    <a:pt x="1985" y="1099"/>
                    <a:pt x="2071" y="1014"/>
                  </a:cubicBezTo>
                  <a:cubicBezTo>
                    <a:pt x="2157" y="929"/>
                    <a:pt x="2404" y="780"/>
                    <a:pt x="2536" y="729"/>
                  </a:cubicBezTo>
                  <a:cubicBezTo>
                    <a:pt x="2668" y="678"/>
                    <a:pt x="2739" y="702"/>
                    <a:pt x="2866" y="706"/>
                  </a:cubicBezTo>
                  <a:cubicBezTo>
                    <a:pt x="2993" y="710"/>
                    <a:pt x="3166" y="705"/>
                    <a:pt x="3301" y="751"/>
                  </a:cubicBezTo>
                  <a:cubicBezTo>
                    <a:pt x="3436" y="797"/>
                    <a:pt x="3615" y="897"/>
                    <a:pt x="3676" y="984"/>
                  </a:cubicBezTo>
                  <a:cubicBezTo>
                    <a:pt x="3737" y="1071"/>
                    <a:pt x="3721" y="1220"/>
                    <a:pt x="3669" y="1276"/>
                  </a:cubicBezTo>
                  <a:cubicBezTo>
                    <a:pt x="3617" y="1332"/>
                    <a:pt x="3428" y="1262"/>
                    <a:pt x="3363" y="1321"/>
                  </a:cubicBezTo>
                  <a:cubicBezTo>
                    <a:pt x="3298" y="1380"/>
                    <a:pt x="3340" y="1555"/>
                    <a:pt x="3279" y="1629"/>
                  </a:cubicBezTo>
                  <a:cubicBezTo>
                    <a:pt x="3218" y="1703"/>
                    <a:pt x="3058" y="1717"/>
                    <a:pt x="2994" y="1764"/>
                  </a:cubicBezTo>
                  <a:cubicBezTo>
                    <a:pt x="2930" y="1811"/>
                    <a:pt x="2943" y="1874"/>
                    <a:pt x="2896" y="1914"/>
                  </a:cubicBezTo>
                  <a:cubicBezTo>
                    <a:pt x="2849" y="1954"/>
                    <a:pt x="2743" y="1959"/>
                    <a:pt x="2709" y="2004"/>
                  </a:cubicBezTo>
                  <a:cubicBezTo>
                    <a:pt x="2675" y="2049"/>
                    <a:pt x="2747" y="2149"/>
                    <a:pt x="2694" y="2184"/>
                  </a:cubicBezTo>
                  <a:cubicBezTo>
                    <a:pt x="2641" y="2219"/>
                    <a:pt x="2451" y="2148"/>
                    <a:pt x="2394" y="2214"/>
                  </a:cubicBezTo>
                  <a:cubicBezTo>
                    <a:pt x="2337" y="2280"/>
                    <a:pt x="2314" y="2509"/>
                    <a:pt x="2349" y="2581"/>
                  </a:cubicBezTo>
                  <a:cubicBezTo>
                    <a:pt x="2384" y="2653"/>
                    <a:pt x="2525" y="2541"/>
                    <a:pt x="2604" y="2649"/>
                  </a:cubicBezTo>
                  <a:cubicBezTo>
                    <a:pt x="2683" y="2757"/>
                    <a:pt x="2744" y="3196"/>
                    <a:pt x="2821" y="3226"/>
                  </a:cubicBezTo>
                  <a:cubicBezTo>
                    <a:pt x="2898" y="3256"/>
                    <a:pt x="3053" y="2941"/>
                    <a:pt x="3066" y="2832"/>
                  </a:cubicBezTo>
                  <a:cubicBezTo>
                    <a:pt x="3079" y="2723"/>
                    <a:pt x="2861" y="2608"/>
                    <a:pt x="2896" y="2574"/>
                  </a:cubicBezTo>
                  <a:cubicBezTo>
                    <a:pt x="2931" y="2540"/>
                    <a:pt x="3220" y="2573"/>
                    <a:pt x="3279" y="2626"/>
                  </a:cubicBezTo>
                  <a:cubicBezTo>
                    <a:pt x="3338" y="2679"/>
                    <a:pt x="3219" y="2800"/>
                    <a:pt x="3249" y="2889"/>
                  </a:cubicBezTo>
                  <a:cubicBezTo>
                    <a:pt x="3279" y="2978"/>
                    <a:pt x="3397" y="3168"/>
                    <a:pt x="3459" y="3159"/>
                  </a:cubicBezTo>
                  <a:cubicBezTo>
                    <a:pt x="3521" y="3150"/>
                    <a:pt x="3614" y="2946"/>
                    <a:pt x="3624" y="2836"/>
                  </a:cubicBezTo>
                  <a:cubicBezTo>
                    <a:pt x="3634" y="2726"/>
                    <a:pt x="3537" y="2608"/>
                    <a:pt x="3519" y="2499"/>
                  </a:cubicBezTo>
                  <a:cubicBezTo>
                    <a:pt x="3501" y="2390"/>
                    <a:pt x="3593" y="2239"/>
                    <a:pt x="3518" y="2182"/>
                  </a:cubicBezTo>
                  <a:cubicBezTo>
                    <a:pt x="3443" y="2125"/>
                    <a:pt x="3141" y="2196"/>
                    <a:pt x="3066" y="2154"/>
                  </a:cubicBezTo>
                  <a:cubicBezTo>
                    <a:pt x="2991" y="2112"/>
                    <a:pt x="2991" y="2005"/>
                    <a:pt x="3069" y="1929"/>
                  </a:cubicBezTo>
                  <a:cubicBezTo>
                    <a:pt x="3147" y="1853"/>
                    <a:pt x="3330" y="1731"/>
                    <a:pt x="3534" y="1696"/>
                  </a:cubicBezTo>
                  <a:cubicBezTo>
                    <a:pt x="3738" y="1661"/>
                    <a:pt x="4100" y="1677"/>
                    <a:pt x="4295" y="1716"/>
                  </a:cubicBezTo>
                  <a:cubicBezTo>
                    <a:pt x="4490" y="1755"/>
                    <a:pt x="4626" y="1841"/>
                    <a:pt x="4704" y="1929"/>
                  </a:cubicBezTo>
                  <a:cubicBezTo>
                    <a:pt x="4782" y="2017"/>
                    <a:pt x="4813" y="2188"/>
                    <a:pt x="4764" y="2244"/>
                  </a:cubicBezTo>
                  <a:cubicBezTo>
                    <a:pt x="4715" y="2300"/>
                    <a:pt x="4467" y="2205"/>
                    <a:pt x="4407" y="2267"/>
                  </a:cubicBezTo>
                  <a:cubicBezTo>
                    <a:pt x="4347" y="2329"/>
                    <a:pt x="4379" y="2555"/>
                    <a:pt x="4404" y="2619"/>
                  </a:cubicBezTo>
                  <a:cubicBezTo>
                    <a:pt x="4429" y="2683"/>
                    <a:pt x="4471" y="2545"/>
                    <a:pt x="4554" y="2649"/>
                  </a:cubicBezTo>
                  <a:cubicBezTo>
                    <a:pt x="4637" y="2753"/>
                    <a:pt x="4804" y="3243"/>
                    <a:pt x="4902" y="3241"/>
                  </a:cubicBezTo>
                  <a:cubicBezTo>
                    <a:pt x="5000" y="3239"/>
                    <a:pt x="5050" y="2629"/>
                    <a:pt x="5142" y="2634"/>
                  </a:cubicBezTo>
                  <a:cubicBezTo>
                    <a:pt x="5234" y="2639"/>
                    <a:pt x="5363" y="3180"/>
                    <a:pt x="5452" y="3269"/>
                  </a:cubicBezTo>
                  <a:cubicBezTo>
                    <a:pt x="5541" y="3358"/>
                    <a:pt x="5657" y="3337"/>
                    <a:pt x="5678" y="3170"/>
                  </a:cubicBezTo>
                  <a:cubicBezTo>
                    <a:pt x="5699" y="3003"/>
                    <a:pt x="5668" y="2423"/>
                    <a:pt x="5579" y="2267"/>
                  </a:cubicBezTo>
                  <a:cubicBezTo>
                    <a:pt x="5490" y="2111"/>
                    <a:pt x="5266" y="2316"/>
                    <a:pt x="5146" y="2236"/>
                  </a:cubicBezTo>
                  <a:cubicBezTo>
                    <a:pt x="5026" y="2156"/>
                    <a:pt x="4958" y="1884"/>
                    <a:pt x="4859" y="1787"/>
                  </a:cubicBezTo>
                  <a:cubicBezTo>
                    <a:pt x="4760" y="1690"/>
                    <a:pt x="4612" y="1730"/>
                    <a:pt x="4554" y="1651"/>
                  </a:cubicBezTo>
                  <a:cubicBezTo>
                    <a:pt x="4496" y="1572"/>
                    <a:pt x="4594" y="1380"/>
                    <a:pt x="4509" y="1314"/>
                  </a:cubicBezTo>
                  <a:cubicBezTo>
                    <a:pt x="4424" y="1248"/>
                    <a:pt x="4129" y="1311"/>
                    <a:pt x="4044" y="1254"/>
                  </a:cubicBezTo>
                  <a:cubicBezTo>
                    <a:pt x="3959" y="1197"/>
                    <a:pt x="4087" y="1065"/>
                    <a:pt x="3999" y="969"/>
                  </a:cubicBezTo>
                  <a:cubicBezTo>
                    <a:pt x="3911" y="873"/>
                    <a:pt x="3606" y="782"/>
                    <a:pt x="3519" y="676"/>
                  </a:cubicBezTo>
                  <a:cubicBezTo>
                    <a:pt x="3432" y="570"/>
                    <a:pt x="3558" y="395"/>
                    <a:pt x="3476" y="333"/>
                  </a:cubicBezTo>
                  <a:cubicBezTo>
                    <a:pt x="3394" y="271"/>
                    <a:pt x="3095" y="350"/>
                    <a:pt x="3024" y="301"/>
                  </a:cubicBezTo>
                  <a:cubicBezTo>
                    <a:pt x="2953" y="252"/>
                    <a:pt x="3046" y="91"/>
                    <a:pt x="3052" y="36"/>
                  </a:cubicBezTo>
                </a:path>
              </a:pathLst>
            </a:custGeom>
            <a:noFill/>
            <a:ln w="6350">
              <a:solidFill>
                <a:srgbClr val="CC99FF"/>
              </a:solidFill>
              <a:prstDash val="dash"/>
              <a:round/>
              <a:headEnd/>
              <a:tailEnd type="triangle" w="med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Text Box 106"/>
            <p:cNvSpPr txBox="1">
              <a:spLocks noChangeArrowheads="1"/>
            </p:cNvSpPr>
            <p:nvPr/>
          </p:nvSpPr>
          <p:spPr bwMode="auto">
            <a:xfrm>
              <a:off x="703" y="833"/>
              <a:ext cx="788" cy="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GB" sz="900">
                  <a:solidFill>
                    <a:srgbClr val="CC99FF"/>
                  </a:solidFill>
                </a:rPr>
                <a:t>Tree Parsing path</a:t>
              </a:r>
            </a:p>
            <a:p>
              <a:r>
                <a:rPr lang="en-GB" sz="900">
                  <a:solidFill>
                    <a:srgbClr val="CC99FF"/>
                  </a:solidFill>
                </a:rPr>
                <a:t>(in order)</a:t>
              </a:r>
              <a:endParaRPr lang="en-GB" sz="900"/>
            </a:p>
          </p:txBody>
        </p:sp>
      </p:grpSp>
      <p:sp>
        <p:nvSpPr>
          <p:cNvPr id="45062" name="Text Box 107"/>
          <p:cNvSpPr txBox="1">
            <a:spLocks noChangeArrowheads="1"/>
          </p:cNvSpPr>
          <p:nvPr/>
        </p:nvSpPr>
        <p:spPr bwMode="auto">
          <a:xfrm>
            <a:off x="752873" y="4155926"/>
            <a:ext cx="788035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 smtClean="0"/>
              <a:t>You </a:t>
            </a:r>
            <a:r>
              <a:rPr lang="en-GB" sz="2000" dirty="0"/>
              <a:t>will have looked at some basic data structures and in particular the uses of the Binary Tree to store and retrieve ordered data.</a:t>
            </a:r>
          </a:p>
        </p:txBody>
      </p:sp>
    </p:spTree>
    <p:extLst>
      <p:ext uri="{BB962C8B-B14F-4D97-AF65-F5344CB8AC3E}">
        <p14:creationId xmlns:p14="http://schemas.microsoft.com/office/powerpoint/2010/main" val="132591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638175"/>
          </a:xfrm>
        </p:spPr>
        <p:txBody>
          <a:bodyPr>
            <a:normAutofit fontScale="90000"/>
          </a:bodyPr>
          <a:lstStyle/>
          <a:p>
            <a:r>
              <a:rPr lang="en-GB" smtClean="0"/>
              <a:t>Bigger or smaller?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184673"/>
            <a:ext cx="8229600" cy="3601640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A binary search tree is a binary tree in which data is associated with each vertex.  The data is arranged so that for any vertex v in T, each data item on the left </a:t>
            </a:r>
            <a:r>
              <a:rPr lang="en-GB" sz="2400" dirty="0" err="1" smtClean="0"/>
              <a:t>subtree</a:t>
            </a:r>
            <a:r>
              <a:rPr lang="en-GB" sz="2400" dirty="0" smtClean="0"/>
              <a:t> of v is </a:t>
            </a:r>
            <a:r>
              <a:rPr lang="en-GB" sz="2400" dirty="0" smtClean="0">
                <a:solidFill>
                  <a:schemeClr val="accent2"/>
                </a:solidFill>
              </a:rPr>
              <a:t>less</a:t>
            </a:r>
            <a:r>
              <a:rPr lang="en-GB" sz="2400" dirty="0" smtClean="0"/>
              <a:t> than the data in v and the data in the right </a:t>
            </a:r>
            <a:r>
              <a:rPr lang="en-GB" sz="2400" dirty="0" err="1" smtClean="0"/>
              <a:t>subtree</a:t>
            </a:r>
            <a:r>
              <a:rPr lang="en-GB" sz="2400" dirty="0" smtClean="0"/>
              <a:t> of v is </a:t>
            </a:r>
            <a:r>
              <a:rPr lang="en-GB" sz="2400" dirty="0" smtClean="0">
                <a:solidFill>
                  <a:schemeClr val="accent2"/>
                </a:solidFill>
              </a:rPr>
              <a:t>greater</a:t>
            </a:r>
            <a:r>
              <a:rPr lang="en-GB" sz="2400" dirty="0" smtClean="0"/>
              <a:t> than the data item in v.</a:t>
            </a:r>
          </a:p>
          <a:p>
            <a:pPr marL="0" indent="0">
              <a:buNone/>
            </a:pPr>
            <a:endParaRPr lang="en-GB" sz="2400" dirty="0" smtClean="0"/>
          </a:p>
          <a:p>
            <a:r>
              <a:rPr lang="en-GB" sz="2400" dirty="0" smtClean="0"/>
              <a:t>Because the data is placed under an ordering it can be searched easily. Anything that can be ordered (has a rule by which data can be judged less or greater) can be sorted in this way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E4FDF40E-F0CB-4E6F-AF07-68A942CD80E0}" type="slidenum">
              <a:rPr lang="en-GB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475059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4000" smtClean="0"/>
              <a:t>Dictionary Example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9582"/>
            <a:ext cx="8229600" cy="919163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GB" sz="1800" dirty="0" smtClean="0"/>
              <a:t>Put the words</a:t>
            </a:r>
          </a:p>
          <a:p>
            <a:pPr algn="ctr">
              <a:buFontTx/>
              <a:buNone/>
            </a:pPr>
            <a:r>
              <a:rPr lang="en-GB" sz="1800" dirty="0" smtClean="0">
                <a:solidFill>
                  <a:schemeClr val="accent2"/>
                </a:solidFill>
              </a:rPr>
              <a:t>‘I have enjoyed the education at Greenwich this semester’</a:t>
            </a:r>
          </a:p>
          <a:p>
            <a:pPr>
              <a:buFontTx/>
              <a:buNone/>
            </a:pPr>
            <a:r>
              <a:rPr lang="en-GB" sz="1800" dirty="0" smtClean="0"/>
              <a:t>Into a binary tree with I as the node and in the word order of the phrase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22688" y="4869657"/>
            <a:ext cx="5421312" cy="273844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4A36844D-2207-453B-B19A-31D7A719C6BD}" type="slidenum">
              <a:rPr lang="en-GB"/>
              <a:pPr>
                <a:defRPr/>
              </a:pPr>
              <a:t>34</a:t>
            </a:fld>
            <a:endParaRPr lang="en-GB"/>
          </a:p>
        </p:txBody>
      </p:sp>
      <p:sp>
        <p:nvSpPr>
          <p:cNvPr id="49158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1187450" y="2211710"/>
            <a:ext cx="2359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I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195513" y="2211710"/>
            <a:ext cx="9160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enjoyed</a:t>
            </a:r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1476375" y="2211710"/>
            <a:ext cx="688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 have</a:t>
            </a:r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3635375" y="2211710"/>
            <a:ext cx="1072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education</a:t>
            </a:r>
          </a:p>
        </p:txBody>
      </p:sp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4859338" y="2211710"/>
            <a:ext cx="3738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at</a:t>
            </a:r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3203575" y="2211710"/>
            <a:ext cx="4635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the</a:t>
            </a:r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7235825" y="2211710"/>
            <a:ext cx="9781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semester</a:t>
            </a:r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6659563" y="2211710"/>
            <a:ext cx="4764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this</a:t>
            </a:r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5292725" y="2211710"/>
            <a:ext cx="1174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Greenwich</a:t>
            </a:r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 flipH="1">
            <a:off x="3563939" y="2697485"/>
            <a:ext cx="287337" cy="1083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 flipH="1">
            <a:off x="2843214" y="2967757"/>
            <a:ext cx="287337" cy="1083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1121124" y="3656287"/>
            <a:ext cx="287338" cy="1083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 flipH="1">
            <a:off x="1948752" y="3284196"/>
            <a:ext cx="287338" cy="10834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H="1" flipV="1">
            <a:off x="2698751" y="3284196"/>
            <a:ext cx="288925" cy="161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H="1" flipV="1">
            <a:off x="4283638" y="2687770"/>
            <a:ext cx="288925" cy="161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H="1" flipV="1">
            <a:off x="5046248" y="3016906"/>
            <a:ext cx="288925" cy="161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V="1">
            <a:off x="4312075" y="3021930"/>
            <a:ext cx="288925" cy="1619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49176" name="Text Box 21"/>
          <p:cNvSpPr txBox="1">
            <a:spLocks noChangeArrowheads="1"/>
          </p:cNvSpPr>
          <p:nvPr/>
        </p:nvSpPr>
        <p:spPr bwMode="auto">
          <a:xfrm>
            <a:off x="575817" y="4237031"/>
            <a:ext cx="799236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To decide on word order think whether they come before or after in the dictionary</a:t>
            </a:r>
          </a:p>
          <a:p>
            <a:pPr>
              <a:spcBef>
                <a:spcPct val="50000"/>
              </a:spcBef>
            </a:pPr>
            <a:r>
              <a:rPr lang="en-GB" dirty="0"/>
              <a:t>As ‘this’ comes after ‘the’ it is ‘bigger’</a:t>
            </a:r>
          </a:p>
        </p:txBody>
      </p:sp>
    </p:spTree>
    <p:extLst>
      <p:ext uri="{BB962C8B-B14F-4D97-AF65-F5344CB8AC3E}">
        <p14:creationId xmlns:p14="http://schemas.microsoft.com/office/powerpoint/2010/main" val="16001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40272E-6 L 0.29427 0.0623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05" y="31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5874E-6 L 0.1592 0.0901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1" y="4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7 0.02038 L -0.01059 0.1494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64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5607E-7 L 0.14965 0.10497 " pathEditMode="relative" ptsTypes="AA">
                                      <p:cBhvr>
                                        <p:cTn id="62" dur="2000" fill="hold"/>
                                        <p:tgtEl>
                                          <p:spTgt spid="90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112E-17 1.5874E-6 L -0.27917 0.2164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8" y="10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0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 0.0363 L -0.45347 0.298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90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21 0.00618 L -0.30053 0.2368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90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66" y="11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0.00618 L -0.1599 0.16831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90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80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36504E-6 L -0.38594 0.1794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90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06" y="89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/>
      <p:bldP spid="90116" grpId="1"/>
      <p:bldP spid="90117" grpId="0"/>
      <p:bldP spid="90117" grpId="1"/>
      <p:bldP spid="90118" grpId="0"/>
      <p:bldP spid="90118" grpId="1"/>
      <p:bldP spid="90119" grpId="0"/>
      <p:bldP spid="90119" grpId="1"/>
      <p:bldP spid="90120" grpId="0"/>
      <p:bldP spid="90120" grpId="1"/>
      <p:bldP spid="90121" grpId="0"/>
      <p:bldP spid="90121" grpId="1"/>
      <p:bldP spid="90122" grpId="0"/>
      <p:bldP spid="90122" grpId="1"/>
      <p:bldP spid="90123" grpId="0"/>
      <p:bldP spid="90123" grpId="1"/>
      <p:bldP spid="90124" grpId="0"/>
      <p:bldP spid="90124" grpId="1"/>
      <p:bldP spid="90125" grpId="0" animBg="1"/>
      <p:bldP spid="90126" grpId="0" animBg="1"/>
      <p:bldP spid="90127" grpId="0" animBg="1"/>
      <p:bldP spid="90128" grpId="0" animBg="1"/>
      <p:bldP spid="90129" grpId="0" animBg="1"/>
      <p:bldP spid="90130" grpId="0" animBg="1"/>
      <p:bldP spid="90131" grpId="0" animBg="1"/>
      <p:bldP spid="901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539750" y="1218009"/>
            <a:ext cx="8229600" cy="898922"/>
          </a:xfrm>
        </p:spPr>
        <p:txBody>
          <a:bodyPr>
            <a:noAutofit/>
          </a:bodyPr>
          <a:lstStyle/>
          <a:p>
            <a:pPr marL="320040" indent="-320040" fontAlgn="auto">
              <a:lnSpc>
                <a:spcPct val="80000"/>
              </a:lnSpc>
              <a:spcAft>
                <a:spcPts val="0"/>
              </a:spcAft>
              <a:buFont typeface="Wingdings"/>
              <a:buChar char=""/>
              <a:defRPr/>
            </a:pPr>
            <a:r>
              <a:rPr lang="en-GB" sz="2800" dirty="0" smtClean="0"/>
              <a:t>Put the following sentence into a Binary search tree with  I as the root</a:t>
            </a:r>
          </a:p>
          <a:p>
            <a:pPr marL="640080" lvl="1" indent="-274320" fontAlgn="auto">
              <a:lnSpc>
                <a:spcPct val="8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GB" sz="3200" b="1" i="1" dirty="0" smtClean="0">
                <a:solidFill>
                  <a:schemeClr val="accent1">
                    <a:lumMod val="50000"/>
                  </a:schemeClr>
                </a:solidFill>
              </a:rPr>
              <a:t>I am sure this lecture should be finishing soon</a:t>
            </a:r>
          </a:p>
        </p:txBody>
      </p:sp>
      <p:sp>
        <p:nvSpPr>
          <p:cNvPr id="50178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5FAA89B3-E954-468C-A392-230EA6E1F5FE}" type="slidenum">
              <a:rPr lang="en-GB"/>
              <a:pPr>
                <a:defRPr/>
              </a:pPr>
              <a:t>35</a:t>
            </a:fld>
            <a:endParaRPr lang="en-GB" dirty="0"/>
          </a:p>
        </p:txBody>
      </p:sp>
      <p:sp>
        <p:nvSpPr>
          <p:cNvPr id="50181" name="Footer Placeholder 4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pic>
        <p:nvPicPr>
          <p:cNvPr id="50182" name="Picture 3" descr="PENCIL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18400" y="4863703"/>
            <a:ext cx="1625600" cy="27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1835150" y="2872979"/>
            <a:ext cx="1079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am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588125" y="3359944"/>
            <a:ext cx="1079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this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5292725" y="2819400"/>
            <a:ext cx="1079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sure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4500563" y="3359944"/>
            <a:ext cx="1079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lecture</a:t>
            </a: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003800" y="3899297"/>
            <a:ext cx="1079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should</a:t>
            </a:r>
          </a:p>
        </p:txBody>
      </p:sp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2771775" y="3413522"/>
            <a:ext cx="1079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be</a:t>
            </a:r>
          </a:p>
        </p:txBody>
      </p:sp>
      <p:sp>
        <p:nvSpPr>
          <p:cNvPr id="91146" name="Text Box 10"/>
          <p:cNvSpPr txBox="1">
            <a:spLocks noChangeArrowheads="1"/>
          </p:cNvSpPr>
          <p:nvPr/>
        </p:nvSpPr>
        <p:spPr bwMode="auto">
          <a:xfrm>
            <a:off x="5724525" y="4331494"/>
            <a:ext cx="1079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soon</a:t>
            </a:r>
          </a:p>
        </p:txBody>
      </p:sp>
      <p:sp>
        <p:nvSpPr>
          <p:cNvPr id="91147" name="Text Box 11"/>
          <p:cNvSpPr txBox="1">
            <a:spLocks noChangeArrowheads="1"/>
          </p:cNvSpPr>
          <p:nvPr/>
        </p:nvSpPr>
        <p:spPr bwMode="auto">
          <a:xfrm>
            <a:off x="3708400" y="2278857"/>
            <a:ext cx="503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I</a:t>
            </a:r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 flipH="1">
            <a:off x="2411414" y="2549129"/>
            <a:ext cx="1152525" cy="378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1149" name="Line 13"/>
          <p:cNvSpPr>
            <a:spLocks noChangeShapeType="1"/>
          </p:cNvSpPr>
          <p:nvPr/>
        </p:nvSpPr>
        <p:spPr bwMode="auto">
          <a:xfrm>
            <a:off x="4140201" y="2549129"/>
            <a:ext cx="10080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1150" name="Line 14"/>
          <p:cNvSpPr>
            <a:spLocks noChangeShapeType="1"/>
          </p:cNvSpPr>
          <p:nvPr/>
        </p:nvSpPr>
        <p:spPr bwMode="auto">
          <a:xfrm>
            <a:off x="6011863" y="3089672"/>
            <a:ext cx="647700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H="1">
            <a:off x="5076825" y="3143250"/>
            <a:ext cx="287338" cy="216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>
            <a:off x="5076826" y="3629025"/>
            <a:ext cx="360363" cy="215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1153" name="Line 17"/>
          <p:cNvSpPr>
            <a:spLocks noChangeShapeType="1"/>
          </p:cNvSpPr>
          <p:nvPr/>
        </p:nvSpPr>
        <p:spPr bwMode="auto">
          <a:xfrm>
            <a:off x="2268538" y="3143251"/>
            <a:ext cx="647700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1154" name="Text Box 18"/>
          <p:cNvSpPr txBox="1">
            <a:spLocks noChangeArrowheads="1"/>
          </p:cNvSpPr>
          <p:nvPr/>
        </p:nvSpPr>
        <p:spPr bwMode="auto">
          <a:xfrm>
            <a:off x="3132138" y="3954066"/>
            <a:ext cx="1079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finishing</a:t>
            </a:r>
          </a:p>
        </p:txBody>
      </p:sp>
      <p:sp>
        <p:nvSpPr>
          <p:cNvPr id="91155" name="Line 19"/>
          <p:cNvSpPr>
            <a:spLocks noChangeShapeType="1"/>
          </p:cNvSpPr>
          <p:nvPr/>
        </p:nvSpPr>
        <p:spPr bwMode="auto">
          <a:xfrm>
            <a:off x="3132138" y="3683794"/>
            <a:ext cx="360362" cy="215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5651501" y="4169569"/>
            <a:ext cx="360363" cy="215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59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/>
      <p:bldP spid="91141" grpId="0"/>
      <p:bldP spid="91142" grpId="0"/>
      <p:bldP spid="91143" grpId="0"/>
      <p:bldP spid="91144" grpId="0"/>
      <p:bldP spid="91145" grpId="0"/>
      <p:bldP spid="91146" grpId="0"/>
      <p:bldP spid="91147" grpId="0"/>
      <p:bldP spid="91148" grpId="0" animBg="1"/>
      <p:bldP spid="91149" grpId="0" animBg="1"/>
      <p:bldP spid="91150" grpId="0" animBg="1"/>
      <p:bldP spid="91151" grpId="0" animBg="1"/>
      <p:bldP spid="91152" grpId="0" animBg="1"/>
      <p:bldP spid="91153" grpId="0" animBg="1"/>
      <p:bldP spid="91154" grpId="0"/>
      <p:bldP spid="91155" grpId="0" animBg="1"/>
      <p:bldP spid="9115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Now with numbers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4" y="1122760"/>
            <a:ext cx="7786687" cy="1375172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000" dirty="0" smtClean="0"/>
              <a:t>Put the following numbers into a binary tree with </a:t>
            </a:r>
            <a:r>
              <a:rPr lang="en-GB" sz="2800" b="1" i="1" dirty="0" smtClean="0"/>
              <a:t>10</a:t>
            </a:r>
            <a:r>
              <a:rPr lang="en-GB" sz="2000" dirty="0" smtClean="0"/>
              <a:t> as the node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GB" sz="2800" b="1" i="1" dirty="0" smtClean="0">
                <a:solidFill>
                  <a:schemeClr val="accent1">
                    <a:lumMod val="50000"/>
                  </a:schemeClr>
                </a:solidFill>
              </a:rPr>
              <a:t>8, 24, 3, 58, 7, 16, 31</a:t>
            </a:r>
          </a:p>
        </p:txBody>
      </p:sp>
      <p:sp>
        <p:nvSpPr>
          <p:cNvPr id="51204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C652594C-BAD5-4462-9F02-23B97B7C4CBC}" type="slidenum">
              <a:rPr lang="en-GB"/>
              <a:pPr>
                <a:defRPr/>
              </a:pPr>
              <a:t>36</a:t>
            </a:fld>
            <a:endParaRPr lang="en-GB"/>
          </a:p>
        </p:txBody>
      </p:sp>
      <p:sp>
        <p:nvSpPr>
          <p:cNvPr id="51206" name="Footer Placeholder 5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2843213" y="3240881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8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427538" y="3240881"/>
            <a:ext cx="502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 24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2916238" y="4212432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7</a:t>
            </a:r>
          </a:p>
        </p:txBody>
      </p:sp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5219700" y="378023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58</a:t>
            </a:r>
          </a:p>
        </p:txBody>
      </p: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2268538" y="3726656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3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3708400" y="378023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16</a:t>
            </a:r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3635375" y="280868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10</a:t>
            </a:r>
          </a:p>
        </p:txBody>
      </p:sp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4500563" y="4320779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31</a:t>
            </a:r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 flipH="1">
            <a:off x="3276601" y="3024188"/>
            <a:ext cx="35877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173" name="Line 13"/>
          <p:cNvSpPr>
            <a:spLocks noChangeShapeType="1"/>
          </p:cNvSpPr>
          <p:nvPr/>
        </p:nvSpPr>
        <p:spPr bwMode="auto">
          <a:xfrm flipH="1">
            <a:off x="2555876" y="3511153"/>
            <a:ext cx="35877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174" name="Line 14"/>
          <p:cNvSpPr>
            <a:spLocks noChangeShapeType="1"/>
          </p:cNvSpPr>
          <p:nvPr/>
        </p:nvSpPr>
        <p:spPr bwMode="auto">
          <a:xfrm flipH="1">
            <a:off x="4932363" y="4050507"/>
            <a:ext cx="35877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H="1">
            <a:off x="4140201" y="3564732"/>
            <a:ext cx="35877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176" name="Line 16"/>
          <p:cNvSpPr>
            <a:spLocks noChangeShapeType="1"/>
          </p:cNvSpPr>
          <p:nvPr/>
        </p:nvSpPr>
        <p:spPr bwMode="auto">
          <a:xfrm flipH="1" flipV="1">
            <a:off x="3995739" y="3024188"/>
            <a:ext cx="50323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177" name="Line 17"/>
          <p:cNvSpPr>
            <a:spLocks noChangeShapeType="1"/>
          </p:cNvSpPr>
          <p:nvPr/>
        </p:nvSpPr>
        <p:spPr bwMode="auto">
          <a:xfrm flipH="1" flipV="1">
            <a:off x="4716464" y="3511154"/>
            <a:ext cx="50323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2178" name="Line 18"/>
          <p:cNvSpPr>
            <a:spLocks noChangeShapeType="1"/>
          </p:cNvSpPr>
          <p:nvPr/>
        </p:nvSpPr>
        <p:spPr bwMode="auto">
          <a:xfrm flipH="1" flipV="1">
            <a:off x="2484439" y="3888581"/>
            <a:ext cx="50323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  <p:bldP spid="92165" grpId="0"/>
      <p:bldP spid="92166" grpId="0"/>
      <p:bldP spid="92167" grpId="0"/>
      <p:bldP spid="92168" grpId="0"/>
      <p:bldP spid="92169" grpId="0"/>
      <p:bldP spid="92170" grpId="0"/>
      <p:bldP spid="92171" grpId="0"/>
      <p:bldP spid="92172" grpId="0" animBg="1"/>
      <p:bldP spid="92173" grpId="0" animBg="1"/>
      <p:bldP spid="92174" grpId="0" animBg="1"/>
      <p:bldP spid="92175" grpId="0" animBg="1"/>
      <p:bldP spid="92176" grpId="0" animBg="1"/>
      <p:bldP spid="92177" grpId="0" animBg="1"/>
      <p:bldP spid="9217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For you to do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58585"/>
            <a:ext cx="7786688" cy="1314450"/>
          </a:xfrm>
        </p:spPr>
        <p:txBody>
          <a:bodyPr>
            <a:no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GB" sz="2000" dirty="0" smtClean="0"/>
              <a:t>Put the following numbers into a binary tree with </a:t>
            </a:r>
            <a:r>
              <a:rPr lang="en-GB" sz="2800" b="1" i="1" dirty="0" smtClean="0"/>
              <a:t>17</a:t>
            </a:r>
            <a:r>
              <a:rPr lang="en-GB" sz="2000" dirty="0" smtClean="0"/>
              <a:t> as the node</a:t>
            </a:r>
          </a:p>
          <a:p>
            <a:pPr marL="320040" indent="-320040" algn="ctr" fontAlgn="auto">
              <a:spcAft>
                <a:spcPts val="0"/>
              </a:spcAft>
              <a:buFont typeface="Wingdings"/>
              <a:buNone/>
              <a:defRPr/>
            </a:pPr>
            <a:r>
              <a:rPr lang="en-GB" sz="2800" b="1" i="1" dirty="0" smtClean="0">
                <a:solidFill>
                  <a:schemeClr val="accent1">
                    <a:lumMod val="50000"/>
                  </a:schemeClr>
                </a:solidFill>
              </a:rPr>
              <a:t>12, 36, 14, 78, 9, 56, 13,</a:t>
            </a:r>
          </a:p>
        </p:txBody>
      </p:sp>
      <p:pic>
        <p:nvPicPr>
          <p:cNvPr id="52228" name="Picture 4" descr="PENCIL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988828" y="4772227"/>
            <a:ext cx="2155172" cy="371273"/>
          </a:xfrm>
          <a:noFill/>
        </p:spPr>
      </p:pic>
      <p:sp>
        <p:nvSpPr>
          <p:cNvPr id="5222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fr-FR" dirty="0" smtClean="0"/>
              <a:t>YDF 2015/16 Lecture 6 AMC</a:t>
            </a:r>
            <a:endParaRPr lang="en-GB" dirty="0"/>
          </a:p>
        </p:txBody>
      </p:sp>
      <p:sp>
        <p:nvSpPr>
          <p:cNvPr id="69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fld id="{48306A48-66B7-4AA4-AE68-93E1461C23E7}" type="slidenum">
              <a:rPr lang="en-GB"/>
              <a:pPr>
                <a:defRPr/>
              </a:pPr>
              <a:t>37</a:t>
            </a:fld>
            <a:endParaRPr lang="en-GB"/>
          </a:p>
        </p:txBody>
      </p:sp>
      <p:sp>
        <p:nvSpPr>
          <p:cNvPr id="52231" name="Footer Placeholder 5"/>
          <p:cNvSpPr txBox="1">
            <a:spLocks noGrp="1"/>
          </p:cNvSpPr>
          <p:nvPr/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400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843213" y="2842022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12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4427538" y="2842022"/>
            <a:ext cx="502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 36</a:t>
            </a: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3348038" y="3327797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14</a:t>
            </a:r>
          </a:p>
        </p:txBody>
      </p:sp>
      <p:sp>
        <p:nvSpPr>
          <p:cNvPr id="93192" name="Rectangle 8"/>
          <p:cNvSpPr>
            <a:spLocks noChangeArrowheads="1"/>
          </p:cNvSpPr>
          <p:nvPr/>
        </p:nvSpPr>
        <p:spPr bwMode="auto">
          <a:xfrm>
            <a:off x="5219700" y="338137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78</a:t>
            </a:r>
          </a:p>
        </p:txBody>
      </p:sp>
      <p:sp>
        <p:nvSpPr>
          <p:cNvPr id="93193" name="Rectangle 9"/>
          <p:cNvSpPr>
            <a:spLocks noChangeArrowheads="1"/>
          </p:cNvSpPr>
          <p:nvPr/>
        </p:nvSpPr>
        <p:spPr bwMode="auto">
          <a:xfrm>
            <a:off x="2268538" y="3327797"/>
            <a:ext cx="311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9</a:t>
            </a:r>
          </a:p>
        </p:txBody>
      </p:sp>
      <p:sp>
        <p:nvSpPr>
          <p:cNvPr id="93194" name="Rectangle 10"/>
          <p:cNvSpPr>
            <a:spLocks noChangeArrowheads="1"/>
          </p:cNvSpPr>
          <p:nvPr/>
        </p:nvSpPr>
        <p:spPr bwMode="auto">
          <a:xfrm>
            <a:off x="4427538" y="3868341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56</a:t>
            </a:r>
          </a:p>
        </p:txBody>
      </p: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3635375" y="2409825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17</a:t>
            </a:r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2771775" y="3813572"/>
            <a:ext cx="4379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GB"/>
              <a:t>13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 flipH="1">
            <a:off x="3276601" y="2625328"/>
            <a:ext cx="35877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2555876" y="3112294"/>
            <a:ext cx="35877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3199" name="Line 15"/>
          <p:cNvSpPr>
            <a:spLocks noChangeShapeType="1"/>
          </p:cNvSpPr>
          <p:nvPr/>
        </p:nvSpPr>
        <p:spPr bwMode="auto">
          <a:xfrm flipH="1">
            <a:off x="3203576" y="3598069"/>
            <a:ext cx="35877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 flipH="1">
            <a:off x="4859339" y="3651647"/>
            <a:ext cx="358775" cy="270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3201" name="Line 17"/>
          <p:cNvSpPr>
            <a:spLocks noChangeShapeType="1"/>
          </p:cNvSpPr>
          <p:nvPr/>
        </p:nvSpPr>
        <p:spPr bwMode="auto">
          <a:xfrm flipH="1" flipV="1">
            <a:off x="3995739" y="2625329"/>
            <a:ext cx="50323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3202" name="Line 18"/>
          <p:cNvSpPr>
            <a:spLocks noChangeShapeType="1"/>
          </p:cNvSpPr>
          <p:nvPr/>
        </p:nvSpPr>
        <p:spPr bwMode="auto">
          <a:xfrm flipH="1" flipV="1">
            <a:off x="4716464" y="3112294"/>
            <a:ext cx="50323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93203" name="Line 19"/>
          <p:cNvSpPr>
            <a:spLocks noChangeShapeType="1"/>
          </p:cNvSpPr>
          <p:nvPr/>
        </p:nvSpPr>
        <p:spPr bwMode="auto">
          <a:xfrm flipH="1" flipV="1">
            <a:off x="3059114" y="3057525"/>
            <a:ext cx="503237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37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190" grpId="0"/>
      <p:bldP spid="93191" grpId="0"/>
      <p:bldP spid="93192" grpId="0"/>
      <p:bldP spid="93193" grpId="0"/>
      <p:bldP spid="93194" grpId="0"/>
      <p:bldP spid="93195" grpId="0"/>
      <p:bldP spid="93196" grpId="0"/>
      <p:bldP spid="93197" grpId="0" animBg="1"/>
      <p:bldP spid="93198" grpId="0" animBg="1"/>
      <p:bldP spid="93199" grpId="0" animBg="1"/>
      <p:bldP spid="93200" grpId="0" animBg="1"/>
      <p:bldP spid="93201" grpId="0" animBg="1"/>
      <p:bldP spid="93202" grpId="0" animBg="1"/>
      <p:bldP spid="932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Assignment </a:t>
            </a:r>
            <a:r>
              <a:rPr lang="en-GB" dirty="0" smtClean="0">
                <a:sym typeface="Wingdings" pitchFamily="2" charset="2"/>
              </a:rPr>
              <a:t>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YDF 2015/16 Lecture 6 AMC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Questions 1 -5 topics covered the term…</a:t>
            </a:r>
          </a:p>
          <a:p>
            <a:r>
              <a:rPr lang="en-GB" dirty="0" smtClean="0"/>
              <a:t>To make sure you get all the marks include all the working …</a:t>
            </a:r>
          </a:p>
          <a:p>
            <a:r>
              <a:rPr lang="en-GB" dirty="0" smtClean="0"/>
              <a:t>Handwritten easier to include all information.</a:t>
            </a:r>
          </a:p>
          <a:p>
            <a:r>
              <a:rPr lang="en-GB" dirty="0" smtClean="0"/>
              <a:t>A4 lined paper (not squared) </a:t>
            </a:r>
          </a:p>
          <a:p>
            <a:r>
              <a:rPr lang="en-GB" dirty="0" smtClean="0"/>
              <a:t>Stapled with </a:t>
            </a:r>
            <a:r>
              <a:rPr lang="en-GB" dirty="0" err="1" smtClean="0"/>
              <a:t>headsheet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8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Assignment Q6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6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For one of the MATH1111 course topics listed below, create an electronic poster, presentation or video/animation as detailed below. </a:t>
            </a:r>
          </a:p>
          <a:p>
            <a:pPr lvl="1">
              <a:spcBef>
                <a:spcPts val="0"/>
              </a:spcBef>
            </a:pPr>
            <a:r>
              <a:rPr lang="en-GB" sz="1700" dirty="0"/>
              <a:t>Course topic choices: </a:t>
            </a:r>
          </a:p>
          <a:p>
            <a:pPr lvl="1">
              <a:spcBef>
                <a:spcPts val="0"/>
              </a:spcBef>
            </a:pPr>
            <a:r>
              <a:rPr lang="en-GB" sz="1700" dirty="0"/>
              <a:t>Functions, </a:t>
            </a:r>
          </a:p>
          <a:p>
            <a:pPr lvl="1">
              <a:spcBef>
                <a:spcPts val="0"/>
              </a:spcBef>
            </a:pPr>
            <a:r>
              <a:rPr lang="en-GB" sz="1700" dirty="0"/>
              <a:t>Matrices, </a:t>
            </a:r>
          </a:p>
          <a:p>
            <a:pPr lvl="1">
              <a:spcBef>
                <a:spcPts val="0"/>
              </a:spcBef>
            </a:pPr>
            <a:r>
              <a:rPr lang="en-GB" sz="1700" dirty="0"/>
              <a:t>Graph Theory, </a:t>
            </a:r>
          </a:p>
          <a:p>
            <a:pPr lvl="1">
              <a:spcBef>
                <a:spcPts val="0"/>
              </a:spcBef>
            </a:pPr>
            <a:r>
              <a:rPr lang="en-GB" sz="1700" dirty="0"/>
              <a:t>Algorithms, </a:t>
            </a:r>
          </a:p>
          <a:p>
            <a:pPr lvl="1">
              <a:spcBef>
                <a:spcPts val="0"/>
              </a:spcBef>
            </a:pPr>
            <a:r>
              <a:rPr lang="en-GB" sz="1700" dirty="0"/>
              <a:t>Calculus (Differentiation, Integration) </a:t>
            </a:r>
            <a:endParaRPr lang="en-GB" sz="1700" dirty="0" smtClean="0"/>
          </a:p>
          <a:p>
            <a:r>
              <a:rPr lang="en-GB" sz="2000" dirty="0" smtClean="0"/>
              <a:t>Email to </a:t>
            </a:r>
            <a:r>
              <a:rPr lang="en-GB" sz="2000" dirty="0" smtClean="0">
                <a:hlinkClick r:id="rId2"/>
              </a:rPr>
              <a:t>y.d.fryer@gre.ac.uk</a:t>
            </a:r>
            <a:r>
              <a:rPr lang="en-GB" sz="2000" dirty="0" smtClean="0"/>
              <a:t> same day you submit your assignment (by 8</a:t>
            </a:r>
            <a:r>
              <a:rPr lang="en-GB" sz="2000" baseline="30000" dirty="0" smtClean="0"/>
              <a:t>th</a:t>
            </a:r>
            <a:r>
              <a:rPr lang="en-GB" sz="2000" dirty="0" smtClean="0"/>
              <a:t> April 2016</a:t>
            </a:r>
          </a:p>
          <a:p>
            <a:pPr lvl="1"/>
            <a:r>
              <a:rPr lang="en-GB" sz="1800" dirty="0" smtClean="0"/>
              <a:t>Poster/presentation/video/animation to be shown to tut group 15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April in tutorial!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2893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 Graphs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5660473"/>
              </p:ext>
            </p:extLst>
          </p:nvPr>
        </p:nvGraphicFramePr>
        <p:xfrm>
          <a:off x="612775" y="1200150"/>
          <a:ext cx="8153400" cy="360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43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Tutorial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6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Finish graph theory tutorial questions in notes</a:t>
            </a:r>
          </a:p>
          <a:p>
            <a:r>
              <a:rPr lang="en-GB" dirty="0" smtClean="0"/>
              <a:t>If finished show to tutor then have a look at the assignment </a:t>
            </a:r>
            <a:r>
              <a:rPr lang="en-GB" dirty="0" smtClean="0">
                <a:sym typeface="Wingdings" pitchFamily="2" charset="2"/>
              </a:rPr>
              <a:t></a:t>
            </a:r>
          </a:p>
          <a:p>
            <a:endParaRPr lang="en-GB" dirty="0">
              <a:sym typeface="Wingdings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58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Walk, Paths &amp; Trails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207684" y="1131590"/>
            <a:ext cx="2132068" cy="2664296"/>
            <a:chOff x="4571353" y="1275606"/>
            <a:chExt cx="2132068" cy="2664296"/>
          </a:xfrm>
        </p:grpSpPr>
        <p:grpSp>
          <p:nvGrpSpPr>
            <p:cNvPr id="21" name="Group 20"/>
            <p:cNvGrpSpPr/>
            <p:nvPr/>
          </p:nvGrpSpPr>
          <p:grpSpPr>
            <a:xfrm>
              <a:off x="4571353" y="1381113"/>
              <a:ext cx="2132068" cy="2558789"/>
              <a:chOff x="4571353" y="1381113"/>
              <a:chExt cx="2132068" cy="2558789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172421" y="1934833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571353" y="1718809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076056" y="3723878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/>
              <p:cNvCxnSpPr>
                <a:stCxn id="24" idx="5"/>
                <a:endCxn id="31" idx="1"/>
              </p:cNvCxnSpPr>
              <p:nvPr/>
            </p:nvCxnSpPr>
            <p:spPr>
              <a:xfrm>
                <a:off x="4755741" y="1903197"/>
                <a:ext cx="1524799" cy="1488428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23" idx="3"/>
                <a:endCxn id="25" idx="7"/>
              </p:cNvCxnSpPr>
              <p:nvPr/>
            </p:nvCxnSpPr>
            <p:spPr>
              <a:xfrm flipH="1">
                <a:off x="5260444" y="2119221"/>
                <a:ext cx="943613" cy="1636293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endCxn id="31" idx="0"/>
              </p:cNvCxnSpPr>
              <p:nvPr/>
            </p:nvCxnSpPr>
            <p:spPr>
              <a:xfrm>
                <a:off x="6280540" y="2150857"/>
                <a:ext cx="76376" cy="1209132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24" idx="7"/>
                <a:endCxn id="23" idx="2"/>
              </p:cNvCxnSpPr>
              <p:nvPr/>
            </p:nvCxnSpPr>
            <p:spPr>
              <a:xfrm>
                <a:off x="4755741" y="1750445"/>
                <a:ext cx="1416680" cy="292400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25" idx="6"/>
              </p:cNvCxnSpPr>
              <p:nvPr/>
            </p:nvCxnSpPr>
            <p:spPr>
              <a:xfrm flipH="1">
                <a:off x="5292080" y="3507854"/>
                <a:ext cx="1011581" cy="32403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6248904" y="3359989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571353" y="138111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A</a:t>
                </a:r>
                <a:endParaRPr lang="en-GB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343381" y="179101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B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396398" y="3215176"/>
                <a:ext cx="2540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C</a:t>
                </a:r>
                <a:endParaRPr lang="en-GB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00404" y="345837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 smtClean="0"/>
                  <a:t>D</a:t>
                </a:r>
                <a:endParaRPr lang="en-GB" b="1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938249" y="1275606"/>
              <a:ext cx="1234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Graph, G</a:t>
              </a:r>
              <a:endParaRPr lang="en-GB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52446" y="2184762"/>
            <a:ext cx="2132068" cy="2558789"/>
            <a:chOff x="4571353" y="1381113"/>
            <a:chExt cx="2132068" cy="2558789"/>
          </a:xfrm>
        </p:grpSpPr>
        <p:sp>
          <p:nvSpPr>
            <p:cNvPr id="40" name="Oval 39"/>
            <p:cNvSpPr/>
            <p:nvPr/>
          </p:nvSpPr>
          <p:spPr>
            <a:xfrm>
              <a:off x="6172421" y="19348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/>
            <p:cNvSpPr/>
            <p:nvPr/>
          </p:nvSpPr>
          <p:spPr>
            <a:xfrm>
              <a:off x="4571353" y="17188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/>
            <p:cNvSpPr/>
            <p:nvPr/>
          </p:nvSpPr>
          <p:spPr>
            <a:xfrm>
              <a:off x="5076056" y="372387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/>
            <p:cNvCxnSpPr>
              <a:stCxn id="41" idx="5"/>
              <a:endCxn id="48" idx="1"/>
            </p:cNvCxnSpPr>
            <p:nvPr/>
          </p:nvCxnSpPr>
          <p:spPr>
            <a:xfrm>
              <a:off x="4755741" y="1903197"/>
              <a:ext cx="1524799" cy="148842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3"/>
              <a:endCxn id="42" idx="7"/>
            </p:cNvCxnSpPr>
            <p:nvPr/>
          </p:nvCxnSpPr>
          <p:spPr>
            <a:xfrm flipH="1">
              <a:off x="5260444" y="2119221"/>
              <a:ext cx="943613" cy="163629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48" idx="0"/>
            </p:cNvCxnSpPr>
            <p:nvPr/>
          </p:nvCxnSpPr>
          <p:spPr>
            <a:xfrm>
              <a:off x="6280540" y="2150857"/>
              <a:ext cx="76376" cy="120913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1" idx="7"/>
              <a:endCxn id="40" idx="2"/>
            </p:cNvCxnSpPr>
            <p:nvPr/>
          </p:nvCxnSpPr>
          <p:spPr>
            <a:xfrm>
              <a:off x="4755741" y="1750445"/>
              <a:ext cx="1416680" cy="2924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42" idx="6"/>
            </p:cNvCxnSpPr>
            <p:nvPr/>
          </p:nvCxnSpPr>
          <p:spPr>
            <a:xfrm flipH="1">
              <a:off x="5292080" y="3507854"/>
              <a:ext cx="1011581" cy="3240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6248904" y="335998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571353" y="138111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A</a:t>
              </a:r>
              <a:endParaRPr lang="en-GB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43381" y="17910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96398" y="3215176"/>
              <a:ext cx="254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</a:t>
              </a:r>
              <a:endParaRPr lang="en-GB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00404" y="345837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D</a:t>
              </a:r>
              <a:endParaRPr lang="en-GB" b="1" dirty="0"/>
            </a:p>
          </p:txBody>
        </p:sp>
      </p:grpSp>
      <p:cxnSp>
        <p:nvCxnSpPr>
          <p:cNvPr id="53" name="Straight Arrow Connector 52"/>
          <p:cNvCxnSpPr>
            <a:stCxn id="49" idx="2"/>
            <a:endCxn id="40" idx="2"/>
          </p:cNvCxnSpPr>
          <p:nvPr/>
        </p:nvCxnSpPr>
        <p:spPr>
          <a:xfrm>
            <a:off x="3332466" y="2554094"/>
            <a:ext cx="1421048" cy="29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2" idx="7"/>
          </p:cNvCxnSpPr>
          <p:nvPr/>
        </p:nvCxnSpPr>
        <p:spPr>
          <a:xfrm flipH="1">
            <a:off x="3841537" y="2951365"/>
            <a:ext cx="931114" cy="16077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8" idx="3"/>
          </p:cNvCxnSpPr>
          <p:nvPr/>
        </p:nvCxnSpPr>
        <p:spPr>
          <a:xfrm flipV="1">
            <a:off x="3863466" y="4348026"/>
            <a:ext cx="998167" cy="28751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1"/>
            <a:endCxn id="41" idx="5"/>
          </p:cNvCxnSpPr>
          <p:nvPr/>
        </p:nvCxnSpPr>
        <p:spPr>
          <a:xfrm flipH="1" flipV="1">
            <a:off x="3336834" y="2706846"/>
            <a:ext cx="1524799" cy="148842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6544388" y="1093081"/>
            <a:ext cx="2132068" cy="2558789"/>
            <a:chOff x="4571353" y="1381113"/>
            <a:chExt cx="2132068" cy="2558789"/>
          </a:xfrm>
        </p:grpSpPr>
        <p:sp>
          <p:nvSpPr>
            <p:cNvPr id="58" name="Oval 57"/>
            <p:cNvSpPr/>
            <p:nvPr/>
          </p:nvSpPr>
          <p:spPr>
            <a:xfrm>
              <a:off x="6172421" y="1934833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/>
            <p:cNvSpPr/>
            <p:nvPr/>
          </p:nvSpPr>
          <p:spPr>
            <a:xfrm>
              <a:off x="4571353" y="171880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/>
            <p:cNvSpPr/>
            <p:nvPr/>
          </p:nvSpPr>
          <p:spPr>
            <a:xfrm>
              <a:off x="5076056" y="3723878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/>
            <p:cNvCxnSpPr>
              <a:stCxn id="59" idx="5"/>
              <a:endCxn id="66" idx="1"/>
            </p:cNvCxnSpPr>
            <p:nvPr/>
          </p:nvCxnSpPr>
          <p:spPr>
            <a:xfrm>
              <a:off x="4755741" y="1903197"/>
              <a:ext cx="1524799" cy="148842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8" idx="3"/>
              <a:endCxn id="60" idx="7"/>
            </p:cNvCxnSpPr>
            <p:nvPr/>
          </p:nvCxnSpPr>
          <p:spPr>
            <a:xfrm flipH="1">
              <a:off x="5260444" y="2119221"/>
              <a:ext cx="943613" cy="163629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66" idx="0"/>
            </p:cNvCxnSpPr>
            <p:nvPr/>
          </p:nvCxnSpPr>
          <p:spPr>
            <a:xfrm>
              <a:off x="6280540" y="2150857"/>
              <a:ext cx="76376" cy="120913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9" idx="7"/>
              <a:endCxn id="58" idx="2"/>
            </p:cNvCxnSpPr>
            <p:nvPr/>
          </p:nvCxnSpPr>
          <p:spPr>
            <a:xfrm>
              <a:off x="4755741" y="1750445"/>
              <a:ext cx="1416680" cy="29240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endCxn id="60" idx="6"/>
            </p:cNvCxnSpPr>
            <p:nvPr/>
          </p:nvCxnSpPr>
          <p:spPr>
            <a:xfrm flipH="1">
              <a:off x="5292080" y="3507854"/>
              <a:ext cx="1011581" cy="32403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6248904" y="3359989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1353" y="138111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A</a:t>
              </a:r>
              <a:endParaRPr lang="en-GB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43381" y="1791012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B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96398" y="3215176"/>
              <a:ext cx="254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C</a:t>
              </a:r>
              <a:endParaRPr lang="en-GB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900404" y="345837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smtClean="0"/>
                <a:t>D</a:t>
              </a:r>
              <a:endParaRPr lang="en-GB" b="1" dirty="0"/>
            </a:p>
          </p:txBody>
        </p:sp>
      </p:grpSp>
      <p:cxnSp>
        <p:nvCxnSpPr>
          <p:cNvPr id="71" name="Straight Arrow Connector 70"/>
          <p:cNvCxnSpPr>
            <a:endCxn id="59" idx="7"/>
          </p:cNvCxnSpPr>
          <p:nvPr/>
        </p:nvCxnSpPr>
        <p:spPr>
          <a:xfrm flipH="1" flipV="1">
            <a:off x="6728776" y="1462413"/>
            <a:ext cx="1416681" cy="2822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7287863" y="3233700"/>
            <a:ext cx="956824" cy="29627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6" idx="1"/>
          </p:cNvCxnSpPr>
          <p:nvPr/>
        </p:nvCxnSpPr>
        <p:spPr>
          <a:xfrm>
            <a:off x="6728776" y="1645673"/>
            <a:ext cx="1524799" cy="14579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Box 33"/>
          <p:cNvSpPr txBox="1">
            <a:spLocks noChangeArrowheads="1"/>
          </p:cNvSpPr>
          <p:nvPr/>
        </p:nvSpPr>
        <p:spPr bwMode="auto">
          <a:xfrm>
            <a:off x="207684" y="3891867"/>
            <a:ext cx="3024188" cy="111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300"/>
              </a:spcBef>
            </a:pPr>
            <a:r>
              <a:rPr lang="en-GB" sz="1600" dirty="0"/>
              <a:t>Walks can be given as a sequence of edges </a:t>
            </a:r>
            <a:r>
              <a:rPr lang="en-GB" sz="1600" dirty="0" smtClean="0"/>
              <a:t>   AB</a:t>
            </a:r>
            <a:r>
              <a:rPr lang="en-GB" sz="1600" dirty="0"/>
              <a:t>, BC, CB</a:t>
            </a:r>
          </a:p>
          <a:p>
            <a:pPr>
              <a:spcBef>
                <a:spcPts val="300"/>
              </a:spcBef>
            </a:pPr>
            <a:r>
              <a:rPr lang="en-GB" sz="1600" dirty="0"/>
              <a:t>But more </a:t>
            </a:r>
            <a:r>
              <a:rPr lang="en-GB" sz="1600" dirty="0" smtClean="0"/>
              <a:t>commonly by </a:t>
            </a:r>
            <a:r>
              <a:rPr lang="en-GB" sz="1600" dirty="0"/>
              <a:t>the sequence of </a:t>
            </a:r>
            <a:r>
              <a:rPr lang="en-GB" sz="1600" dirty="0" smtClean="0"/>
              <a:t>vertices   A,B,C,B</a:t>
            </a:r>
            <a:endParaRPr lang="en-GB" sz="1600" dirty="0"/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5508104" y="3764123"/>
            <a:ext cx="3548611" cy="954107"/>
          </a:xfrm>
          <a:prstGeom prst="rect">
            <a:avLst/>
          </a:prstGeom>
          <a:solidFill>
            <a:srgbClr val="D5EAFF"/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-457200" algn="l"/>
              </a:tabLst>
            </a:pPr>
            <a:r>
              <a:rPr lang="en-GB" sz="2000" dirty="0"/>
              <a:t>If all the </a:t>
            </a:r>
            <a:r>
              <a:rPr lang="en-GB" sz="2000" dirty="0">
                <a:solidFill>
                  <a:srgbClr val="3366FF"/>
                </a:solidFill>
              </a:rPr>
              <a:t>vertices</a:t>
            </a:r>
            <a:r>
              <a:rPr lang="en-GB" sz="2000" dirty="0"/>
              <a:t> of a walk are distinct we have a </a:t>
            </a:r>
            <a:r>
              <a:rPr lang="en-GB" sz="2000" b="1" dirty="0"/>
              <a:t>path.	</a:t>
            </a:r>
            <a:endParaRPr lang="en-GB" sz="2000" b="1" dirty="0" smtClean="0"/>
          </a:p>
          <a:p>
            <a:pPr>
              <a:tabLst>
                <a:tab pos="-457200" algn="l"/>
              </a:tabLst>
            </a:pPr>
            <a:r>
              <a:rPr lang="en-GB" sz="1600" b="1" dirty="0" smtClean="0"/>
              <a:t>e.g</a:t>
            </a:r>
            <a:r>
              <a:rPr lang="en-GB" sz="1600" b="1" dirty="0"/>
              <a:t>. B,A,C,D</a:t>
            </a:r>
            <a:endParaRPr lang="en-GB" sz="1600" dirty="0"/>
          </a:p>
        </p:txBody>
      </p:sp>
      <p:sp>
        <p:nvSpPr>
          <p:cNvPr id="86" name="Rectangle 30"/>
          <p:cNvSpPr>
            <a:spLocks noChangeArrowheads="1"/>
          </p:cNvSpPr>
          <p:nvPr/>
        </p:nvSpPr>
        <p:spPr bwMode="auto">
          <a:xfrm>
            <a:off x="2778373" y="1354135"/>
            <a:ext cx="316835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tabLst>
                <a:tab pos="-457200" algn="l"/>
              </a:tabLst>
            </a:pPr>
            <a:r>
              <a:rPr lang="en-GB" sz="2000" dirty="0"/>
              <a:t>If all the </a:t>
            </a:r>
            <a:r>
              <a:rPr lang="en-GB" sz="2000" dirty="0">
                <a:solidFill>
                  <a:srgbClr val="CC3399"/>
                </a:solidFill>
              </a:rPr>
              <a:t>edges </a:t>
            </a:r>
            <a:r>
              <a:rPr lang="en-GB" sz="2000" dirty="0"/>
              <a:t>of a walk are distinct we have a </a:t>
            </a:r>
            <a:r>
              <a:rPr lang="en-GB" sz="2000" b="1" dirty="0"/>
              <a:t>trail.  </a:t>
            </a:r>
            <a:r>
              <a:rPr lang="en-GB" sz="1600" b="1" dirty="0"/>
              <a:t>	</a:t>
            </a:r>
          </a:p>
          <a:p>
            <a:pPr>
              <a:tabLst>
                <a:tab pos="-457200" algn="l"/>
              </a:tabLst>
            </a:pPr>
            <a:r>
              <a:rPr lang="en-GB" sz="1600" b="1" dirty="0"/>
              <a:t>e.g. A,B,C,D,B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4829997" y="156731"/>
            <a:ext cx="4226718" cy="76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dirty="0"/>
              <a:t>All sequences of edges around a graph from vertex to </a:t>
            </a:r>
            <a:r>
              <a:rPr lang="en-GB" dirty="0" smtClean="0"/>
              <a:t>vertex are </a:t>
            </a:r>
            <a:r>
              <a:rPr lang="en-GB" dirty="0"/>
              <a:t>walks. Some of them have special properties.</a:t>
            </a:r>
          </a:p>
        </p:txBody>
      </p:sp>
    </p:spTree>
    <p:extLst>
      <p:ext uri="{BB962C8B-B14F-4D97-AF65-F5344CB8AC3E}">
        <p14:creationId xmlns:p14="http://schemas.microsoft.com/office/powerpoint/2010/main" val="421580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85" grpId="0" animBg="1"/>
      <p:bldP spid="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Trees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YDF 2015/16 Lecture 6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579512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>
                <a:solidFill>
                  <a:srgbClr val="3366FF"/>
                </a:solidFill>
              </a:rPr>
              <a:t>connected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graph with </a:t>
            </a:r>
            <a:r>
              <a:rPr lang="en-GB" b="1" dirty="0">
                <a:solidFill>
                  <a:srgbClr val="3366FF"/>
                </a:solidFill>
              </a:rPr>
              <a:t>no cycles</a:t>
            </a:r>
            <a:r>
              <a:rPr lang="en-GB" dirty="0"/>
              <a:t> is called a </a:t>
            </a:r>
            <a:r>
              <a:rPr lang="en-GB" b="1" dirty="0" smtClean="0"/>
              <a:t>tree</a:t>
            </a:r>
            <a:endParaRPr lang="en-GB" b="1" dirty="0"/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4471988" y="1984376"/>
            <a:ext cx="1016000" cy="1203325"/>
          </a:xfrm>
          <a:prstGeom prst="ellipse">
            <a:avLst/>
          </a:prstGeom>
          <a:solidFill>
            <a:srgbClr val="FFFF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103313" y="1538289"/>
            <a:ext cx="1619250" cy="2706687"/>
            <a:chOff x="786" y="1667"/>
            <a:chExt cx="1020" cy="1705"/>
          </a:xfrm>
        </p:grpSpPr>
        <p:sp>
          <p:nvSpPr>
            <p:cNvPr id="7" name="Line 25"/>
            <p:cNvSpPr>
              <a:spLocks noChangeShapeType="1"/>
            </p:cNvSpPr>
            <p:nvPr/>
          </p:nvSpPr>
          <p:spPr bwMode="auto">
            <a:xfrm>
              <a:off x="804" y="1900"/>
              <a:ext cx="468" cy="38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Line 26"/>
            <p:cNvSpPr>
              <a:spLocks noChangeShapeType="1"/>
            </p:cNvSpPr>
            <p:nvPr/>
          </p:nvSpPr>
          <p:spPr bwMode="auto">
            <a:xfrm flipH="1">
              <a:off x="1271" y="1823"/>
              <a:ext cx="468" cy="46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Line 27"/>
            <p:cNvSpPr>
              <a:spLocks noChangeShapeType="1"/>
            </p:cNvSpPr>
            <p:nvPr/>
          </p:nvSpPr>
          <p:spPr bwMode="auto">
            <a:xfrm flipH="1">
              <a:off x="1205" y="2287"/>
              <a:ext cx="67" cy="1085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Line 28"/>
            <p:cNvSpPr>
              <a:spLocks noChangeShapeType="1"/>
            </p:cNvSpPr>
            <p:nvPr/>
          </p:nvSpPr>
          <p:spPr bwMode="auto">
            <a:xfrm>
              <a:off x="1605" y="1978"/>
              <a:ext cx="201" cy="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H="1">
              <a:off x="804" y="2027"/>
              <a:ext cx="134" cy="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30"/>
            <p:cNvSpPr>
              <a:spLocks noChangeShapeType="1"/>
            </p:cNvSpPr>
            <p:nvPr/>
          </p:nvSpPr>
          <p:spPr bwMode="auto">
            <a:xfrm flipV="1">
              <a:off x="1271" y="2210"/>
              <a:ext cx="468" cy="38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31"/>
            <p:cNvSpPr>
              <a:spLocks noChangeShapeType="1"/>
            </p:cNvSpPr>
            <p:nvPr/>
          </p:nvSpPr>
          <p:spPr bwMode="auto">
            <a:xfrm>
              <a:off x="786" y="2338"/>
              <a:ext cx="468" cy="387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Line 32"/>
            <p:cNvSpPr>
              <a:spLocks noChangeShapeType="1"/>
            </p:cNvSpPr>
            <p:nvPr/>
          </p:nvSpPr>
          <p:spPr bwMode="auto">
            <a:xfrm>
              <a:off x="1138" y="1667"/>
              <a:ext cx="134" cy="621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33"/>
            <p:cNvSpPr>
              <a:spLocks noChangeShapeType="1"/>
            </p:cNvSpPr>
            <p:nvPr/>
          </p:nvSpPr>
          <p:spPr bwMode="auto">
            <a:xfrm flipV="1">
              <a:off x="804" y="2597"/>
              <a:ext cx="268" cy="7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34"/>
            <p:cNvSpPr>
              <a:spLocks noChangeShapeType="1"/>
            </p:cNvSpPr>
            <p:nvPr/>
          </p:nvSpPr>
          <p:spPr bwMode="auto">
            <a:xfrm>
              <a:off x="1471" y="2442"/>
              <a:ext cx="201" cy="1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7" name="Group 34"/>
          <p:cNvGrpSpPr>
            <a:grpSpLocks/>
          </p:cNvGrpSpPr>
          <p:nvPr/>
        </p:nvGrpSpPr>
        <p:grpSpPr bwMode="auto">
          <a:xfrm>
            <a:off x="3568701" y="1684339"/>
            <a:ext cx="1590675" cy="2459037"/>
            <a:chOff x="3713163" y="2879725"/>
            <a:chExt cx="1590676" cy="2459038"/>
          </a:xfrm>
        </p:grpSpPr>
        <p:sp>
          <p:nvSpPr>
            <p:cNvPr id="18" name="Line 35"/>
            <p:cNvSpPr>
              <a:spLocks noChangeShapeType="1"/>
            </p:cNvSpPr>
            <p:nvPr/>
          </p:nvSpPr>
          <p:spPr bwMode="auto">
            <a:xfrm>
              <a:off x="4562476" y="2879725"/>
              <a:ext cx="106363" cy="24590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36"/>
            <p:cNvSpPr>
              <a:spLocks noChangeShapeType="1"/>
            </p:cNvSpPr>
            <p:nvPr/>
          </p:nvSpPr>
          <p:spPr bwMode="auto">
            <a:xfrm flipV="1">
              <a:off x="4667251" y="3384550"/>
              <a:ext cx="636588" cy="493713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37"/>
            <p:cNvSpPr>
              <a:spLocks noChangeShapeType="1"/>
            </p:cNvSpPr>
            <p:nvPr/>
          </p:nvSpPr>
          <p:spPr bwMode="auto">
            <a:xfrm>
              <a:off x="5303838" y="3384550"/>
              <a:ext cx="0" cy="493713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38"/>
            <p:cNvSpPr>
              <a:spLocks noChangeShapeType="1"/>
            </p:cNvSpPr>
            <p:nvPr/>
          </p:nvSpPr>
          <p:spPr bwMode="auto">
            <a:xfrm flipH="1">
              <a:off x="4667251" y="3876675"/>
              <a:ext cx="636588" cy="158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39"/>
            <p:cNvSpPr>
              <a:spLocks noChangeShapeType="1"/>
            </p:cNvSpPr>
            <p:nvPr/>
          </p:nvSpPr>
          <p:spPr bwMode="auto">
            <a:xfrm flipH="1" flipV="1">
              <a:off x="3713163" y="3246438"/>
              <a:ext cx="849313" cy="247650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3" name="Group 52"/>
          <p:cNvGrpSpPr>
            <a:grpSpLocks/>
          </p:cNvGrpSpPr>
          <p:nvPr/>
        </p:nvGrpSpPr>
        <p:grpSpPr bwMode="auto">
          <a:xfrm>
            <a:off x="6537326" y="1662114"/>
            <a:ext cx="1058862" cy="2460625"/>
            <a:chOff x="4209" y="1900"/>
            <a:chExt cx="667" cy="1550"/>
          </a:xfrm>
        </p:grpSpPr>
        <p:sp>
          <p:nvSpPr>
            <p:cNvPr id="24" name="Line 40"/>
            <p:cNvSpPr>
              <a:spLocks noChangeShapeType="1"/>
            </p:cNvSpPr>
            <p:nvPr/>
          </p:nvSpPr>
          <p:spPr bwMode="auto">
            <a:xfrm>
              <a:off x="4542" y="1900"/>
              <a:ext cx="0" cy="543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>
              <a:off x="4542" y="2752"/>
              <a:ext cx="0" cy="69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 flipV="1">
              <a:off x="4542" y="3061"/>
              <a:ext cx="334" cy="7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43"/>
            <p:cNvSpPr>
              <a:spLocks noChangeShapeType="1"/>
            </p:cNvSpPr>
            <p:nvPr/>
          </p:nvSpPr>
          <p:spPr bwMode="auto">
            <a:xfrm flipH="1" flipV="1">
              <a:off x="4209" y="1978"/>
              <a:ext cx="333" cy="154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 flipV="1">
              <a:off x="4542" y="2132"/>
              <a:ext cx="334" cy="156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45"/>
            <p:cNvSpPr>
              <a:spLocks noChangeShapeType="1"/>
            </p:cNvSpPr>
            <p:nvPr/>
          </p:nvSpPr>
          <p:spPr bwMode="auto">
            <a:xfrm>
              <a:off x="4209" y="2829"/>
              <a:ext cx="333" cy="156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0" name="Text Box 47"/>
          <p:cNvSpPr txBox="1">
            <a:spLocks noChangeArrowheads="1"/>
          </p:cNvSpPr>
          <p:nvPr/>
        </p:nvSpPr>
        <p:spPr bwMode="auto">
          <a:xfrm>
            <a:off x="1147763" y="4248151"/>
            <a:ext cx="13081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 tree   		</a:t>
            </a:r>
          </a:p>
        </p:txBody>
      </p:sp>
      <p:sp>
        <p:nvSpPr>
          <p:cNvPr id="31" name="Oval 49"/>
          <p:cNvSpPr>
            <a:spLocks noChangeArrowheads="1"/>
          </p:cNvSpPr>
          <p:nvPr/>
        </p:nvSpPr>
        <p:spPr bwMode="auto">
          <a:xfrm>
            <a:off x="6557963" y="2185989"/>
            <a:ext cx="1016000" cy="1203325"/>
          </a:xfrm>
          <a:prstGeom prst="ellipse">
            <a:avLst/>
          </a:prstGeom>
          <a:solidFill>
            <a:srgbClr val="FFFF00">
              <a:alpha val="39999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3627438" y="4110039"/>
            <a:ext cx="1452563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Not a tree</a:t>
            </a:r>
          </a:p>
          <a:p>
            <a:pPr>
              <a:spcBef>
                <a:spcPct val="50000"/>
              </a:spcBef>
            </a:pPr>
            <a:r>
              <a:rPr lang="en-GB"/>
              <a:t>Has a cycle</a:t>
            </a:r>
          </a:p>
        </p:txBody>
      </p:sp>
      <p:sp>
        <p:nvSpPr>
          <p:cNvPr id="33" name="Text Box 55"/>
          <p:cNvSpPr txBox="1">
            <a:spLocks noChangeArrowheads="1"/>
          </p:cNvSpPr>
          <p:nvPr/>
        </p:nvSpPr>
        <p:spPr bwMode="auto">
          <a:xfrm>
            <a:off x="6440488" y="4110039"/>
            <a:ext cx="19304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Not a tree</a:t>
            </a:r>
          </a:p>
          <a:p>
            <a:pPr>
              <a:spcBef>
                <a:spcPct val="50000"/>
              </a:spcBef>
            </a:pPr>
            <a:r>
              <a:rPr lang="en-GB"/>
              <a:t>Not connected</a:t>
            </a:r>
          </a:p>
        </p:txBody>
      </p:sp>
    </p:spTree>
    <p:extLst>
      <p:ext uri="{BB962C8B-B14F-4D97-AF65-F5344CB8AC3E}">
        <p14:creationId xmlns:p14="http://schemas.microsoft.com/office/powerpoint/2010/main" val="37420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/>
      <p:bldP spid="31" grpId="0" animBg="1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Spanning trees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3022" y="1159647"/>
            <a:ext cx="4794250" cy="200183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A </a:t>
            </a:r>
            <a:r>
              <a:rPr lang="en-GB" sz="2400" b="1" smtClean="0"/>
              <a:t>spanning tree</a:t>
            </a:r>
            <a:r>
              <a:rPr lang="en-GB" sz="2400" smtClean="0"/>
              <a:t> of a graph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smtClean="0"/>
              <a:t>is a special subgraph which includes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b="1" smtClean="0">
                <a:solidFill>
                  <a:srgbClr val="3366FF"/>
                </a:solidFill>
              </a:rPr>
              <a:t>all the vertices</a:t>
            </a:r>
            <a:r>
              <a:rPr lang="en-GB" sz="2400" smtClean="0"/>
              <a:t> of G and 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b="1" smtClean="0">
                <a:solidFill>
                  <a:srgbClr val="3366FF"/>
                </a:solidFill>
              </a:rPr>
              <a:t>also a tree.</a:t>
            </a:r>
            <a:r>
              <a:rPr lang="en-GB" sz="2400" smtClean="0"/>
              <a:t> 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275856" y="3377384"/>
            <a:ext cx="20340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/>
              <a:t>Spanning trees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203848" y="3839048"/>
            <a:ext cx="26642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3366FF"/>
                </a:solidFill>
              </a:rPr>
              <a:t>If G has </a:t>
            </a:r>
            <a:r>
              <a:rPr lang="en-GB" sz="2000" b="1" dirty="0">
                <a:solidFill>
                  <a:srgbClr val="3366FF"/>
                </a:solidFill>
              </a:rPr>
              <a:t>n</a:t>
            </a:r>
            <a:r>
              <a:rPr lang="en-GB" sz="2000" dirty="0">
                <a:solidFill>
                  <a:srgbClr val="3366FF"/>
                </a:solidFill>
              </a:rPr>
              <a:t> vertices, a </a:t>
            </a:r>
            <a:r>
              <a:rPr lang="en-GB" sz="2000" dirty="0" smtClean="0">
                <a:solidFill>
                  <a:srgbClr val="3366FF"/>
                </a:solidFill>
              </a:rPr>
              <a:t>spanning tree </a:t>
            </a:r>
            <a:r>
              <a:rPr lang="en-GB" sz="2000" dirty="0">
                <a:solidFill>
                  <a:srgbClr val="3366FF"/>
                </a:solidFill>
              </a:rPr>
              <a:t>will have  </a:t>
            </a:r>
            <a:r>
              <a:rPr lang="en-GB" sz="2000" b="1" dirty="0">
                <a:solidFill>
                  <a:srgbClr val="3366FF"/>
                </a:solidFill>
              </a:rPr>
              <a:t>n - 1  </a:t>
            </a:r>
            <a:r>
              <a:rPr lang="en-GB" sz="2000" dirty="0">
                <a:solidFill>
                  <a:srgbClr val="3366FF"/>
                </a:solidFill>
              </a:rPr>
              <a:t>edges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 cstate="print"/>
          <a:srcRect l="-10887" t="-17697" r="-10887" b="-17601"/>
          <a:stretch>
            <a:fillRect/>
          </a:stretch>
        </p:blipFill>
        <p:spPr bwMode="auto">
          <a:xfrm>
            <a:off x="5019104" y="-92546"/>
            <a:ext cx="40894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 l="-10887" t="-17697" r="-10887" b="-17601"/>
          <a:stretch>
            <a:fillRect/>
          </a:stretch>
        </p:blipFill>
        <p:spPr>
          <a:xfrm>
            <a:off x="5007992" y="-73879"/>
            <a:ext cx="4100512" cy="3025775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296024" y="143584"/>
            <a:ext cx="3672408" cy="2664296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tretch>
            <a:fillRect/>
          </a:stretch>
        </p:blipFill>
        <p:spPr>
          <a:xfrm>
            <a:off x="5401918" y="268003"/>
            <a:ext cx="3323771" cy="2317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32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6.33694E-7 C -0.18402 0.00804 -0.36736 0.01669 -0.46458 0.0847 C -0.5618 0.15209 -0.56354 0.35209 -0.58281 0.40618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20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7 L 0.00382 0.4864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24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Adjacency Matrices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YDF 2015/16 Lecture 5 AMC</a:t>
            </a:r>
            <a:endParaRPr lang="en-GB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51520" y="1131590"/>
            <a:ext cx="8640960" cy="360384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Adjacency matrices can easily be used to describe </a:t>
            </a:r>
            <a:r>
              <a:rPr lang="en-GB" sz="2400" dirty="0" smtClean="0"/>
              <a:t>the connections </a:t>
            </a:r>
            <a:r>
              <a:rPr lang="en-GB" sz="2400" dirty="0"/>
              <a:t>of a graph and input them into a computer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2400" dirty="0"/>
              <a:t>If A is the adjacency matrix of G then the </a:t>
            </a:r>
            <a:r>
              <a:rPr lang="en-GB" sz="2400" dirty="0" smtClean="0"/>
              <a:t>entry </a:t>
            </a:r>
            <a:r>
              <a:rPr lang="en-GB" sz="2400" dirty="0" err="1" smtClean="0"/>
              <a:t>a</a:t>
            </a:r>
            <a:r>
              <a:rPr lang="en-GB" sz="2400" baseline="-25000" dirty="0" err="1" smtClean="0"/>
              <a:t>ij</a:t>
            </a:r>
            <a:r>
              <a:rPr lang="en-GB" sz="2400" dirty="0" smtClean="0"/>
              <a:t> </a:t>
            </a:r>
            <a:r>
              <a:rPr lang="en-GB" sz="2400" dirty="0"/>
              <a:t>= 1 if there is an edge between v</a:t>
            </a:r>
            <a:r>
              <a:rPr lang="en-GB" sz="2400" baseline="-25000" dirty="0"/>
              <a:t>i</a:t>
            </a:r>
            <a:r>
              <a:rPr lang="en-GB" sz="2400" dirty="0"/>
              <a:t> and </a:t>
            </a:r>
            <a:r>
              <a:rPr lang="en-GB" sz="2400" dirty="0" err="1"/>
              <a:t>v</a:t>
            </a:r>
            <a:r>
              <a:rPr lang="en-GB" sz="2400" baseline="-25000" dirty="0" err="1"/>
              <a:t>j</a:t>
            </a:r>
            <a:r>
              <a:rPr lang="en-GB" sz="2400" dirty="0" smtClean="0"/>
              <a:t>. Otherwise </a:t>
            </a:r>
            <a:r>
              <a:rPr lang="en-GB" sz="2400" dirty="0"/>
              <a:t>the entry is 0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46807"/>
              </p:ext>
            </p:extLst>
          </p:nvPr>
        </p:nvGraphicFramePr>
        <p:xfrm>
          <a:off x="5177129" y="2427734"/>
          <a:ext cx="3227388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Picture" r:id="rId3" imgW="1419480" imgH="1090440" progId="Word.Picture.8">
                  <p:embed/>
                </p:oleObj>
              </mc:Choice>
              <mc:Fallback>
                <p:oleObj name="Picture" r:id="rId3" imgW="1419480" imgH="1090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7129" y="2427734"/>
                        <a:ext cx="3227388" cy="248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71854" y="3651697"/>
            <a:ext cx="576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-457200" algn="l"/>
              </a:tabLst>
            </a:pPr>
            <a:r>
              <a:rPr lang="en-GB">
                <a:cs typeface="Times New Roman" pitchFamily="18" charset="0"/>
              </a:rPr>
              <a:t>A= </a:t>
            </a:r>
            <a:r>
              <a:rPr lang="en-GB" b="1">
                <a:cs typeface="Times New Roman" pitchFamily="18" charset="0"/>
              </a:rPr>
              <a:t> </a:t>
            </a:r>
            <a:endParaRPr lang="en-GB"/>
          </a:p>
        </p:txBody>
      </p:sp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05477"/>
              </p:ext>
            </p:extLst>
          </p:nvPr>
        </p:nvGraphicFramePr>
        <p:xfrm>
          <a:off x="2151354" y="2786509"/>
          <a:ext cx="2144713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901700" imgH="927100" progId="Equation.3">
                  <p:embed/>
                </p:oleObj>
              </mc:Choice>
              <mc:Fallback>
                <p:oleObj name="Equation" r:id="rId5" imgW="9017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354" y="2786509"/>
                        <a:ext cx="2144713" cy="220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151354" y="2427734"/>
            <a:ext cx="2016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1         </a:t>
            </a: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2       </a:t>
            </a: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3      </a:t>
            </a: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4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648117" y="2715072"/>
            <a:ext cx="431800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1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2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3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GB" b="1">
                <a:solidFill>
                  <a:schemeClr val="accent2"/>
                </a:solidFill>
              </a:rPr>
              <a:t>v</a:t>
            </a:r>
            <a:r>
              <a:rPr lang="en-GB" b="1" baseline="-25000">
                <a:solidFill>
                  <a:schemeClr val="accent2"/>
                </a:solidFill>
              </a:rPr>
              <a:t>4</a:t>
            </a:r>
            <a:endParaRPr lang="en-GB" b="1">
              <a:solidFill>
                <a:schemeClr val="accent2"/>
              </a:solidFill>
            </a:endParaRPr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800642" y="2859534"/>
            <a:ext cx="431800" cy="360363"/>
          </a:xfrm>
          <a:prstGeom prst="ellipse">
            <a:avLst/>
          </a:prstGeom>
          <a:solidFill>
            <a:schemeClr val="accent2">
              <a:alpha val="5215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8"/>
          <p:cNvSpPr>
            <a:spLocks noChangeArrowheads="1"/>
          </p:cNvSpPr>
          <p:nvPr/>
        </p:nvSpPr>
        <p:spPr bwMode="auto">
          <a:xfrm>
            <a:off x="2224379" y="3362772"/>
            <a:ext cx="431800" cy="360362"/>
          </a:xfrm>
          <a:prstGeom prst="ellipse">
            <a:avLst/>
          </a:prstGeom>
          <a:solidFill>
            <a:schemeClr val="accent2">
              <a:alpha val="52156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9"/>
          <p:cNvSpPr>
            <a:spLocks noChangeArrowheads="1"/>
          </p:cNvSpPr>
          <p:nvPr/>
        </p:nvSpPr>
        <p:spPr bwMode="auto">
          <a:xfrm>
            <a:off x="3303879" y="3435797"/>
            <a:ext cx="431800" cy="360362"/>
          </a:xfrm>
          <a:prstGeom prst="ellipse">
            <a:avLst/>
          </a:prstGeom>
          <a:solidFill>
            <a:srgbClr val="339933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20"/>
          <p:cNvSpPr>
            <a:spLocks noChangeArrowheads="1"/>
          </p:cNvSpPr>
          <p:nvPr/>
        </p:nvSpPr>
        <p:spPr bwMode="auto">
          <a:xfrm>
            <a:off x="3735679" y="3434209"/>
            <a:ext cx="431800" cy="360363"/>
          </a:xfrm>
          <a:prstGeom prst="ellipse">
            <a:avLst/>
          </a:prstGeom>
          <a:solidFill>
            <a:srgbClr val="80008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1"/>
          <p:cNvSpPr>
            <a:spLocks noChangeArrowheads="1"/>
          </p:cNvSpPr>
          <p:nvPr/>
        </p:nvSpPr>
        <p:spPr bwMode="auto">
          <a:xfrm>
            <a:off x="2727617" y="3939034"/>
            <a:ext cx="431800" cy="360363"/>
          </a:xfrm>
          <a:prstGeom prst="ellipse">
            <a:avLst/>
          </a:prstGeom>
          <a:solidFill>
            <a:srgbClr val="339933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22"/>
          <p:cNvSpPr>
            <a:spLocks noChangeArrowheads="1"/>
          </p:cNvSpPr>
          <p:nvPr/>
        </p:nvSpPr>
        <p:spPr bwMode="auto">
          <a:xfrm>
            <a:off x="3735679" y="3939034"/>
            <a:ext cx="431800" cy="360363"/>
          </a:xfrm>
          <a:prstGeom prst="ellipse">
            <a:avLst/>
          </a:prstGeom>
          <a:solidFill>
            <a:srgbClr val="FF660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23"/>
          <p:cNvSpPr>
            <a:spLocks noChangeArrowheads="1"/>
          </p:cNvSpPr>
          <p:nvPr/>
        </p:nvSpPr>
        <p:spPr bwMode="auto">
          <a:xfrm>
            <a:off x="2727617" y="4515297"/>
            <a:ext cx="431800" cy="360362"/>
          </a:xfrm>
          <a:prstGeom prst="ellipse">
            <a:avLst/>
          </a:prstGeom>
          <a:solidFill>
            <a:srgbClr val="80008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24"/>
          <p:cNvSpPr>
            <a:spLocks noChangeArrowheads="1"/>
          </p:cNvSpPr>
          <p:nvPr/>
        </p:nvSpPr>
        <p:spPr bwMode="auto">
          <a:xfrm>
            <a:off x="3303879" y="4515297"/>
            <a:ext cx="431800" cy="360362"/>
          </a:xfrm>
          <a:prstGeom prst="ellipse">
            <a:avLst/>
          </a:prstGeom>
          <a:solidFill>
            <a:srgbClr val="FF6600">
              <a:alpha val="5215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026" y="-246836"/>
            <a:ext cx="5913589" cy="538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8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722</TotalTime>
  <Words>2480</Words>
  <Application>Microsoft Office PowerPoint</Application>
  <PresentationFormat>On-screen Show (16:9)</PresentationFormat>
  <Paragraphs>655</Paragraphs>
  <Slides>40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Calibri</vt:lpstr>
      <vt:lpstr>Cambria Math</vt:lpstr>
      <vt:lpstr>Helvetica</vt:lpstr>
      <vt:lpstr>Symbol</vt:lpstr>
      <vt:lpstr>Times New Roman</vt:lpstr>
      <vt:lpstr>Tw Cen MT</vt:lpstr>
      <vt:lpstr>Wingdings</vt:lpstr>
      <vt:lpstr>Wingdings 2</vt:lpstr>
      <vt:lpstr>Median</vt:lpstr>
      <vt:lpstr>Picture</vt:lpstr>
      <vt:lpstr>Equation</vt:lpstr>
      <vt:lpstr>graphs</vt:lpstr>
      <vt:lpstr>Recap</vt:lpstr>
      <vt:lpstr>Terminology</vt:lpstr>
      <vt:lpstr>Simple Graphs</vt:lpstr>
      <vt:lpstr>Walk, Paths &amp; Trails</vt:lpstr>
      <vt:lpstr>Trees</vt:lpstr>
      <vt:lpstr>Spanning trees</vt:lpstr>
      <vt:lpstr>Adjacency Matrices</vt:lpstr>
      <vt:lpstr>PowerPoint Presentation</vt:lpstr>
      <vt:lpstr>Weighted graphs</vt:lpstr>
      <vt:lpstr>PowerPoint Presentation</vt:lpstr>
      <vt:lpstr>Weights</vt:lpstr>
      <vt:lpstr>PowerPoint Presentation</vt:lpstr>
      <vt:lpstr>PowerPoint Presentation</vt:lpstr>
      <vt:lpstr>Cabling costs between computers can be shown on a weighted graph and here we find the minimum cost of connecting all the computers up would be £27 (Using a minimal spanning tree)</vt:lpstr>
      <vt:lpstr>Alternatively the maximum time to allow for a job to be completed can be calculated in scheduling problems like this very simple one.</vt:lpstr>
      <vt:lpstr>Minimum Spanning trees</vt:lpstr>
      <vt:lpstr>Kruskal’s Algorithm</vt:lpstr>
      <vt:lpstr>PowerPoint Presentation</vt:lpstr>
      <vt:lpstr>PowerPoint Presentation</vt:lpstr>
      <vt:lpstr>Points to note</vt:lpstr>
      <vt:lpstr>PowerPoint Presentation</vt:lpstr>
      <vt:lpstr>Multigraphs</vt:lpstr>
      <vt:lpstr>Directed Graphs - A directed graph is a graph with a direction assigned to each edge</vt:lpstr>
      <vt:lpstr>Directed or Rooted Trees</vt:lpstr>
      <vt:lpstr>Binary Trees</vt:lpstr>
      <vt:lpstr>Use of tree structures</vt:lpstr>
      <vt:lpstr>Evaluation</vt:lpstr>
      <vt:lpstr>Evaluation</vt:lpstr>
      <vt:lpstr>From the notes</vt:lpstr>
      <vt:lpstr>From the notes</vt:lpstr>
      <vt:lpstr>Binary Search Trees</vt:lpstr>
      <vt:lpstr>Bigger or smaller?</vt:lpstr>
      <vt:lpstr>Dictionary Example</vt:lpstr>
      <vt:lpstr>PowerPoint Presentation</vt:lpstr>
      <vt:lpstr>Now with numbers</vt:lpstr>
      <vt:lpstr>For you to do</vt:lpstr>
      <vt:lpstr>Assignment </vt:lpstr>
      <vt:lpstr>Assignment Q6</vt:lpstr>
      <vt:lpstr>Tutorial</vt:lpstr>
    </vt:vector>
  </TitlesOfParts>
  <Company>University of Greenwich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VECTORS AND MATRICES</dc:title>
  <dc:creator>Yvonne Fryer</dc:creator>
  <cp:lastModifiedBy>Usman Basharat</cp:lastModifiedBy>
  <cp:revision>60</cp:revision>
  <dcterms:created xsi:type="dcterms:W3CDTF">2016-02-11T13:02:46Z</dcterms:created>
  <dcterms:modified xsi:type="dcterms:W3CDTF">2016-04-21T13:00:12Z</dcterms:modified>
</cp:coreProperties>
</file>